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5" r:id="rId5"/>
    <p:sldId id="266" r:id="rId6"/>
    <p:sldId id="267" r:id="rId7"/>
    <p:sldId id="268" r:id="rId8"/>
    <p:sldId id="306"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 id="301" r:id="rId31"/>
    <p:sldId id="291" r:id="rId32"/>
    <p:sldId id="302" r:id="rId33"/>
    <p:sldId id="292" r:id="rId34"/>
    <p:sldId id="303" r:id="rId35"/>
    <p:sldId id="293" r:id="rId36"/>
    <p:sldId id="304" r:id="rId37"/>
    <p:sldId id="294" r:id="rId38"/>
    <p:sldId id="305" r:id="rId39"/>
    <p:sldId id="295" r:id="rId40"/>
    <p:sldId id="262" r:id="rId4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7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7AF0282-65C6-4073-A1EA-18DB26F9C7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F33B5B5-A5BC-4373-BD13-CB8A1E1FD1D3}"/>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Parallelogram 4">
            <a:extLst>
              <a:ext uri="{FF2B5EF4-FFF2-40B4-BE49-F238E27FC236}">
                <a16:creationId xmlns:a16="http://schemas.microsoft.com/office/drawing/2014/main" id="{F4FA9B0D-4A58-4B55-9F46-FB3027551144}"/>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C7E7FA9D-BE18-4277-AEB4-63EEDA71A434}"/>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arallelogram 6">
            <a:extLst>
              <a:ext uri="{FF2B5EF4-FFF2-40B4-BE49-F238E27FC236}">
                <a16:creationId xmlns:a16="http://schemas.microsoft.com/office/drawing/2014/main" id="{CC91BD8F-4BE8-4EAF-93F3-482E39DB1AE2}"/>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arallelogram 7">
            <a:extLst>
              <a:ext uri="{FF2B5EF4-FFF2-40B4-BE49-F238E27FC236}">
                <a16:creationId xmlns:a16="http://schemas.microsoft.com/office/drawing/2014/main" id="{5F9EA547-8992-4252-B0CD-4254D2EF05AB}"/>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arallelogram 8">
            <a:extLst>
              <a:ext uri="{FF2B5EF4-FFF2-40B4-BE49-F238E27FC236}">
                <a16:creationId xmlns:a16="http://schemas.microsoft.com/office/drawing/2014/main" id="{F9FB33E0-8BBD-4749-A5C1-5AA72E559561}"/>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4E78BD67-293E-4BEC-85CD-7661C5BF59E3}"/>
              </a:ext>
            </a:extLst>
          </p:cNvPr>
          <p:cNvSpPr txBox="1"/>
          <p:nvPr userDrawn="1"/>
        </p:nvSpPr>
        <p:spPr>
          <a:xfrm>
            <a:off x="4535488" y="5308600"/>
            <a:ext cx="2703512" cy="620713"/>
          </a:xfrm>
          <a:prstGeom prst="rect">
            <a:avLst/>
          </a:prstGeom>
          <a:noFill/>
        </p:spPr>
        <p:txBody>
          <a:bodyPr wrap="none"/>
          <a:lstStyle/>
          <a:p>
            <a:pPr eaLnBrk="1" fontAlgn="auto" hangingPunct="1">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CDDFC42D-6B50-4D79-80FB-D8F79AA24E3E}"/>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C831221A-D264-4135-8347-CE59E68F0F5E}"/>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eaLnBrk="1" fontAlgn="auto" hangingPunct="1">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126198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35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15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1275107-972B-4DE6-A021-5E192D844AB7}"/>
              </a:ext>
            </a:extLst>
          </p:cNvPr>
          <p:cNvSpPr>
            <a:spLocks noGrp="1"/>
          </p:cNvSpPr>
          <p:nvPr>
            <p:ph type="dt" sz="half" idx="10"/>
          </p:nvPr>
        </p:nvSpPr>
        <p:spPr/>
        <p:txBody>
          <a:bodyPr/>
          <a:lstStyle>
            <a:lvl1pPr>
              <a:defRPr/>
            </a:lvl1pPr>
          </a:lstStyle>
          <a:p>
            <a:pPr>
              <a:defRPr/>
            </a:pPr>
            <a:fld id="{8E87388C-0EED-4123-A6F4-39910BC81A40}" type="datetimeFigureOut">
              <a:rPr lang="en-US"/>
              <a:pPr>
                <a:defRPr/>
              </a:pPr>
              <a:t>4/14/2021</a:t>
            </a:fld>
            <a:endParaRPr lang="en-US"/>
          </a:p>
        </p:txBody>
      </p:sp>
      <p:sp>
        <p:nvSpPr>
          <p:cNvPr id="6" name="Footer Placeholder 4">
            <a:extLst>
              <a:ext uri="{FF2B5EF4-FFF2-40B4-BE49-F238E27FC236}">
                <a16:creationId xmlns:a16="http://schemas.microsoft.com/office/drawing/2014/main" id="{C4F811C2-8467-4BC0-A096-180ACF22186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963C1E5-E660-47AA-94D1-AD2EC1AC1393}"/>
              </a:ext>
            </a:extLst>
          </p:cNvPr>
          <p:cNvSpPr>
            <a:spLocks noGrp="1"/>
          </p:cNvSpPr>
          <p:nvPr>
            <p:ph type="sldNum" sz="quarter" idx="12"/>
          </p:nvPr>
        </p:nvSpPr>
        <p:spPr/>
        <p:txBody>
          <a:bodyPr/>
          <a:lstStyle>
            <a:lvl1pPr>
              <a:defRPr/>
            </a:lvl1pPr>
          </a:lstStyle>
          <a:p>
            <a:pPr>
              <a:defRPr/>
            </a:pPr>
            <a:fld id="{2D7DF6DD-453B-4A54-A509-0485770D0483}" type="slidenum">
              <a:rPr lang="en-US" altLang="en-US"/>
              <a:pPr>
                <a:defRPr/>
              </a:pPr>
              <a:t>‹#›</a:t>
            </a:fld>
            <a:endParaRPr lang="en-US" altLang="en-US"/>
          </a:p>
        </p:txBody>
      </p:sp>
    </p:spTree>
    <p:extLst>
      <p:ext uri="{BB962C8B-B14F-4D97-AF65-F5344CB8AC3E}">
        <p14:creationId xmlns:p14="http://schemas.microsoft.com/office/powerpoint/2010/main" val="3338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A7F7B35-BB5D-48CE-89CA-0BBE97267E9E}"/>
              </a:ext>
            </a:extLst>
          </p:cNvPr>
          <p:cNvSpPr>
            <a:spLocks noGrp="1"/>
          </p:cNvSpPr>
          <p:nvPr>
            <p:ph type="dt" sz="half" idx="10"/>
          </p:nvPr>
        </p:nvSpPr>
        <p:spPr/>
        <p:txBody>
          <a:bodyPr/>
          <a:lstStyle>
            <a:lvl1pPr>
              <a:defRPr/>
            </a:lvl1pPr>
          </a:lstStyle>
          <a:p>
            <a:pPr>
              <a:defRPr/>
            </a:pPr>
            <a:fld id="{194F306E-23E9-423F-B9FC-673AC155D53E}" type="datetimeFigureOut">
              <a:rPr lang="en-US"/>
              <a:pPr>
                <a:defRPr/>
              </a:pPr>
              <a:t>4/14/2021</a:t>
            </a:fld>
            <a:endParaRPr lang="en-US"/>
          </a:p>
        </p:txBody>
      </p:sp>
      <p:sp>
        <p:nvSpPr>
          <p:cNvPr id="6" name="Footer Placeholder 4">
            <a:extLst>
              <a:ext uri="{FF2B5EF4-FFF2-40B4-BE49-F238E27FC236}">
                <a16:creationId xmlns:a16="http://schemas.microsoft.com/office/drawing/2014/main" id="{F0EFDB25-0D4C-4F34-AC85-2F6E38C60C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54786C-7B97-4D9A-A6EA-005774AEC1C6}"/>
              </a:ext>
            </a:extLst>
          </p:cNvPr>
          <p:cNvSpPr>
            <a:spLocks noGrp="1"/>
          </p:cNvSpPr>
          <p:nvPr>
            <p:ph type="sldNum" sz="quarter" idx="12"/>
          </p:nvPr>
        </p:nvSpPr>
        <p:spPr/>
        <p:txBody>
          <a:bodyPr/>
          <a:lstStyle>
            <a:lvl1pPr>
              <a:defRPr/>
            </a:lvl1pPr>
          </a:lstStyle>
          <a:p>
            <a:pPr>
              <a:defRPr/>
            </a:pPr>
            <a:fld id="{0FFAF9FB-6DD8-4FC1-B07D-D058F18C7211}" type="slidenum">
              <a:rPr lang="en-US" altLang="en-US"/>
              <a:pPr>
                <a:defRPr/>
              </a:pPr>
              <a:t>‹#›</a:t>
            </a:fld>
            <a:endParaRPr lang="en-US" altLang="en-US"/>
          </a:p>
        </p:txBody>
      </p:sp>
    </p:spTree>
    <p:extLst>
      <p:ext uri="{BB962C8B-B14F-4D97-AF65-F5344CB8AC3E}">
        <p14:creationId xmlns:p14="http://schemas.microsoft.com/office/powerpoint/2010/main" val="4271931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53433E-DA46-4E7A-B1F4-EE16A1D82B72}"/>
              </a:ext>
            </a:extLst>
          </p:cNvPr>
          <p:cNvSpPr>
            <a:spLocks noGrp="1"/>
          </p:cNvSpPr>
          <p:nvPr>
            <p:ph type="dt" sz="half" idx="10"/>
          </p:nvPr>
        </p:nvSpPr>
        <p:spPr/>
        <p:txBody>
          <a:bodyPr/>
          <a:lstStyle>
            <a:lvl1pPr>
              <a:defRPr/>
            </a:lvl1pPr>
          </a:lstStyle>
          <a:p>
            <a:pPr>
              <a:defRPr/>
            </a:pPr>
            <a:fld id="{85DD2015-CE5E-44D4-9C06-5BCD24DAA8F6}" type="datetimeFigureOut">
              <a:rPr lang="en-US"/>
              <a:pPr>
                <a:defRPr/>
              </a:pPr>
              <a:t>4/14/2021</a:t>
            </a:fld>
            <a:endParaRPr lang="en-US"/>
          </a:p>
        </p:txBody>
      </p:sp>
      <p:sp>
        <p:nvSpPr>
          <p:cNvPr id="5" name="Footer Placeholder 4">
            <a:extLst>
              <a:ext uri="{FF2B5EF4-FFF2-40B4-BE49-F238E27FC236}">
                <a16:creationId xmlns:a16="http://schemas.microsoft.com/office/drawing/2014/main" id="{694F24B9-AA80-4F1A-A8B4-C23E2B3B94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965D0E-BFDE-4987-A053-EC6B70AA91EE}"/>
              </a:ext>
            </a:extLst>
          </p:cNvPr>
          <p:cNvSpPr>
            <a:spLocks noGrp="1"/>
          </p:cNvSpPr>
          <p:nvPr>
            <p:ph type="sldNum" sz="quarter" idx="12"/>
          </p:nvPr>
        </p:nvSpPr>
        <p:spPr/>
        <p:txBody>
          <a:bodyPr/>
          <a:lstStyle>
            <a:lvl1pPr>
              <a:defRPr/>
            </a:lvl1pPr>
          </a:lstStyle>
          <a:p>
            <a:pPr>
              <a:defRPr/>
            </a:pPr>
            <a:fld id="{E2C1C8CD-28F5-45E9-B43D-AE38553C9001}" type="slidenum">
              <a:rPr lang="en-US" altLang="en-US"/>
              <a:pPr>
                <a:defRPr/>
              </a:pPr>
              <a:t>‹#›</a:t>
            </a:fld>
            <a:endParaRPr lang="en-US" altLang="en-US"/>
          </a:p>
        </p:txBody>
      </p:sp>
    </p:spTree>
    <p:extLst>
      <p:ext uri="{BB962C8B-B14F-4D97-AF65-F5344CB8AC3E}">
        <p14:creationId xmlns:p14="http://schemas.microsoft.com/office/powerpoint/2010/main" val="287001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71A3ED5-B833-43EB-8752-7986D7183BBE}"/>
              </a:ext>
            </a:extLst>
          </p:cNvPr>
          <p:cNvSpPr>
            <a:spLocks noGrp="1"/>
          </p:cNvSpPr>
          <p:nvPr>
            <p:ph type="dt" sz="half" idx="10"/>
          </p:nvPr>
        </p:nvSpPr>
        <p:spPr/>
        <p:txBody>
          <a:bodyPr/>
          <a:lstStyle>
            <a:lvl1pPr>
              <a:defRPr/>
            </a:lvl1pPr>
          </a:lstStyle>
          <a:p>
            <a:pPr>
              <a:defRPr/>
            </a:pPr>
            <a:fld id="{1A7A0F68-FB78-4A9F-AA62-AFE266BEF2E6}" type="datetimeFigureOut">
              <a:rPr lang="en-US"/>
              <a:pPr>
                <a:defRPr/>
              </a:pPr>
              <a:t>4/14/2021</a:t>
            </a:fld>
            <a:endParaRPr lang="en-US"/>
          </a:p>
        </p:txBody>
      </p:sp>
      <p:sp>
        <p:nvSpPr>
          <p:cNvPr id="5" name="Footer Placeholder 4">
            <a:extLst>
              <a:ext uri="{FF2B5EF4-FFF2-40B4-BE49-F238E27FC236}">
                <a16:creationId xmlns:a16="http://schemas.microsoft.com/office/drawing/2014/main" id="{90277139-6556-4F42-9C41-456E232E24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CF2142F-7B27-40C0-8DE0-5259357D2CB2}"/>
              </a:ext>
            </a:extLst>
          </p:cNvPr>
          <p:cNvSpPr>
            <a:spLocks noGrp="1"/>
          </p:cNvSpPr>
          <p:nvPr>
            <p:ph type="sldNum" sz="quarter" idx="12"/>
          </p:nvPr>
        </p:nvSpPr>
        <p:spPr/>
        <p:txBody>
          <a:bodyPr/>
          <a:lstStyle>
            <a:lvl1pPr>
              <a:defRPr/>
            </a:lvl1pPr>
          </a:lstStyle>
          <a:p>
            <a:pPr>
              <a:defRPr/>
            </a:pPr>
            <a:fld id="{8F6B9E5E-87C7-419D-88FF-DD8D02E00174}" type="slidenum">
              <a:rPr lang="en-US" altLang="en-US"/>
              <a:pPr>
                <a:defRPr/>
              </a:pPr>
              <a:t>‹#›</a:t>
            </a:fld>
            <a:endParaRPr lang="en-US" altLang="en-US"/>
          </a:p>
        </p:txBody>
      </p:sp>
    </p:spTree>
    <p:extLst>
      <p:ext uri="{BB962C8B-B14F-4D97-AF65-F5344CB8AC3E}">
        <p14:creationId xmlns:p14="http://schemas.microsoft.com/office/powerpoint/2010/main" val="3439107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806CE86D-A5EC-4BC8-B140-326F9437D0C6}"/>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7">
            <a:extLst>
              <a:ext uri="{FF2B5EF4-FFF2-40B4-BE49-F238E27FC236}">
                <a16:creationId xmlns:a16="http://schemas.microsoft.com/office/drawing/2014/main" id="{A0E46CB4-DE0F-4B25-ADAC-8527A8ACC118}"/>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rgbClr val="00203F"/>
                </a:solidFill>
                <a:latin typeface="Bahnschrift SemiBold" panose="020B0502040204020203" pitchFamily="34" charset="0"/>
              </a:rPr>
              <a:t>That’s all for now…</a:t>
            </a:r>
          </a:p>
        </p:txBody>
      </p:sp>
    </p:spTree>
    <p:extLst>
      <p:ext uri="{BB962C8B-B14F-4D97-AF65-F5344CB8AC3E}">
        <p14:creationId xmlns:p14="http://schemas.microsoft.com/office/powerpoint/2010/main" val="330327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26309D-169E-4C4C-9B3B-71046343EB89}"/>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7E44EDB1-E643-4D17-A1BA-D0B9EB91D6EF}"/>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86A1209F-E03F-4969-81CA-2966A8CC50EF}"/>
              </a:ext>
            </a:extLst>
          </p:cNvPr>
          <p:cNvSpPr txBox="1">
            <a:spLocks noChangeArrowheads="1"/>
          </p:cNvSpPr>
          <p:nvPr userDrawn="1"/>
        </p:nvSpPr>
        <p:spPr bwMode="auto">
          <a:xfrm>
            <a:off x="628650" y="224313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831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75A92-6719-457D-BE99-773664DFE64F}"/>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345725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001CFE-102D-4CCC-B7D8-F2C4E7E85EC9}"/>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85368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A5F3F-7347-43CD-B24D-8DDC88F008AD}"/>
              </a:ext>
            </a:extLst>
          </p:cNvPr>
          <p:cNvSpPr>
            <a:spLocks noGrp="1"/>
          </p:cNvSpPr>
          <p:nvPr>
            <p:ph type="dt" sz="half" idx="10"/>
          </p:nvPr>
        </p:nvSpPr>
        <p:spPr/>
        <p:txBody>
          <a:bodyPr/>
          <a:lstStyle>
            <a:lvl1pPr>
              <a:defRPr/>
            </a:lvl1pPr>
          </a:lstStyle>
          <a:p>
            <a:pPr>
              <a:defRPr/>
            </a:pPr>
            <a:fld id="{E9168BE3-79FB-40D4-99D1-44E5421FB398}" type="datetimeFigureOut">
              <a:rPr lang="en-US"/>
              <a:pPr>
                <a:defRPr/>
              </a:pPr>
              <a:t>4/14/2021</a:t>
            </a:fld>
            <a:endParaRPr lang="en-US"/>
          </a:p>
        </p:txBody>
      </p:sp>
      <p:sp>
        <p:nvSpPr>
          <p:cNvPr id="5" name="Footer Placeholder 4">
            <a:extLst>
              <a:ext uri="{FF2B5EF4-FFF2-40B4-BE49-F238E27FC236}">
                <a16:creationId xmlns:a16="http://schemas.microsoft.com/office/drawing/2014/main" id="{5124F79F-5190-4050-9EE5-358243D12A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3989B2-CF65-4070-A0B2-DC9A3C4C3648}"/>
              </a:ext>
            </a:extLst>
          </p:cNvPr>
          <p:cNvSpPr>
            <a:spLocks noGrp="1"/>
          </p:cNvSpPr>
          <p:nvPr>
            <p:ph type="sldNum" sz="quarter" idx="12"/>
          </p:nvPr>
        </p:nvSpPr>
        <p:spPr/>
        <p:txBody>
          <a:bodyPr/>
          <a:lstStyle>
            <a:lvl1pPr>
              <a:defRPr/>
            </a:lvl1pPr>
          </a:lstStyle>
          <a:p>
            <a:pPr>
              <a:defRPr/>
            </a:pPr>
            <a:fld id="{EB17D789-89F6-4DAA-A890-341494C52F05}" type="slidenum">
              <a:rPr lang="en-US" altLang="en-US"/>
              <a:pPr>
                <a:defRPr/>
              </a:pPr>
              <a:t>‹#›</a:t>
            </a:fld>
            <a:endParaRPr lang="en-US" altLang="en-US"/>
          </a:p>
        </p:txBody>
      </p:sp>
    </p:spTree>
    <p:extLst>
      <p:ext uri="{BB962C8B-B14F-4D97-AF65-F5344CB8AC3E}">
        <p14:creationId xmlns:p14="http://schemas.microsoft.com/office/powerpoint/2010/main" val="212154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1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DF33750-139F-4168-9C61-A0EFAFDA71A0}"/>
              </a:ext>
            </a:extLst>
          </p:cNvPr>
          <p:cNvSpPr>
            <a:spLocks noGrp="1"/>
          </p:cNvSpPr>
          <p:nvPr>
            <p:ph type="dt" sz="half" idx="10"/>
          </p:nvPr>
        </p:nvSpPr>
        <p:spPr/>
        <p:txBody>
          <a:bodyPr/>
          <a:lstStyle>
            <a:lvl1pPr>
              <a:defRPr/>
            </a:lvl1pPr>
          </a:lstStyle>
          <a:p>
            <a:pPr>
              <a:defRPr/>
            </a:pPr>
            <a:fld id="{2BBC8F8F-2016-425C-9C69-440A6DC30482}" type="datetimeFigureOut">
              <a:rPr lang="en-US"/>
              <a:pPr>
                <a:defRPr/>
              </a:pPr>
              <a:t>4/14/2021</a:t>
            </a:fld>
            <a:endParaRPr lang="en-US"/>
          </a:p>
        </p:txBody>
      </p:sp>
      <p:sp>
        <p:nvSpPr>
          <p:cNvPr id="6" name="Footer Placeholder 4">
            <a:extLst>
              <a:ext uri="{FF2B5EF4-FFF2-40B4-BE49-F238E27FC236}">
                <a16:creationId xmlns:a16="http://schemas.microsoft.com/office/drawing/2014/main" id="{861AA6DD-2CD4-4291-A73B-650F1157A44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BB0E4E1-F389-4F91-AE14-053F3FD53F4C}"/>
              </a:ext>
            </a:extLst>
          </p:cNvPr>
          <p:cNvSpPr>
            <a:spLocks noGrp="1"/>
          </p:cNvSpPr>
          <p:nvPr>
            <p:ph type="sldNum" sz="quarter" idx="12"/>
          </p:nvPr>
        </p:nvSpPr>
        <p:spPr/>
        <p:txBody>
          <a:bodyPr/>
          <a:lstStyle>
            <a:lvl1pPr>
              <a:defRPr/>
            </a:lvl1pPr>
          </a:lstStyle>
          <a:p>
            <a:pPr>
              <a:defRPr/>
            </a:pPr>
            <a:fld id="{665A759F-9A9D-4458-BD85-7706B2B65D8D}" type="slidenum">
              <a:rPr lang="en-US" altLang="en-US"/>
              <a:pPr>
                <a:defRPr/>
              </a:pPr>
              <a:t>‹#›</a:t>
            </a:fld>
            <a:endParaRPr lang="en-US" altLang="en-US"/>
          </a:p>
        </p:txBody>
      </p:sp>
    </p:spTree>
    <p:extLst>
      <p:ext uri="{BB962C8B-B14F-4D97-AF65-F5344CB8AC3E}">
        <p14:creationId xmlns:p14="http://schemas.microsoft.com/office/powerpoint/2010/main" val="238129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8AFC9BE-BC89-4A2E-BF93-0AA45B6A01BF}"/>
              </a:ext>
            </a:extLst>
          </p:cNvPr>
          <p:cNvSpPr>
            <a:spLocks noGrp="1"/>
          </p:cNvSpPr>
          <p:nvPr>
            <p:ph type="dt" sz="half" idx="10"/>
          </p:nvPr>
        </p:nvSpPr>
        <p:spPr/>
        <p:txBody>
          <a:bodyPr/>
          <a:lstStyle>
            <a:lvl1pPr>
              <a:defRPr/>
            </a:lvl1pPr>
          </a:lstStyle>
          <a:p>
            <a:pPr>
              <a:defRPr/>
            </a:pPr>
            <a:fld id="{F4C82A90-F21A-4C71-9365-6BC0959F453D}" type="datetimeFigureOut">
              <a:rPr lang="en-US"/>
              <a:pPr>
                <a:defRPr/>
              </a:pPr>
              <a:t>4/14/2021</a:t>
            </a:fld>
            <a:endParaRPr lang="en-US"/>
          </a:p>
        </p:txBody>
      </p:sp>
      <p:sp>
        <p:nvSpPr>
          <p:cNvPr id="8" name="Footer Placeholder 4">
            <a:extLst>
              <a:ext uri="{FF2B5EF4-FFF2-40B4-BE49-F238E27FC236}">
                <a16:creationId xmlns:a16="http://schemas.microsoft.com/office/drawing/2014/main" id="{83879E28-33D3-44D1-A6B8-AB0E825E293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7E2BFF4-B746-4530-A1B8-8CAE366CD789}"/>
              </a:ext>
            </a:extLst>
          </p:cNvPr>
          <p:cNvSpPr>
            <a:spLocks noGrp="1"/>
          </p:cNvSpPr>
          <p:nvPr>
            <p:ph type="sldNum" sz="quarter" idx="12"/>
          </p:nvPr>
        </p:nvSpPr>
        <p:spPr/>
        <p:txBody>
          <a:bodyPr/>
          <a:lstStyle>
            <a:lvl1pPr>
              <a:defRPr/>
            </a:lvl1pPr>
          </a:lstStyle>
          <a:p>
            <a:pPr>
              <a:defRPr/>
            </a:pPr>
            <a:fld id="{AD0E2252-6BE0-44AB-805A-3AE836628B1C}" type="slidenum">
              <a:rPr lang="en-US" altLang="en-US"/>
              <a:pPr>
                <a:defRPr/>
              </a:pPr>
              <a:t>‹#›</a:t>
            </a:fld>
            <a:endParaRPr lang="en-US" altLang="en-US"/>
          </a:p>
        </p:txBody>
      </p:sp>
    </p:spTree>
    <p:extLst>
      <p:ext uri="{BB962C8B-B14F-4D97-AF65-F5344CB8AC3E}">
        <p14:creationId xmlns:p14="http://schemas.microsoft.com/office/powerpoint/2010/main" val="84475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16F1A36-3877-468C-9B25-DF87F29832D9}"/>
              </a:ext>
            </a:extLst>
          </p:cNvPr>
          <p:cNvSpPr>
            <a:spLocks noGrp="1"/>
          </p:cNvSpPr>
          <p:nvPr>
            <p:ph type="dt" sz="half" idx="10"/>
          </p:nvPr>
        </p:nvSpPr>
        <p:spPr/>
        <p:txBody>
          <a:bodyPr/>
          <a:lstStyle>
            <a:lvl1pPr>
              <a:defRPr/>
            </a:lvl1pPr>
          </a:lstStyle>
          <a:p>
            <a:pPr>
              <a:defRPr/>
            </a:pPr>
            <a:fld id="{D6353993-E154-4CF1-ABE4-F1E8C8CD43E1}" type="datetimeFigureOut">
              <a:rPr lang="en-US"/>
              <a:pPr>
                <a:defRPr/>
              </a:pPr>
              <a:t>4/14/2021</a:t>
            </a:fld>
            <a:endParaRPr lang="en-US"/>
          </a:p>
        </p:txBody>
      </p:sp>
      <p:sp>
        <p:nvSpPr>
          <p:cNvPr id="4" name="Footer Placeholder 4">
            <a:extLst>
              <a:ext uri="{FF2B5EF4-FFF2-40B4-BE49-F238E27FC236}">
                <a16:creationId xmlns:a16="http://schemas.microsoft.com/office/drawing/2014/main" id="{6D529CE2-5526-4E53-89BB-DB6CF39B917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1ECE8AC-4AD2-44B2-93EA-9F230C982356}"/>
              </a:ext>
            </a:extLst>
          </p:cNvPr>
          <p:cNvSpPr>
            <a:spLocks noGrp="1"/>
          </p:cNvSpPr>
          <p:nvPr>
            <p:ph type="sldNum" sz="quarter" idx="12"/>
          </p:nvPr>
        </p:nvSpPr>
        <p:spPr/>
        <p:txBody>
          <a:bodyPr/>
          <a:lstStyle>
            <a:lvl1pPr>
              <a:defRPr/>
            </a:lvl1pPr>
          </a:lstStyle>
          <a:p>
            <a:pPr>
              <a:defRPr/>
            </a:pPr>
            <a:fld id="{402ED499-1B93-42B1-903F-0A004134AD18}" type="slidenum">
              <a:rPr lang="en-US" altLang="en-US"/>
              <a:pPr>
                <a:defRPr/>
              </a:pPr>
              <a:t>‹#›</a:t>
            </a:fld>
            <a:endParaRPr lang="en-US" altLang="en-US"/>
          </a:p>
        </p:txBody>
      </p:sp>
    </p:spTree>
    <p:extLst>
      <p:ext uri="{BB962C8B-B14F-4D97-AF65-F5344CB8AC3E}">
        <p14:creationId xmlns:p14="http://schemas.microsoft.com/office/powerpoint/2010/main" val="11583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15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D43E091-BAB9-4BE8-89D3-9454513205C3}"/>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33E231F-3541-4A7E-9C35-B98BD7B51D05}"/>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F82B054-1421-4CEC-B268-34FF8940E7B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E967C74-1D7F-4F84-B202-7CF90B3C9882}" type="datetimeFigureOut">
              <a:rPr lang="en-US"/>
              <a:pPr>
                <a:defRPr/>
              </a:pPr>
              <a:t>4/14/2021</a:t>
            </a:fld>
            <a:endParaRPr lang="en-US"/>
          </a:p>
        </p:txBody>
      </p:sp>
      <p:sp>
        <p:nvSpPr>
          <p:cNvPr id="5" name="Footer Placeholder 4">
            <a:extLst>
              <a:ext uri="{FF2B5EF4-FFF2-40B4-BE49-F238E27FC236}">
                <a16:creationId xmlns:a16="http://schemas.microsoft.com/office/drawing/2014/main" id="{932D2E27-C7FD-4F50-B6B0-055500617BF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BEBFD583-04E7-44B6-A16C-8844017D0919}"/>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9D1506B1-8AAD-469F-9DCF-616F6E1C2C1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09" r:id="rId5"/>
    <p:sldLayoutId id="2147483721" r:id="rId6"/>
    <p:sldLayoutId id="2147483710" r:id="rId7"/>
    <p:sldLayoutId id="2147483711" r:id="rId8"/>
    <p:sldLayoutId id="2147483712" r:id="rId9"/>
    <p:sldLayoutId id="2147483722" r:id="rId10"/>
    <p:sldLayoutId id="2147483723" r:id="rId11"/>
    <p:sldLayoutId id="2147483713" r:id="rId12"/>
    <p:sldLayoutId id="2147483714" r:id="rId13"/>
    <p:sldLayoutId id="2147483715" r:id="rId14"/>
    <p:sldLayoutId id="2147483716" r:id="rId15"/>
    <p:sldLayoutId id="2147483724" r:id="rId1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83CFE6-9BB0-4985-91BC-39B33437D7D4}"/>
              </a:ext>
            </a:extLst>
          </p:cNvPr>
          <p:cNvSpPr>
            <a:spLocks noGrp="1"/>
          </p:cNvSpPr>
          <p:nvPr>
            <p:ph type="body" sz="quarter" idx="12"/>
          </p:nvPr>
        </p:nvSpPr>
        <p:spPr>
          <a:xfrm>
            <a:off x="2359025" y="427038"/>
            <a:ext cx="6084888" cy="1292225"/>
          </a:xfrm>
        </p:spPr>
        <p:txBody>
          <a:bodyPr rtlCol="0"/>
          <a:lstStyle/>
          <a:p>
            <a:pPr eaLnBrk="1" fontAlgn="auto" hangingPunct="1">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6145-8CE9-4D18-B28A-7012F58D8ADB}"/>
              </a:ext>
            </a:extLst>
          </p:cNvPr>
          <p:cNvSpPr>
            <a:spLocks noGrp="1"/>
          </p:cNvSpPr>
          <p:nvPr>
            <p:ph type="title"/>
          </p:nvPr>
        </p:nvSpPr>
        <p:spPr/>
        <p:txBody>
          <a:bodyPr rtlCol="0"/>
          <a:lstStyle/>
          <a:p>
            <a:pPr eaLnBrk="1" fontAlgn="auto" hangingPunct="1">
              <a:defRPr/>
            </a:pPr>
            <a:r>
              <a:rPr lang="en-IN" dirty="0"/>
              <a:t>Still FTP is preferred</a:t>
            </a:r>
            <a:endParaRPr lang="en-US" dirty="0"/>
          </a:p>
        </p:txBody>
      </p:sp>
      <p:sp>
        <p:nvSpPr>
          <p:cNvPr id="18435" name="Content Placeholder 2">
            <a:extLst>
              <a:ext uri="{FF2B5EF4-FFF2-40B4-BE49-F238E27FC236}">
                <a16:creationId xmlns:a16="http://schemas.microsoft.com/office/drawing/2014/main" id="{8203D0C5-F168-4409-A75A-774A4099F990}"/>
              </a:ext>
            </a:extLst>
          </p:cNvPr>
          <p:cNvSpPr>
            <a:spLocks noGrp="1"/>
          </p:cNvSpPr>
          <p:nvPr>
            <p:ph idx="1"/>
          </p:nvPr>
        </p:nvSpPr>
        <p:spPr/>
        <p:txBody>
          <a:bodyPr/>
          <a:lstStyle/>
          <a:p>
            <a:pPr marL="0" indent="0" algn="just" eaLnBrk="1" hangingPunct="1">
              <a:lnSpc>
                <a:spcPct val="150000"/>
              </a:lnSpc>
              <a:buNone/>
            </a:pPr>
            <a:r>
              <a:rPr lang="en-US" altLang="en-US" dirty="0"/>
              <a:t>In spite of the security issues, FTP remains popular − it's fast and easy to use, and it is the Internet standard protocol for file transfer.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C516-7F61-44BB-A3BB-9EB0BAFCC281}"/>
              </a:ext>
            </a:extLst>
          </p:cNvPr>
          <p:cNvSpPr>
            <a:spLocks noGrp="1"/>
          </p:cNvSpPr>
          <p:nvPr>
            <p:ph type="title"/>
          </p:nvPr>
        </p:nvSpPr>
        <p:spPr/>
        <p:txBody>
          <a:bodyPr rtlCol="0">
            <a:normAutofit fontScale="90000"/>
          </a:bodyPr>
          <a:lstStyle/>
          <a:p>
            <a:pPr eaLnBrk="1" fontAlgn="auto" hangingPunct="1">
              <a:defRPr/>
            </a:pPr>
            <a:r>
              <a:rPr lang="en-US" b="1" dirty="0"/>
              <a:t>FTP Servers in the Red Hat Linux Distribution</a:t>
            </a:r>
            <a:endParaRPr lang="en-US" dirty="0"/>
          </a:p>
        </p:txBody>
      </p:sp>
      <p:graphicFrame>
        <p:nvGraphicFramePr>
          <p:cNvPr id="4" name="Content Placeholder 3">
            <a:extLst>
              <a:ext uri="{FF2B5EF4-FFF2-40B4-BE49-F238E27FC236}">
                <a16:creationId xmlns:a16="http://schemas.microsoft.com/office/drawing/2014/main" id="{0AA60480-72A1-4858-B41B-2B493FD93AB2}"/>
              </a:ext>
            </a:extLst>
          </p:cNvPr>
          <p:cNvGraphicFramePr>
            <a:graphicFrameLocks noGrp="1"/>
          </p:cNvGraphicFramePr>
          <p:nvPr>
            <p:ph idx="1"/>
            <p:extLst>
              <p:ext uri="{D42A27DB-BD31-4B8C-83A1-F6EECF244321}">
                <p14:modId xmlns:p14="http://schemas.microsoft.com/office/powerpoint/2010/main" val="3779543244"/>
              </p:ext>
            </p:extLst>
          </p:nvPr>
        </p:nvGraphicFramePr>
        <p:xfrm>
          <a:off x="361950" y="1507836"/>
          <a:ext cx="8582025" cy="4729205"/>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425286">
                  <a:extLst>
                    <a:ext uri="{9D8B030D-6E8A-4147-A177-3AD203B41FA5}">
                      <a16:colId xmlns:a16="http://schemas.microsoft.com/office/drawing/2014/main" val="20000"/>
                    </a:ext>
                  </a:extLst>
                </a:gridCol>
                <a:gridCol w="7156739">
                  <a:extLst>
                    <a:ext uri="{9D8B030D-6E8A-4147-A177-3AD203B41FA5}">
                      <a16:colId xmlns:a16="http://schemas.microsoft.com/office/drawing/2014/main" val="20001"/>
                    </a:ext>
                  </a:extLst>
                </a:gridCol>
              </a:tblGrid>
              <a:tr h="519439">
                <a:tc>
                  <a:txBody>
                    <a:bodyPr/>
                    <a:lstStyle/>
                    <a:p>
                      <a:pPr algn="ctr"/>
                      <a:r>
                        <a:rPr lang="en-IN" sz="1800" b="0" dirty="0"/>
                        <a:t>FTP Server</a:t>
                      </a:r>
                      <a:endParaRPr lang="en-US" sz="1800" b="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dirty="0"/>
                        <a:t>Explanation</a:t>
                      </a:r>
                      <a:endParaRPr lang="en-US" sz="1800" b="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07022">
                <a:tc>
                  <a:txBody>
                    <a:bodyPr/>
                    <a:lstStyle/>
                    <a:p>
                      <a:pPr algn="ctr"/>
                      <a:r>
                        <a:rPr lang="en-IN" sz="1800" dirty="0" err="1"/>
                        <a:t>vsftpd</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baseline="0" dirty="0">
                          <a:solidFill>
                            <a:schemeClr val="dk1"/>
                          </a:solidFill>
                          <a:latin typeface="+mn-lt"/>
                          <a:ea typeface="+mn-ea"/>
                          <a:cs typeface="+mn-cs"/>
                        </a:rPr>
                        <a:t>It is a simplified FTP server implementation. It is designed to be a very secure FTP server, and can also be configured to allow anonymous access.</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188659">
                <a:tc>
                  <a:txBody>
                    <a:bodyPr/>
                    <a:lstStyle/>
                    <a:p>
                      <a:pPr algn="ctr"/>
                      <a:r>
                        <a:rPr lang="en-IN" sz="1800" dirty="0"/>
                        <a:t>TUX</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baseline="0" dirty="0">
                          <a:solidFill>
                            <a:schemeClr val="dk1"/>
                          </a:solidFill>
                          <a:latin typeface="+mn-lt"/>
                          <a:ea typeface="+mn-ea"/>
                          <a:cs typeface="+mn-cs"/>
                        </a:rPr>
                        <a:t>is a kernel−based, threaded, extremely high performance HTTP server, which also has FTP capabilities. TUX is perhaps the best in terms of performance, but offers less functionality than other FTP server software. TUX is installed by default with Red Hat Linux 9.</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07022">
                <a:tc>
                  <a:txBody>
                    <a:bodyPr/>
                    <a:lstStyle/>
                    <a:p>
                      <a:pPr algn="ctr"/>
                      <a:r>
                        <a:rPr lang="en-IN" sz="1800" dirty="0" err="1"/>
                        <a:t>wu-ftpd</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baseline="0" dirty="0">
                          <a:solidFill>
                            <a:schemeClr val="dk1"/>
                          </a:solidFill>
                          <a:latin typeface="+mn-lt"/>
                          <a:ea typeface="+mn-ea"/>
                          <a:cs typeface="+mn-cs"/>
                        </a:rPr>
                        <a:t>is a highly configurable and full−featured FTP daemon, which was popular in earlier versions of Red Hat Linux but has since given way to the more security−conscious </a:t>
                      </a:r>
                      <a:r>
                        <a:rPr lang="en-US" sz="1800" kern="1200" baseline="0" dirty="0" err="1">
                          <a:solidFill>
                            <a:schemeClr val="dk1"/>
                          </a:solidFill>
                          <a:latin typeface="+mn-lt"/>
                          <a:ea typeface="+mn-ea"/>
                          <a:cs typeface="+mn-cs"/>
                        </a:rPr>
                        <a:t>vsftpd</a:t>
                      </a:r>
                      <a:r>
                        <a:rPr lang="en-US" sz="1800" kern="1200" baseline="0" dirty="0">
                          <a:solidFill>
                            <a:schemeClr val="dk1"/>
                          </a:solidFill>
                          <a:latin typeface="+mn-lt"/>
                          <a:ea typeface="+mn-ea"/>
                          <a:cs typeface="+mn-cs"/>
                        </a:rPr>
                        <a:t>.</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07022">
                <a:tc>
                  <a:txBody>
                    <a:bodyPr/>
                    <a:lstStyle/>
                    <a:p>
                      <a:pPr algn="ctr"/>
                      <a:r>
                        <a:rPr lang="en-IN" sz="1800" dirty="0" err="1"/>
                        <a:t>gssftpd</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baseline="0" dirty="0">
                          <a:solidFill>
                            <a:schemeClr val="dk1"/>
                          </a:solidFill>
                          <a:latin typeface="+mn-lt"/>
                          <a:ea typeface="+mn-ea"/>
                          <a:cs typeface="+mn-cs"/>
                        </a:rPr>
                        <a:t>It is a </a:t>
                      </a:r>
                      <a:r>
                        <a:rPr lang="en-US" sz="1800" kern="1200" baseline="0" dirty="0" err="1">
                          <a:solidFill>
                            <a:schemeClr val="dk1"/>
                          </a:solidFill>
                          <a:latin typeface="+mn-lt"/>
                          <a:ea typeface="+mn-ea"/>
                          <a:cs typeface="+mn-cs"/>
                        </a:rPr>
                        <a:t>kerberized</a:t>
                      </a:r>
                      <a:r>
                        <a:rPr lang="en-US" sz="1800" kern="1200" baseline="0" dirty="0">
                          <a:solidFill>
                            <a:schemeClr val="dk1"/>
                          </a:solidFill>
                          <a:latin typeface="+mn-lt"/>
                          <a:ea typeface="+mn-ea"/>
                          <a:cs typeface="+mn-cs"/>
                        </a:rPr>
                        <a:t> FTP daemon, which means that it is suitable for use with the Kerberos authentication system.</a:t>
                      </a:r>
                      <a:endParaRPr lang="en-US" sz="1800" dirty="0"/>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0466-E719-43BA-B0B5-DB7CE0553E23}"/>
              </a:ext>
            </a:extLst>
          </p:cNvPr>
          <p:cNvSpPr>
            <a:spLocks noGrp="1"/>
          </p:cNvSpPr>
          <p:nvPr>
            <p:ph type="title"/>
          </p:nvPr>
        </p:nvSpPr>
        <p:spPr/>
        <p:txBody>
          <a:bodyPr rtlCol="0"/>
          <a:lstStyle/>
          <a:p>
            <a:pPr eaLnBrk="1" fontAlgn="auto" hangingPunct="1">
              <a:defRPr/>
            </a:pPr>
            <a:r>
              <a:rPr lang="en-IN" dirty="0"/>
              <a:t>Installing </a:t>
            </a:r>
            <a:r>
              <a:rPr lang="en-US" b="1" dirty="0"/>
              <a:t>the </a:t>
            </a:r>
            <a:r>
              <a:rPr lang="en-US" b="1" dirty="0" err="1"/>
              <a:t>vsftpd</a:t>
            </a:r>
            <a:r>
              <a:rPr lang="en-US" b="1" dirty="0"/>
              <a:t> FTP Server</a:t>
            </a:r>
            <a:endParaRPr lang="en-US" dirty="0"/>
          </a:p>
        </p:txBody>
      </p:sp>
      <p:sp>
        <p:nvSpPr>
          <p:cNvPr id="20483" name="Content Placeholder 2">
            <a:extLst>
              <a:ext uri="{FF2B5EF4-FFF2-40B4-BE49-F238E27FC236}">
                <a16:creationId xmlns:a16="http://schemas.microsoft.com/office/drawing/2014/main" id="{E7301830-3096-411E-8735-06E9C57E9621}"/>
              </a:ext>
            </a:extLst>
          </p:cNvPr>
          <p:cNvSpPr>
            <a:spLocks noGrp="1"/>
          </p:cNvSpPr>
          <p:nvPr>
            <p:ph idx="1"/>
          </p:nvPr>
        </p:nvSpPr>
        <p:spPr/>
        <p:txBody>
          <a:bodyPr/>
          <a:lstStyle/>
          <a:p>
            <a:pPr marL="0" indent="0" algn="just" eaLnBrk="1" hangingPunct="1">
              <a:lnSpc>
                <a:spcPct val="150000"/>
              </a:lnSpc>
              <a:buNone/>
            </a:pPr>
            <a:r>
              <a:rPr lang="en-US" altLang="en-US" dirty="0"/>
              <a:t>The easiest way to install the </a:t>
            </a:r>
            <a:r>
              <a:rPr lang="en-US" altLang="en-US" dirty="0" err="1"/>
              <a:t>vsftpd</a:t>
            </a:r>
            <a:r>
              <a:rPr lang="en-US" altLang="en-US" dirty="0"/>
              <a:t> FTP Server package is via the RPM GUI tool.</a:t>
            </a:r>
            <a:endParaRPr lang="en-IN" altLang="en-US" dirty="0"/>
          </a:p>
          <a:p>
            <a:pPr lvl="1" algn="just" eaLnBrk="1" hangingPunct="1">
              <a:lnSpc>
                <a:spcPct val="150000"/>
              </a:lnSpc>
            </a:pPr>
            <a:r>
              <a:rPr lang="en-US" altLang="en-US" dirty="0"/>
              <a:t>Main Menu | System Settings | Add/Remove Applications</a:t>
            </a:r>
          </a:p>
          <a:p>
            <a:pPr lvl="1" algn="just" eaLnBrk="1" hangingPunct="1">
              <a:lnSpc>
                <a:spcPct val="150000"/>
              </a:lnSpc>
            </a:pPr>
            <a:r>
              <a:rPr lang="en-IN" altLang="en-US" dirty="0"/>
              <a:t>$ </a:t>
            </a:r>
            <a:r>
              <a:rPr lang="en-IN" altLang="en-US" dirty="0" err="1"/>
              <a:t>redhat</a:t>
            </a:r>
            <a:r>
              <a:rPr lang="en-IN" altLang="en-US" dirty="0"/>
              <a:t>-config-packages</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9DE0-C0C9-4DAB-B6F3-E986CF3C990B}"/>
              </a:ext>
            </a:extLst>
          </p:cNvPr>
          <p:cNvSpPr>
            <a:spLocks noGrp="1"/>
          </p:cNvSpPr>
          <p:nvPr>
            <p:ph type="title"/>
          </p:nvPr>
        </p:nvSpPr>
        <p:spPr/>
        <p:txBody>
          <a:bodyPr rtlCol="0"/>
          <a:lstStyle/>
          <a:p>
            <a:pPr eaLnBrk="1" fontAlgn="auto" hangingPunct="1">
              <a:defRPr/>
            </a:pPr>
            <a:r>
              <a:rPr lang="en-IN" dirty="0"/>
              <a:t>Add or remove packages</a:t>
            </a:r>
            <a:endParaRPr lang="en-US" dirty="0"/>
          </a:p>
        </p:txBody>
      </p:sp>
      <p:pic>
        <p:nvPicPr>
          <p:cNvPr id="21507" name="Content Placeholder 3" descr="ftp1.JPG">
            <a:extLst>
              <a:ext uri="{FF2B5EF4-FFF2-40B4-BE49-F238E27FC236}">
                <a16:creationId xmlns:a16="http://schemas.microsoft.com/office/drawing/2014/main" id="{3FC9B0AD-5772-4795-877C-C8A8916851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00162" y="1390361"/>
            <a:ext cx="6905625" cy="522922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DA6A-52D4-42D3-BBB6-6D99A5FF8885}"/>
              </a:ext>
            </a:extLst>
          </p:cNvPr>
          <p:cNvSpPr>
            <a:spLocks noGrp="1"/>
          </p:cNvSpPr>
          <p:nvPr>
            <p:ph type="title"/>
          </p:nvPr>
        </p:nvSpPr>
        <p:spPr/>
        <p:txBody>
          <a:bodyPr rtlCol="0"/>
          <a:lstStyle/>
          <a:p>
            <a:pPr eaLnBrk="1" fontAlgn="auto" hangingPunct="1">
              <a:defRPr/>
            </a:pPr>
            <a:r>
              <a:rPr lang="en-IN" dirty="0"/>
              <a:t>Installing </a:t>
            </a:r>
            <a:r>
              <a:rPr lang="en-US" b="1" dirty="0"/>
              <a:t>the </a:t>
            </a:r>
            <a:r>
              <a:rPr lang="en-US" b="1" dirty="0" err="1"/>
              <a:t>vsftpd</a:t>
            </a:r>
            <a:r>
              <a:rPr lang="en-US" b="1" dirty="0"/>
              <a:t> FTP Server</a:t>
            </a:r>
            <a:endParaRPr lang="en-US" dirty="0"/>
          </a:p>
        </p:txBody>
      </p:sp>
      <p:pic>
        <p:nvPicPr>
          <p:cNvPr id="22531" name="Content Placeholder 3" descr="ftp2.JPG">
            <a:extLst>
              <a:ext uri="{FF2B5EF4-FFF2-40B4-BE49-F238E27FC236}">
                <a16:creationId xmlns:a16="http://schemas.microsoft.com/office/drawing/2014/main" id="{7B61B283-6F4B-43E6-BD82-F99C7E720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0625" y="1395413"/>
            <a:ext cx="6924675" cy="52006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4D64-EA20-402F-B420-AF393867BFE9}"/>
              </a:ext>
            </a:extLst>
          </p:cNvPr>
          <p:cNvSpPr>
            <a:spLocks noGrp="1"/>
          </p:cNvSpPr>
          <p:nvPr>
            <p:ph type="title"/>
          </p:nvPr>
        </p:nvSpPr>
        <p:spPr/>
        <p:txBody>
          <a:bodyPr rtlCol="0"/>
          <a:lstStyle/>
          <a:p>
            <a:pPr eaLnBrk="1" fontAlgn="auto" hangingPunct="1">
              <a:defRPr/>
            </a:pPr>
            <a:r>
              <a:rPr lang="en-IN" dirty="0"/>
              <a:t>Installing </a:t>
            </a:r>
            <a:r>
              <a:rPr lang="en-US" b="1" dirty="0"/>
              <a:t>the </a:t>
            </a:r>
            <a:r>
              <a:rPr lang="en-US" b="1" dirty="0" err="1"/>
              <a:t>vsftpd</a:t>
            </a:r>
            <a:r>
              <a:rPr lang="en-US" b="1" dirty="0"/>
              <a:t> FTP Server</a:t>
            </a:r>
            <a:endParaRPr lang="en-US" dirty="0"/>
          </a:p>
        </p:txBody>
      </p:sp>
      <p:pic>
        <p:nvPicPr>
          <p:cNvPr id="23555" name="Content Placeholder 3" descr="ftp3.JPG">
            <a:extLst>
              <a:ext uri="{FF2B5EF4-FFF2-40B4-BE49-F238E27FC236}">
                <a16:creationId xmlns:a16="http://schemas.microsoft.com/office/drawing/2014/main" id="{F6E7C184-8B15-4BE7-8152-0092FC24D5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09675" y="1390650"/>
            <a:ext cx="6886575" cy="521017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0C57-4AA8-412B-BBF8-36CDFF803224}"/>
              </a:ext>
            </a:extLst>
          </p:cNvPr>
          <p:cNvSpPr>
            <a:spLocks noGrp="1"/>
          </p:cNvSpPr>
          <p:nvPr>
            <p:ph type="title"/>
          </p:nvPr>
        </p:nvSpPr>
        <p:spPr/>
        <p:txBody>
          <a:bodyPr rtlCol="0"/>
          <a:lstStyle/>
          <a:p>
            <a:pPr eaLnBrk="1" fontAlgn="auto" hangingPunct="1">
              <a:defRPr/>
            </a:pPr>
            <a:r>
              <a:rPr lang="en-IN" dirty="0"/>
              <a:t>Installing </a:t>
            </a:r>
            <a:r>
              <a:rPr lang="en-US" b="1" dirty="0"/>
              <a:t>the </a:t>
            </a:r>
            <a:r>
              <a:rPr lang="en-US" b="1" dirty="0" err="1"/>
              <a:t>vsftpd</a:t>
            </a:r>
            <a:r>
              <a:rPr lang="en-US" b="1" dirty="0"/>
              <a:t> FTP Server</a:t>
            </a:r>
            <a:endParaRPr lang="en-US" dirty="0"/>
          </a:p>
        </p:txBody>
      </p:sp>
      <p:pic>
        <p:nvPicPr>
          <p:cNvPr id="24579" name="Content Placeholder 3" descr="ftp4.JPG">
            <a:extLst>
              <a:ext uri="{FF2B5EF4-FFF2-40B4-BE49-F238E27FC236}">
                <a16:creationId xmlns:a16="http://schemas.microsoft.com/office/drawing/2014/main" id="{814E0FC2-FDA6-49A4-885F-5083DB2D1E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09675" y="1395413"/>
            <a:ext cx="6886575" cy="52006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40C9-186F-40E2-AFA6-9E66A913BE96}"/>
              </a:ext>
            </a:extLst>
          </p:cNvPr>
          <p:cNvSpPr>
            <a:spLocks noGrp="1"/>
          </p:cNvSpPr>
          <p:nvPr>
            <p:ph type="title"/>
          </p:nvPr>
        </p:nvSpPr>
        <p:spPr/>
        <p:txBody>
          <a:bodyPr rtlCol="0"/>
          <a:lstStyle/>
          <a:p>
            <a:pPr eaLnBrk="1" fontAlgn="auto" hangingPunct="1">
              <a:defRPr/>
            </a:pPr>
            <a:r>
              <a:rPr lang="en-IN" dirty="0"/>
              <a:t>Starting your FTP Server</a:t>
            </a:r>
            <a:endParaRPr lang="en-US" dirty="0"/>
          </a:p>
        </p:txBody>
      </p:sp>
      <p:sp>
        <p:nvSpPr>
          <p:cNvPr id="25603" name="Content Placeholder 2">
            <a:extLst>
              <a:ext uri="{FF2B5EF4-FFF2-40B4-BE49-F238E27FC236}">
                <a16:creationId xmlns:a16="http://schemas.microsoft.com/office/drawing/2014/main" id="{E5827216-76FF-4C37-8F63-F111D305E1FE}"/>
              </a:ext>
            </a:extLst>
          </p:cNvPr>
          <p:cNvSpPr>
            <a:spLocks noGrp="1"/>
          </p:cNvSpPr>
          <p:nvPr>
            <p:ph idx="1"/>
          </p:nvPr>
        </p:nvSpPr>
        <p:spPr/>
        <p:txBody>
          <a:bodyPr/>
          <a:lstStyle/>
          <a:p>
            <a:pPr marL="0" indent="0" algn="just" eaLnBrk="1" hangingPunct="1">
              <a:lnSpc>
                <a:spcPct val="150000"/>
              </a:lnSpc>
              <a:buNone/>
            </a:pPr>
            <a:r>
              <a:rPr lang="en-IN" altLang="en-US" dirty="0"/>
              <a:t>Start the FTP Service, we can use the Service Configuration tool.</a:t>
            </a:r>
          </a:p>
          <a:p>
            <a:pPr lvl="1" algn="just" eaLnBrk="1" hangingPunct="1">
              <a:lnSpc>
                <a:spcPct val="150000"/>
              </a:lnSpc>
            </a:pPr>
            <a:r>
              <a:rPr lang="en-US" altLang="en-US" dirty="0"/>
              <a:t>Main Menu | System Settings | Server Settings | Services</a:t>
            </a:r>
          </a:p>
          <a:p>
            <a:pPr lvl="1" algn="just" eaLnBrk="1" hangingPunct="1">
              <a:lnSpc>
                <a:spcPct val="150000"/>
              </a:lnSpc>
            </a:pPr>
            <a:r>
              <a:rPr lang="en-US" altLang="en-US" dirty="0"/>
              <a:t>$ </a:t>
            </a:r>
            <a:r>
              <a:rPr lang="en-US" altLang="en-US" dirty="0" err="1"/>
              <a:t>redhat</a:t>
            </a:r>
            <a:r>
              <a:rPr lang="en-US" altLang="en-US" dirty="0"/>
              <a:t>−config−services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16F4-D807-486F-82C9-2271E7864EC6}"/>
              </a:ext>
            </a:extLst>
          </p:cNvPr>
          <p:cNvSpPr>
            <a:spLocks noGrp="1"/>
          </p:cNvSpPr>
          <p:nvPr>
            <p:ph type="title"/>
          </p:nvPr>
        </p:nvSpPr>
        <p:spPr/>
        <p:txBody>
          <a:bodyPr rtlCol="0"/>
          <a:lstStyle/>
          <a:p>
            <a:pPr eaLnBrk="1" fontAlgn="auto" hangingPunct="1">
              <a:defRPr/>
            </a:pPr>
            <a:r>
              <a:rPr lang="en-IN" dirty="0"/>
              <a:t>root password</a:t>
            </a:r>
            <a:endParaRPr lang="en-US" dirty="0"/>
          </a:p>
        </p:txBody>
      </p:sp>
      <p:sp>
        <p:nvSpPr>
          <p:cNvPr id="26627" name="Content Placeholder 2">
            <a:extLst>
              <a:ext uri="{FF2B5EF4-FFF2-40B4-BE49-F238E27FC236}">
                <a16:creationId xmlns:a16="http://schemas.microsoft.com/office/drawing/2014/main" id="{CC6DC043-2EC4-4778-A03E-E4A7BA506E3C}"/>
              </a:ext>
            </a:extLst>
          </p:cNvPr>
          <p:cNvSpPr>
            <a:spLocks noGrp="1"/>
          </p:cNvSpPr>
          <p:nvPr>
            <p:ph idx="1"/>
          </p:nvPr>
        </p:nvSpPr>
        <p:spPr/>
        <p:txBody>
          <a:bodyPr/>
          <a:lstStyle/>
          <a:p>
            <a:pPr marL="0" indent="0" algn="just" eaLnBrk="1" hangingPunct="1">
              <a:lnSpc>
                <a:spcPct val="150000"/>
              </a:lnSpc>
              <a:buNone/>
            </a:pPr>
            <a:r>
              <a:rPr lang="en-US" altLang="en-US" dirty="0"/>
              <a:t>Again, you'll be prompted for the root password, unless you're already logged on as root.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19E0-F0CF-429C-BEFF-2AD8BC691C4B}"/>
              </a:ext>
            </a:extLst>
          </p:cNvPr>
          <p:cNvSpPr>
            <a:spLocks noGrp="1"/>
          </p:cNvSpPr>
          <p:nvPr>
            <p:ph type="title"/>
          </p:nvPr>
        </p:nvSpPr>
        <p:spPr/>
        <p:txBody>
          <a:bodyPr rtlCol="0"/>
          <a:lstStyle/>
          <a:p>
            <a:pPr eaLnBrk="1" fontAlgn="auto" hangingPunct="1">
              <a:defRPr/>
            </a:pPr>
            <a:r>
              <a:rPr lang="en-IN" dirty="0"/>
              <a:t>Service Configuration Dialog</a:t>
            </a:r>
            <a:endParaRPr lang="en-US" dirty="0"/>
          </a:p>
        </p:txBody>
      </p:sp>
      <p:pic>
        <p:nvPicPr>
          <p:cNvPr id="27651" name="Content Placeholder 3" descr="ftp5.JPG">
            <a:extLst>
              <a:ext uri="{FF2B5EF4-FFF2-40B4-BE49-F238E27FC236}">
                <a16:creationId xmlns:a16="http://schemas.microsoft.com/office/drawing/2014/main" id="{5A224EAF-D89A-4C4D-9780-7A4EA9B7DF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66850" y="1566863"/>
            <a:ext cx="6372225" cy="48577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292A-E862-4C9F-8602-79F0563AE99C}"/>
              </a:ext>
            </a:extLst>
          </p:cNvPr>
          <p:cNvSpPr>
            <a:spLocks noGrp="1"/>
          </p:cNvSpPr>
          <p:nvPr>
            <p:ph type="title"/>
          </p:nvPr>
        </p:nvSpPr>
        <p:spPr/>
        <p:txBody>
          <a:bodyPr rtlCol="0">
            <a:normAutofit/>
          </a:bodyPr>
          <a:lstStyle/>
          <a:p>
            <a:pPr eaLnBrk="1" fontAlgn="auto" hangingPunct="1">
              <a:defRPr/>
            </a:pPr>
            <a:r>
              <a:rPr lang="en-US" dirty="0"/>
              <a:t>Learning Outcomes</a:t>
            </a:r>
          </a:p>
        </p:txBody>
      </p:sp>
      <p:sp>
        <p:nvSpPr>
          <p:cNvPr id="11267" name="Content Placeholder 2">
            <a:extLst>
              <a:ext uri="{FF2B5EF4-FFF2-40B4-BE49-F238E27FC236}">
                <a16:creationId xmlns:a16="http://schemas.microsoft.com/office/drawing/2014/main" id="{36E5CD13-4DE2-4C86-ABF2-C8E4DFF03CA5}"/>
              </a:ext>
            </a:extLst>
          </p:cNvPr>
          <p:cNvSpPr>
            <a:spLocks noGrp="1"/>
          </p:cNvSpPr>
          <p:nvPr>
            <p:ph idx="1"/>
          </p:nvPr>
        </p:nvSpPr>
        <p:spPr>
          <a:xfrm>
            <a:off x="1190913" y="2846821"/>
            <a:ext cx="7768359" cy="3819525"/>
          </a:xfrm>
        </p:spPr>
        <p:txBody>
          <a:bodyPr/>
          <a:lstStyle/>
          <a:p>
            <a:pPr algn="just" eaLnBrk="1" hangingPunct="1">
              <a:lnSpc>
                <a:spcPct val="150000"/>
              </a:lnSpc>
            </a:pPr>
            <a:r>
              <a:rPr lang="en-IN" altLang="en-US" dirty="0"/>
              <a:t>understand the FTP protocol</a:t>
            </a:r>
            <a:endParaRPr lang="en-US" altLang="en-US" dirty="0"/>
          </a:p>
          <a:p>
            <a:pPr algn="just" eaLnBrk="1" hangingPunct="1">
              <a:lnSpc>
                <a:spcPct val="150000"/>
              </a:lnSpc>
            </a:pPr>
            <a:r>
              <a:rPr lang="en-IN" altLang="en-US" dirty="0"/>
              <a:t>how to start and use FTP server</a:t>
            </a:r>
            <a:endParaRPr lang="en-US" altLang="en-US" dirty="0"/>
          </a:p>
          <a:p>
            <a:pPr algn="just" eaLnBrk="1" hangingPunct="1">
              <a:lnSpc>
                <a:spcPct val="150000"/>
              </a:lnSpc>
            </a:pPr>
            <a:r>
              <a:rPr lang="en-IN" altLang="en-US" dirty="0"/>
              <a:t>how to use FTP client to test anonymous read access</a:t>
            </a:r>
          </a:p>
          <a:p>
            <a:pPr algn="just" eaLnBrk="1" hangingPunct="1">
              <a:lnSpc>
                <a:spcPct val="150000"/>
              </a:lnSpc>
            </a:pPr>
            <a:r>
              <a:rPr lang="en-IN" altLang="en-US" dirty="0"/>
              <a:t>how to test FTP server</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0555-1724-47E0-BCE5-1972693EFDB2}"/>
              </a:ext>
            </a:extLst>
          </p:cNvPr>
          <p:cNvSpPr>
            <a:spLocks noGrp="1"/>
          </p:cNvSpPr>
          <p:nvPr>
            <p:ph type="title"/>
          </p:nvPr>
        </p:nvSpPr>
        <p:spPr/>
        <p:txBody>
          <a:bodyPr rtlCol="0"/>
          <a:lstStyle/>
          <a:p>
            <a:pPr eaLnBrk="1" fontAlgn="auto" hangingPunct="1">
              <a:defRPr/>
            </a:pPr>
            <a:r>
              <a:rPr lang="en-IN" dirty="0"/>
              <a:t>Service Configuration Dialog</a:t>
            </a:r>
            <a:endParaRPr lang="en-US" dirty="0"/>
          </a:p>
        </p:txBody>
      </p:sp>
      <p:pic>
        <p:nvPicPr>
          <p:cNvPr id="28675" name="Content Placeholder 3" descr="ftp6.JPG">
            <a:extLst>
              <a:ext uri="{FF2B5EF4-FFF2-40B4-BE49-F238E27FC236}">
                <a16:creationId xmlns:a16="http://schemas.microsoft.com/office/drawing/2014/main" id="{77F0B1DF-DBA8-4974-87BC-1B185452EF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66850" y="1566863"/>
            <a:ext cx="6372225" cy="48577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989C-55E1-445D-8D46-B17913E8BB9E}"/>
              </a:ext>
            </a:extLst>
          </p:cNvPr>
          <p:cNvSpPr>
            <a:spLocks noGrp="1"/>
          </p:cNvSpPr>
          <p:nvPr>
            <p:ph type="title"/>
          </p:nvPr>
        </p:nvSpPr>
        <p:spPr/>
        <p:txBody>
          <a:bodyPr rtlCol="0"/>
          <a:lstStyle/>
          <a:p>
            <a:pPr eaLnBrk="1" fontAlgn="auto" hangingPunct="1">
              <a:defRPr/>
            </a:pPr>
            <a:r>
              <a:rPr lang="en-US" b="1" dirty="0"/>
              <a:t>Testing Your FTP Server</a:t>
            </a:r>
            <a:endParaRPr lang="en-US" dirty="0"/>
          </a:p>
        </p:txBody>
      </p:sp>
      <p:pic>
        <p:nvPicPr>
          <p:cNvPr id="29699" name="Content Placeholder 3" descr="ftp7.JPG">
            <a:extLst>
              <a:ext uri="{FF2B5EF4-FFF2-40B4-BE49-F238E27FC236}">
                <a16:creationId xmlns:a16="http://schemas.microsoft.com/office/drawing/2014/main" id="{DB1BC3B7-8758-4584-BAFF-6144C9CE23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1613" y="1581150"/>
            <a:ext cx="6362700" cy="482917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3905-0DF9-4793-8590-336F58722080}"/>
              </a:ext>
            </a:extLst>
          </p:cNvPr>
          <p:cNvSpPr>
            <a:spLocks noGrp="1"/>
          </p:cNvSpPr>
          <p:nvPr>
            <p:ph type="title"/>
          </p:nvPr>
        </p:nvSpPr>
        <p:spPr/>
        <p:txBody>
          <a:bodyPr rtlCol="0"/>
          <a:lstStyle/>
          <a:p>
            <a:pPr eaLnBrk="1" fontAlgn="auto" hangingPunct="1">
              <a:defRPr/>
            </a:pPr>
            <a:r>
              <a:rPr lang="en-US" b="1" dirty="0"/>
              <a:t>Testing Your FTP Server</a:t>
            </a:r>
            <a:endParaRPr lang="en-US" dirty="0"/>
          </a:p>
        </p:txBody>
      </p:sp>
      <p:sp>
        <p:nvSpPr>
          <p:cNvPr id="30723" name="Content Placeholder 2">
            <a:extLst>
              <a:ext uri="{FF2B5EF4-FFF2-40B4-BE49-F238E27FC236}">
                <a16:creationId xmlns:a16="http://schemas.microsoft.com/office/drawing/2014/main" id="{56A5E108-F9ED-4BC0-A9D6-1FF64FF6F010}"/>
              </a:ext>
            </a:extLst>
          </p:cNvPr>
          <p:cNvSpPr>
            <a:spLocks noGrp="1"/>
          </p:cNvSpPr>
          <p:nvPr>
            <p:ph idx="1"/>
          </p:nvPr>
        </p:nvSpPr>
        <p:spPr/>
        <p:txBody>
          <a:bodyPr/>
          <a:lstStyle/>
          <a:p>
            <a:pPr algn="just" eaLnBrk="1" hangingPunct="1">
              <a:lnSpc>
                <a:spcPct val="150000"/>
              </a:lnSpc>
            </a:pPr>
            <a:r>
              <a:rPr lang="en-US" altLang="en-US" dirty="0"/>
              <a:t>You should get a Name login prompt like the one shown above − this is enough to confirm to us that the </a:t>
            </a:r>
            <a:r>
              <a:rPr lang="en-US" altLang="en-US" dirty="0" err="1"/>
              <a:t>vsftpd</a:t>
            </a:r>
            <a:r>
              <a:rPr lang="en-US" altLang="en-US" dirty="0"/>
              <a:t> server is running. </a:t>
            </a:r>
          </a:p>
          <a:p>
            <a:pPr algn="just" eaLnBrk="1" hangingPunct="1">
              <a:lnSpc>
                <a:spcPct val="150000"/>
              </a:lnSpc>
            </a:pPr>
            <a:r>
              <a:rPr lang="en-US" altLang="en-US" dirty="0"/>
              <a:t>Press Ctrl−C to terminate this FTP session and return to the command line.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711F-710A-4BF8-8341-640985FD286C}"/>
              </a:ext>
            </a:extLst>
          </p:cNvPr>
          <p:cNvSpPr>
            <a:spLocks noGrp="1"/>
          </p:cNvSpPr>
          <p:nvPr>
            <p:ph type="title"/>
          </p:nvPr>
        </p:nvSpPr>
        <p:spPr/>
        <p:txBody>
          <a:bodyPr rtlCol="0">
            <a:normAutofit fontScale="90000"/>
          </a:bodyPr>
          <a:lstStyle/>
          <a:p>
            <a:pPr eaLnBrk="1" fontAlgn="auto" hangingPunct="1">
              <a:defRPr/>
            </a:pPr>
            <a:r>
              <a:rPr lang="en-US" b="1" dirty="0"/>
              <a:t>Configuring an Anonymous FTP Server for File Download</a:t>
            </a:r>
            <a:endParaRPr lang="en-US" dirty="0"/>
          </a:p>
        </p:txBody>
      </p:sp>
      <p:sp>
        <p:nvSpPr>
          <p:cNvPr id="31747" name="Content Placeholder 2">
            <a:extLst>
              <a:ext uri="{FF2B5EF4-FFF2-40B4-BE49-F238E27FC236}">
                <a16:creationId xmlns:a16="http://schemas.microsoft.com/office/drawing/2014/main" id="{ED573AE6-543B-49D2-BFC4-25E78AC2A960}"/>
              </a:ext>
            </a:extLst>
          </p:cNvPr>
          <p:cNvSpPr>
            <a:spLocks noGrp="1"/>
          </p:cNvSpPr>
          <p:nvPr>
            <p:ph idx="1"/>
          </p:nvPr>
        </p:nvSpPr>
        <p:spPr/>
        <p:txBody>
          <a:bodyPr/>
          <a:lstStyle/>
          <a:p>
            <a:pPr algn="just" eaLnBrk="1" hangingPunct="1">
              <a:lnSpc>
                <a:spcPct val="150000"/>
              </a:lnSpc>
            </a:pPr>
            <a:r>
              <a:rPr lang="en-US" altLang="en-US" dirty="0"/>
              <a:t>Anonymous users cannot read from just any directory on your Linux server. </a:t>
            </a:r>
          </a:p>
          <a:p>
            <a:pPr algn="just" eaLnBrk="1" hangingPunct="1">
              <a:lnSpc>
                <a:spcPct val="150000"/>
              </a:lnSpc>
            </a:pPr>
            <a:r>
              <a:rPr lang="en-US" altLang="en-US" dirty="0"/>
              <a:t>By default, the </a:t>
            </a:r>
            <a:r>
              <a:rPr lang="en-US" altLang="en-US" dirty="0" err="1"/>
              <a:t>vsftpd</a:t>
            </a:r>
            <a:r>
              <a:rPr lang="en-US" altLang="en-US" dirty="0"/>
              <a:t> package creates a directory tree starting at /var/ftp, and enables 'anonymous read access' to this directory and the directory structure beneath 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F2FF-56C3-4DAA-90A5-083E460E0DBB}"/>
              </a:ext>
            </a:extLst>
          </p:cNvPr>
          <p:cNvSpPr>
            <a:spLocks noGrp="1"/>
          </p:cNvSpPr>
          <p:nvPr>
            <p:ph type="title"/>
          </p:nvPr>
        </p:nvSpPr>
        <p:spPr/>
        <p:txBody>
          <a:bodyPr rtlCol="0"/>
          <a:lstStyle/>
          <a:p>
            <a:pPr eaLnBrk="1" fontAlgn="auto" hangingPunct="1">
              <a:defRPr/>
            </a:pPr>
            <a:r>
              <a:rPr lang="en-US" b="1" dirty="0"/>
              <a:t>Setting up the FTP Server</a:t>
            </a:r>
            <a:endParaRPr lang="en-US" dirty="0"/>
          </a:p>
        </p:txBody>
      </p:sp>
      <p:sp>
        <p:nvSpPr>
          <p:cNvPr id="32771" name="Content Placeholder 2">
            <a:extLst>
              <a:ext uri="{FF2B5EF4-FFF2-40B4-BE49-F238E27FC236}">
                <a16:creationId xmlns:a16="http://schemas.microsoft.com/office/drawing/2014/main" id="{645BCACC-D8F0-4498-9C0A-3D148FE3575E}"/>
              </a:ext>
            </a:extLst>
          </p:cNvPr>
          <p:cNvSpPr>
            <a:spLocks noGrp="1"/>
          </p:cNvSpPr>
          <p:nvPr>
            <p:ph idx="1"/>
          </p:nvPr>
        </p:nvSpPr>
        <p:spPr/>
        <p:txBody>
          <a:bodyPr/>
          <a:lstStyle/>
          <a:p>
            <a:pPr algn="just" eaLnBrk="1" hangingPunct="1">
              <a:lnSpc>
                <a:spcPct val="150000"/>
              </a:lnSpc>
            </a:pPr>
            <a:r>
              <a:rPr lang="en-US" altLang="en-US" dirty="0"/>
              <a:t>All we need to do here is place some test content somewhere under the /var/ftp directory, so that other users can access it. </a:t>
            </a:r>
          </a:p>
          <a:p>
            <a:pPr algn="just" eaLnBrk="1" hangingPunct="1">
              <a:lnSpc>
                <a:spcPct val="150000"/>
              </a:lnSpc>
            </a:pPr>
            <a:r>
              <a:rPr lang="en-US" altLang="en-US" dirty="0"/>
              <a:t>The owner of the /var/ftp is the root account, and by default is the only one with permission to write to the directory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4617-2AC3-478A-A18B-ED8D50F576B9}"/>
              </a:ext>
            </a:extLst>
          </p:cNvPr>
          <p:cNvSpPr>
            <a:spLocks noGrp="1"/>
          </p:cNvSpPr>
          <p:nvPr>
            <p:ph type="title"/>
          </p:nvPr>
        </p:nvSpPr>
        <p:spPr/>
        <p:txBody>
          <a:bodyPr rtlCol="0"/>
          <a:lstStyle/>
          <a:p>
            <a:pPr eaLnBrk="1" fontAlgn="auto" hangingPunct="1">
              <a:defRPr/>
            </a:pPr>
            <a:r>
              <a:rPr lang="en-IN" dirty="0"/>
              <a:t>Enter as a root user</a:t>
            </a:r>
            <a:endParaRPr lang="en-US" dirty="0"/>
          </a:p>
        </p:txBody>
      </p:sp>
      <p:sp>
        <p:nvSpPr>
          <p:cNvPr id="33795" name="Content Placeholder 2">
            <a:extLst>
              <a:ext uri="{FF2B5EF4-FFF2-40B4-BE49-F238E27FC236}">
                <a16:creationId xmlns:a16="http://schemas.microsoft.com/office/drawing/2014/main" id="{9E4CCD40-3E5D-4A79-A5A0-81FF729FE25D}"/>
              </a:ext>
            </a:extLst>
          </p:cNvPr>
          <p:cNvSpPr>
            <a:spLocks noGrp="1"/>
          </p:cNvSpPr>
          <p:nvPr>
            <p:ph idx="1"/>
          </p:nvPr>
        </p:nvSpPr>
        <p:spPr/>
        <p:txBody>
          <a:bodyPr/>
          <a:lstStyle/>
          <a:p>
            <a:pPr marL="0" indent="0" algn="just" eaLnBrk="1" hangingPunct="1">
              <a:lnSpc>
                <a:spcPct val="150000"/>
              </a:lnSpc>
              <a:buNone/>
            </a:pPr>
            <a:r>
              <a:rPr lang="en-US" altLang="en-US" dirty="0"/>
              <a:t>So to start, use a command line to switch to the root user:</a:t>
            </a:r>
          </a:p>
          <a:p>
            <a:pPr marL="457200" lvl="1" indent="0" algn="just" eaLnBrk="1" hangingPunct="1">
              <a:lnSpc>
                <a:spcPct val="150000"/>
              </a:lnSpc>
              <a:buNone/>
            </a:pPr>
            <a:r>
              <a:rPr lang="en-US" altLang="en-US" dirty="0"/>
              <a:t>$ </a:t>
            </a:r>
            <a:r>
              <a:rPr lang="en-US" altLang="en-US" dirty="0" err="1"/>
              <a:t>su</a:t>
            </a:r>
            <a:r>
              <a:rPr lang="en-US" altLang="en-US" dirty="0"/>
              <a:t> −</a:t>
            </a:r>
          </a:p>
          <a:p>
            <a:pPr marL="457200" lvl="1" indent="0" algn="just" eaLnBrk="1" hangingPunct="1">
              <a:lnSpc>
                <a:spcPct val="150000"/>
              </a:lnSpc>
              <a:buNone/>
            </a:pPr>
            <a:r>
              <a:rPr lang="en-US" altLang="en-US" dirty="0"/>
              <a:t>Password: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B73C-4CBE-462E-A38F-4D8D0C2B59C0}"/>
              </a:ext>
            </a:extLst>
          </p:cNvPr>
          <p:cNvSpPr>
            <a:spLocks noGrp="1"/>
          </p:cNvSpPr>
          <p:nvPr>
            <p:ph type="title"/>
          </p:nvPr>
        </p:nvSpPr>
        <p:spPr/>
        <p:txBody>
          <a:bodyPr rtlCol="0"/>
          <a:lstStyle/>
          <a:p>
            <a:pPr eaLnBrk="1" fontAlgn="auto" hangingPunct="1">
              <a:defRPr/>
            </a:pPr>
            <a:r>
              <a:rPr lang="en-IN" dirty="0"/>
              <a:t>Place content in /pub subdirectory</a:t>
            </a:r>
            <a:endParaRPr lang="en-US" dirty="0"/>
          </a:p>
        </p:txBody>
      </p:sp>
      <p:pic>
        <p:nvPicPr>
          <p:cNvPr id="34819" name="Content Placeholder 3" descr="ftp8.JPG">
            <a:extLst>
              <a:ext uri="{FF2B5EF4-FFF2-40B4-BE49-F238E27FC236}">
                <a16:creationId xmlns:a16="http://schemas.microsoft.com/office/drawing/2014/main" id="{1D85FA6D-5358-4989-ADB0-681DC9B46B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52563" y="1566863"/>
            <a:ext cx="6400800" cy="48577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686D-CB35-465B-ADBC-DFCD66B6E476}"/>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35843" name="Content Placeholder 2">
            <a:extLst>
              <a:ext uri="{FF2B5EF4-FFF2-40B4-BE49-F238E27FC236}">
                <a16:creationId xmlns:a16="http://schemas.microsoft.com/office/drawing/2014/main" id="{A1853819-E557-4DD7-95AD-1778CBA58281}"/>
              </a:ext>
            </a:extLst>
          </p:cNvPr>
          <p:cNvSpPr>
            <a:spLocks noGrp="1"/>
          </p:cNvSpPr>
          <p:nvPr>
            <p:ph idx="1"/>
          </p:nvPr>
        </p:nvSpPr>
        <p:spPr/>
        <p:txBody>
          <a:bodyPr/>
          <a:lstStyle/>
          <a:p>
            <a:pPr algn="just" eaLnBrk="1" hangingPunct="1">
              <a:lnSpc>
                <a:spcPct val="150000"/>
              </a:lnSpc>
            </a:pPr>
            <a:r>
              <a:rPr lang="en-US" altLang="en-US" dirty="0"/>
              <a:t>Now you can test for anonymous read access, by using an FTP client to try to grab a copy of this test file via an FTP connection. </a:t>
            </a:r>
          </a:p>
          <a:p>
            <a:pPr algn="just" eaLnBrk="1" hangingPunct="1">
              <a:lnSpc>
                <a:spcPct val="150000"/>
              </a:lnSpc>
            </a:pPr>
            <a:r>
              <a:rPr lang="en-US" altLang="en-US" dirty="0"/>
              <a:t>You can use any FTP client, and you can test from a Windows or Linux machine −provided the client machine can see the FTP server across a network.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9A4B-AB57-49F3-A75B-1A6AAC4AB968}"/>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36867" name="Content Placeholder 2">
            <a:extLst>
              <a:ext uri="{FF2B5EF4-FFF2-40B4-BE49-F238E27FC236}">
                <a16:creationId xmlns:a16="http://schemas.microsoft.com/office/drawing/2014/main" id="{DF02D949-69F2-47FC-B3BD-FD987B758DC2}"/>
              </a:ext>
            </a:extLst>
          </p:cNvPr>
          <p:cNvSpPr>
            <a:spLocks noGrp="1"/>
          </p:cNvSpPr>
          <p:nvPr>
            <p:ph idx="1"/>
          </p:nvPr>
        </p:nvSpPr>
        <p:spPr/>
        <p:txBody>
          <a:bodyPr/>
          <a:lstStyle/>
          <a:p>
            <a:pPr algn="just" eaLnBrk="1" hangingPunct="1">
              <a:lnSpc>
                <a:spcPct val="150000"/>
              </a:lnSpc>
            </a:pPr>
            <a:r>
              <a:rPr lang="en-US" altLang="en-US" dirty="0"/>
              <a:t>You can even use your Linux server as a client, if you have only one machine.</a:t>
            </a:r>
          </a:p>
          <a:p>
            <a:pPr algn="just" eaLnBrk="1" hangingPunct="1">
              <a:lnSpc>
                <a:spcPct val="150000"/>
              </a:lnSpc>
            </a:pPr>
            <a:r>
              <a:rPr lang="en-US" altLang="en-US" dirty="0"/>
              <a:t>For example, in both Windows and Linux you can use the ftp program at the command line.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9C53-778F-47C1-BC1B-8961CA9F57FE}"/>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37891" name="Content Placeholder 2">
            <a:extLst>
              <a:ext uri="{FF2B5EF4-FFF2-40B4-BE49-F238E27FC236}">
                <a16:creationId xmlns:a16="http://schemas.microsoft.com/office/drawing/2014/main" id="{2B4FC26B-35C9-4B58-8F14-795EF07E8D9C}"/>
              </a:ext>
            </a:extLst>
          </p:cNvPr>
          <p:cNvSpPr>
            <a:spLocks noGrp="1"/>
          </p:cNvSpPr>
          <p:nvPr>
            <p:ph idx="1"/>
          </p:nvPr>
        </p:nvSpPr>
        <p:spPr/>
        <p:txBody>
          <a:bodyPr/>
          <a:lstStyle/>
          <a:p>
            <a:pPr marL="0" indent="0" algn="just" eaLnBrk="1" hangingPunct="1">
              <a:lnSpc>
                <a:spcPct val="150000"/>
              </a:lnSpc>
              <a:buNone/>
            </a:pPr>
            <a:r>
              <a:rPr lang="en-US" altLang="en-US" dirty="0"/>
              <a:t>In the following, we'll use the ftp program as FTP client to connect to the FTP server, examine the contents of the FTP site, and then download the file test.txt: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AF1E-1551-42BD-B82D-D3B12A734202}"/>
              </a:ext>
            </a:extLst>
          </p:cNvPr>
          <p:cNvSpPr>
            <a:spLocks noGrp="1"/>
          </p:cNvSpPr>
          <p:nvPr>
            <p:ph type="title"/>
          </p:nvPr>
        </p:nvSpPr>
        <p:spPr/>
        <p:txBody>
          <a:bodyPr rtlCol="0"/>
          <a:lstStyle/>
          <a:p>
            <a:pPr eaLnBrk="1" fontAlgn="auto" hangingPunct="1">
              <a:defRPr/>
            </a:pPr>
            <a:r>
              <a:rPr lang="en-IN" dirty="0"/>
              <a:t>FTP Server</a:t>
            </a:r>
            <a:endParaRPr lang="en-US" dirty="0"/>
          </a:p>
        </p:txBody>
      </p:sp>
      <p:sp>
        <p:nvSpPr>
          <p:cNvPr id="12291" name="Content Placeholder 2">
            <a:extLst>
              <a:ext uri="{FF2B5EF4-FFF2-40B4-BE49-F238E27FC236}">
                <a16:creationId xmlns:a16="http://schemas.microsoft.com/office/drawing/2014/main" id="{E8004609-D801-47AA-B061-2717D71376DA}"/>
              </a:ext>
            </a:extLst>
          </p:cNvPr>
          <p:cNvSpPr>
            <a:spLocks noGrp="1"/>
          </p:cNvSpPr>
          <p:nvPr>
            <p:ph idx="1"/>
          </p:nvPr>
        </p:nvSpPr>
        <p:spPr/>
        <p:txBody>
          <a:bodyPr/>
          <a:lstStyle/>
          <a:p>
            <a:pPr algn="just" eaLnBrk="1" hangingPunct="1">
              <a:lnSpc>
                <a:spcPct val="150000"/>
              </a:lnSpc>
            </a:pPr>
            <a:r>
              <a:rPr lang="en-US" altLang="en-US" dirty="0"/>
              <a:t>If you want to enable other users to download files from a location on your server's hard disk, and/or to upload files to that location, then one solution is to install an FTP server. </a:t>
            </a:r>
          </a:p>
          <a:p>
            <a:pPr algn="just" eaLnBrk="1" hangingPunct="1">
              <a:lnSpc>
                <a:spcPct val="150000"/>
              </a:lnSpc>
            </a:pPr>
            <a:r>
              <a:rPr lang="en-US" altLang="en-US" dirty="0"/>
              <a:t>You can think of an FTP server essentially as an area of disk space that is used for storing files, plus the software and configuration required to allow other users to upload and download files.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0167-8E89-42ED-8114-7D3FD87A0535}"/>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38915" name="Content Placeholder 2">
            <a:extLst>
              <a:ext uri="{FF2B5EF4-FFF2-40B4-BE49-F238E27FC236}">
                <a16:creationId xmlns:a16="http://schemas.microsoft.com/office/drawing/2014/main" id="{C0AC1CF3-34F7-4D7B-B853-9CF92F565A68}"/>
              </a:ext>
            </a:extLst>
          </p:cNvPr>
          <p:cNvSpPr>
            <a:spLocks noGrp="1"/>
          </p:cNvSpPr>
          <p:nvPr>
            <p:ph idx="1"/>
          </p:nvPr>
        </p:nvSpPr>
        <p:spPr/>
        <p:txBody>
          <a:bodyPr/>
          <a:lstStyle/>
          <a:p>
            <a:pPr marL="0" indent="0" algn="just" eaLnBrk="1" hangingPunct="1">
              <a:lnSpc>
                <a:spcPct val="150000"/>
              </a:lnSpc>
              <a:buNone/>
            </a:pPr>
            <a:r>
              <a:rPr lang="en-US" altLang="en-US" dirty="0">
                <a:solidFill>
                  <a:srgbClr val="000000"/>
                </a:solidFill>
              </a:rPr>
              <a:t>Start by connecting to the FTP server. When you're prompted for a username, specify anonymous (as shown below) or ftp to indicate that you want anonymous access:</a:t>
            </a:r>
          </a:p>
          <a:p>
            <a:pPr marL="0" indent="0" eaLnBrk="1" hangingPunct="1">
              <a:buNone/>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7FA4-BEF4-4769-AD29-0D6E58C3E8CE}"/>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pic>
        <p:nvPicPr>
          <p:cNvPr id="39939" name="Content Placeholder 5" descr="ftp11.JPG">
            <a:extLst>
              <a:ext uri="{FF2B5EF4-FFF2-40B4-BE49-F238E27FC236}">
                <a16:creationId xmlns:a16="http://schemas.microsoft.com/office/drawing/2014/main" id="{CCE05E7A-434C-43D8-893D-C229775C41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7250" y="1409700"/>
            <a:ext cx="7591425" cy="517207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B461-E14A-436B-ACA4-032BFBCE6CD8}"/>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40963" name="Content Placeholder 2">
            <a:extLst>
              <a:ext uri="{FF2B5EF4-FFF2-40B4-BE49-F238E27FC236}">
                <a16:creationId xmlns:a16="http://schemas.microsoft.com/office/drawing/2014/main" id="{9701B6DA-7DDB-4A0B-A6E6-CBCB8C5B7CC9}"/>
              </a:ext>
            </a:extLst>
          </p:cNvPr>
          <p:cNvSpPr>
            <a:spLocks noGrp="1"/>
          </p:cNvSpPr>
          <p:nvPr>
            <p:ph idx="1"/>
          </p:nvPr>
        </p:nvSpPr>
        <p:spPr/>
        <p:txBody>
          <a:bodyPr/>
          <a:lstStyle/>
          <a:p>
            <a:pPr marL="0" indent="0" algn="just" eaLnBrk="1" hangingPunct="1">
              <a:lnSpc>
                <a:spcPct val="150000"/>
              </a:lnSpc>
              <a:buNone/>
            </a:pPr>
            <a:r>
              <a:rPr lang="en-US" altLang="en-US" dirty="0"/>
              <a:t>Now, we can start to examine the contents of the FTP site that are available to users with anonymous access. </a:t>
            </a:r>
          </a:p>
          <a:p>
            <a:pPr algn="just" eaLnBrk="1" hangingPunct="1">
              <a:lnSpc>
                <a:spcPct val="150000"/>
              </a:lnSpc>
              <a:buFont typeface="Arial" panose="020B0604020202020204" pitchFamily="34" charset="0"/>
              <a:buNone/>
            </a:pPr>
            <a:r>
              <a:rPr lang="en-US" altLang="en-US" dirty="0"/>
              <a:t>	</a:t>
            </a:r>
            <a:r>
              <a:rPr lang="en-US" altLang="en-US" dirty="0">
                <a:solidFill>
                  <a:srgbClr val="FF0000"/>
                </a:solidFill>
              </a:rPr>
              <a:t>For example</a:t>
            </a:r>
            <a:r>
              <a:rPr lang="en-US" altLang="en-US" dirty="0"/>
              <a:t>, here we'll use the ls command to examine the contents of the FTP root directory which happens to be the directory /var/ftp on the server: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EA93-0CC4-4FF8-A915-59E01F25CC63}"/>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pic>
        <p:nvPicPr>
          <p:cNvPr id="41987" name="Content Placeholder 5" descr="ftp12.JPG">
            <a:extLst>
              <a:ext uri="{FF2B5EF4-FFF2-40B4-BE49-F238E27FC236}">
                <a16:creationId xmlns:a16="http://schemas.microsoft.com/office/drawing/2014/main" id="{F9E4CD65-4FE9-4E54-AEF1-9CA52EFC9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3438" y="1385888"/>
            <a:ext cx="7639050" cy="521970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EA54-A11D-4F79-B625-CFBF570AE91B}"/>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43011" name="Content Placeholder 2">
            <a:extLst>
              <a:ext uri="{FF2B5EF4-FFF2-40B4-BE49-F238E27FC236}">
                <a16:creationId xmlns:a16="http://schemas.microsoft.com/office/drawing/2014/main" id="{3B59596E-E456-4AF8-A2DC-D39D62461638}"/>
              </a:ext>
            </a:extLst>
          </p:cNvPr>
          <p:cNvSpPr>
            <a:spLocks noGrp="1"/>
          </p:cNvSpPr>
          <p:nvPr>
            <p:ph idx="1"/>
          </p:nvPr>
        </p:nvSpPr>
        <p:spPr/>
        <p:txBody>
          <a:bodyPr/>
          <a:lstStyle/>
          <a:p>
            <a:pPr marL="0" indent="0" algn="just" eaLnBrk="1" hangingPunct="1">
              <a:lnSpc>
                <a:spcPct val="150000"/>
              </a:lnSpc>
              <a:buNone/>
            </a:pPr>
            <a:r>
              <a:rPr lang="en-US" altLang="en-US" dirty="0"/>
              <a:t>This shows that the root directory contains just one subdirectory, called pub. Now we'll use cd to change to this directory, and we'll list its contents: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5BFF-5BD8-4914-8362-3045B03FCF8A}"/>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pic>
        <p:nvPicPr>
          <p:cNvPr id="44035" name="Content Placeholder 3" descr="ftp13.JPG">
            <a:extLst>
              <a:ext uri="{FF2B5EF4-FFF2-40B4-BE49-F238E27FC236}">
                <a16:creationId xmlns:a16="http://schemas.microsoft.com/office/drawing/2014/main" id="{1C005DF9-4921-4BC8-97F7-921637779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2013" y="1414463"/>
            <a:ext cx="7581900" cy="51625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3A7B-50C1-46D2-8A8B-BAEF52944B0D}"/>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45059" name="Content Placeholder 2">
            <a:extLst>
              <a:ext uri="{FF2B5EF4-FFF2-40B4-BE49-F238E27FC236}">
                <a16:creationId xmlns:a16="http://schemas.microsoft.com/office/drawing/2014/main" id="{1617A942-C4EB-4AFD-A0F3-D47FEE9E867A}"/>
              </a:ext>
            </a:extLst>
          </p:cNvPr>
          <p:cNvSpPr>
            <a:spLocks noGrp="1"/>
          </p:cNvSpPr>
          <p:nvPr>
            <p:ph idx="1"/>
          </p:nvPr>
        </p:nvSpPr>
        <p:spPr/>
        <p:txBody>
          <a:bodyPr/>
          <a:lstStyle/>
          <a:p>
            <a:pPr marL="0" indent="0" algn="just" eaLnBrk="1" hangingPunct="1">
              <a:lnSpc>
                <a:spcPct val="150000"/>
              </a:lnSpc>
              <a:buNone/>
            </a:pPr>
            <a:r>
              <a:rPr lang="en-US" altLang="en-US" dirty="0"/>
              <a:t>Now, we'll attempt to download the test.txt file we've just located. To do this, we'll use the get command: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795A-22BD-4592-85BC-B0B23AE5E427}"/>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pic>
        <p:nvPicPr>
          <p:cNvPr id="46083" name="Content Placeholder 3" descr="ftp14.JPG">
            <a:extLst>
              <a:ext uri="{FF2B5EF4-FFF2-40B4-BE49-F238E27FC236}">
                <a16:creationId xmlns:a16="http://schemas.microsoft.com/office/drawing/2014/main" id="{2121A198-5EE2-455B-9052-A267E71276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7250" y="1404938"/>
            <a:ext cx="7591425" cy="518160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C3A6-AA02-49A8-B15C-F06C756DB355}"/>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sp>
        <p:nvSpPr>
          <p:cNvPr id="47107" name="Content Placeholder 2">
            <a:extLst>
              <a:ext uri="{FF2B5EF4-FFF2-40B4-BE49-F238E27FC236}">
                <a16:creationId xmlns:a16="http://schemas.microsoft.com/office/drawing/2014/main" id="{BAB18C59-A1CA-4D20-A322-267D2128A0FC}"/>
              </a:ext>
            </a:extLst>
          </p:cNvPr>
          <p:cNvSpPr>
            <a:spLocks noGrp="1"/>
          </p:cNvSpPr>
          <p:nvPr>
            <p:ph idx="1"/>
          </p:nvPr>
        </p:nvSpPr>
        <p:spPr/>
        <p:txBody>
          <a:bodyPr/>
          <a:lstStyle/>
          <a:p>
            <a:pPr eaLnBrk="1" hangingPunct="1">
              <a:buFont typeface="Arial" panose="020B0604020202020204" pitchFamily="34" charset="0"/>
              <a:buNone/>
            </a:pPr>
            <a:r>
              <a:rPr lang="en-US" altLang="en-US" sz="2800" dirty="0"/>
              <a:t>Finally, we'll end the session: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BED8-60EE-4656-B70B-7AA3C3B10A65}"/>
              </a:ext>
            </a:extLst>
          </p:cNvPr>
          <p:cNvSpPr>
            <a:spLocks noGrp="1"/>
          </p:cNvSpPr>
          <p:nvPr>
            <p:ph type="title"/>
          </p:nvPr>
        </p:nvSpPr>
        <p:spPr/>
        <p:txBody>
          <a:bodyPr rtlCol="0">
            <a:normAutofit fontScale="90000"/>
          </a:bodyPr>
          <a:lstStyle/>
          <a:p>
            <a:pPr eaLnBrk="1" fontAlgn="auto" hangingPunct="1">
              <a:defRPr/>
            </a:pPr>
            <a:r>
              <a:rPr lang="en-US" b="1" dirty="0"/>
              <a:t>Using an FTP Client to Test Anonymous Read Access</a:t>
            </a:r>
            <a:endParaRPr lang="en-US" dirty="0"/>
          </a:p>
        </p:txBody>
      </p:sp>
      <p:pic>
        <p:nvPicPr>
          <p:cNvPr id="48131" name="Content Placeholder 3" descr="ftp15.JPG">
            <a:extLst>
              <a:ext uri="{FF2B5EF4-FFF2-40B4-BE49-F238E27FC236}">
                <a16:creationId xmlns:a16="http://schemas.microsoft.com/office/drawing/2014/main" id="{1A044D1D-77D5-44A1-B138-D00C40E14F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71538" y="1400175"/>
            <a:ext cx="7562850" cy="519112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BAA6-47C2-4978-A9DB-60E9CFEADE27}"/>
              </a:ext>
            </a:extLst>
          </p:cNvPr>
          <p:cNvSpPr>
            <a:spLocks noGrp="1"/>
          </p:cNvSpPr>
          <p:nvPr>
            <p:ph type="title"/>
          </p:nvPr>
        </p:nvSpPr>
        <p:spPr/>
        <p:txBody>
          <a:bodyPr rtlCol="0"/>
          <a:lstStyle/>
          <a:p>
            <a:pPr eaLnBrk="1" fontAlgn="auto" hangingPunct="1">
              <a:defRPr/>
            </a:pPr>
            <a:r>
              <a:rPr lang="en-IN" dirty="0"/>
              <a:t>FTP Client</a:t>
            </a:r>
            <a:endParaRPr lang="en-US" dirty="0"/>
          </a:p>
        </p:txBody>
      </p:sp>
      <p:sp>
        <p:nvSpPr>
          <p:cNvPr id="13315" name="Content Placeholder 2">
            <a:extLst>
              <a:ext uri="{FF2B5EF4-FFF2-40B4-BE49-F238E27FC236}">
                <a16:creationId xmlns:a16="http://schemas.microsoft.com/office/drawing/2014/main" id="{1ED98F1C-36EE-4642-957E-C68343DDDE20}"/>
              </a:ext>
            </a:extLst>
          </p:cNvPr>
          <p:cNvSpPr>
            <a:spLocks noGrp="1"/>
          </p:cNvSpPr>
          <p:nvPr>
            <p:ph idx="1"/>
          </p:nvPr>
        </p:nvSpPr>
        <p:spPr/>
        <p:txBody>
          <a:bodyPr/>
          <a:lstStyle/>
          <a:p>
            <a:pPr marL="0" indent="0" algn="just" eaLnBrk="1" hangingPunct="1">
              <a:lnSpc>
                <a:spcPct val="150000"/>
              </a:lnSpc>
              <a:buNone/>
            </a:pPr>
            <a:r>
              <a:rPr lang="en-US" altLang="en-US" dirty="0"/>
              <a:t>When users want to upload or download from your FTP server, they use a program called an FTP client.</a:t>
            </a:r>
          </a:p>
          <a:p>
            <a:pPr marL="0" indent="0" algn="just" eaLnBrk="1" hangingPunct="1">
              <a:lnSpc>
                <a:spcPct val="150000"/>
              </a:lnSpc>
              <a:buNone/>
            </a:pP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E26-5F49-4C11-A068-FCDB93663379}"/>
              </a:ext>
            </a:extLst>
          </p:cNvPr>
          <p:cNvSpPr>
            <a:spLocks noGrp="1"/>
          </p:cNvSpPr>
          <p:nvPr>
            <p:ph type="title"/>
          </p:nvPr>
        </p:nvSpPr>
        <p:spPr/>
        <p:txBody>
          <a:bodyPr rtlCol="0"/>
          <a:lstStyle/>
          <a:p>
            <a:pPr eaLnBrk="1" fontAlgn="auto" hangingPunct="1">
              <a:defRPr/>
            </a:pPr>
            <a:r>
              <a:rPr lang="en-IN" dirty="0"/>
              <a:t>FTP</a:t>
            </a:r>
            <a:endParaRPr lang="en-US" dirty="0"/>
          </a:p>
        </p:txBody>
      </p:sp>
      <p:sp>
        <p:nvSpPr>
          <p:cNvPr id="14339" name="Content Placeholder 2">
            <a:extLst>
              <a:ext uri="{FF2B5EF4-FFF2-40B4-BE49-F238E27FC236}">
                <a16:creationId xmlns:a16="http://schemas.microsoft.com/office/drawing/2014/main" id="{F70D18B2-7C09-49D7-81E3-5EE2294198AB}"/>
              </a:ext>
            </a:extLst>
          </p:cNvPr>
          <p:cNvSpPr>
            <a:spLocks noGrp="1"/>
          </p:cNvSpPr>
          <p:nvPr>
            <p:ph idx="1"/>
          </p:nvPr>
        </p:nvSpPr>
        <p:spPr/>
        <p:txBody>
          <a:bodyPr/>
          <a:lstStyle/>
          <a:p>
            <a:pPr algn="just" eaLnBrk="1" hangingPunct="1">
              <a:lnSpc>
                <a:spcPct val="150000"/>
              </a:lnSpc>
            </a:pPr>
            <a:r>
              <a:rPr lang="en-US" altLang="en-US" dirty="0"/>
              <a:t>These communications between FTP server and FTP client take place using the File Transfer Protocol (FTP). </a:t>
            </a:r>
          </a:p>
          <a:p>
            <a:pPr algn="just" eaLnBrk="1" hangingPunct="1">
              <a:lnSpc>
                <a:spcPct val="150000"/>
              </a:lnSpc>
            </a:pPr>
            <a:r>
              <a:rPr lang="en-US" altLang="en-US" dirty="0"/>
              <a:t>FTP is a TCP protocol that is designed specifically for the transfer of files over a network, and it's one of the oldest Internet protocols still in widespread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36BC-1822-4A5B-8372-42E8AD62AC53}"/>
              </a:ext>
            </a:extLst>
          </p:cNvPr>
          <p:cNvSpPr>
            <a:spLocks noGrp="1"/>
          </p:cNvSpPr>
          <p:nvPr>
            <p:ph type="title"/>
          </p:nvPr>
        </p:nvSpPr>
        <p:spPr/>
        <p:txBody>
          <a:bodyPr rtlCol="0"/>
          <a:lstStyle/>
          <a:p>
            <a:pPr eaLnBrk="1" fontAlgn="auto" hangingPunct="1">
              <a:defRPr/>
            </a:pPr>
            <a:r>
              <a:rPr lang="en-IN" dirty="0"/>
              <a:t>Relevance of FTP</a:t>
            </a:r>
            <a:endParaRPr lang="en-US" dirty="0"/>
          </a:p>
        </p:txBody>
      </p:sp>
      <p:sp>
        <p:nvSpPr>
          <p:cNvPr id="15363" name="Content Placeholder 2">
            <a:extLst>
              <a:ext uri="{FF2B5EF4-FFF2-40B4-BE49-F238E27FC236}">
                <a16:creationId xmlns:a16="http://schemas.microsoft.com/office/drawing/2014/main" id="{74E0F548-AC51-46C3-A278-99E83E34FD02}"/>
              </a:ext>
            </a:extLst>
          </p:cNvPr>
          <p:cNvSpPr>
            <a:spLocks noGrp="1"/>
          </p:cNvSpPr>
          <p:nvPr>
            <p:ph idx="1"/>
          </p:nvPr>
        </p:nvSpPr>
        <p:spPr/>
        <p:txBody>
          <a:bodyPr/>
          <a:lstStyle/>
          <a:p>
            <a:pPr marL="0" indent="0" algn="just" eaLnBrk="1" hangingPunct="1">
              <a:lnSpc>
                <a:spcPct val="150000"/>
              </a:lnSpc>
              <a:buNone/>
            </a:pPr>
            <a:r>
              <a:rPr lang="en-US" altLang="en-US" dirty="0"/>
              <a:t>The availability of so many different FTP client programs, and the fact that many operating systems come with FTP software pre−installed, are indications of how relevant FTP still is today.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0D41-BC38-4469-BC6C-DC7BA85190F9}"/>
              </a:ext>
            </a:extLst>
          </p:cNvPr>
          <p:cNvSpPr>
            <a:spLocks noGrp="1"/>
          </p:cNvSpPr>
          <p:nvPr>
            <p:ph type="title"/>
          </p:nvPr>
        </p:nvSpPr>
        <p:spPr/>
        <p:txBody>
          <a:bodyPr rtlCol="0"/>
          <a:lstStyle/>
          <a:p>
            <a:pPr eaLnBrk="1" fontAlgn="auto" hangingPunct="1">
              <a:defRPr/>
            </a:pPr>
            <a:r>
              <a:rPr lang="en-IN" dirty="0"/>
              <a:t>Security of FTP</a:t>
            </a:r>
            <a:endParaRPr lang="en-US" dirty="0"/>
          </a:p>
        </p:txBody>
      </p:sp>
      <p:sp>
        <p:nvSpPr>
          <p:cNvPr id="3" name="Content Placeholder 2">
            <a:extLst>
              <a:ext uri="{FF2B5EF4-FFF2-40B4-BE49-F238E27FC236}">
                <a16:creationId xmlns:a16="http://schemas.microsoft.com/office/drawing/2014/main" id="{95A6F8B8-1368-481C-BA7F-A7775539D47E}"/>
              </a:ext>
            </a:extLst>
          </p:cNvPr>
          <p:cNvSpPr>
            <a:spLocks noGrp="1"/>
          </p:cNvSpPr>
          <p:nvPr>
            <p:ph idx="1"/>
          </p:nvPr>
        </p:nvSpPr>
        <p:spPr>
          <a:xfrm>
            <a:off x="361950" y="1295400"/>
            <a:ext cx="8652741" cy="5400675"/>
          </a:xfrm>
        </p:spPr>
        <p:txBody>
          <a:bodyPr rtlCol="0">
            <a:noAutofit/>
          </a:bodyPr>
          <a:lstStyle/>
          <a:p>
            <a:pPr algn="just" eaLnBrk="1" fontAlgn="auto" hangingPunct="1">
              <a:lnSpc>
                <a:spcPct val="150000"/>
              </a:lnSpc>
              <a:spcAft>
                <a:spcPts val="0"/>
              </a:spcAft>
              <a:defRPr/>
            </a:pPr>
            <a:r>
              <a:rPr lang="en-US" sz="2400" dirty="0"/>
              <a:t>FTP is not considered a secure protocol, because communication between the FTP client and server are unencrypted. </a:t>
            </a:r>
          </a:p>
          <a:p>
            <a:pPr algn="just" eaLnBrk="1" fontAlgn="auto" hangingPunct="1">
              <a:lnSpc>
                <a:spcPct val="150000"/>
              </a:lnSpc>
              <a:spcAft>
                <a:spcPts val="0"/>
              </a:spcAft>
              <a:defRPr/>
            </a:pPr>
            <a:r>
              <a:rPr lang="en-US" sz="2400" dirty="0"/>
              <a:t>Consequently, Secure FTP (SFTP) is also becoming popular (and, indeed, is part of the </a:t>
            </a:r>
            <a:r>
              <a:rPr lang="en-US" sz="2400" dirty="0" err="1"/>
              <a:t>openssh</a:t>
            </a:r>
            <a:r>
              <a:rPr lang="en-US" sz="2400" dirty="0"/>
              <a:t> package that comes with Red Hat Linux 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0D41-BC38-4469-BC6C-DC7BA85190F9}"/>
              </a:ext>
            </a:extLst>
          </p:cNvPr>
          <p:cNvSpPr>
            <a:spLocks noGrp="1"/>
          </p:cNvSpPr>
          <p:nvPr>
            <p:ph type="title"/>
          </p:nvPr>
        </p:nvSpPr>
        <p:spPr/>
        <p:txBody>
          <a:bodyPr rtlCol="0"/>
          <a:lstStyle/>
          <a:p>
            <a:pPr eaLnBrk="1" fontAlgn="auto" hangingPunct="1">
              <a:defRPr/>
            </a:pPr>
            <a:r>
              <a:rPr lang="en-IN" dirty="0"/>
              <a:t>Security of FTP</a:t>
            </a:r>
            <a:endParaRPr lang="en-US" dirty="0"/>
          </a:p>
        </p:txBody>
      </p:sp>
      <p:sp>
        <p:nvSpPr>
          <p:cNvPr id="3" name="Content Placeholder 2">
            <a:extLst>
              <a:ext uri="{FF2B5EF4-FFF2-40B4-BE49-F238E27FC236}">
                <a16:creationId xmlns:a16="http://schemas.microsoft.com/office/drawing/2014/main" id="{95A6F8B8-1368-481C-BA7F-A7775539D47E}"/>
              </a:ext>
            </a:extLst>
          </p:cNvPr>
          <p:cNvSpPr>
            <a:spLocks noGrp="1"/>
          </p:cNvSpPr>
          <p:nvPr>
            <p:ph idx="1"/>
          </p:nvPr>
        </p:nvSpPr>
        <p:spPr>
          <a:xfrm>
            <a:off x="361950" y="1295400"/>
            <a:ext cx="8652741" cy="5400675"/>
          </a:xfrm>
        </p:spPr>
        <p:txBody>
          <a:bodyPr rtlCol="0">
            <a:noAutofit/>
          </a:bodyPr>
          <a:lstStyle/>
          <a:p>
            <a:pPr marL="0" indent="0" algn="just" eaLnBrk="1" fontAlgn="auto" hangingPunct="1">
              <a:lnSpc>
                <a:spcPct val="150000"/>
              </a:lnSpc>
              <a:spcAft>
                <a:spcPts val="0"/>
              </a:spcAft>
              <a:buNone/>
              <a:defRPr/>
            </a:pPr>
            <a:r>
              <a:rPr lang="en-US" sz="2400" dirty="0"/>
              <a:t>It's also possible to configure your FTP server in other ways, for example by forcing users to log in, or by using access control lists (ACLs) to allow different rights to different groups of users.</a:t>
            </a:r>
          </a:p>
        </p:txBody>
      </p:sp>
    </p:spTree>
    <p:extLst>
      <p:ext uri="{BB962C8B-B14F-4D97-AF65-F5344CB8AC3E}">
        <p14:creationId xmlns:p14="http://schemas.microsoft.com/office/powerpoint/2010/main" val="112168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D369-A00D-43E8-8687-ECA0E164C5FF}"/>
              </a:ext>
            </a:extLst>
          </p:cNvPr>
          <p:cNvSpPr>
            <a:spLocks noGrp="1"/>
          </p:cNvSpPr>
          <p:nvPr>
            <p:ph type="title"/>
          </p:nvPr>
        </p:nvSpPr>
        <p:spPr/>
        <p:txBody>
          <a:bodyPr rtlCol="0"/>
          <a:lstStyle/>
          <a:p>
            <a:pPr eaLnBrk="1" fontAlgn="auto" hangingPunct="1">
              <a:defRPr/>
            </a:pPr>
            <a:r>
              <a:rPr lang="en-IN" dirty="0"/>
              <a:t>Anonymous FTP Access</a:t>
            </a:r>
            <a:endParaRPr lang="en-US" dirty="0"/>
          </a:p>
        </p:txBody>
      </p:sp>
      <p:sp>
        <p:nvSpPr>
          <p:cNvPr id="17411" name="Content Placeholder 2">
            <a:extLst>
              <a:ext uri="{FF2B5EF4-FFF2-40B4-BE49-F238E27FC236}">
                <a16:creationId xmlns:a16="http://schemas.microsoft.com/office/drawing/2014/main" id="{E285515C-81C5-4F49-AA57-CB03BF415E76}"/>
              </a:ext>
            </a:extLst>
          </p:cNvPr>
          <p:cNvSpPr>
            <a:spLocks noGrp="1"/>
          </p:cNvSpPr>
          <p:nvPr>
            <p:ph idx="1"/>
          </p:nvPr>
        </p:nvSpPr>
        <p:spPr/>
        <p:txBody>
          <a:bodyPr/>
          <a:lstStyle/>
          <a:p>
            <a:pPr algn="just" eaLnBrk="1" hangingPunct="1">
              <a:lnSpc>
                <a:spcPct val="150000"/>
              </a:lnSpc>
            </a:pPr>
            <a:r>
              <a:rPr lang="en-US" altLang="en-US" dirty="0"/>
              <a:t>In fact, many FTP servers still allow anonymous FTP access, which means that the FTP server allows any user to access its disk space and download its files. </a:t>
            </a:r>
          </a:p>
          <a:p>
            <a:pPr algn="just" eaLnBrk="1" hangingPunct="1">
              <a:lnSpc>
                <a:spcPct val="150000"/>
              </a:lnSpc>
            </a:pPr>
            <a:r>
              <a:rPr lang="en-US" altLang="en-US" dirty="0"/>
              <a:t>Anonymous FTP access is used mostly to enable users to access freely available documents and files via the Internet without access control.</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1263</Words>
  <Application>Microsoft Office PowerPoint</Application>
  <PresentationFormat>On-screen Show (4:3)</PresentationFormat>
  <Paragraphs>92</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Bahnschrift SemiBold</vt:lpstr>
      <vt:lpstr>Bahnschrift</vt:lpstr>
      <vt:lpstr>Calibri</vt:lpstr>
      <vt:lpstr>Office Theme</vt:lpstr>
      <vt:lpstr>PowerPoint Presentation</vt:lpstr>
      <vt:lpstr>Learning Outcomes</vt:lpstr>
      <vt:lpstr>FTP Server</vt:lpstr>
      <vt:lpstr>FTP Client</vt:lpstr>
      <vt:lpstr>FTP</vt:lpstr>
      <vt:lpstr>Relevance of FTP</vt:lpstr>
      <vt:lpstr>Security of FTP</vt:lpstr>
      <vt:lpstr>Security of FTP</vt:lpstr>
      <vt:lpstr>Anonymous FTP Access</vt:lpstr>
      <vt:lpstr>Still FTP is preferred</vt:lpstr>
      <vt:lpstr>FTP Servers in the Red Hat Linux Distribution</vt:lpstr>
      <vt:lpstr>Installing the vsftpd FTP Server</vt:lpstr>
      <vt:lpstr>Add or remove packages</vt:lpstr>
      <vt:lpstr>Installing the vsftpd FTP Server</vt:lpstr>
      <vt:lpstr>Installing the vsftpd FTP Server</vt:lpstr>
      <vt:lpstr>Installing the vsftpd FTP Server</vt:lpstr>
      <vt:lpstr>Starting your FTP Server</vt:lpstr>
      <vt:lpstr>root password</vt:lpstr>
      <vt:lpstr>Service Configuration Dialog</vt:lpstr>
      <vt:lpstr>Service Configuration Dialog</vt:lpstr>
      <vt:lpstr>Testing Your FTP Server</vt:lpstr>
      <vt:lpstr>Testing Your FTP Server</vt:lpstr>
      <vt:lpstr>Configuring an Anonymous FTP Server for File Download</vt:lpstr>
      <vt:lpstr>Setting up the FTP Server</vt:lpstr>
      <vt:lpstr>Enter as a root user</vt:lpstr>
      <vt:lpstr>Place content in /pub subdirectory</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Using an FTP Client to Test Anonymous Read Access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20</cp:revision>
  <dcterms:created xsi:type="dcterms:W3CDTF">2020-12-18T18:59:12Z</dcterms:created>
  <dcterms:modified xsi:type="dcterms:W3CDTF">2021-04-14T04:06:17Z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526034</vt:lpwstr>
  </property>
  <property fmtid="{D5CDD505-2E9C-101B-9397-08002B2CF9AE}" name="NXPowerLiteSettings" pid="3">
    <vt:lpwstr>C6200358026400</vt:lpwstr>
  </property>
  <property fmtid="{D5CDD505-2E9C-101B-9397-08002B2CF9AE}" name="NXPowerLiteVersion" pid="4">
    <vt:lpwstr>D8.0.4</vt:lpwstr>
  </property>
</Properties>
</file>