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26" roundtripDataSignature="AMtx7mgsAFt5KiWWvS3YQoF4AsHtN7V2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6" Type="http://customschemas.google.com/relationships/presentationmetadata" Target="meta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122"/>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122"/>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22"/>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22"/>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22"/>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22"/>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22"/>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22"/>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122"/>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122"/>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122"/>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3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1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3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1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3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1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37"/>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13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123"/>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123"/>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123"/>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123"/>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123"/>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124"/>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1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125"/>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25"/>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126"/>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1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1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12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3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3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3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3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0000"/>
          </a:blip>
          <a:stretch>
            <a:fillRect/>
          </a:stretch>
        </a:blipFill>
      </p:bgPr>
    </p:bg>
    <p:spTree>
      <p:nvGrpSpPr>
        <p:cNvPr id="5" name="Shape 5"/>
        <p:cNvGrpSpPr/>
        <p:nvPr/>
      </p:nvGrpSpPr>
      <p:grpSpPr>
        <a:xfrm>
          <a:off x="0" y="0"/>
          <a:ext cx="0" cy="0"/>
          <a:chOff x="0" y="0"/>
          <a:chExt cx="0" cy="0"/>
        </a:xfrm>
      </p:grpSpPr>
      <p:sp>
        <p:nvSpPr>
          <p:cNvPr id="6" name="Google Shape;6;p12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1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54" name="Google Shape;15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Diskless systems</a:t>
            </a:r>
            <a:endParaRPr/>
          </a:p>
          <a:p>
            <a:pPr indent="-228600" lvl="0" marL="228600" rtl="0" algn="just">
              <a:lnSpc>
                <a:spcPct val="150000"/>
              </a:lnSpc>
              <a:spcBef>
                <a:spcPts val="1000"/>
              </a:spcBef>
              <a:spcAft>
                <a:spcPts val="0"/>
              </a:spcAft>
              <a:buSzPts val="2600"/>
              <a:buChar char="•"/>
            </a:pPr>
            <a:r>
              <a:rPr lang="en-US"/>
              <a:t>In many computer facilities, user files are stored on a central fileserver equipped with many large-capacity disk drives and devices that quickly and easily make backup copies of the data. </a:t>
            </a:r>
            <a:endParaRPr/>
          </a:p>
          <a:p>
            <a:pPr indent="-228600" lvl="0" marL="228600" rtl="0" algn="just">
              <a:lnSpc>
                <a:spcPct val="150000"/>
              </a:lnSpc>
              <a:spcBef>
                <a:spcPts val="1000"/>
              </a:spcBef>
              <a:spcAft>
                <a:spcPts val="0"/>
              </a:spcAft>
              <a:buSzPts val="2600"/>
              <a:buChar char="•"/>
            </a:pPr>
            <a:r>
              <a:rPr lang="en-US"/>
              <a:t>A diskless system boots from a fileserver (netboots), a CD, or a floppy diskette and loads system software from a fileserver.</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exportfs: Maintains the List of Exported</a:t>
            </a:r>
            <a:br>
              <a:rPr lang="en-US"/>
            </a:br>
            <a:r>
              <a:rPr lang="en-US"/>
              <a:t>Directory Hierarchies</a:t>
            </a:r>
            <a:endParaRPr/>
          </a:p>
        </p:txBody>
      </p:sp>
      <p:sp>
        <p:nvSpPr>
          <p:cNvPr id="694" name="Google Shape;694;p10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system executes the following command when it comes up (it is in the nfs init script). </a:t>
            </a:r>
            <a:endParaRPr/>
          </a:p>
          <a:p>
            <a:pPr indent="-228600" lvl="0" marL="228600" rtl="0" algn="just">
              <a:lnSpc>
                <a:spcPct val="150000"/>
              </a:lnSpc>
              <a:spcBef>
                <a:spcPts val="1000"/>
              </a:spcBef>
              <a:spcAft>
                <a:spcPts val="0"/>
              </a:spcAft>
              <a:buSzPts val="2600"/>
              <a:buChar char="•"/>
            </a:pPr>
            <a:r>
              <a:rPr lang="en-US"/>
              <a:t>This command reexports the entries in /etc/exports and removes invalid entries from /var/lib/nfs/xtab so that /var/lib/nfs/xtab is synchronized with /etc/exports:</a:t>
            </a:r>
            <a:endParaRPr/>
          </a:p>
          <a:p>
            <a:pPr indent="-228600" lvl="0" marL="228600" rtl="0" algn="just">
              <a:lnSpc>
                <a:spcPct val="150000"/>
              </a:lnSpc>
              <a:spcBef>
                <a:spcPts val="1000"/>
              </a:spcBef>
              <a:spcAft>
                <a:spcPts val="0"/>
              </a:spcAft>
              <a:buSzPts val="2600"/>
              <a:buFont typeface="Arial"/>
              <a:buNone/>
            </a:pPr>
            <a:r>
              <a:rPr lang="en-US"/>
              <a:t>	# </a:t>
            </a:r>
            <a:r>
              <a:rPr b="1" lang="en-US"/>
              <a:t>exportfs -r</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Options</a:t>
            </a:r>
            <a:endParaRPr/>
          </a:p>
        </p:txBody>
      </p:sp>
      <p:sp>
        <p:nvSpPr>
          <p:cNvPr id="700" name="Google Shape;700;p10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–a (all): </a:t>
            </a:r>
            <a:r>
              <a:rPr lang="en-US"/>
              <a:t>Exports directory hierarchies specified in /etc/exports. This option does not unexport entries you have removed from exports (that is, it does not remove invalid entries from /var/lib/nfs/xtab); use –r to perform this task.</a:t>
            </a:r>
            <a:endParaRPr/>
          </a:p>
          <a:p>
            <a:pPr indent="-228600" lvl="0" marL="228600" rtl="0" algn="just">
              <a:lnSpc>
                <a:spcPct val="150000"/>
              </a:lnSpc>
              <a:spcBef>
                <a:spcPts val="1000"/>
              </a:spcBef>
              <a:spcAft>
                <a:spcPts val="0"/>
              </a:spcAft>
              <a:buSzPts val="2600"/>
              <a:buChar char="•"/>
            </a:pPr>
            <a:r>
              <a:rPr b="1" lang="en-US"/>
              <a:t>–i (ignore): </a:t>
            </a:r>
            <a:r>
              <a:rPr lang="en-US"/>
              <a:t>Ignores /etc/exports; uses what is specified on the command line only.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Options</a:t>
            </a:r>
            <a:endParaRPr/>
          </a:p>
        </p:txBody>
      </p:sp>
      <p:sp>
        <p:nvSpPr>
          <p:cNvPr id="706" name="Google Shape;706;p10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b="1" lang="en-US"/>
              <a:t>–o (options): </a:t>
            </a:r>
            <a:r>
              <a:rPr lang="en-US"/>
              <a:t>Specifies options. You can specify options following –o the same way you do in the exports file. For example, exportfs –i –o ro speedy:/home/sam exports /home/sam on the local system to speedy for readonly access.</a:t>
            </a:r>
            <a:endParaRPr/>
          </a:p>
          <a:p>
            <a:pPr indent="-228600" lvl="0" marL="228600" rtl="0" algn="just">
              <a:lnSpc>
                <a:spcPct val="150000"/>
              </a:lnSpc>
              <a:spcBef>
                <a:spcPts val="1000"/>
              </a:spcBef>
              <a:spcAft>
                <a:spcPts val="0"/>
              </a:spcAft>
              <a:buSzPts val="2600"/>
              <a:buChar char="•"/>
            </a:pPr>
            <a:r>
              <a:rPr b="1" lang="en-US"/>
              <a:t>–r (reexport): </a:t>
            </a:r>
            <a:r>
              <a:rPr lang="en-US"/>
              <a:t>Reexports the entries in /etc/exports and removes invalid entries from /var/lib/nfs/xtab so that /var/lib/nfs/xtab is synchronized with /etc/exports.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Options</a:t>
            </a:r>
            <a:endParaRPr/>
          </a:p>
        </p:txBody>
      </p:sp>
      <p:sp>
        <p:nvSpPr>
          <p:cNvPr id="712" name="Google Shape;712;p10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–u (unexport) </a:t>
            </a:r>
            <a:r>
              <a:rPr lang="en-US"/>
              <a:t>Makes an exported directory hierarchy no longer exported. If a directory hierarchy is mounted when you unexport it, you will see the message Stale NFS file handle if you try to access the directory hierarchy from the remote system.</a:t>
            </a:r>
            <a:endParaRPr/>
          </a:p>
          <a:p>
            <a:pPr indent="-228600" lvl="0" marL="228600" rtl="0" algn="just">
              <a:lnSpc>
                <a:spcPct val="150000"/>
              </a:lnSpc>
              <a:spcBef>
                <a:spcPts val="1000"/>
              </a:spcBef>
              <a:spcAft>
                <a:spcPts val="0"/>
              </a:spcAft>
              <a:buSzPts val="2600"/>
              <a:buChar char="•"/>
            </a:pPr>
            <a:r>
              <a:rPr b="1" lang="en-US"/>
              <a:t>–v (verbose): </a:t>
            </a:r>
            <a:r>
              <a:rPr lang="en-US"/>
              <a:t>Provides more information. Displays export options when you use exportfs to display export information.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Testing the Server Setup</a:t>
            </a:r>
            <a:endParaRPr/>
          </a:p>
        </p:txBody>
      </p:sp>
      <p:sp>
        <p:nvSpPr>
          <p:cNvPr id="718" name="Google Shape;718;p10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From the server, run the nfs init script with an argument of status. If all is well, the system displays something similar to the following:</a:t>
            </a:r>
            <a:endParaRPr/>
          </a:p>
          <a:p>
            <a:pPr indent="-228600" lvl="0" marL="228600" rtl="0" algn="just">
              <a:lnSpc>
                <a:spcPct val="150000"/>
              </a:lnSpc>
              <a:spcBef>
                <a:spcPts val="1000"/>
              </a:spcBef>
              <a:spcAft>
                <a:spcPts val="0"/>
              </a:spcAft>
              <a:buSzPts val="2600"/>
              <a:buFont typeface="Arial"/>
              <a:buNone/>
            </a:pPr>
            <a:r>
              <a:rPr lang="en-US"/>
              <a:t># </a:t>
            </a:r>
            <a:r>
              <a:rPr b="1" lang="en-US"/>
              <a:t>/sbin/service nfs status</a:t>
            </a:r>
            <a:endParaRPr/>
          </a:p>
          <a:p>
            <a:pPr indent="-228600" lvl="0" marL="228600" rtl="0" algn="just">
              <a:lnSpc>
                <a:spcPct val="150000"/>
              </a:lnSpc>
              <a:spcBef>
                <a:spcPts val="1000"/>
              </a:spcBef>
              <a:spcAft>
                <a:spcPts val="0"/>
              </a:spcAft>
              <a:buSzPts val="2600"/>
              <a:buFont typeface="Arial"/>
              <a:buNone/>
            </a:pPr>
            <a:r>
              <a:rPr lang="en-US"/>
              <a:t>rpc.mountd (pid 15795) is running...</a:t>
            </a:r>
            <a:endParaRPr/>
          </a:p>
          <a:p>
            <a:pPr indent="-228600" lvl="0" marL="228600" rtl="0" algn="just">
              <a:lnSpc>
                <a:spcPct val="150000"/>
              </a:lnSpc>
              <a:spcBef>
                <a:spcPts val="1000"/>
              </a:spcBef>
              <a:spcAft>
                <a:spcPts val="0"/>
              </a:spcAft>
              <a:buSzPts val="2600"/>
              <a:buFont typeface="Arial"/>
              <a:buNone/>
            </a:pPr>
            <a:r>
              <a:rPr lang="en-US"/>
              <a:t>nfsd (pid 15813 15812 15811 15810 15809 15808 15807 15806) is running...</a:t>
            </a:r>
            <a:endParaRPr/>
          </a:p>
          <a:p>
            <a:pPr indent="-228600" lvl="0" marL="228600" rtl="0" algn="just">
              <a:lnSpc>
                <a:spcPct val="150000"/>
              </a:lnSpc>
              <a:spcBef>
                <a:spcPts val="1000"/>
              </a:spcBef>
              <a:spcAft>
                <a:spcPts val="0"/>
              </a:spcAft>
              <a:buSzPts val="2600"/>
              <a:buFont typeface="Arial"/>
              <a:buNone/>
            </a:pPr>
            <a:r>
              <a:rPr lang="en-US"/>
              <a:t>rpc.rquotad (pid 15784) is running...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Testing the Server Setup</a:t>
            </a:r>
            <a:endParaRPr/>
          </a:p>
        </p:txBody>
      </p:sp>
      <p:sp>
        <p:nvSpPr>
          <p:cNvPr id="724" name="Google Shape;724;p10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Next, from the server, use rpcinfo to make sure NFS is registered with rpcbind/portmap:</a:t>
            </a:r>
            <a:endParaRPr/>
          </a:p>
          <a:p>
            <a:pPr indent="-228600" lvl="0" marL="228600" rtl="0" algn="just">
              <a:lnSpc>
                <a:spcPct val="150000"/>
              </a:lnSpc>
              <a:spcBef>
                <a:spcPts val="1000"/>
              </a:spcBef>
              <a:spcAft>
                <a:spcPts val="0"/>
              </a:spcAft>
              <a:buSzPts val="2600"/>
              <a:buFont typeface="Arial"/>
              <a:buNone/>
            </a:pPr>
            <a:r>
              <a:rPr lang="en-US"/>
              <a:t>$ </a:t>
            </a:r>
            <a:r>
              <a:rPr b="1" lang="en-US"/>
              <a:t>/usr/sbin/rpcinfo -p localhost | grep nfs</a:t>
            </a:r>
            <a:endParaRPr/>
          </a:p>
          <a:p>
            <a:pPr indent="-228600" lvl="0" marL="228600" rtl="0" algn="just">
              <a:lnSpc>
                <a:spcPct val="150000"/>
              </a:lnSpc>
              <a:spcBef>
                <a:spcPts val="1000"/>
              </a:spcBef>
              <a:spcAft>
                <a:spcPts val="0"/>
              </a:spcAft>
              <a:buSzPts val="2600"/>
              <a:buFont typeface="Arial"/>
              <a:buNone/>
            </a:pPr>
            <a:r>
              <a:rPr lang="en-US"/>
              <a:t>		100003 2 udp 2049 nfs</a:t>
            </a:r>
            <a:endParaRPr/>
          </a:p>
          <a:p>
            <a:pPr indent="-228600" lvl="0" marL="228600" rtl="0" algn="just">
              <a:lnSpc>
                <a:spcPct val="150000"/>
              </a:lnSpc>
              <a:spcBef>
                <a:spcPts val="1000"/>
              </a:spcBef>
              <a:spcAft>
                <a:spcPts val="0"/>
              </a:spcAft>
              <a:buSzPts val="2600"/>
              <a:buFont typeface="Arial"/>
              <a:buNone/>
            </a:pPr>
            <a:r>
              <a:rPr lang="en-US"/>
              <a:t>		100003 3 udp 2049 nfs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Testing the Server Setup</a:t>
            </a:r>
            <a:endParaRPr/>
          </a:p>
        </p:txBody>
      </p:sp>
      <p:sp>
        <p:nvSpPr>
          <p:cNvPr id="730" name="Google Shape;730;p10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Repeat the preceding command from the client, replacing localhost with the name of the server. The results should be the same.</a:t>
            </a:r>
            <a:endParaRPr/>
          </a:p>
          <a:p>
            <a:pPr indent="-228600" lvl="0" marL="228600" rtl="0" algn="just">
              <a:lnSpc>
                <a:spcPct val="150000"/>
              </a:lnSpc>
              <a:spcBef>
                <a:spcPts val="1000"/>
              </a:spcBef>
              <a:spcAft>
                <a:spcPts val="0"/>
              </a:spcAft>
              <a:buSzPts val="2600"/>
              <a:buChar char="•"/>
            </a:pPr>
            <a:r>
              <a:rPr lang="en-US"/>
              <a:t>Finally, try mounting directory hierarchies from remote systems and verify access.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automount: Automatically Mounts</a:t>
            </a:r>
            <a:br>
              <a:rPr lang="en-US"/>
            </a:br>
            <a:r>
              <a:rPr lang="en-US"/>
              <a:t>Directory Hierarchies</a:t>
            </a:r>
            <a:endParaRPr/>
          </a:p>
        </p:txBody>
      </p:sp>
      <p:sp>
        <p:nvSpPr>
          <p:cNvPr id="736" name="Google Shape;736;p10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With distributed computing, when you log in on any system on the network, all of your files, including startup scripts, are available. </a:t>
            </a:r>
            <a:endParaRPr/>
          </a:p>
          <a:p>
            <a:pPr indent="-228600" lvl="0" marL="228600" rtl="0" algn="just">
              <a:lnSpc>
                <a:spcPct val="150000"/>
              </a:lnSpc>
              <a:spcBef>
                <a:spcPts val="1000"/>
              </a:spcBef>
              <a:spcAft>
                <a:spcPts val="0"/>
              </a:spcAft>
              <a:buSzPts val="2600"/>
              <a:buChar char="•"/>
            </a:pPr>
            <a:r>
              <a:rPr lang="en-US"/>
              <a:t>In a distributed computing environment, all systems are commonly able to mount all directory hierarchies on all servers: Whichever system you log in on, your home directory is waiting for you.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automount: Automatically Mounts</a:t>
            </a:r>
            <a:br>
              <a:rPr lang="en-US"/>
            </a:br>
            <a:r>
              <a:rPr lang="en-US"/>
              <a:t>Directory Hierarchies</a:t>
            </a:r>
            <a:endParaRPr/>
          </a:p>
        </p:txBody>
      </p:sp>
      <p:sp>
        <p:nvSpPr>
          <p:cNvPr id="742" name="Google Shape;742;p10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As an example, assume that /home/alex is a remote directory hierarchy that is mounted on demand. </a:t>
            </a:r>
            <a:endParaRPr/>
          </a:p>
          <a:p>
            <a:pPr indent="-228600" lvl="0" marL="228600" rtl="0" algn="just">
              <a:lnSpc>
                <a:spcPct val="150000"/>
              </a:lnSpc>
              <a:spcBef>
                <a:spcPts val="1000"/>
              </a:spcBef>
              <a:spcAft>
                <a:spcPts val="0"/>
              </a:spcAft>
              <a:buSzPts val="2600"/>
              <a:buChar char="•"/>
            </a:pPr>
            <a:r>
              <a:rPr lang="en-US"/>
              <a:t>When you issue the command ls /home/alex, autofs goes to work: It looks in the /etc/auto.home map, finds that alex is a key that says to mount bravo:/export/home/alex, and mounts the remote directory hierarchy.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automount: Automatically Mounts</a:t>
            </a:r>
            <a:br>
              <a:rPr lang="en-US"/>
            </a:br>
            <a:r>
              <a:rPr lang="en-US"/>
              <a:t>Directory Hierarchies</a:t>
            </a:r>
            <a:endParaRPr/>
          </a:p>
        </p:txBody>
      </p:sp>
      <p:sp>
        <p:nvSpPr>
          <p:cNvPr id="748" name="Google Shape;748;p10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Once the directory hierarchy is mounted, ls displays the list of files you want to see. </a:t>
            </a:r>
            <a:endParaRPr/>
          </a:p>
          <a:p>
            <a:pPr indent="-228600" lvl="0" marL="228600" rtl="0" algn="just">
              <a:lnSpc>
                <a:spcPct val="150000"/>
              </a:lnSpc>
              <a:spcBef>
                <a:spcPts val="1000"/>
              </a:spcBef>
              <a:spcAft>
                <a:spcPts val="0"/>
              </a:spcAft>
              <a:buSzPts val="2600"/>
              <a:buChar char="•"/>
            </a:pPr>
            <a:r>
              <a:rPr lang="en-US"/>
              <a:t>If you give the command ls /home after this mounting sequence, ls shows that alex is present within the /home directory. </a:t>
            </a:r>
            <a:endParaRPr/>
          </a:p>
          <a:p>
            <a:pPr indent="-228600" lvl="0" marL="228600" rtl="0" algn="just">
              <a:lnSpc>
                <a:spcPct val="150000"/>
              </a:lnSpc>
              <a:spcBef>
                <a:spcPts val="1000"/>
              </a:spcBef>
              <a:spcAft>
                <a:spcPts val="0"/>
              </a:spcAft>
              <a:buSzPts val="2600"/>
              <a:buChar char="•"/>
            </a:pPr>
            <a:r>
              <a:rPr lang="en-US"/>
              <a:t>The df utility shows that alex is mounted from bravo.</a:t>
            </a:r>
            <a:endParaRPr/>
          </a:p>
          <a:p>
            <a:pPr indent="-63500" lvl="0" marL="228600" rtl="0" algn="l">
              <a:lnSpc>
                <a:spcPct val="150000"/>
              </a:lnSpc>
              <a:spcBef>
                <a:spcPts val="1000"/>
              </a:spcBef>
              <a:spcAft>
                <a:spcPts val="0"/>
              </a:spcAft>
              <a:buSzPts val="2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60" name="Google Shape;160;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The Linux Terminal Server Project (ltsp.org) Web site says it all: “Linux makes a great platform for deploying diskless workstations that boot from a network server. The LTSP is all about running thin client computers in a Linux environment.”</a:t>
            </a:r>
            <a:endParaRPr/>
          </a:p>
          <a:p>
            <a:pPr indent="-228600" lvl="0" marL="228600" rtl="0" algn="just">
              <a:lnSpc>
                <a:spcPct val="150000"/>
              </a:lnSpc>
              <a:spcBef>
                <a:spcPts val="1000"/>
              </a:spcBef>
              <a:spcAft>
                <a:spcPts val="0"/>
              </a:spcAft>
              <a:buSzPts val="2600"/>
              <a:buChar char="•"/>
            </a:pPr>
            <a:r>
              <a:rPr lang="en-US"/>
              <a:t>Because a diskless workstation does not require a lot of computing power, you can give older, retired computers a second life by using them as diskless systems.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automount: Automatically Mounts</a:t>
            </a:r>
            <a:br>
              <a:rPr lang="en-US"/>
            </a:br>
            <a:r>
              <a:rPr lang="en-US"/>
              <a:t>Directory Hierarchies</a:t>
            </a:r>
            <a:endParaRPr/>
          </a:p>
        </p:txBody>
      </p:sp>
      <p:sp>
        <p:nvSpPr>
          <p:cNvPr id="754" name="Google Shape;754;p1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Font typeface="Arial"/>
              <a:buChar char="-"/>
            </a:pPr>
            <a:r>
              <a:rPr b="1" lang="en-US"/>
              <a:t>Prerequisites</a:t>
            </a:r>
            <a:endParaRPr/>
          </a:p>
          <a:p>
            <a:pPr indent="-228600" lvl="0" marL="228600" rtl="0" algn="just">
              <a:lnSpc>
                <a:spcPct val="150000"/>
              </a:lnSpc>
              <a:spcBef>
                <a:spcPts val="1000"/>
              </a:spcBef>
              <a:spcAft>
                <a:spcPts val="0"/>
              </a:spcAft>
              <a:buSzPts val="2600"/>
              <a:buChar char="•"/>
            </a:pPr>
            <a:r>
              <a:rPr lang="en-US"/>
              <a:t>Install the following package:</a:t>
            </a:r>
            <a:endParaRPr/>
          </a:p>
          <a:p>
            <a:pPr indent="-228600" lvl="0" marL="228600" rtl="0" algn="just">
              <a:lnSpc>
                <a:spcPct val="150000"/>
              </a:lnSpc>
              <a:spcBef>
                <a:spcPts val="1000"/>
              </a:spcBef>
              <a:spcAft>
                <a:spcPts val="0"/>
              </a:spcAft>
              <a:buSzPts val="2600"/>
              <a:buFont typeface="Arial"/>
              <a:buNone/>
            </a:pPr>
            <a:r>
              <a:rPr b="1" lang="en-US"/>
              <a:t>	autofs</a:t>
            </a:r>
            <a:endParaRPr b="1"/>
          </a:p>
          <a:p>
            <a:pPr indent="-228600" lvl="0" marL="228600" rtl="0" algn="just">
              <a:lnSpc>
                <a:spcPct val="150000"/>
              </a:lnSpc>
              <a:spcBef>
                <a:spcPts val="1000"/>
              </a:spcBef>
              <a:spcAft>
                <a:spcPts val="0"/>
              </a:spcAft>
              <a:buSzPts val="2600"/>
              <a:buChar char="•"/>
            </a:pPr>
            <a:r>
              <a:rPr lang="en-US"/>
              <a:t>Run chkconfig to cause autofs to start when the system enters multiuser mode:</a:t>
            </a:r>
            <a:endParaRPr/>
          </a:p>
          <a:p>
            <a:pPr indent="-228600" lvl="0" marL="228600" rtl="0" algn="just">
              <a:lnSpc>
                <a:spcPct val="150000"/>
              </a:lnSpc>
              <a:spcBef>
                <a:spcPts val="1000"/>
              </a:spcBef>
              <a:spcAft>
                <a:spcPts val="0"/>
              </a:spcAft>
              <a:buSzPts val="2600"/>
              <a:buFont typeface="Arial"/>
              <a:buNone/>
            </a:pPr>
            <a:r>
              <a:rPr lang="en-US"/>
              <a:t>	# </a:t>
            </a:r>
            <a:r>
              <a:rPr b="1" lang="en-US"/>
              <a:t>/sbin/chkconfig autofs on</a:t>
            </a:r>
            <a:endParaRPr/>
          </a:p>
          <a:p>
            <a:pPr indent="-228600" lvl="0" marL="228600" rtl="0" algn="just">
              <a:lnSpc>
                <a:spcPct val="150000"/>
              </a:lnSpc>
              <a:spcBef>
                <a:spcPts val="1000"/>
              </a:spcBef>
              <a:spcAft>
                <a:spcPts val="0"/>
              </a:spcAft>
              <a:buSzPts val="2600"/>
              <a:buChar char="•"/>
            </a:pPr>
            <a:r>
              <a:rPr lang="en-US"/>
              <a:t>Start autofs:</a:t>
            </a:r>
            <a:endParaRPr/>
          </a:p>
          <a:p>
            <a:pPr indent="-228600" lvl="0" marL="228600" rtl="0" algn="just">
              <a:lnSpc>
                <a:spcPct val="150000"/>
              </a:lnSpc>
              <a:spcBef>
                <a:spcPts val="1000"/>
              </a:spcBef>
              <a:spcAft>
                <a:spcPts val="0"/>
              </a:spcAft>
              <a:buSzPts val="2600"/>
              <a:buFont typeface="Arial"/>
              <a:buNone/>
            </a:pPr>
            <a:r>
              <a:rPr lang="en-US"/>
              <a:t>	# </a:t>
            </a:r>
            <a:r>
              <a:rPr b="1" lang="en-US"/>
              <a:t>/sbin/service autofs start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60" name="Google Shape;760;p1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An </a:t>
            </a:r>
            <a:r>
              <a:rPr b="1" lang="en-US"/>
              <a:t>autofs directory hierarchy </a:t>
            </a:r>
            <a:r>
              <a:rPr lang="en-US"/>
              <a:t>is like any other directory hierarchy, but remains unmounted until it is needed, at which time the system mounts it automatically (demand mounting). </a:t>
            </a:r>
            <a:endParaRPr/>
          </a:p>
          <a:p>
            <a:pPr indent="-228600" lvl="0" marL="228600" rtl="0" algn="just">
              <a:lnSpc>
                <a:spcPct val="150000"/>
              </a:lnSpc>
              <a:spcBef>
                <a:spcPts val="1000"/>
              </a:spcBef>
              <a:spcAft>
                <a:spcPts val="0"/>
              </a:spcAft>
              <a:buSzPts val="2600"/>
              <a:buChar char="•"/>
            </a:pPr>
            <a:r>
              <a:rPr lang="en-US"/>
              <a:t>The system unmounts an autofs directory hierarchy when it is no longer needed—by default after five minutes of inactivity.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66" name="Google Shape;766;p1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Automatically mounted directory hierarchies are an important part of administrating a large collection of systems in a consistent way. </a:t>
            </a:r>
            <a:endParaRPr/>
          </a:p>
          <a:p>
            <a:pPr indent="-228600" lvl="0" marL="228600" rtl="0" algn="just">
              <a:lnSpc>
                <a:spcPct val="150000"/>
              </a:lnSpc>
              <a:spcBef>
                <a:spcPts val="1000"/>
              </a:spcBef>
              <a:spcAft>
                <a:spcPts val="0"/>
              </a:spcAft>
              <a:buSzPts val="2600"/>
              <a:buChar char="•"/>
            </a:pPr>
            <a:r>
              <a:rPr lang="en-US"/>
              <a:t>The automount daemon is particularly useful when an installation includes a large number of servers or a large number of directory hierarchies. </a:t>
            </a:r>
            <a:endParaRPr/>
          </a:p>
          <a:p>
            <a:pPr indent="-228600" lvl="0" marL="228600" rtl="0" algn="just">
              <a:lnSpc>
                <a:spcPct val="150000"/>
              </a:lnSpc>
              <a:spcBef>
                <a:spcPts val="1000"/>
              </a:spcBef>
              <a:spcAft>
                <a:spcPts val="0"/>
              </a:spcAft>
              <a:buSzPts val="2600"/>
              <a:buChar char="•"/>
            </a:pPr>
            <a:r>
              <a:rPr lang="en-US"/>
              <a:t>It also helps to remove server–server dependencies.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72" name="Google Shape;772;p1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When you boot a system that uses traditional fstab-based mounts and an NFS server is down, the system can take a long time to come up as it waits for the server to time out. </a:t>
            </a:r>
            <a:endParaRPr/>
          </a:p>
          <a:p>
            <a:pPr indent="-228600" lvl="0" marL="228600" rtl="0" algn="just">
              <a:lnSpc>
                <a:spcPct val="150000"/>
              </a:lnSpc>
              <a:spcBef>
                <a:spcPts val="1000"/>
              </a:spcBef>
              <a:spcAft>
                <a:spcPts val="0"/>
              </a:spcAft>
              <a:buSzPct val="100000"/>
              <a:buChar char="•"/>
            </a:pPr>
            <a:r>
              <a:rPr lang="en-US"/>
              <a:t>Similarly, when you have two servers, each mounting directory hierarchies from the other, and both systems are down, both may hang as they are brought up and each tries to mount a directory hierarchy from the other. This situation is called a server–server dependency.</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78" name="Google Shape;778;p1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automount facility gets around these issues by mounting a directory hierarchy from another system only when a process tries to access it.</a:t>
            </a:r>
            <a:endParaRPr/>
          </a:p>
          <a:p>
            <a:pPr indent="-228600" lvl="0" marL="228600" rtl="0" algn="just">
              <a:lnSpc>
                <a:spcPct val="150000"/>
              </a:lnSpc>
              <a:spcBef>
                <a:spcPts val="1000"/>
              </a:spcBef>
              <a:spcAft>
                <a:spcPts val="0"/>
              </a:spcAft>
              <a:buSzPts val="2600"/>
              <a:buChar char="•"/>
            </a:pPr>
            <a:r>
              <a:rPr lang="en-US"/>
              <a:t>When a process attempts to access one of the directories within an unmounted autofs directory hierarchy, the kernel notifies the automount daemon, which mounts the directory hierarchy.</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84" name="Google Shape;784;p1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have to give a command, such as cd /home/alex, that accesses the autofs mount point (in this case /home/alex) so as to create the demand that causes automount to mount the autofs directory hierarchy so you can see it.</a:t>
            </a:r>
            <a:endParaRPr/>
          </a:p>
          <a:p>
            <a:pPr indent="-228600" lvl="0" marL="228600" rtl="0" algn="just">
              <a:lnSpc>
                <a:spcPct val="150000"/>
              </a:lnSpc>
              <a:spcBef>
                <a:spcPts val="1000"/>
              </a:spcBef>
              <a:spcAft>
                <a:spcPts val="0"/>
              </a:spcAft>
              <a:buSzPts val="2600"/>
              <a:buChar char="•"/>
            </a:pPr>
            <a:r>
              <a:rPr lang="en-US"/>
              <a:t>Before you issue the cd command, alex does not appear to be in /home.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90" name="Google Shape;790;p1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main file that controls the behavior of automount is /etc/auto.master. Example:</a:t>
            </a:r>
            <a:endParaRPr/>
          </a:p>
          <a:p>
            <a:pPr indent="-228600" lvl="0" marL="228600" rtl="0" algn="just">
              <a:lnSpc>
                <a:spcPct val="150000"/>
              </a:lnSpc>
              <a:spcBef>
                <a:spcPts val="1000"/>
              </a:spcBef>
              <a:spcAft>
                <a:spcPts val="0"/>
              </a:spcAft>
              <a:buSzPts val="2600"/>
              <a:buFont typeface="Arial"/>
              <a:buNone/>
            </a:pPr>
            <a:r>
              <a:rPr lang="en-US"/>
              <a:t># </a:t>
            </a:r>
            <a:r>
              <a:rPr b="1" lang="en-US"/>
              <a:t>cat /etc/auto.master</a:t>
            </a:r>
            <a:endParaRPr/>
          </a:p>
          <a:p>
            <a:pPr indent="-228600" lvl="0" marL="228600" rtl="0" algn="just">
              <a:lnSpc>
                <a:spcPct val="150000"/>
              </a:lnSpc>
              <a:spcBef>
                <a:spcPts val="1000"/>
              </a:spcBef>
              <a:spcAft>
                <a:spcPts val="0"/>
              </a:spcAft>
              <a:buSzPts val="2600"/>
              <a:buFont typeface="Arial"/>
              <a:buNone/>
            </a:pPr>
            <a:r>
              <a:rPr lang="en-US"/>
              <a:t>/free1 	/etc/auto.misc	 --timeout 	60</a:t>
            </a:r>
            <a:endParaRPr/>
          </a:p>
          <a:p>
            <a:pPr indent="-228600" lvl="0" marL="228600" rtl="0" algn="just">
              <a:lnSpc>
                <a:spcPct val="150000"/>
              </a:lnSpc>
              <a:spcBef>
                <a:spcPts val="1000"/>
              </a:spcBef>
              <a:spcAft>
                <a:spcPts val="0"/>
              </a:spcAft>
              <a:buSzPts val="2600"/>
              <a:buFont typeface="Arial"/>
              <a:buNone/>
            </a:pPr>
            <a:r>
              <a:rPr lang="en-US"/>
              <a:t>/free2 	/etc/auto.misc2 	--timeout 	60</a:t>
            </a:r>
            <a:endParaRPr/>
          </a:p>
          <a:p>
            <a:pPr indent="-228600" lvl="0" marL="228600" rtl="0" algn="just">
              <a:lnSpc>
                <a:spcPct val="150000"/>
              </a:lnSpc>
              <a:spcBef>
                <a:spcPts val="1000"/>
              </a:spcBef>
              <a:spcAft>
                <a:spcPts val="0"/>
              </a:spcAft>
              <a:buSzPts val="2600"/>
              <a:buFont typeface="Arial"/>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796" name="Google Shape;796;p1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None/>
            </a:pPr>
            <a:r>
              <a:rPr lang="en-US"/>
              <a:t>	The auto.master file has three columns. </a:t>
            </a:r>
            <a:endParaRPr/>
          </a:p>
          <a:p>
            <a:pPr indent="-228600" lvl="0" marL="228600" rtl="0" algn="just">
              <a:lnSpc>
                <a:spcPct val="150000"/>
              </a:lnSpc>
              <a:spcBef>
                <a:spcPts val="1000"/>
              </a:spcBef>
              <a:spcAft>
                <a:spcPts val="0"/>
              </a:spcAft>
              <a:buSzPct val="100000"/>
              <a:buChar char="•"/>
            </a:pPr>
            <a:r>
              <a:rPr lang="en-US"/>
              <a:t>The first column names the parent of the autofs mount point—the location where the autofs directory hierarchy is to be mounted (/free1 and /free2 in the example are not mount points but will hold the mount points when the directory hierarchies are mounted). </a:t>
            </a:r>
            <a:endParaRPr/>
          </a:p>
          <a:p>
            <a:pPr indent="-228600" lvl="0" marL="228600" rtl="0" algn="just">
              <a:lnSpc>
                <a:spcPct val="150000"/>
              </a:lnSpc>
              <a:spcBef>
                <a:spcPts val="1000"/>
              </a:spcBef>
              <a:spcAft>
                <a:spcPts val="0"/>
              </a:spcAft>
              <a:buSzPct val="100000"/>
              <a:buChar char="•"/>
            </a:pPr>
            <a:r>
              <a:rPr lang="en-US"/>
              <a:t>The second column names the files, called map files, that store supplemental configuration information.</a:t>
            </a:r>
            <a:endParaRPr/>
          </a:p>
          <a:p>
            <a:pPr indent="-228600" lvl="0" marL="228600" rtl="0" algn="just">
              <a:lnSpc>
                <a:spcPct val="150000"/>
              </a:lnSpc>
              <a:spcBef>
                <a:spcPts val="1000"/>
              </a:spcBef>
              <a:spcAft>
                <a:spcPts val="0"/>
              </a:spcAft>
              <a:buSzPct val="100000"/>
              <a:buChar char="•"/>
            </a:pPr>
            <a:r>
              <a:rPr lang="en-US"/>
              <a:t>The optional third column holds mount options for map entries that do not specify an option.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802" name="Google Shape;802;p1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Although the map files can have any names, one is traditionally named auto.misc. Following are the two map files specified in auto.master:</a:t>
            </a:r>
            <a:endParaRPr/>
          </a:p>
          <a:p>
            <a:pPr indent="-228600" lvl="0" marL="228600" rtl="0" algn="just">
              <a:lnSpc>
                <a:spcPct val="150000"/>
              </a:lnSpc>
              <a:spcBef>
                <a:spcPts val="1000"/>
              </a:spcBef>
              <a:spcAft>
                <a:spcPts val="0"/>
              </a:spcAft>
              <a:buSzPts val="2600"/>
              <a:buFont typeface="Arial"/>
              <a:buNone/>
            </a:pPr>
            <a:r>
              <a:rPr lang="en-US"/>
              <a:t># </a:t>
            </a:r>
            <a:r>
              <a:rPr b="1" lang="en-US"/>
              <a:t>cat /etc/auto.misc</a:t>
            </a:r>
            <a:endParaRPr b="1"/>
          </a:p>
          <a:p>
            <a:pPr indent="-228600" lvl="0" marL="228600" rtl="0" algn="just">
              <a:lnSpc>
                <a:spcPct val="150000"/>
              </a:lnSpc>
              <a:spcBef>
                <a:spcPts val="1000"/>
              </a:spcBef>
              <a:spcAft>
                <a:spcPts val="0"/>
              </a:spcAft>
              <a:buSzPts val="2600"/>
              <a:buFont typeface="Arial"/>
              <a:buNone/>
            </a:pPr>
            <a:r>
              <a:rPr lang="en-US"/>
              <a:t>sam -fstype=ext3 :/dev/sda8</a:t>
            </a:r>
            <a:endParaRPr/>
          </a:p>
          <a:p>
            <a:pPr indent="-228600" lvl="0" marL="228600" rtl="0" algn="just">
              <a:lnSpc>
                <a:spcPct val="150000"/>
              </a:lnSpc>
              <a:spcBef>
                <a:spcPts val="1000"/>
              </a:spcBef>
              <a:spcAft>
                <a:spcPts val="0"/>
              </a:spcAft>
              <a:buSzPts val="2600"/>
              <a:buFont typeface="Arial"/>
              <a:buNone/>
            </a:pPr>
            <a:r>
              <a:t/>
            </a:r>
            <a:endParaRPr/>
          </a:p>
          <a:p>
            <a:pPr indent="-228600" lvl="0" marL="228600" rtl="0" algn="just">
              <a:lnSpc>
                <a:spcPct val="150000"/>
              </a:lnSpc>
              <a:spcBef>
                <a:spcPts val="1000"/>
              </a:spcBef>
              <a:spcAft>
                <a:spcPts val="0"/>
              </a:spcAft>
              <a:buSzPts val="2600"/>
              <a:buFont typeface="Arial"/>
              <a:buNone/>
            </a:pPr>
            <a:r>
              <a:rPr lang="en-US"/>
              <a:t># </a:t>
            </a:r>
            <a:r>
              <a:rPr b="1" lang="en-US"/>
              <a:t>cat /etc/auto.misc2</a:t>
            </a:r>
            <a:endParaRPr/>
          </a:p>
          <a:p>
            <a:pPr indent="-228600" lvl="0" marL="228600" rtl="0" algn="just">
              <a:lnSpc>
                <a:spcPct val="150000"/>
              </a:lnSpc>
              <a:spcBef>
                <a:spcPts val="1000"/>
              </a:spcBef>
              <a:spcAft>
                <a:spcPts val="0"/>
              </a:spcAft>
              <a:buSzPts val="2600"/>
              <a:buFont typeface="Arial"/>
              <a:buNone/>
            </a:pPr>
            <a:r>
              <a:rPr lang="en-US"/>
              <a:t>helen -fstype=ext3 :/dev/sda9</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autofs: Automatically Mounted Directory Hierarchies</a:t>
            </a:r>
            <a:endParaRPr/>
          </a:p>
        </p:txBody>
      </p:sp>
      <p:sp>
        <p:nvSpPr>
          <p:cNvPr id="808" name="Google Shape;808;p1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Before the new setup can work, you must create directories for the parents of the mount points (/free1 and /free2 in the preceding example) and start (or restart) the automount daemon using the autofs init script. </a:t>
            </a:r>
            <a:endParaRPr/>
          </a:p>
          <a:p>
            <a:pPr indent="-228600" lvl="0" marL="228600" rtl="0" algn="just">
              <a:lnSpc>
                <a:spcPct val="150000"/>
              </a:lnSpc>
              <a:spcBef>
                <a:spcPts val="1000"/>
              </a:spcBef>
              <a:spcAft>
                <a:spcPts val="0"/>
              </a:spcAft>
              <a:buSzPts val="2600"/>
              <a:buChar char="•"/>
            </a:pPr>
            <a:r>
              <a:rPr lang="en-US"/>
              <a:t>The following command displays information about configured and active autofs mount points:</a:t>
            </a:r>
            <a:endParaRPr/>
          </a:p>
          <a:p>
            <a:pPr indent="-228600" lvl="0" marL="228600" rtl="0" algn="just">
              <a:lnSpc>
                <a:spcPct val="150000"/>
              </a:lnSpc>
              <a:spcBef>
                <a:spcPts val="1000"/>
              </a:spcBef>
              <a:spcAft>
                <a:spcPts val="0"/>
              </a:spcAft>
              <a:buSzPts val="2600"/>
              <a:buFont typeface="Arial"/>
              <a:buNone/>
            </a:pPr>
            <a:r>
              <a:rPr lang="en-US"/>
              <a:t>	# /sbin/service autofs status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66" name="Google Shape;166;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SzPts val="2600"/>
              <a:buFont typeface="Arial"/>
              <a:buChar char="-"/>
            </a:pPr>
            <a:r>
              <a:rPr b="1" lang="en-US"/>
              <a:t>Netboot/PXE</a:t>
            </a:r>
            <a:endParaRPr/>
          </a:p>
          <a:p>
            <a:pPr indent="-228600" lvl="0" marL="228600" rtl="0" algn="just">
              <a:lnSpc>
                <a:spcPct val="170000"/>
              </a:lnSpc>
              <a:spcBef>
                <a:spcPts val="1000"/>
              </a:spcBef>
              <a:spcAft>
                <a:spcPts val="0"/>
              </a:spcAft>
              <a:buSzPts val="2600"/>
              <a:buChar char="•"/>
            </a:pPr>
            <a:r>
              <a:rPr lang="en-US"/>
              <a:t>You can netboot systems that are appropriately set up. </a:t>
            </a:r>
            <a:endParaRPr/>
          </a:p>
          <a:p>
            <a:pPr indent="-228600" lvl="0" marL="228600" rtl="0" algn="just">
              <a:lnSpc>
                <a:spcPct val="170000"/>
              </a:lnSpc>
              <a:spcBef>
                <a:spcPts val="1000"/>
              </a:spcBef>
              <a:spcAft>
                <a:spcPts val="0"/>
              </a:spcAft>
              <a:buSzPts val="2600"/>
              <a:buChar char="•"/>
            </a:pPr>
            <a:r>
              <a:rPr lang="en-US"/>
              <a:t>Fedora/RHEL includes the PXE (Preboot Execution Environment) server package for netbooting Intel systems. </a:t>
            </a:r>
            <a:endParaRPr/>
          </a:p>
          <a:p>
            <a:pPr indent="-228600" lvl="0" marL="228600" rtl="0" algn="just">
              <a:lnSpc>
                <a:spcPct val="170000"/>
              </a:lnSpc>
              <a:spcBef>
                <a:spcPts val="1000"/>
              </a:spcBef>
              <a:spcAft>
                <a:spcPts val="0"/>
              </a:spcAft>
              <a:buSzPts val="2600"/>
              <a:buChar char="•"/>
            </a:pPr>
            <a:r>
              <a:rPr lang="en-US"/>
              <a:t>Older systems sometimes use tftp (Trivial File Transfer Protocol) for netbooting.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72" name="Google Shape;17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70000"/>
              </a:lnSpc>
              <a:spcBef>
                <a:spcPts val="0"/>
              </a:spcBef>
              <a:spcAft>
                <a:spcPts val="0"/>
              </a:spcAft>
              <a:buSzPts val="2600"/>
              <a:buChar char="•"/>
            </a:pPr>
            <a:r>
              <a:rPr lang="en-US"/>
              <a:t>Non-Intel architectures have historically included netboot capabilities, which Fedora/RHEL also supports. </a:t>
            </a:r>
            <a:endParaRPr/>
          </a:p>
          <a:p>
            <a:pPr indent="-228600" lvl="0" marL="228600" rtl="0" algn="just">
              <a:lnSpc>
                <a:spcPct val="170000"/>
              </a:lnSpc>
              <a:spcBef>
                <a:spcPts val="1000"/>
              </a:spcBef>
              <a:spcAft>
                <a:spcPts val="0"/>
              </a:spcAft>
              <a:buSzPts val="2600"/>
              <a:buChar char="•"/>
            </a:pPr>
            <a:r>
              <a:rPr lang="en-US"/>
              <a:t>You can build the Linux kernel so that it mounts root (/) using NFS. Given the many ways to set up a system, the one you choose depends on what you want to do. See the Remote-Boot mini-HOWTO for more information.</a:t>
            </a:r>
            <a:endParaRPr b="1"/>
          </a:p>
          <a:p>
            <a:pPr indent="-63500" lvl="0" marL="228600" rtl="0" algn="l">
              <a:lnSpc>
                <a:spcPct val="90000"/>
              </a:lnSpc>
              <a:spcBef>
                <a:spcPts val="1000"/>
              </a:spcBef>
              <a:spcAft>
                <a:spcPts val="0"/>
              </a:spcAft>
              <a:buSzPts val="2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78" name="Google Shape;17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Dataless systems</a:t>
            </a:r>
            <a:endParaRPr/>
          </a:p>
          <a:p>
            <a:pPr indent="-228600" lvl="0" marL="228600" rtl="0" algn="just">
              <a:lnSpc>
                <a:spcPct val="150000"/>
              </a:lnSpc>
              <a:spcBef>
                <a:spcPts val="1000"/>
              </a:spcBef>
              <a:spcAft>
                <a:spcPts val="0"/>
              </a:spcAft>
              <a:buSzPts val="2600"/>
              <a:buChar char="•"/>
            </a:pPr>
            <a:r>
              <a:rPr lang="en-US"/>
              <a:t>Another type of Linux system is a dataless system, in which the client has a disk but stores no user data (only Linux and the applications are kept on the disk). </a:t>
            </a:r>
            <a:endParaRPr/>
          </a:p>
          <a:p>
            <a:pPr indent="-228600" lvl="0" marL="228600" rtl="0" algn="just">
              <a:lnSpc>
                <a:spcPct val="150000"/>
              </a:lnSpc>
              <a:spcBef>
                <a:spcPts val="1000"/>
              </a:spcBef>
              <a:spcAft>
                <a:spcPts val="0"/>
              </a:spcAft>
              <a:buSzPts val="2600"/>
              <a:buChar char="•"/>
            </a:pPr>
            <a:r>
              <a:rPr lang="en-US"/>
              <a:t>Setting up this type of system is a matter of choosing which directory hierarchies are mounted remotely.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84" name="Google Shape;184;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df: shows where directory hierarchies are mounted</a:t>
            </a:r>
            <a:endParaRPr/>
          </a:p>
          <a:p>
            <a:pPr indent="-228600" lvl="0" marL="228600" rtl="0" algn="just">
              <a:lnSpc>
                <a:spcPct val="150000"/>
              </a:lnSpc>
              <a:spcBef>
                <a:spcPts val="1000"/>
              </a:spcBef>
              <a:spcAft>
                <a:spcPts val="0"/>
              </a:spcAft>
              <a:buSzPts val="2600"/>
              <a:buChar char="•"/>
            </a:pPr>
            <a:r>
              <a:rPr lang="en-US"/>
              <a:t>The df utility displays a list of the directory hierarchies available on the system, along with the amount of disk space, free and used, on each. </a:t>
            </a:r>
            <a:endParaRPr/>
          </a:p>
          <a:p>
            <a:pPr indent="-228600" lvl="0" marL="228600" rtl="0" algn="just">
              <a:lnSpc>
                <a:spcPct val="150000"/>
              </a:lnSpc>
              <a:spcBef>
                <a:spcPts val="1000"/>
              </a:spcBef>
              <a:spcAft>
                <a:spcPts val="0"/>
              </a:spcAft>
              <a:buSzPts val="2600"/>
              <a:buChar char="•"/>
            </a:pPr>
            <a:r>
              <a:rPr lang="en-US"/>
              <a:t>The –h (human) option makes the output more intelligible. Directory hierarchy names that are prepended with hostname: are available through NFS.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90" name="Google Shape;190;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Errors</a:t>
            </a:r>
            <a:endParaRPr/>
          </a:p>
          <a:p>
            <a:pPr indent="-228600" lvl="0" marL="228600" rtl="0" algn="just">
              <a:lnSpc>
                <a:spcPct val="150000"/>
              </a:lnSpc>
              <a:spcBef>
                <a:spcPts val="1000"/>
              </a:spcBef>
              <a:spcAft>
                <a:spcPts val="0"/>
              </a:spcAft>
              <a:buSzPts val="2600"/>
              <a:buChar char="•"/>
            </a:pPr>
            <a:r>
              <a:rPr lang="en-US"/>
              <a:t>Sometimes you may lose access to remote files. </a:t>
            </a:r>
            <a:endParaRPr/>
          </a:p>
          <a:p>
            <a:pPr indent="-228600" lvl="0" marL="228600" rtl="0" algn="just">
              <a:lnSpc>
                <a:spcPct val="150000"/>
              </a:lnSpc>
              <a:spcBef>
                <a:spcPts val="1000"/>
              </a:spcBef>
              <a:spcAft>
                <a:spcPts val="0"/>
              </a:spcAft>
              <a:buSzPts val="2600"/>
              <a:buChar char="•"/>
            </a:pPr>
            <a:r>
              <a:rPr lang="en-US"/>
              <a:t>For example, a network problem or a remote system crash may make these files temporarily unavailable. </a:t>
            </a:r>
            <a:endParaRPr/>
          </a:p>
          <a:p>
            <a:pPr indent="-228600" lvl="0" marL="228600" rtl="0" algn="just">
              <a:lnSpc>
                <a:spcPct val="150000"/>
              </a:lnSpc>
              <a:spcBef>
                <a:spcPts val="1000"/>
              </a:spcBef>
              <a:spcAft>
                <a:spcPts val="0"/>
              </a:spcAft>
              <a:buSzPts val="2600"/>
              <a:buChar char="•"/>
            </a:pPr>
            <a:r>
              <a:rPr lang="en-US"/>
              <a:t>When you try to access a remote file in these circumstances, you get an error message, such as NFS server speedy not responding.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96" name="Google Shape;196;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the local system can contact the remote server again, you see another message, such as NFS server speedy OK. </a:t>
            </a:r>
            <a:endParaRPr/>
          </a:p>
          <a:p>
            <a:pPr indent="-228600" lvl="0" marL="228600" rtl="0" algn="just">
              <a:lnSpc>
                <a:spcPct val="150000"/>
              </a:lnSpc>
              <a:spcBef>
                <a:spcPts val="1000"/>
              </a:spcBef>
              <a:spcAft>
                <a:spcPts val="0"/>
              </a:spcAft>
              <a:buSzPts val="2600"/>
              <a:buChar char="•"/>
            </a:pPr>
            <a:r>
              <a:rPr lang="en-US"/>
              <a:t>Setting up a stable network and server (or not using NFS) is the best defense against these kinds of problems.</a:t>
            </a:r>
            <a:endParaRPr/>
          </a:p>
          <a:p>
            <a:pPr indent="-63500" lvl="0" marL="228600" rtl="0" algn="l">
              <a:lnSpc>
                <a:spcPct val="150000"/>
              </a:lnSpc>
              <a:spcBef>
                <a:spcPts val="1000"/>
              </a:spcBef>
              <a:spcAft>
                <a:spcPts val="0"/>
              </a:spcAft>
              <a:buSzPts val="2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202" name="Google Shape;202;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Security</a:t>
            </a:r>
            <a:endParaRPr/>
          </a:p>
          <a:p>
            <a:pPr indent="-228600" lvl="0" marL="228600" rtl="0" algn="just">
              <a:lnSpc>
                <a:spcPct val="150000"/>
              </a:lnSpc>
              <a:spcBef>
                <a:spcPts val="1000"/>
              </a:spcBef>
              <a:spcAft>
                <a:spcPts val="0"/>
              </a:spcAft>
              <a:buSzPts val="2600"/>
              <a:buChar char="•"/>
            </a:pPr>
            <a:r>
              <a:rPr lang="en-US"/>
              <a:t>NFS is based on the trusted-host paradigm and therefore has all the security shortcomings that plague other services based on this paradigm. </a:t>
            </a:r>
            <a:endParaRPr/>
          </a:p>
          <a:p>
            <a:pPr indent="-228600" lvl="0" marL="228600" rtl="0" algn="just">
              <a:lnSpc>
                <a:spcPct val="150000"/>
              </a:lnSpc>
              <a:spcBef>
                <a:spcPts val="1000"/>
              </a:spcBef>
              <a:spcAft>
                <a:spcPts val="0"/>
              </a:spcAft>
              <a:buSzPts val="2600"/>
              <a:buChar char="•"/>
            </a:pPr>
            <a:r>
              <a:rPr lang="en-US"/>
              <a:t>In addition, NFS is not encrypted. Because of these issues, you should implement NFS on a single LAN segment only, where you can be (reasonably) sure that systems on a LAN segment are what they claim to be. </a:t>
            </a:r>
            <a:endParaRPr/>
          </a:p>
          <a:p>
            <a:pPr indent="-63500" lvl="0" marL="228600" rtl="0" algn="just">
              <a:lnSpc>
                <a:spcPct val="150000"/>
              </a:lnSpc>
              <a:spcBef>
                <a:spcPts val="1000"/>
              </a:spcBef>
              <a:spcAft>
                <a:spcPts val="0"/>
              </a:spcAft>
              <a:buSzPts val="2600"/>
              <a:buFont typeface="Arial"/>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208" name="Google Shape;208;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Make sure a firewall blocks NFS traffic from outside the LAN and never use NFS over the Internet.</a:t>
            </a:r>
            <a:endParaRPr b="1"/>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00150" y="2809875"/>
            <a:ext cx="7315200" cy="381952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a:t>understand NFS,</a:t>
            </a:r>
            <a:endParaRPr/>
          </a:p>
          <a:p>
            <a:pPr indent="-228600" lvl="0" marL="228600" rtl="0" algn="just">
              <a:lnSpc>
                <a:spcPct val="150000"/>
              </a:lnSpc>
              <a:spcBef>
                <a:spcPts val="1000"/>
              </a:spcBef>
              <a:spcAft>
                <a:spcPts val="0"/>
              </a:spcAft>
              <a:buSzPts val="2800"/>
              <a:buChar char="•"/>
            </a:pPr>
            <a:r>
              <a:rPr lang="en-US"/>
              <a:t>plan NFS installation,</a:t>
            </a:r>
            <a:endParaRPr/>
          </a:p>
          <a:p>
            <a:pPr indent="-228600" lvl="0" marL="228600" rtl="0" algn="just">
              <a:lnSpc>
                <a:spcPct val="150000"/>
              </a:lnSpc>
              <a:spcBef>
                <a:spcPts val="1000"/>
              </a:spcBef>
              <a:spcAft>
                <a:spcPts val="0"/>
              </a:spcAft>
              <a:buSzPts val="2800"/>
              <a:buChar char="•"/>
            </a:pPr>
            <a:r>
              <a:rPr lang="en-US"/>
              <a:t>configure NFS server and client,</a:t>
            </a:r>
            <a:endParaRPr/>
          </a:p>
          <a:p>
            <a:pPr indent="-228600" lvl="0" marL="228600" rtl="0" algn="just">
              <a:lnSpc>
                <a:spcPct val="150000"/>
              </a:lnSpc>
              <a:spcBef>
                <a:spcPts val="1000"/>
              </a:spcBef>
              <a:spcAft>
                <a:spcPts val="0"/>
              </a:spcAft>
              <a:buSzPts val="2800"/>
              <a:buChar char="•"/>
            </a:pPr>
            <a:r>
              <a:rPr lang="en-US"/>
              <a:t>use automount service,</a:t>
            </a:r>
            <a:endParaRPr/>
          </a:p>
          <a:p>
            <a:pPr indent="-228600" lvl="0" marL="228600" rtl="0" algn="just">
              <a:lnSpc>
                <a:spcPct val="150000"/>
              </a:lnSpc>
              <a:spcBef>
                <a:spcPts val="1000"/>
              </a:spcBef>
              <a:spcAft>
                <a:spcPts val="0"/>
              </a:spcAft>
              <a:buSzPts val="2800"/>
              <a:buChar char="•"/>
            </a:pPr>
            <a:r>
              <a:rPr lang="en-US"/>
              <a:t>examine NFS security.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an NFS Client</a:t>
            </a:r>
            <a:endParaRPr/>
          </a:p>
        </p:txBody>
      </p:sp>
      <p:sp>
        <p:nvSpPr>
          <p:cNvPr id="214" name="Google Shape;214;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Prerequisites</a:t>
            </a:r>
            <a:endParaRPr/>
          </a:p>
          <a:p>
            <a:pPr indent="-228600" lvl="0" marL="228600" rtl="0" algn="just">
              <a:lnSpc>
                <a:spcPct val="150000"/>
              </a:lnSpc>
              <a:spcBef>
                <a:spcPts val="1000"/>
              </a:spcBef>
              <a:spcAft>
                <a:spcPts val="0"/>
              </a:spcAft>
              <a:buSzPts val="2600"/>
              <a:buChar char="•"/>
            </a:pPr>
            <a:r>
              <a:rPr lang="en-US"/>
              <a:t>Install the following packages: </a:t>
            </a:r>
            <a:r>
              <a:rPr b="1" lang="en-US"/>
              <a:t> </a:t>
            </a:r>
            <a:endParaRPr/>
          </a:p>
          <a:p>
            <a:pPr indent="-228600" lvl="0" marL="228600" rtl="0" algn="just">
              <a:lnSpc>
                <a:spcPct val="150000"/>
              </a:lnSpc>
              <a:spcBef>
                <a:spcPts val="1000"/>
              </a:spcBef>
              <a:spcAft>
                <a:spcPts val="0"/>
              </a:spcAft>
              <a:buSzPts val="2600"/>
              <a:buFont typeface="Arial"/>
              <a:buNone/>
            </a:pPr>
            <a:r>
              <a:rPr b="1" lang="en-US"/>
              <a:t>	nfs-utils</a:t>
            </a:r>
            <a:endParaRPr/>
          </a:p>
          <a:p>
            <a:pPr indent="-228600" lvl="0" marL="228600" rtl="0" algn="just">
              <a:lnSpc>
                <a:spcPct val="150000"/>
              </a:lnSpc>
              <a:spcBef>
                <a:spcPts val="1000"/>
              </a:spcBef>
              <a:spcAft>
                <a:spcPts val="0"/>
              </a:spcAft>
              <a:buSzPts val="2600"/>
              <a:buFont typeface="Arial"/>
              <a:buNone/>
            </a:pPr>
            <a:r>
              <a:rPr b="1" lang="en-US"/>
              <a:t>	system-config-nfs (optional)</a:t>
            </a:r>
            <a:endParaRPr/>
          </a:p>
          <a:p>
            <a:pPr indent="-228600" lvl="0" marL="228600" rtl="0" algn="just">
              <a:lnSpc>
                <a:spcPct val="150000"/>
              </a:lnSpc>
              <a:spcBef>
                <a:spcPts val="1000"/>
              </a:spcBef>
              <a:spcAft>
                <a:spcPts val="0"/>
              </a:spcAft>
              <a:buSzPts val="2600"/>
              <a:buChar char="•"/>
            </a:pPr>
            <a:r>
              <a:rPr lang="en-US"/>
              <a:t>Under RHEL, the </a:t>
            </a:r>
            <a:r>
              <a:rPr b="1" lang="en-US"/>
              <a:t>portmap utility </a:t>
            </a:r>
            <a:r>
              <a:rPr lang="en-US"/>
              <a:t>must be running to enable reliable file locking. </a:t>
            </a:r>
            <a:endParaRPr/>
          </a:p>
          <a:p>
            <a:pPr indent="-228600" lvl="0" marL="228600" rtl="0" algn="just">
              <a:lnSpc>
                <a:spcPct val="150000"/>
              </a:lnSpc>
              <a:spcBef>
                <a:spcPts val="1000"/>
              </a:spcBef>
              <a:spcAft>
                <a:spcPts val="0"/>
              </a:spcAft>
              <a:buSzPts val="2600"/>
              <a:buChar char="•"/>
            </a:pPr>
            <a:r>
              <a:rPr lang="en-US"/>
              <a:t>Under FEDORA, this function is served by </a:t>
            </a:r>
            <a:r>
              <a:rPr b="1" lang="en-US"/>
              <a:t>rpcbind.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20" name="Google Shape;220;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To set up an NFS client, mount the remote directory hierarchy the same way you mount a local directory hierarchy.</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26" name="Google Shape;226;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Char char="-"/>
            </a:pPr>
            <a:r>
              <a:rPr b="1" lang="en-US"/>
              <a:t>mount: Mounts a Remote Directory Hierarchy</a:t>
            </a:r>
            <a:endParaRPr/>
          </a:p>
          <a:p>
            <a:pPr indent="-228600" lvl="0" marL="228600" rtl="0" algn="just">
              <a:lnSpc>
                <a:spcPct val="150000"/>
              </a:lnSpc>
              <a:spcBef>
                <a:spcPts val="1000"/>
              </a:spcBef>
              <a:spcAft>
                <a:spcPts val="0"/>
              </a:spcAft>
              <a:buSzPct val="100000"/>
              <a:buChar char="•"/>
            </a:pPr>
            <a:r>
              <a:rPr b="1" lang="en-US"/>
              <a:t>Assumption: </a:t>
            </a:r>
            <a:endParaRPr/>
          </a:p>
          <a:p>
            <a:pPr indent="-366712" lvl="0" marL="633413" rtl="0" algn="just">
              <a:lnSpc>
                <a:spcPct val="150000"/>
              </a:lnSpc>
              <a:spcBef>
                <a:spcPts val="1000"/>
              </a:spcBef>
              <a:spcAft>
                <a:spcPts val="0"/>
              </a:spcAft>
              <a:buSzPct val="100000"/>
              <a:buFont typeface="Arial"/>
              <a:buAutoNum type="arabicPeriod"/>
            </a:pPr>
            <a:r>
              <a:rPr lang="en-US"/>
              <a:t>Speedy is on the same network as the local system and is sharing /home and /export with the local system. </a:t>
            </a:r>
            <a:endParaRPr/>
          </a:p>
          <a:p>
            <a:pPr indent="-366712" lvl="0" marL="633413" rtl="0" algn="just">
              <a:lnSpc>
                <a:spcPct val="150000"/>
              </a:lnSpc>
              <a:spcBef>
                <a:spcPts val="1000"/>
              </a:spcBef>
              <a:spcAft>
                <a:spcPts val="0"/>
              </a:spcAft>
              <a:buSzPct val="100000"/>
              <a:buFont typeface="Arial"/>
              <a:buAutoNum type="arabicPeriod"/>
            </a:pPr>
            <a:r>
              <a:rPr lang="en-US"/>
              <a:t>The /export directory on speedy holds two directory hierarchies that you want to mount: /export/progs and /export/oracle. </a:t>
            </a:r>
            <a:endParaRPr/>
          </a:p>
          <a:p>
            <a:pPr indent="-366712" lvl="0" marL="633413" rtl="0" algn="just">
              <a:lnSpc>
                <a:spcPct val="150000"/>
              </a:lnSpc>
              <a:spcBef>
                <a:spcPts val="1000"/>
              </a:spcBef>
              <a:spcAft>
                <a:spcPts val="0"/>
              </a:spcAft>
              <a:buSzPct val="100000"/>
              <a:buFont typeface="Arial"/>
              <a:buAutoNum type="arabicPeriod"/>
            </a:pPr>
            <a:r>
              <a:rPr lang="en-US"/>
              <a:t>The example mounts speedy’s /home directory on /speedy.home on the local system, /export/progs on /apps, and /export/oracle on /oracle.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32" name="Google Shape;232;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First use mkdir to create the directories that are the mount points for the remote directory hierarchies:</a:t>
            </a:r>
            <a:endParaRPr/>
          </a:p>
          <a:p>
            <a:pPr indent="-228600" lvl="0" marL="228600" rtl="0" algn="just">
              <a:lnSpc>
                <a:spcPct val="150000"/>
              </a:lnSpc>
              <a:spcBef>
                <a:spcPts val="1000"/>
              </a:spcBef>
              <a:spcAft>
                <a:spcPts val="0"/>
              </a:spcAft>
              <a:buSzPts val="2600"/>
              <a:buFont typeface="Arial"/>
              <a:buNone/>
            </a:pPr>
            <a:r>
              <a:rPr lang="en-US"/>
              <a:t>	# </a:t>
            </a:r>
            <a:r>
              <a:rPr b="1" lang="en-US"/>
              <a:t>mkdir /speedy.home /apps /oracle</a:t>
            </a:r>
            <a:endParaRPr/>
          </a:p>
          <a:p>
            <a:pPr indent="-228600" lvl="0" marL="228600" rtl="0" algn="just">
              <a:lnSpc>
                <a:spcPct val="150000"/>
              </a:lnSpc>
              <a:spcBef>
                <a:spcPts val="1000"/>
              </a:spcBef>
              <a:spcAft>
                <a:spcPts val="0"/>
              </a:spcAft>
              <a:buSzPts val="2600"/>
              <a:buChar char="•"/>
            </a:pPr>
            <a:r>
              <a:rPr lang="en-US"/>
              <a:t>You can mount any directory from an exported directory hierarchy. In this example, speedy exports /export and the local system mounts /export/progs and /export/oracle.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38" name="Google Shape;238;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following commands manually mount the directory hierarchies one time:</a:t>
            </a:r>
            <a:endParaRPr/>
          </a:p>
          <a:p>
            <a:pPr indent="-228599" lvl="0" marL="534988" rtl="0" algn="just">
              <a:lnSpc>
                <a:spcPct val="150000"/>
              </a:lnSpc>
              <a:spcBef>
                <a:spcPts val="1000"/>
              </a:spcBef>
              <a:spcAft>
                <a:spcPts val="0"/>
              </a:spcAft>
              <a:buSzPts val="2600"/>
              <a:buFont typeface="Arial"/>
              <a:buNone/>
            </a:pPr>
            <a:r>
              <a:rPr lang="en-US"/>
              <a:t># </a:t>
            </a:r>
            <a:r>
              <a:rPr b="1" lang="en-US"/>
              <a:t>mount speedy:/home /speedy.home</a:t>
            </a:r>
            <a:endParaRPr b="1"/>
          </a:p>
          <a:p>
            <a:pPr indent="-228599" lvl="0" marL="534988" rtl="0" algn="just">
              <a:lnSpc>
                <a:spcPct val="150000"/>
              </a:lnSpc>
              <a:spcBef>
                <a:spcPts val="1000"/>
              </a:spcBef>
              <a:spcAft>
                <a:spcPts val="0"/>
              </a:spcAft>
              <a:buSzPts val="2600"/>
              <a:buFont typeface="Arial"/>
              <a:buNone/>
            </a:pPr>
            <a:r>
              <a:rPr lang="en-US"/>
              <a:t># </a:t>
            </a:r>
            <a:r>
              <a:rPr b="1" lang="en-US"/>
              <a:t>mount -o ro,nosuid speedy:/export/progs /apps</a:t>
            </a:r>
            <a:endParaRPr/>
          </a:p>
          <a:p>
            <a:pPr indent="-228599" lvl="0" marL="534988" rtl="0" algn="just">
              <a:lnSpc>
                <a:spcPct val="150000"/>
              </a:lnSpc>
              <a:spcBef>
                <a:spcPts val="1000"/>
              </a:spcBef>
              <a:spcAft>
                <a:spcPts val="0"/>
              </a:spcAft>
              <a:buSzPts val="2600"/>
              <a:buFont typeface="Arial"/>
              <a:buNone/>
            </a:pPr>
            <a:r>
              <a:rPr lang="en-US"/>
              <a:t># </a:t>
            </a:r>
            <a:r>
              <a:rPr b="1" lang="en-US"/>
              <a:t>mount -o ro speedy:/export/oracle /oracle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44" name="Google Shape;244;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The first command mounts the /home directory hierarchy from speedy on the local directory /speedy.home. </a:t>
            </a:r>
            <a:endParaRPr/>
          </a:p>
          <a:p>
            <a:pPr indent="-228600" lvl="0" marL="228600" rtl="0" algn="just">
              <a:lnSpc>
                <a:spcPct val="150000"/>
              </a:lnSpc>
              <a:spcBef>
                <a:spcPts val="1000"/>
              </a:spcBef>
              <a:spcAft>
                <a:spcPts val="0"/>
              </a:spcAft>
              <a:buSzPts val="2600"/>
              <a:buChar char="•"/>
            </a:pPr>
            <a:r>
              <a:rPr lang="en-US"/>
              <a:t>The second and third commands use the –o ro option to force a readonly mount. </a:t>
            </a:r>
            <a:endParaRPr/>
          </a:p>
          <a:p>
            <a:pPr indent="-228600" lvl="0" marL="228600" rtl="0" algn="just">
              <a:lnSpc>
                <a:spcPct val="150000"/>
              </a:lnSpc>
              <a:spcBef>
                <a:spcPts val="1000"/>
              </a:spcBef>
              <a:spcAft>
                <a:spcPts val="0"/>
              </a:spcAft>
              <a:buSzPts val="2600"/>
              <a:buChar char="•"/>
            </a:pPr>
            <a:r>
              <a:rPr lang="en-US"/>
              <a:t>The second command adds the nosuid option, which forces setuid executables in the mounted directory hierarchy to run with regular permissions on the local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50" name="Google Shape;250;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If you receive the error mount: RPC: Program not registered, it may mean NFS is not running on the server.</a:t>
            </a:r>
            <a:endParaRPr/>
          </a:p>
          <a:p>
            <a:pPr indent="-228600" lvl="0" marL="228600" rtl="0" algn="just">
              <a:lnSpc>
                <a:spcPct val="150000"/>
              </a:lnSpc>
              <a:spcBef>
                <a:spcPts val="1000"/>
              </a:spcBef>
              <a:spcAft>
                <a:spcPts val="0"/>
              </a:spcAft>
              <a:buSzPts val="2600"/>
              <a:buChar char="•"/>
            </a:pPr>
            <a:r>
              <a:rPr lang="en-US"/>
              <a:t>By default, directory hierarchies are mounted read-write, assuming the NFS server is exporting them with read-write permissions.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56" name="Google Shape;256;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Char char="-"/>
            </a:pPr>
            <a:r>
              <a:rPr b="1" lang="en-US"/>
              <a:t>nosuid option:</a:t>
            </a:r>
            <a:endParaRPr/>
          </a:p>
          <a:p>
            <a:pPr indent="-228600" lvl="0" marL="228600" rtl="0" algn="just">
              <a:lnSpc>
                <a:spcPct val="150000"/>
              </a:lnSpc>
              <a:spcBef>
                <a:spcPts val="1000"/>
              </a:spcBef>
              <a:spcAft>
                <a:spcPts val="0"/>
              </a:spcAft>
              <a:buSzPct val="100000"/>
              <a:buChar char="•"/>
            </a:pPr>
            <a:r>
              <a:rPr lang="en-US"/>
              <a:t>If a user has the ability to run a setuid program, that user has the power of Superuser. This ability should be limited. </a:t>
            </a:r>
            <a:endParaRPr/>
          </a:p>
          <a:p>
            <a:pPr indent="-228600" lvl="0" marL="228600" rtl="0" algn="just">
              <a:lnSpc>
                <a:spcPct val="150000"/>
              </a:lnSpc>
              <a:spcBef>
                <a:spcPts val="1000"/>
              </a:spcBef>
              <a:spcAft>
                <a:spcPts val="0"/>
              </a:spcAft>
              <a:buSzPct val="100000"/>
              <a:buChar char="•"/>
            </a:pPr>
            <a:r>
              <a:rPr lang="en-US"/>
              <a:t>Unless you know that a user will need to run a program with setuid permissions from a mounted directory hierarchy, always mount a directory hierarchy with the nosuid option. </a:t>
            </a:r>
            <a:endParaRPr/>
          </a:p>
          <a:p>
            <a:pPr indent="-228600" lvl="0" marL="228600" rtl="0" algn="just">
              <a:lnSpc>
                <a:spcPct val="150000"/>
              </a:lnSpc>
              <a:spcBef>
                <a:spcPts val="1000"/>
              </a:spcBef>
              <a:spcAft>
                <a:spcPts val="0"/>
              </a:spcAft>
              <a:buSzPct val="100000"/>
              <a:buChar char="•"/>
            </a:pPr>
            <a:r>
              <a:rPr lang="en-US"/>
              <a:t>For example, you would need to mount a directory hierarchy with setuid privileges when a diskless workstation has its root partition mounted using NFS.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62" name="Google Shape;262;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150000"/>
              </a:lnSpc>
              <a:spcBef>
                <a:spcPts val="0"/>
              </a:spcBef>
              <a:spcAft>
                <a:spcPts val="0"/>
              </a:spcAft>
              <a:buSzPct val="100000"/>
              <a:buFont typeface="Arial"/>
              <a:buChar char="-"/>
            </a:pPr>
            <a:r>
              <a:rPr b="1" lang="en-US"/>
              <a:t>nodev option</a:t>
            </a:r>
            <a:endParaRPr/>
          </a:p>
          <a:p>
            <a:pPr indent="-228600" lvl="0" marL="228600" rtl="0" algn="just">
              <a:lnSpc>
                <a:spcPct val="150000"/>
              </a:lnSpc>
              <a:spcBef>
                <a:spcPts val="1000"/>
              </a:spcBef>
              <a:spcAft>
                <a:spcPts val="0"/>
              </a:spcAft>
              <a:buSzPct val="100000"/>
              <a:buChar char="•"/>
            </a:pPr>
            <a:r>
              <a:rPr lang="en-US"/>
              <a:t>Mounting a device file creates another potential security hole. </a:t>
            </a:r>
            <a:endParaRPr/>
          </a:p>
          <a:p>
            <a:pPr indent="-228600" lvl="0" marL="228600" rtl="0" algn="just">
              <a:lnSpc>
                <a:spcPct val="150000"/>
              </a:lnSpc>
              <a:spcBef>
                <a:spcPts val="1000"/>
              </a:spcBef>
              <a:spcAft>
                <a:spcPts val="0"/>
              </a:spcAft>
              <a:buSzPct val="100000"/>
              <a:buChar char="•"/>
            </a:pPr>
            <a:r>
              <a:rPr lang="en-US"/>
              <a:t>Although the best policy is not to mount untrustworthy directory hierarchies, it is not always possible to implement this policy. </a:t>
            </a:r>
            <a:endParaRPr/>
          </a:p>
          <a:p>
            <a:pPr indent="-228600" lvl="0" marL="228600" rtl="0" algn="just">
              <a:lnSpc>
                <a:spcPct val="150000"/>
              </a:lnSpc>
              <a:spcBef>
                <a:spcPts val="1000"/>
              </a:spcBef>
              <a:spcAft>
                <a:spcPts val="0"/>
              </a:spcAft>
              <a:buSzPct val="100000"/>
              <a:buChar char="•"/>
            </a:pPr>
            <a:r>
              <a:rPr lang="en-US"/>
              <a:t>Unless a user needs to use a device on a mounted directory hierarchy, mount directory hierarchies with the nodev option, which prevents character and block special files on the mounted directory hierarchy from being used as devices.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68" name="Google Shape;268;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fstab file</a:t>
            </a:r>
            <a:endParaRPr/>
          </a:p>
          <a:p>
            <a:pPr indent="-228600" lvl="0" marL="228600" rtl="0" algn="just">
              <a:lnSpc>
                <a:spcPct val="150000"/>
              </a:lnSpc>
              <a:spcBef>
                <a:spcPts val="1000"/>
              </a:spcBef>
              <a:spcAft>
                <a:spcPts val="0"/>
              </a:spcAft>
              <a:buSzPts val="2600"/>
              <a:buChar char="•"/>
            </a:pPr>
            <a:r>
              <a:rPr lang="en-US"/>
              <a:t>If you mount directory hierarchies frequently, you can add entries for the directory hierarchies to the </a:t>
            </a:r>
            <a:r>
              <a:rPr b="1" lang="en-US"/>
              <a:t>/etc/fstab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NFS stands for Network Filesystem protocol. </a:t>
            </a:r>
            <a:endParaRPr/>
          </a:p>
          <a:p>
            <a:pPr indent="-228600" lvl="0" marL="228600" rtl="0" algn="just">
              <a:lnSpc>
                <a:spcPct val="150000"/>
              </a:lnSpc>
              <a:spcBef>
                <a:spcPts val="1000"/>
              </a:spcBef>
              <a:spcAft>
                <a:spcPts val="0"/>
              </a:spcAft>
              <a:buSzPts val="2800"/>
              <a:buChar char="•"/>
            </a:pPr>
            <a:r>
              <a:rPr lang="en-US" sz="2800"/>
              <a:t>It is a UNIX de facto standard originally developed by Sun Microsystems. </a:t>
            </a:r>
            <a:endParaRPr/>
          </a:p>
          <a:p>
            <a:pPr indent="-228600" lvl="0" marL="228600" rtl="0" algn="just">
              <a:lnSpc>
                <a:spcPct val="150000"/>
              </a:lnSpc>
              <a:spcBef>
                <a:spcPts val="1000"/>
              </a:spcBef>
              <a:spcAft>
                <a:spcPts val="0"/>
              </a:spcAft>
              <a:buSzPts val="2800"/>
              <a:buChar char="•"/>
            </a:pPr>
            <a:r>
              <a:rPr lang="en-US" sz="2800"/>
              <a:t>It allows a server to share selected local directory hierarchies with client systems on a heterogeneous network.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74" name="Google Shape;274;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600"/>
              <a:buFont typeface="Arial"/>
              <a:buNone/>
            </a:pPr>
            <a:r>
              <a:rPr lang="en-US"/>
              <a:t>$ </a:t>
            </a:r>
            <a:r>
              <a:rPr b="1" lang="en-US"/>
              <a:t>cat /etc/fstab</a:t>
            </a:r>
            <a:endParaRPr/>
          </a:p>
          <a:p>
            <a:pPr indent="-228600" lvl="0" marL="228600" rtl="0" algn="l">
              <a:lnSpc>
                <a:spcPct val="90000"/>
              </a:lnSpc>
              <a:spcBef>
                <a:spcPts val="1000"/>
              </a:spcBef>
              <a:spcAft>
                <a:spcPts val="0"/>
              </a:spcAft>
              <a:buSzPts val="2600"/>
              <a:buFont typeface="Arial"/>
              <a:buNone/>
            </a:pPr>
            <a:r>
              <a:rPr lang="en-US"/>
              <a:t>...</a:t>
            </a:r>
            <a:endParaRPr/>
          </a:p>
          <a:p>
            <a:pPr indent="-228600" lvl="0" marL="228600" rtl="0" algn="l">
              <a:lnSpc>
                <a:spcPct val="90000"/>
              </a:lnSpc>
              <a:spcBef>
                <a:spcPts val="1000"/>
              </a:spcBef>
              <a:spcAft>
                <a:spcPts val="0"/>
              </a:spcAft>
              <a:buSzPts val="2600"/>
              <a:buFont typeface="Arial"/>
              <a:buNone/>
            </a:pPr>
            <a:r>
              <a:rPr lang="en-US"/>
              <a:t>speedy:/home 		/speedy.home	 nfs  -   0   0</a:t>
            </a:r>
            <a:endParaRPr/>
          </a:p>
          <a:p>
            <a:pPr indent="-228600" lvl="0" marL="228600" rtl="0" algn="l">
              <a:lnSpc>
                <a:spcPct val="90000"/>
              </a:lnSpc>
              <a:spcBef>
                <a:spcPts val="1000"/>
              </a:spcBef>
              <a:spcAft>
                <a:spcPts val="0"/>
              </a:spcAft>
              <a:buSzPts val="2600"/>
              <a:buFont typeface="Arial"/>
              <a:buNone/>
            </a:pPr>
            <a:r>
              <a:rPr lang="en-US"/>
              <a:t>speedy:/export/progs 	/apps 		nfs  r,nosuid 0  0</a:t>
            </a:r>
            <a:endParaRPr/>
          </a:p>
          <a:p>
            <a:pPr indent="-228600" lvl="0" marL="228600" rtl="0" algn="l">
              <a:lnSpc>
                <a:spcPct val="90000"/>
              </a:lnSpc>
              <a:spcBef>
                <a:spcPts val="1000"/>
              </a:spcBef>
              <a:spcAft>
                <a:spcPts val="0"/>
              </a:spcAft>
              <a:buSzPts val="2600"/>
              <a:buFont typeface="Arial"/>
              <a:buNone/>
            </a:pPr>
            <a:r>
              <a:rPr lang="en-US"/>
              <a:t>speedy:/export/oracle 	/oracle 		nfs r    0    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80" name="Google Shape;280;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 file that is mounted using NFS is always type nfs on the local system, regardless of what type it is on the remote system. </a:t>
            </a:r>
            <a:endParaRPr/>
          </a:p>
          <a:p>
            <a:pPr indent="-228600" lvl="0" marL="228600" rtl="0" algn="just">
              <a:lnSpc>
                <a:spcPct val="150000"/>
              </a:lnSpc>
              <a:spcBef>
                <a:spcPts val="1000"/>
              </a:spcBef>
              <a:spcAft>
                <a:spcPts val="0"/>
              </a:spcAft>
              <a:buSzPts val="2600"/>
              <a:buChar char="•"/>
            </a:pPr>
            <a:r>
              <a:rPr lang="en-US"/>
              <a:t>Typically you do not run fsck on or back up an NFS directory hierarchy.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86" name="Google Shape;286;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entries in the third, fifth, and sixth columns of fstab are usually nfs (filesystem type), 0 (do not back up this directory hierarchy with dump), and 0 (do not run fsck on this directory hierarchy).</a:t>
            </a:r>
            <a:endParaRPr/>
          </a:p>
          <a:p>
            <a:pPr indent="-228600" lvl="0" marL="228600" rtl="0" algn="just">
              <a:lnSpc>
                <a:spcPct val="150000"/>
              </a:lnSpc>
              <a:spcBef>
                <a:spcPts val="1000"/>
              </a:spcBef>
              <a:spcAft>
                <a:spcPts val="0"/>
              </a:spcAft>
              <a:buSzPts val="2600"/>
              <a:buChar char="•"/>
            </a:pPr>
            <a:r>
              <a:rPr lang="en-US"/>
              <a:t>The options for mounting an NFS directory hierarchy differ from those for mounting an ext3 or other type of filesystem.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 Mounting a Remote Directory Hierarchy</a:t>
            </a:r>
            <a:endParaRPr/>
          </a:p>
        </p:txBody>
      </p:sp>
      <p:sp>
        <p:nvSpPr>
          <p:cNvPr id="292" name="Google Shape;292;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umount: Unmounts a Remote Directory Hierarchy</a:t>
            </a:r>
            <a:endParaRPr/>
          </a:p>
          <a:p>
            <a:pPr indent="-228600" lvl="0" marL="228600" rtl="0" algn="just">
              <a:lnSpc>
                <a:spcPct val="150000"/>
              </a:lnSpc>
              <a:spcBef>
                <a:spcPts val="1000"/>
              </a:spcBef>
              <a:spcAft>
                <a:spcPts val="0"/>
              </a:spcAft>
              <a:buSzPts val="2600"/>
              <a:buChar char="•"/>
            </a:pPr>
            <a:r>
              <a:rPr lang="en-US"/>
              <a:t>Use umount to unmount a remote directory hierarchy the same way you would unmount a local filesystem</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298" name="Google Shape;298;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mount utility associates a directory hierarchy with a mount point (a directory). You can use mount to mount an NFS (remote) directory hierarchy.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04" name="Google Shape;304;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50000"/>
              </a:lnSpc>
              <a:spcBef>
                <a:spcPts val="0"/>
              </a:spcBef>
              <a:spcAft>
                <a:spcPts val="0"/>
              </a:spcAft>
              <a:buSzPct val="100000"/>
              <a:buFont typeface="Arial"/>
              <a:buChar char="-"/>
            </a:pPr>
            <a:r>
              <a:rPr b="1" lang="en-US"/>
              <a:t>Attribute Caching</a:t>
            </a:r>
            <a:endParaRPr/>
          </a:p>
          <a:p>
            <a:pPr indent="-228600" lvl="0" marL="228600" rtl="0" algn="just">
              <a:lnSpc>
                <a:spcPct val="150000"/>
              </a:lnSpc>
              <a:spcBef>
                <a:spcPts val="1000"/>
              </a:spcBef>
              <a:spcAft>
                <a:spcPts val="0"/>
              </a:spcAft>
              <a:buSzPct val="100000"/>
              <a:buChar char="•"/>
            </a:pPr>
            <a:r>
              <a:rPr lang="en-US"/>
              <a:t>File attributes, which are stored in a file’s inode, provide information about a file, such as file modification time, size, links, and owner. </a:t>
            </a:r>
            <a:endParaRPr/>
          </a:p>
          <a:p>
            <a:pPr indent="-228600" lvl="0" marL="228600" rtl="0" algn="just">
              <a:lnSpc>
                <a:spcPct val="150000"/>
              </a:lnSpc>
              <a:spcBef>
                <a:spcPts val="1000"/>
              </a:spcBef>
              <a:spcAft>
                <a:spcPts val="0"/>
              </a:spcAft>
              <a:buSzPct val="100000"/>
              <a:buChar char="•"/>
            </a:pPr>
            <a:r>
              <a:rPr lang="en-US"/>
              <a:t>File attributes do not include the data stored in a file. Typically file attributes do not change very often for an ordinary file; they change even less often for a directory file. </a:t>
            </a:r>
            <a:endParaRPr/>
          </a:p>
          <a:p>
            <a:pPr indent="-228600" lvl="0" marL="228600" rtl="0" algn="just">
              <a:lnSpc>
                <a:spcPct val="150000"/>
              </a:lnSpc>
              <a:spcBef>
                <a:spcPts val="1000"/>
              </a:spcBef>
              <a:spcAft>
                <a:spcPts val="0"/>
              </a:spcAft>
              <a:buSzPct val="100000"/>
              <a:buChar char="•"/>
            </a:pPr>
            <a:r>
              <a:rPr lang="en-US"/>
              <a:t>Even the size attribute does not change with every write instruction: When a client is writing to an NFS-mounted file, several write instructions may be given before the data is actually transferred to the server</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10" name="Google Shape;310;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ac (noac) </a:t>
            </a:r>
            <a:r>
              <a:rPr lang="en-US"/>
              <a:t>(</a:t>
            </a:r>
            <a:r>
              <a:rPr b="1" lang="en-US"/>
              <a:t>attribute cache): </a:t>
            </a:r>
            <a:endParaRPr/>
          </a:p>
          <a:p>
            <a:pPr indent="-228600" lvl="0" marL="228600" rtl="0" algn="just">
              <a:lnSpc>
                <a:spcPct val="150000"/>
              </a:lnSpc>
              <a:spcBef>
                <a:spcPts val="1000"/>
              </a:spcBef>
              <a:spcAft>
                <a:spcPts val="0"/>
              </a:spcAft>
              <a:buSzPts val="2600"/>
              <a:buChar char="•"/>
            </a:pPr>
            <a:r>
              <a:rPr lang="en-US"/>
              <a:t>Permits attribute caching (default). </a:t>
            </a:r>
            <a:endParaRPr/>
          </a:p>
          <a:p>
            <a:pPr indent="-228600" lvl="0" marL="228600" rtl="0" algn="just">
              <a:lnSpc>
                <a:spcPct val="150000"/>
              </a:lnSpc>
              <a:spcBef>
                <a:spcPts val="1000"/>
              </a:spcBef>
              <a:spcAft>
                <a:spcPts val="0"/>
              </a:spcAft>
              <a:buSzPts val="2600"/>
              <a:buChar char="•"/>
            </a:pPr>
            <a:r>
              <a:rPr lang="en-US"/>
              <a:t>The noac option disables attribute caching. </a:t>
            </a:r>
            <a:endParaRPr/>
          </a:p>
          <a:p>
            <a:pPr indent="-228600" lvl="0" marL="228600" rtl="0" algn="just">
              <a:lnSpc>
                <a:spcPct val="150000"/>
              </a:lnSpc>
              <a:spcBef>
                <a:spcPts val="1000"/>
              </a:spcBef>
              <a:spcAft>
                <a:spcPts val="0"/>
              </a:spcAft>
              <a:buSzPts val="2600"/>
              <a:buChar char="•"/>
            </a:pPr>
            <a:r>
              <a:rPr lang="en-US"/>
              <a:t>Although noac slows the server, it avoids stale attributes when two NFS clients actively write to a common directory hierarchy.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16" name="Google Shape;316;p3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acdirmax=n (attribute cache directory file maximum):</a:t>
            </a:r>
            <a:endParaRPr/>
          </a:p>
          <a:p>
            <a:pPr indent="-228600" lvl="0" marL="228600" rtl="0" algn="just">
              <a:lnSpc>
                <a:spcPct val="150000"/>
              </a:lnSpc>
              <a:spcBef>
                <a:spcPts val="1000"/>
              </a:spcBef>
              <a:spcAft>
                <a:spcPts val="0"/>
              </a:spcAft>
              <a:buSzPts val="2600"/>
              <a:buChar char="•"/>
            </a:pPr>
            <a:r>
              <a:rPr lang="en-US"/>
              <a:t>The n is the number of seconds, at a maximum, that NFS waits before refreshing directory file attributes (default is 60 seconds).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22" name="Google Shape;322;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acdirmin=n (attribute cache directory file minimum)</a:t>
            </a:r>
            <a:endParaRPr/>
          </a:p>
          <a:p>
            <a:pPr indent="-228600" lvl="0" marL="228600" rtl="0" algn="just">
              <a:lnSpc>
                <a:spcPct val="150000"/>
              </a:lnSpc>
              <a:spcBef>
                <a:spcPts val="1000"/>
              </a:spcBef>
              <a:spcAft>
                <a:spcPts val="0"/>
              </a:spcAft>
              <a:buSzPts val="2600"/>
              <a:buChar char="•"/>
            </a:pPr>
            <a:r>
              <a:rPr lang="en-US"/>
              <a:t>The n is the number of seconds, at a minimum, that NFS waits before refreshing directory file attributes (default is 30 seconds).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28" name="Google Shape;328;p3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acregmax=n (attribute cache regular file maximum)</a:t>
            </a:r>
            <a:endParaRPr/>
          </a:p>
          <a:p>
            <a:pPr indent="-228600" lvl="0" marL="228600" rtl="0" algn="just">
              <a:lnSpc>
                <a:spcPct val="150000"/>
              </a:lnSpc>
              <a:spcBef>
                <a:spcPts val="1000"/>
              </a:spcBef>
              <a:spcAft>
                <a:spcPts val="0"/>
              </a:spcAft>
              <a:buSzPts val="2600"/>
              <a:buChar char="•"/>
            </a:pPr>
            <a:r>
              <a:rPr lang="en-US"/>
              <a:t>The n is the number of seconds, at a maximum, that NFS waits before refreshing regular file attributes (default is 60 seconds).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NFS runs on UNIX, DOS, Windows, VMS, Linux, and more. </a:t>
            </a:r>
            <a:endParaRPr/>
          </a:p>
          <a:p>
            <a:pPr indent="-228600" lvl="0" marL="228600" rtl="0" algn="just">
              <a:lnSpc>
                <a:spcPct val="150000"/>
              </a:lnSpc>
              <a:spcBef>
                <a:spcPts val="1000"/>
              </a:spcBef>
              <a:spcAft>
                <a:spcPts val="0"/>
              </a:spcAft>
              <a:buSzPts val="2800"/>
              <a:buChar char="•"/>
            </a:pPr>
            <a:r>
              <a:rPr lang="en-US" sz="2800"/>
              <a:t>Files on the remote computer (the fileserver) appear as if they are present on the local system (the client). </a:t>
            </a:r>
            <a:endParaRPr/>
          </a:p>
          <a:p>
            <a:pPr indent="-228600" lvl="0" marL="228600" rtl="0" algn="just">
              <a:lnSpc>
                <a:spcPct val="150000"/>
              </a:lnSpc>
              <a:spcBef>
                <a:spcPts val="1000"/>
              </a:spcBef>
              <a:spcAft>
                <a:spcPts val="0"/>
              </a:spcAft>
              <a:buSzPts val="2800"/>
              <a:buChar char="•"/>
            </a:pPr>
            <a:r>
              <a:rPr lang="en-US" sz="2800"/>
              <a:t>The physical location of a file is irrelevant to an NFS user.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34" name="Google Shape;334;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acregmin=n (attribute cache regular file minimum)</a:t>
            </a:r>
            <a:endParaRPr/>
          </a:p>
          <a:p>
            <a:pPr indent="-228600" lvl="0" marL="228600" rtl="0" algn="just">
              <a:lnSpc>
                <a:spcPct val="150000"/>
              </a:lnSpc>
              <a:spcBef>
                <a:spcPts val="1000"/>
              </a:spcBef>
              <a:spcAft>
                <a:spcPts val="0"/>
              </a:spcAft>
              <a:buSzPts val="2600"/>
              <a:buChar char="•"/>
            </a:pPr>
            <a:r>
              <a:rPr lang="en-US"/>
              <a:t>The n is the number of seconds, at a minimum, that NFS waits before refreshing regular file attributes (default is 3 seconds).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Directory Hierarchy</a:t>
            </a:r>
            <a:endParaRPr/>
          </a:p>
        </p:txBody>
      </p:sp>
      <p:sp>
        <p:nvSpPr>
          <p:cNvPr id="340" name="Google Shape;340;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actimeo=n (attribute cache timeout)</a:t>
            </a:r>
            <a:endParaRPr/>
          </a:p>
          <a:p>
            <a:pPr indent="-228600" lvl="0" marL="228600" rtl="0" algn="just">
              <a:lnSpc>
                <a:spcPct val="150000"/>
              </a:lnSpc>
              <a:spcBef>
                <a:spcPts val="1000"/>
              </a:spcBef>
              <a:spcAft>
                <a:spcPts val="0"/>
              </a:spcAft>
              <a:buSzPts val="2600"/>
              <a:buChar char="•"/>
            </a:pPr>
            <a:r>
              <a:rPr lang="en-US"/>
              <a:t>Sets acregmin, acregmax, acdirmin, and acdirmax to </a:t>
            </a:r>
            <a:r>
              <a:rPr i="1" lang="en-US"/>
              <a:t>n seconds </a:t>
            </a:r>
            <a:r>
              <a:rPr lang="en-US"/>
              <a:t>(without this option, each individual option takes on its assigned or default value).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46" name="Google Shape;346;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Various options control what NFS does when the server does not respond or when an I/O error occurs. </a:t>
            </a:r>
            <a:endParaRPr/>
          </a:p>
          <a:p>
            <a:pPr indent="-228600" lvl="0" marL="228600" rtl="0" algn="just">
              <a:lnSpc>
                <a:spcPct val="150000"/>
              </a:lnSpc>
              <a:spcBef>
                <a:spcPts val="1000"/>
              </a:spcBef>
              <a:spcAft>
                <a:spcPts val="0"/>
              </a:spcAft>
              <a:buSzPts val="2600"/>
              <a:buChar char="•"/>
            </a:pPr>
            <a:r>
              <a:rPr lang="en-US"/>
              <a:t>To allow for a mount point located on a mounted device, a missing mount point is treated as a timeout.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52" name="Google Shape;352;p4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fg (bg) (foreground) </a:t>
            </a:r>
            <a:endParaRPr/>
          </a:p>
          <a:p>
            <a:pPr indent="-228600" lvl="0" marL="228600" rtl="0" algn="just">
              <a:lnSpc>
                <a:spcPct val="150000"/>
              </a:lnSpc>
              <a:spcBef>
                <a:spcPts val="1000"/>
              </a:spcBef>
              <a:spcAft>
                <a:spcPts val="0"/>
              </a:spcAft>
              <a:buSzPts val="2600"/>
              <a:buChar char="•"/>
            </a:pPr>
            <a:r>
              <a:rPr lang="en-US"/>
              <a:t>Retries failed NFS mount attempts in the foreground (default). </a:t>
            </a:r>
            <a:endParaRPr/>
          </a:p>
          <a:p>
            <a:pPr indent="-228600" lvl="0" marL="228600" rtl="0" algn="just">
              <a:lnSpc>
                <a:spcPct val="150000"/>
              </a:lnSpc>
              <a:spcBef>
                <a:spcPts val="1000"/>
              </a:spcBef>
              <a:spcAft>
                <a:spcPts val="0"/>
              </a:spcAft>
              <a:buSzPts val="2600"/>
              <a:buChar char="•"/>
            </a:pPr>
            <a:r>
              <a:rPr lang="en-US"/>
              <a:t>The bg (background) option retries failed NFS mount attempts in the background.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58" name="Google Shape;358;p4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a:t>
            </a:r>
            <a:r>
              <a:rPr b="1" lang="en-US"/>
              <a:t>hard (soft) </a:t>
            </a:r>
            <a:endParaRPr/>
          </a:p>
          <a:p>
            <a:pPr indent="-228600" lvl="0" marL="228600" rtl="0" algn="just">
              <a:lnSpc>
                <a:spcPct val="150000"/>
              </a:lnSpc>
              <a:spcBef>
                <a:spcPts val="1000"/>
              </a:spcBef>
              <a:spcAft>
                <a:spcPts val="0"/>
              </a:spcAft>
              <a:buSzPts val="2600"/>
              <a:buChar char="•"/>
            </a:pPr>
            <a:r>
              <a:rPr lang="en-US"/>
              <a:t>Displays server not responding on the console on a major timeout and keeps retrying (default). </a:t>
            </a:r>
            <a:endParaRPr/>
          </a:p>
          <a:p>
            <a:pPr indent="-228600" lvl="0" marL="228600" rtl="0" algn="just">
              <a:lnSpc>
                <a:spcPct val="150000"/>
              </a:lnSpc>
              <a:spcBef>
                <a:spcPts val="1000"/>
              </a:spcBef>
              <a:spcAft>
                <a:spcPts val="0"/>
              </a:spcAft>
              <a:buSzPts val="2600"/>
              <a:buChar char="•"/>
            </a:pPr>
            <a:r>
              <a:rPr lang="en-US"/>
              <a:t>The soft option reports an I/O error to the calling program on a major timeout. </a:t>
            </a:r>
            <a:endParaRPr/>
          </a:p>
          <a:p>
            <a:pPr indent="-228600" lvl="0" marL="228600" rtl="0" algn="just">
              <a:lnSpc>
                <a:spcPct val="150000"/>
              </a:lnSpc>
              <a:spcBef>
                <a:spcPts val="1000"/>
              </a:spcBef>
              <a:spcAft>
                <a:spcPts val="0"/>
              </a:spcAft>
              <a:buSzPts val="2600"/>
              <a:buChar char="•"/>
            </a:pPr>
            <a:r>
              <a:rPr lang="en-US"/>
              <a:t>In general, it is not advisable to use soft. </a:t>
            </a:r>
            <a:endParaRPr/>
          </a:p>
          <a:p>
            <a:pPr indent="-228600" lvl="0" marL="228600" rtl="0" algn="just">
              <a:lnSpc>
                <a:spcPct val="150000"/>
              </a:lnSpc>
              <a:spcBef>
                <a:spcPts val="1000"/>
              </a:spcBef>
              <a:spcAft>
                <a:spcPts val="0"/>
              </a:spcAft>
              <a:buSzPts val="2600"/>
              <a:buChar char="•"/>
            </a:pPr>
            <a:r>
              <a:rPr lang="en-US"/>
              <a:t>As the mount man page says of soft, “Usually it just causes lots of trouble.”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64" name="Google Shape;364;p4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nointr (intr) (no interrupt): </a:t>
            </a:r>
            <a:endParaRPr/>
          </a:p>
          <a:p>
            <a:pPr indent="-228600" lvl="0" marL="228600" rtl="0" algn="just">
              <a:lnSpc>
                <a:spcPct val="150000"/>
              </a:lnSpc>
              <a:spcBef>
                <a:spcPts val="1000"/>
              </a:spcBef>
              <a:spcAft>
                <a:spcPts val="0"/>
              </a:spcAft>
              <a:buSzPts val="2600"/>
              <a:buChar char="•"/>
            </a:pPr>
            <a:r>
              <a:rPr lang="en-US"/>
              <a:t>Does not allow a signal to interrupt a file operation on a hardmounted directory hierarchy when a major timeout occurs (default). </a:t>
            </a:r>
            <a:endParaRPr/>
          </a:p>
          <a:p>
            <a:pPr indent="-228600" lvl="0" marL="228600" rtl="0" algn="just">
              <a:lnSpc>
                <a:spcPct val="150000"/>
              </a:lnSpc>
              <a:spcBef>
                <a:spcPts val="1000"/>
              </a:spcBef>
              <a:spcAft>
                <a:spcPts val="0"/>
              </a:spcAft>
              <a:buSzPts val="2600"/>
              <a:buChar char="•"/>
            </a:pPr>
            <a:r>
              <a:rPr lang="en-US"/>
              <a:t>The intr option allows this type of interrupt.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70" name="Google Shape;370;p4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retrans=n (retransmission value) </a:t>
            </a:r>
            <a:endParaRPr/>
          </a:p>
          <a:p>
            <a:pPr indent="-228600" lvl="0" marL="228600" rtl="0" algn="just">
              <a:lnSpc>
                <a:spcPct val="150000"/>
              </a:lnSpc>
              <a:spcBef>
                <a:spcPts val="1000"/>
              </a:spcBef>
              <a:spcAft>
                <a:spcPts val="0"/>
              </a:spcAft>
              <a:buSzPts val="2600"/>
              <a:buChar char="•"/>
            </a:pPr>
            <a:r>
              <a:rPr lang="en-US"/>
              <a:t>After n minor timeouts, NFS generates a major timeout (default is 3). </a:t>
            </a:r>
            <a:endParaRPr/>
          </a:p>
          <a:p>
            <a:pPr indent="-228600" lvl="0" marL="228600" rtl="0" algn="just">
              <a:lnSpc>
                <a:spcPct val="150000"/>
              </a:lnSpc>
              <a:spcBef>
                <a:spcPts val="1000"/>
              </a:spcBef>
              <a:spcAft>
                <a:spcPts val="0"/>
              </a:spcAft>
              <a:buSzPts val="2600"/>
              <a:buChar char="•"/>
            </a:pPr>
            <a:r>
              <a:rPr lang="en-US"/>
              <a:t>A major timeout aborts the operation or displays server not responding on the console, depending on whether hard or soft is set.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76" name="Google Shape;376;p4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Char char="-"/>
            </a:pPr>
            <a:r>
              <a:rPr b="1" lang="en-US"/>
              <a:t>retry=n (retry value): </a:t>
            </a:r>
            <a:endParaRPr/>
          </a:p>
          <a:p>
            <a:pPr indent="-228600" lvl="0" marL="228600" rtl="0" algn="just">
              <a:lnSpc>
                <a:spcPct val="150000"/>
              </a:lnSpc>
              <a:spcBef>
                <a:spcPts val="1000"/>
              </a:spcBef>
              <a:spcAft>
                <a:spcPts val="0"/>
              </a:spcAft>
              <a:buSzPts val="2600"/>
              <a:buChar char="•"/>
            </a:pPr>
            <a:r>
              <a:rPr lang="en-US"/>
              <a:t>The number of minutes that NFS retries a mount operation before giving up (default is 10,000).</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Error Handling</a:t>
            </a:r>
            <a:endParaRPr/>
          </a:p>
        </p:txBody>
      </p:sp>
      <p:sp>
        <p:nvSpPr>
          <p:cNvPr id="382" name="Google Shape;382;p4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Font typeface="Arial"/>
              <a:buChar char="-"/>
            </a:pPr>
            <a:r>
              <a:rPr b="1" lang="en-US"/>
              <a:t>timeo=n (timeout value) </a:t>
            </a:r>
            <a:endParaRPr/>
          </a:p>
          <a:p>
            <a:pPr indent="-228600" lvl="0" marL="228600" rtl="0" algn="just">
              <a:lnSpc>
                <a:spcPct val="150000"/>
              </a:lnSpc>
              <a:spcBef>
                <a:spcPts val="1000"/>
              </a:spcBef>
              <a:spcAft>
                <a:spcPts val="0"/>
              </a:spcAft>
              <a:buSzPct val="100000"/>
              <a:buChar char="•"/>
            </a:pPr>
            <a:r>
              <a:rPr lang="en-US"/>
              <a:t>The n is the number of tenths of a second that NFS waits before retransmitting following an RPC, or minor, timeout (default is 7). </a:t>
            </a:r>
            <a:endParaRPr/>
          </a:p>
          <a:p>
            <a:pPr indent="-228600" lvl="0" marL="228600" rtl="0" algn="just">
              <a:lnSpc>
                <a:spcPct val="150000"/>
              </a:lnSpc>
              <a:spcBef>
                <a:spcPts val="1000"/>
              </a:spcBef>
              <a:spcAft>
                <a:spcPts val="0"/>
              </a:spcAft>
              <a:buSzPct val="100000"/>
              <a:buChar char="•"/>
            </a:pPr>
            <a:r>
              <a:rPr lang="en-US"/>
              <a:t>The value is increased at each timeout to a maximum of 60 seconds or until a major timeout occurs (see retrans). </a:t>
            </a:r>
            <a:endParaRPr/>
          </a:p>
          <a:p>
            <a:pPr indent="-228600" lvl="0" marL="228600" rtl="0" algn="just">
              <a:lnSpc>
                <a:spcPct val="150000"/>
              </a:lnSpc>
              <a:spcBef>
                <a:spcPts val="1000"/>
              </a:spcBef>
              <a:spcAft>
                <a:spcPts val="0"/>
              </a:spcAft>
              <a:buSzPct val="100000"/>
              <a:buChar char="•"/>
            </a:pPr>
            <a:r>
              <a:rPr lang="en-US"/>
              <a:t>On a busy network, in case of a slow server, or when the request passes through multiple routers/gateways, increasing this value may improve performance.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Miscellaneous Options</a:t>
            </a:r>
            <a:endParaRPr/>
          </a:p>
        </p:txBody>
      </p:sp>
      <p:sp>
        <p:nvSpPr>
          <p:cNvPr id="388" name="Google Shape;388;p4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lock (nolock): </a:t>
            </a:r>
            <a:r>
              <a:rPr lang="en-US"/>
              <a:t>Permits NFS locking (default). The nolock option disables NFS locking (does not start the lockd daemon) and is useful with older servers that do not support NFS locking.</a:t>
            </a:r>
            <a:endParaRPr/>
          </a:p>
          <a:p>
            <a:pPr indent="-228600" lvl="0" marL="228600" rtl="0" algn="just">
              <a:lnSpc>
                <a:spcPct val="150000"/>
              </a:lnSpc>
              <a:spcBef>
                <a:spcPts val="1000"/>
              </a:spcBef>
              <a:spcAft>
                <a:spcPts val="0"/>
              </a:spcAft>
              <a:buSzPts val="2600"/>
              <a:buChar char="•"/>
            </a:pPr>
            <a:r>
              <a:rPr b="1" lang="en-US"/>
              <a:t>mounthost=name: </a:t>
            </a:r>
            <a:r>
              <a:rPr lang="en-US"/>
              <a:t>The name of the host running mountd, the NFS mount daemon.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NFS reduces storage needs and system administration workload. As an example, each system in a company traditionally holds its own copy of an application program. To upgrade the program, the administrator needs to upgrade it on each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Miscellaneous Options</a:t>
            </a:r>
            <a:endParaRPr/>
          </a:p>
        </p:txBody>
      </p:sp>
      <p:sp>
        <p:nvSpPr>
          <p:cNvPr id="394" name="Google Shape;394;p5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mountport=n: </a:t>
            </a:r>
            <a:r>
              <a:rPr lang="en-US"/>
              <a:t>The port used by mountd.</a:t>
            </a:r>
            <a:endParaRPr/>
          </a:p>
          <a:p>
            <a:pPr indent="-228600" lvl="0" marL="228600" rtl="0" algn="just">
              <a:lnSpc>
                <a:spcPct val="150000"/>
              </a:lnSpc>
              <a:spcBef>
                <a:spcPts val="1000"/>
              </a:spcBef>
              <a:spcAft>
                <a:spcPts val="0"/>
              </a:spcAft>
              <a:buSzPts val="2600"/>
              <a:buChar char="•"/>
            </a:pPr>
            <a:r>
              <a:rPr b="1" lang="en-US"/>
              <a:t>nodev (no device): </a:t>
            </a:r>
            <a:r>
              <a:rPr lang="en-US"/>
              <a:t>Causes mounted device files not to function as devices</a:t>
            </a:r>
            <a:r>
              <a:rPr b="1" lang="en-US"/>
              <a:t>.</a:t>
            </a:r>
            <a:endParaRPr/>
          </a:p>
          <a:p>
            <a:pPr indent="-228600" lvl="0" marL="228600" rtl="0" algn="just">
              <a:lnSpc>
                <a:spcPct val="150000"/>
              </a:lnSpc>
              <a:spcBef>
                <a:spcPts val="1000"/>
              </a:spcBef>
              <a:spcAft>
                <a:spcPts val="0"/>
              </a:spcAft>
              <a:buSzPts val="2600"/>
              <a:buChar char="•"/>
            </a:pPr>
            <a:r>
              <a:rPr b="1" lang="en-US"/>
              <a:t>port=n: </a:t>
            </a:r>
            <a:r>
              <a:rPr lang="en-US"/>
              <a:t>The port used to connect to the NFS server (defaults to 2049 if the NFS daemon is not registered with rpcbind/portmap). When n=0 (default), NFS queries rpcbind/portmap on the server to determine the port.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Miscellaneous Options</a:t>
            </a:r>
            <a:endParaRPr/>
          </a:p>
        </p:txBody>
      </p:sp>
      <p:sp>
        <p:nvSpPr>
          <p:cNvPr id="400" name="Google Shape;400;p5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rsize=n (read block size) </a:t>
            </a:r>
            <a:r>
              <a:rPr lang="en-US"/>
              <a:t>The number of bytes read at one time from an NFS server. The default block size is 4096. </a:t>
            </a:r>
            <a:endParaRPr/>
          </a:p>
          <a:p>
            <a:pPr indent="-228600" lvl="0" marL="228600" rtl="0" algn="just">
              <a:lnSpc>
                <a:spcPct val="150000"/>
              </a:lnSpc>
              <a:spcBef>
                <a:spcPts val="1000"/>
              </a:spcBef>
              <a:spcAft>
                <a:spcPts val="0"/>
              </a:spcAft>
              <a:buSzPts val="2600"/>
              <a:buChar char="•"/>
            </a:pPr>
            <a:r>
              <a:rPr b="1" lang="en-US"/>
              <a:t>wsize=n (write block size): </a:t>
            </a:r>
            <a:r>
              <a:rPr lang="en-US"/>
              <a:t>The number of bytes written at one time to an NFS server. The default block size is 4096.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Miscellaneous Options</a:t>
            </a:r>
            <a:endParaRPr/>
          </a:p>
        </p:txBody>
      </p:sp>
      <p:sp>
        <p:nvSpPr>
          <p:cNvPr id="406" name="Google Shape;406;p5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tcp: </a:t>
            </a:r>
            <a:r>
              <a:rPr lang="en-US"/>
              <a:t>Use TCP in place of the default UDP protocol for an NFS mount. This option may improve performance on a congested network; however, some NFS servers support UDP only.</a:t>
            </a:r>
            <a:endParaRPr/>
          </a:p>
          <a:p>
            <a:pPr indent="-228600" lvl="0" marL="228600" rtl="0" algn="just">
              <a:lnSpc>
                <a:spcPct val="150000"/>
              </a:lnSpc>
              <a:spcBef>
                <a:spcPts val="1000"/>
              </a:spcBef>
              <a:spcAft>
                <a:spcPts val="0"/>
              </a:spcAft>
              <a:buSzPts val="2600"/>
              <a:buChar char="•"/>
            </a:pPr>
            <a:r>
              <a:rPr b="1" lang="en-US"/>
              <a:t>udp:  </a:t>
            </a:r>
            <a:r>
              <a:rPr lang="en-US"/>
              <a:t>Use the default UDP protocol for an NFS mount.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Improving Performance</a:t>
            </a:r>
            <a:endParaRPr/>
          </a:p>
        </p:txBody>
      </p:sp>
      <p:sp>
        <p:nvSpPr>
          <p:cNvPr id="412" name="Google Shape;412;p5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 hard/soft: </a:t>
            </a:r>
            <a:r>
              <a:rPr lang="en-US"/>
              <a:t>Several parameters can affect the  performance of NFS, especially over slow connections such as a line with a lot of traffic or one controlled by a modem. If you have a slow connection, make sure hard is set (this is the default) so that timeouts do not abort program execution.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Improving Performance</a:t>
            </a:r>
            <a:endParaRPr/>
          </a:p>
        </p:txBody>
      </p:sp>
      <p:sp>
        <p:nvSpPr>
          <p:cNvPr id="418" name="Google Shape;418;p5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Block size: </a:t>
            </a:r>
            <a:r>
              <a:rPr lang="en-US"/>
              <a:t>One of the easiest ways to improve NFS performance is to increase the block size—that is, the number of bytes NFS transfers at a time. The default of 4096 is low for a fast connection using modern hardware. Try increasing </a:t>
            </a:r>
            <a:r>
              <a:rPr b="1" lang="en-US"/>
              <a:t>rsize and wsize to </a:t>
            </a:r>
            <a:r>
              <a:rPr lang="en-US"/>
              <a:t>8192 or higher. Experiment until you find the optimal block size. Unmount and mount the directory hierarchy each time you change an option.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Improving Performance</a:t>
            </a:r>
            <a:endParaRPr/>
          </a:p>
        </p:txBody>
      </p:sp>
      <p:sp>
        <p:nvSpPr>
          <p:cNvPr id="424" name="Google Shape;424;p5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Timeouts:</a:t>
            </a:r>
            <a:r>
              <a:rPr lang="en-US"/>
              <a:t> NFS waits the amount of time specified by the timeo option for a response to a transmission. If it does not receive a response in this amount of time, it sends another transmission. The second transmission uses bandwidth that, over a slow connection, may slow things down further. You may be able to increase performance by increasing </a:t>
            </a:r>
            <a:r>
              <a:rPr b="1" lang="en-US"/>
              <a:t>timeo.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/etc/fstab: Mounts Directory Hierarchies Automatically</a:t>
            </a:r>
            <a:endParaRPr/>
          </a:p>
        </p:txBody>
      </p:sp>
      <p:sp>
        <p:nvSpPr>
          <p:cNvPr id="430" name="Google Shape;430;p5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t>
            </a:r>
            <a:r>
              <a:rPr b="1" lang="en-US"/>
              <a:t>/etc/fstab </a:t>
            </a:r>
            <a:r>
              <a:rPr lang="en-US"/>
              <a:t>file lists directory hierarchies that the system mounts automatically as it comes up.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/etc/fstab: Mounts Directory Hierarchies Automatically</a:t>
            </a:r>
            <a:endParaRPr/>
          </a:p>
        </p:txBody>
      </p:sp>
      <p:sp>
        <p:nvSpPr>
          <p:cNvPr id="436" name="Google Shape;436;p5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example line from fstab mounts grape’s /gc1 filesystem on the /grape.gc1 mount point:</a:t>
            </a:r>
            <a:endParaRPr/>
          </a:p>
          <a:p>
            <a:pPr indent="-228600" lvl="0" marL="228600" rtl="0" algn="just">
              <a:lnSpc>
                <a:spcPct val="150000"/>
              </a:lnSpc>
              <a:spcBef>
                <a:spcPts val="1000"/>
              </a:spcBef>
              <a:spcAft>
                <a:spcPts val="0"/>
              </a:spcAft>
              <a:buSzPts val="2600"/>
              <a:buFont typeface="Arial"/>
              <a:buNone/>
            </a:pPr>
            <a:r>
              <a:rPr lang="en-US"/>
              <a:t>	grape:/gc1 		/grape.gc1		 nfs rsize=8192,wsize=8192 		0 		0</a:t>
            </a:r>
            <a:endParaRPr/>
          </a:p>
          <a:p>
            <a:pPr indent="-228600" lvl="0" marL="228600" rtl="0" algn="just">
              <a:lnSpc>
                <a:spcPct val="150000"/>
              </a:lnSpc>
              <a:spcBef>
                <a:spcPts val="1000"/>
              </a:spcBef>
              <a:spcAft>
                <a:spcPts val="0"/>
              </a:spcAft>
              <a:buSzPts val="2600"/>
              <a:buChar char="•"/>
            </a:pPr>
            <a:r>
              <a:rPr lang="en-US"/>
              <a:t>A mount point should be an empty, local directory. Files in a mount point are hidden when a directory hierarchy is mounted on it.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/etc/fstab: Mounts Directory Hierarchies Automatically</a:t>
            </a:r>
            <a:endParaRPr/>
          </a:p>
        </p:txBody>
      </p:sp>
      <p:sp>
        <p:nvSpPr>
          <p:cNvPr id="442" name="Google Shape;442;p5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type of a filesystem mounted using NFS is always nfs, regardless of its type on the local system. You can increase the rsize and wsize options to improve performance.</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/etc/fstab: Mounts Directory Hierarchies Automatically</a:t>
            </a:r>
            <a:endParaRPr/>
          </a:p>
        </p:txBody>
      </p:sp>
      <p:sp>
        <p:nvSpPr>
          <p:cNvPr id="448" name="Google Shape;448;p5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example from fstab mounts a filesystem from speedy:</a:t>
            </a:r>
            <a:endParaRPr/>
          </a:p>
          <a:p>
            <a:pPr indent="-228600" lvl="0" marL="228600" rtl="0" algn="just">
              <a:lnSpc>
                <a:spcPct val="150000"/>
              </a:lnSpc>
              <a:spcBef>
                <a:spcPts val="1000"/>
              </a:spcBef>
              <a:spcAft>
                <a:spcPts val="0"/>
              </a:spcAft>
              <a:buSzPts val="2600"/>
              <a:buFont typeface="Arial"/>
              <a:buNone/>
            </a:pPr>
            <a:r>
              <a:rPr lang="en-US"/>
              <a:t>speedy:/export 	/speedy.export		 nfs timeo=50,hard		 0	 0</a:t>
            </a:r>
            <a:endParaRPr/>
          </a:p>
          <a:p>
            <a:pPr indent="-228600" lvl="0" marL="228600" rtl="0" algn="just">
              <a:lnSpc>
                <a:spcPct val="150000"/>
              </a:lnSpc>
              <a:spcBef>
                <a:spcPts val="1000"/>
              </a:spcBef>
              <a:spcAft>
                <a:spcPts val="0"/>
              </a:spcAft>
              <a:buSzPts val="2600"/>
              <a:buChar char="•"/>
            </a:pPr>
            <a:r>
              <a:rPr lang="en-US"/>
              <a:t>Because the local system connects to speedy over a slow connection, timeo is increased to 5 seconds (50 tenths of a second).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30" name="Google Shape;13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NFS allows you to store a copy of a program on a single system and give other users access to it over the network. This scenario minimizes storage requirements by reducing the number of locations that need to maintain the same 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/etc/fstab: Mounts Directory Hierarchies Automatically</a:t>
            </a:r>
            <a:endParaRPr/>
          </a:p>
        </p:txBody>
      </p:sp>
      <p:sp>
        <p:nvSpPr>
          <p:cNvPr id="454" name="Google Shape;454;p6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example from fstab shows a remote-mounted home directory. Because speedy is a local server and is connected via a reliable, high-speed connection, timeo is decreased and rsize and wsize are increased substantially:</a:t>
            </a:r>
            <a:endParaRPr/>
          </a:p>
          <a:p>
            <a:pPr indent="-228600" lvl="0" marL="228600" rtl="0" algn="just">
              <a:lnSpc>
                <a:spcPct val="150000"/>
              </a:lnSpc>
              <a:spcBef>
                <a:spcPts val="1000"/>
              </a:spcBef>
              <a:spcAft>
                <a:spcPts val="0"/>
              </a:spcAft>
              <a:buSzPts val="2600"/>
              <a:buFont typeface="Arial"/>
              <a:buNone/>
            </a:pPr>
            <a:r>
              <a:rPr lang="en-US"/>
              <a:t>	speedy:/export/home /home nfs timeo=4,rsize=16384,wsize=16384 		0  	 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an NFS Server</a:t>
            </a:r>
            <a:endParaRPr/>
          </a:p>
        </p:txBody>
      </p:sp>
      <p:sp>
        <p:nvSpPr>
          <p:cNvPr id="460" name="Google Shape;460;p6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Prerequisites</a:t>
            </a:r>
            <a:endParaRPr/>
          </a:p>
          <a:p>
            <a:pPr indent="-228600" lvl="0" marL="228600" rtl="0" algn="just">
              <a:lnSpc>
                <a:spcPct val="150000"/>
              </a:lnSpc>
              <a:spcBef>
                <a:spcPts val="1000"/>
              </a:spcBef>
              <a:spcAft>
                <a:spcPts val="0"/>
              </a:spcAft>
              <a:buSzPts val="2600"/>
              <a:buChar char="•"/>
            </a:pPr>
            <a:r>
              <a:rPr lang="en-US"/>
              <a:t>Install the following package:</a:t>
            </a:r>
            <a:endParaRPr/>
          </a:p>
          <a:p>
            <a:pPr indent="-228600" lvl="0" marL="228600" rtl="0" algn="just">
              <a:lnSpc>
                <a:spcPct val="150000"/>
              </a:lnSpc>
              <a:spcBef>
                <a:spcPts val="1000"/>
              </a:spcBef>
              <a:spcAft>
                <a:spcPts val="0"/>
              </a:spcAft>
              <a:buSzPts val="2600"/>
              <a:buFont typeface="Arial"/>
              <a:buNone/>
            </a:pPr>
            <a:r>
              <a:rPr b="1" lang="en-US"/>
              <a:t>	nfs-utils</a:t>
            </a:r>
            <a:endParaRPr/>
          </a:p>
          <a:p>
            <a:pPr indent="-228600" lvl="0" marL="228600" rtl="0" algn="just">
              <a:lnSpc>
                <a:spcPct val="150000"/>
              </a:lnSpc>
              <a:spcBef>
                <a:spcPts val="1000"/>
              </a:spcBef>
              <a:spcAft>
                <a:spcPts val="0"/>
              </a:spcAft>
              <a:buSzPts val="2600"/>
              <a:buFont typeface="Arial"/>
              <a:buNone/>
            </a:pPr>
            <a:r>
              <a:rPr b="1" lang="en-US"/>
              <a:t>	system-config-nfs (optional)</a:t>
            </a:r>
            <a:endParaRPr/>
          </a:p>
          <a:p>
            <a:pPr indent="-228600" lvl="0" marL="228600" rtl="0" algn="just">
              <a:lnSpc>
                <a:spcPct val="150000"/>
              </a:lnSpc>
              <a:spcBef>
                <a:spcPts val="1000"/>
              </a:spcBef>
              <a:spcAft>
                <a:spcPts val="0"/>
              </a:spcAft>
              <a:buSzPts val="2600"/>
              <a:buChar char="•"/>
            </a:pPr>
            <a:r>
              <a:rPr lang="en-US"/>
              <a:t>Run chkconfig to cause nfs to start when the system enters multiuser mode:</a:t>
            </a:r>
            <a:endParaRPr/>
          </a:p>
          <a:p>
            <a:pPr indent="-228600" lvl="0" marL="228600" rtl="0" algn="just">
              <a:lnSpc>
                <a:spcPct val="150000"/>
              </a:lnSpc>
              <a:spcBef>
                <a:spcPts val="1000"/>
              </a:spcBef>
              <a:spcAft>
                <a:spcPts val="0"/>
              </a:spcAft>
              <a:buSzPts val="2600"/>
              <a:buFont typeface="Arial"/>
              <a:buNone/>
            </a:pPr>
            <a:r>
              <a:rPr lang="en-US"/>
              <a:t>	# </a:t>
            </a:r>
            <a:r>
              <a:rPr b="1" lang="en-US"/>
              <a:t>/sbin/chkconfig nfs 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an NFS Server</a:t>
            </a:r>
            <a:endParaRPr/>
          </a:p>
        </p:txBody>
      </p:sp>
      <p:sp>
        <p:nvSpPr>
          <p:cNvPr id="466" name="Google Shape;466;p6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Start nfs:</a:t>
            </a:r>
            <a:endParaRPr/>
          </a:p>
          <a:p>
            <a:pPr indent="-228600" lvl="0" marL="228600" rtl="0" algn="just">
              <a:lnSpc>
                <a:spcPct val="150000"/>
              </a:lnSpc>
              <a:spcBef>
                <a:spcPts val="1000"/>
              </a:spcBef>
              <a:spcAft>
                <a:spcPts val="0"/>
              </a:spcAft>
              <a:buSzPts val="2600"/>
              <a:buFont typeface="Arial"/>
              <a:buNone/>
            </a:pPr>
            <a:r>
              <a:rPr lang="en-US"/>
              <a:t>	# </a:t>
            </a:r>
            <a:r>
              <a:rPr b="1" lang="en-US"/>
              <a:t>/sbin/service nfs start</a:t>
            </a:r>
            <a:endParaRPr/>
          </a:p>
          <a:p>
            <a:pPr indent="-228600" lvl="0" marL="228600" rtl="0" algn="just">
              <a:lnSpc>
                <a:spcPct val="150000"/>
              </a:lnSpc>
              <a:spcBef>
                <a:spcPts val="1000"/>
              </a:spcBef>
              <a:spcAft>
                <a:spcPts val="0"/>
              </a:spcAft>
              <a:buSzPts val="2600"/>
              <a:buChar char="•"/>
            </a:pPr>
            <a:r>
              <a:rPr lang="en-US"/>
              <a:t>The nfs init script starts mountd, nfsd, and rquotad.</a:t>
            </a:r>
            <a:endParaRPr/>
          </a:p>
          <a:p>
            <a:pPr indent="-228600" lvl="0" marL="228600" rtl="0" algn="just">
              <a:lnSpc>
                <a:spcPct val="150000"/>
              </a:lnSpc>
              <a:spcBef>
                <a:spcPts val="1000"/>
              </a:spcBef>
              <a:spcAft>
                <a:spcPts val="0"/>
              </a:spcAft>
              <a:buSzPts val="2600"/>
              <a:buChar char="•"/>
            </a:pPr>
            <a:r>
              <a:rPr lang="en-US"/>
              <a:t>RHEL Under RHEL, the portmap daemon must be running to enable reliable file locking.</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472" name="Google Shape;472;p6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To display the NFS Server Configuration window, enter the command </a:t>
            </a:r>
            <a:r>
              <a:rPr b="1" lang="en-US"/>
              <a:t>system-config-nfs </a:t>
            </a:r>
            <a:r>
              <a:rPr lang="en-US"/>
              <a:t>or</a:t>
            </a:r>
            <a:r>
              <a:rPr b="1" lang="en-US"/>
              <a:t> select Main Menu: System􀁄Administration􀁄[Server Settings </a:t>
            </a:r>
            <a:r>
              <a:rPr lang="en-US"/>
              <a:t>􀁄</a:t>
            </a:r>
            <a:r>
              <a:rPr b="1" lang="en-US"/>
              <a:t>]NFS. </a:t>
            </a:r>
            <a:endParaRPr/>
          </a:p>
          <a:p>
            <a:pPr indent="-228600" lvl="0" marL="228600" rtl="0" algn="just">
              <a:lnSpc>
                <a:spcPct val="150000"/>
              </a:lnSpc>
              <a:spcBef>
                <a:spcPts val="1000"/>
              </a:spcBef>
              <a:spcAft>
                <a:spcPts val="0"/>
              </a:spcAft>
              <a:buSzPts val="2600"/>
              <a:buChar char="•"/>
            </a:pPr>
            <a:r>
              <a:rPr lang="en-US"/>
              <a:t>From this window you can generate an /etc/exports file, which is almost all there is to setting up an NFS server.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478" name="Google Shape;478;p6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system-config-nfs utility allows you to specify which directory hierarchies are shared and how they are shared using NFS. Each exported hierarchy is called a share.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484" name="Google Shape;484;p6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To add a share, click Add on the toolbar. To modify a share, highlight the share and click Properties on the toolbar. Clicking Add displays the Add NFS Share window, while clicking Properties displays the Edit NFS Share window. </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490" name="Google Shape;490;p6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Add/Edit NFS Share window has three tabs: Basic, General Options, and User Access. </a:t>
            </a:r>
            <a:endParaRPr/>
          </a:p>
          <a:p>
            <a:pPr indent="-228600" lvl="0" marL="228600" rtl="0" algn="just">
              <a:lnSpc>
                <a:spcPct val="150000"/>
              </a:lnSpc>
              <a:spcBef>
                <a:spcPts val="1000"/>
              </a:spcBef>
              <a:spcAft>
                <a:spcPts val="0"/>
              </a:spcAft>
              <a:buSzPts val="2600"/>
              <a:buChar char="•"/>
            </a:pPr>
            <a:r>
              <a:rPr lang="en-US"/>
              <a:t>On the </a:t>
            </a:r>
            <a:r>
              <a:rPr b="1" lang="en-US"/>
              <a:t>Basic tab </a:t>
            </a:r>
            <a:r>
              <a:rPr lang="en-US"/>
              <a:t>you can specify the pathname of the root of the shared directory hierarchy, the names or IP addresses of the systems (hosts) that the hierarchy will be shared with, and whether users from the specified systems will be able to write to the shared files.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496" name="Google Shape;496;p6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selections in the other two tabs correspond to options that you can specify in the </a:t>
            </a:r>
            <a:r>
              <a:rPr b="1" lang="en-US"/>
              <a:t>/etc/exports </a:t>
            </a:r>
            <a:r>
              <a:rPr lang="en-US"/>
              <a:t>file.</a:t>
            </a:r>
            <a:endParaRPr/>
          </a:p>
          <a:p>
            <a:pPr indent="-228600" lvl="0" marL="228600" rtl="0" algn="just">
              <a:lnSpc>
                <a:spcPct val="150000"/>
              </a:lnSpc>
              <a:spcBef>
                <a:spcPts val="1000"/>
              </a:spcBef>
              <a:spcAft>
                <a:spcPts val="0"/>
              </a:spcAft>
              <a:buSzPts val="2600"/>
              <a:buChar char="•"/>
            </a:pPr>
            <a:r>
              <a:rPr b="1" lang="en-US"/>
              <a:t>General Options tab: </a:t>
            </a:r>
            <a:endParaRPr/>
          </a:p>
          <a:p>
            <a:pPr indent="-228600" lvl="0" marL="228600" rtl="0" algn="l">
              <a:lnSpc>
                <a:spcPct val="150000"/>
              </a:lnSpc>
              <a:spcBef>
                <a:spcPts val="1000"/>
              </a:spcBef>
              <a:spcAft>
                <a:spcPts val="0"/>
              </a:spcAft>
              <a:buSzPts val="2600"/>
              <a:buFont typeface="Arial"/>
              <a:buNone/>
            </a:pPr>
            <a:r>
              <a:rPr lang="en-US"/>
              <a:t>Allow connections from ports 1024 and higher: </a:t>
            </a:r>
            <a:r>
              <a:rPr b="1" lang="en-US"/>
              <a:t>insecure</a:t>
            </a:r>
            <a:endParaRPr/>
          </a:p>
          <a:p>
            <a:pPr indent="-228600" lvl="0" marL="228600" rtl="0" algn="l">
              <a:lnSpc>
                <a:spcPct val="150000"/>
              </a:lnSpc>
              <a:spcBef>
                <a:spcPts val="1000"/>
              </a:spcBef>
              <a:spcAft>
                <a:spcPts val="0"/>
              </a:spcAft>
              <a:buSzPts val="2600"/>
              <a:buFont typeface="Arial"/>
              <a:buNone/>
            </a:pPr>
            <a:r>
              <a:rPr lang="en-US"/>
              <a:t>Allow insecure file locking: </a:t>
            </a:r>
            <a:r>
              <a:rPr b="1" lang="en-US"/>
              <a:t>no_auth_nlm or insecure_locks</a:t>
            </a:r>
            <a:endParaRPr/>
          </a:p>
          <a:p>
            <a:pPr indent="-228600" lvl="0" marL="228600" rtl="0" algn="l">
              <a:lnSpc>
                <a:spcPct val="150000"/>
              </a:lnSpc>
              <a:spcBef>
                <a:spcPts val="1000"/>
              </a:spcBef>
              <a:spcAft>
                <a:spcPts val="0"/>
              </a:spcAft>
              <a:buSzPts val="2600"/>
              <a:buFont typeface="Arial"/>
              <a:buNone/>
            </a:pPr>
            <a:r>
              <a:rPr lang="en-US"/>
              <a:t>Disable subtree checking: </a:t>
            </a:r>
            <a:r>
              <a:rPr b="1" lang="en-US"/>
              <a:t>no_subtree_check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502" name="Google Shape;502;p6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None/>
            </a:pPr>
            <a:r>
              <a:rPr lang="en-US"/>
              <a:t>Sync write operations on request: </a:t>
            </a:r>
            <a:r>
              <a:rPr b="1" lang="en-US"/>
              <a:t>sync </a:t>
            </a:r>
            <a:endParaRPr/>
          </a:p>
          <a:p>
            <a:pPr indent="-228600" lvl="0" marL="228600" rtl="0" algn="just">
              <a:lnSpc>
                <a:spcPct val="150000"/>
              </a:lnSpc>
              <a:spcBef>
                <a:spcPts val="1000"/>
              </a:spcBef>
              <a:spcAft>
                <a:spcPts val="0"/>
              </a:spcAft>
              <a:buSzPct val="100000"/>
              <a:buFont typeface="Arial"/>
              <a:buNone/>
            </a:pPr>
            <a:r>
              <a:rPr lang="en-US"/>
              <a:t>Force sync of write operations immediately: </a:t>
            </a:r>
            <a:r>
              <a:rPr b="1" lang="en-US"/>
              <a:t>no_wdelay </a:t>
            </a:r>
            <a:endParaRPr/>
          </a:p>
          <a:p>
            <a:pPr indent="-228600" lvl="0" marL="228600" rtl="0" algn="just">
              <a:lnSpc>
                <a:spcPct val="150000"/>
              </a:lnSpc>
              <a:spcBef>
                <a:spcPts val="1000"/>
              </a:spcBef>
              <a:spcAft>
                <a:spcPts val="0"/>
              </a:spcAft>
              <a:buSzPct val="100000"/>
              <a:buFont typeface="Arial"/>
              <a:buNone/>
            </a:pPr>
            <a:r>
              <a:rPr lang="en-US"/>
              <a:t>Hide filesystems beneath: </a:t>
            </a:r>
            <a:r>
              <a:rPr b="1" lang="en-US"/>
              <a:t>nohide </a:t>
            </a:r>
            <a:endParaRPr/>
          </a:p>
          <a:p>
            <a:pPr indent="-228600" lvl="0" marL="228600" rtl="0" algn="just">
              <a:lnSpc>
                <a:spcPct val="150000"/>
              </a:lnSpc>
              <a:spcBef>
                <a:spcPts val="1000"/>
              </a:spcBef>
              <a:spcAft>
                <a:spcPts val="0"/>
              </a:spcAft>
              <a:buSzPct val="100000"/>
              <a:buFont typeface="Arial"/>
              <a:buNone/>
            </a:pPr>
            <a:r>
              <a:rPr lang="en-US"/>
              <a:t>Export only if mounted: </a:t>
            </a:r>
            <a:r>
              <a:rPr b="1" lang="en-US"/>
              <a:t>mountpoint </a:t>
            </a:r>
            <a:endParaRPr/>
          </a:p>
          <a:p>
            <a:pPr indent="-228600" lvl="0" marL="228600" rtl="0" algn="just">
              <a:lnSpc>
                <a:spcPct val="150000"/>
              </a:lnSpc>
              <a:spcBef>
                <a:spcPts val="1000"/>
              </a:spcBef>
              <a:spcAft>
                <a:spcPts val="0"/>
              </a:spcAft>
              <a:buSzPct val="100000"/>
              <a:buChar char="•"/>
            </a:pPr>
            <a:r>
              <a:rPr b="1" lang="en-US"/>
              <a:t>User Access tab: </a:t>
            </a:r>
            <a:endParaRPr/>
          </a:p>
          <a:p>
            <a:pPr indent="-228600" lvl="0" marL="228600" rtl="0" algn="just">
              <a:lnSpc>
                <a:spcPct val="150000"/>
              </a:lnSpc>
              <a:spcBef>
                <a:spcPts val="1000"/>
              </a:spcBef>
              <a:spcAft>
                <a:spcPts val="0"/>
              </a:spcAft>
              <a:buSzPct val="100000"/>
              <a:buFont typeface="Arial"/>
              <a:buNone/>
            </a:pPr>
            <a:r>
              <a:rPr lang="en-US"/>
              <a:t>Treat remote root user as local root: </a:t>
            </a:r>
            <a:r>
              <a:rPr b="1" lang="en-US"/>
              <a:t>no_root_squash</a:t>
            </a:r>
            <a:endParaRPr b="1"/>
          </a:p>
          <a:p>
            <a:pPr indent="-228600" lvl="0" marL="228600" rtl="0" algn="just">
              <a:lnSpc>
                <a:spcPct val="150000"/>
              </a:lnSpc>
              <a:spcBef>
                <a:spcPts val="1000"/>
              </a:spcBef>
              <a:spcAft>
                <a:spcPts val="0"/>
              </a:spcAft>
              <a:buSzPct val="100000"/>
              <a:buFont typeface="Arial"/>
              <a:buNone/>
            </a:pPr>
            <a:r>
              <a:rPr lang="en-US"/>
              <a:t>Treat all client users as anonymous users: </a:t>
            </a:r>
            <a:r>
              <a:rPr b="1" lang="en-US"/>
              <a:t>all_squash </a:t>
            </a:r>
            <a:endParaRPr/>
          </a:p>
          <a:p>
            <a:pPr indent="-228600" lvl="0" marL="228600" rtl="0" algn="just">
              <a:lnSpc>
                <a:spcPct val="150000"/>
              </a:lnSpc>
              <a:spcBef>
                <a:spcPts val="1000"/>
              </a:spcBef>
              <a:spcAft>
                <a:spcPts val="0"/>
              </a:spcAft>
              <a:buSzPct val="100000"/>
              <a:buFont typeface="Arial"/>
              <a:buNone/>
            </a:pPr>
            <a:r>
              <a:rPr lang="en-US"/>
              <a:t>Local user ID for anonymous users: </a:t>
            </a:r>
            <a:r>
              <a:rPr b="1" lang="en-US"/>
              <a:t>anonuid </a:t>
            </a:r>
            <a:endParaRPr/>
          </a:p>
          <a:p>
            <a:pPr indent="-228600" lvl="0" marL="228600" rtl="0" algn="just">
              <a:lnSpc>
                <a:spcPct val="150000"/>
              </a:lnSpc>
              <a:spcBef>
                <a:spcPts val="1000"/>
              </a:spcBef>
              <a:spcAft>
                <a:spcPts val="0"/>
              </a:spcAft>
              <a:buSzPct val="100000"/>
              <a:buFont typeface="Arial"/>
              <a:buNone/>
            </a:pPr>
            <a:r>
              <a:rPr lang="en-US"/>
              <a:t>Local group ID for anonymous users: </a:t>
            </a:r>
            <a:r>
              <a:rPr b="1" lang="en-US"/>
              <a:t>anongid</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JumpStart II: Configuring an NFS Server</a:t>
            </a:r>
            <a:br>
              <a:rPr lang="en-US"/>
            </a:br>
            <a:r>
              <a:rPr lang="en-US"/>
              <a:t>Using system-config-nfs</a:t>
            </a:r>
            <a:endParaRPr/>
          </a:p>
        </p:txBody>
      </p:sp>
      <p:sp>
        <p:nvSpPr>
          <p:cNvPr id="508" name="Google Shape;508;p6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After making the changes you want, click OK to close the Add/Edit NFS Share window and click OK again to close the NFS Server Configuration window. There is no need to restart any daemons.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36" name="Google Shape;136;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In addition to boosting efficiency, NFS gives users on the network access to the same data (not just application programs), thereby improving data consistency and reliability. By consolidating data, NFS reduces administrative overhead and provides a convenience to users.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Exporting a Directory Hierarchy</a:t>
            </a:r>
            <a:endParaRPr/>
          </a:p>
        </p:txBody>
      </p:sp>
      <p:sp>
        <p:nvSpPr>
          <p:cNvPr id="514" name="Google Shape;514;p7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Exporting a directory hierarchy makes the directory hierarchy available for mounting by a client on the network. </a:t>
            </a:r>
            <a:endParaRPr/>
          </a:p>
          <a:p>
            <a:pPr indent="-228600" lvl="0" marL="228600" rtl="0" algn="just">
              <a:lnSpc>
                <a:spcPct val="150000"/>
              </a:lnSpc>
              <a:spcBef>
                <a:spcPts val="1000"/>
              </a:spcBef>
              <a:spcAft>
                <a:spcPts val="0"/>
              </a:spcAft>
              <a:buSzPts val="2600"/>
              <a:buChar char="•"/>
            </a:pPr>
            <a:r>
              <a:rPr lang="en-US"/>
              <a:t>“Exported” does not mean “mounted”: When a directory hierarchy is exported, it is placed in the list of directory hierarchies that can be mounted by other systems. </a:t>
            </a:r>
            <a:endParaRPr/>
          </a:p>
          <a:p>
            <a:pPr indent="-228600" lvl="0" marL="228600" rtl="0" algn="just">
              <a:lnSpc>
                <a:spcPct val="150000"/>
              </a:lnSpc>
              <a:spcBef>
                <a:spcPts val="1000"/>
              </a:spcBef>
              <a:spcAft>
                <a:spcPts val="0"/>
              </a:spcAft>
              <a:buSzPts val="2600"/>
              <a:buChar char="•"/>
            </a:pPr>
            <a:r>
              <a:rPr lang="en-US"/>
              <a:t>An exported directory hierarchy may be mounted (or not) at any given 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Exporting a Directory Hierarchy</a:t>
            </a:r>
            <a:endParaRPr/>
          </a:p>
        </p:txBody>
      </p:sp>
      <p:sp>
        <p:nvSpPr>
          <p:cNvPr id="520" name="Google Shape;520;p7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A server holds three lists of exported directory hierarchies:</a:t>
            </a:r>
            <a:endParaRPr/>
          </a:p>
          <a:p>
            <a:pPr indent="-228600" lvl="0" marL="228600" rtl="0" algn="just">
              <a:lnSpc>
                <a:spcPct val="150000"/>
              </a:lnSpc>
              <a:spcBef>
                <a:spcPts val="1000"/>
              </a:spcBef>
              <a:spcAft>
                <a:spcPts val="0"/>
              </a:spcAft>
              <a:buSzPts val="2600"/>
              <a:buChar char="•"/>
            </a:pPr>
            <a:r>
              <a:rPr b="1" lang="en-US"/>
              <a:t>/etc/exports— </a:t>
            </a:r>
            <a:r>
              <a:rPr lang="en-US"/>
              <a:t>Access control list for exported directory hierarchies. The system administrator can modify this file by editing it or by running system-config-nfs.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Exporting a Directory Hierarchy</a:t>
            </a:r>
            <a:endParaRPr/>
          </a:p>
        </p:txBody>
      </p:sp>
      <p:sp>
        <p:nvSpPr>
          <p:cNvPr id="526" name="Google Shape;526;p7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/var/lib/nfs/xtab— </a:t>
            </a:r>
            <a:r>
              <a:rPr lang="en-US"/>
              <a:t>Access control list for exported directory hierarchies. Initialized from /etc/exports when the system is brought up. Read by mountd when a client asks to mount a directory hierarchy. Modified by exportfs as directory hierarchies are mounted and unmounted by NFS.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Exporting a Directory Hierarchy</a:t>
            </a:r>
            <a:endParaRPr/>
          </a:p>
        </p:txBody>
      </p:sp>
      <p:sp>
        <p:nvSpPr>
          <p:cNvPr id="532" name="Google Shape;532;p7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Kernel’s export table</a:t>
            </a:r>
            <a:r>
              <a:rPr lang="en-US"/>
              <a:t>— List of active exported directory hierarchies. The kernel obtains this information from /var/lib/nfs/xtab. You can display this table by giving the command cat /proc/fs/nfs/exports.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/etc/exports: Holds a List of Exported</a:t>
            </a:r>
            <a:br>
              <a:rPr lang="en-US"/>
            </a:br>
            <a:r>
              <a:rPr lang="en-US"/>
              <a:t>Directory Hierarchies</a:t>
            </a:r>
            <a:endParaRPr/>
          </a:p>
        </p:txBody>
      </p:sp>
      <p:sp>
        <p:nvSpPr>
          <p:cNvPr id="538" name="Google Shape;538;p7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/etc/exports file is the access control list for exported directory hierarchies that NFS clients can mount; it is the only file you need to edit to set up an NFS server.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/etc/exports: Holds a List of Exported</a:t>
            </a:r>
            <a:br>
              <a:rPr lang="en-US"/>
            </a:br>
            <a:r>
              <a:rPr lang="en-US"/>
              <a:t>Directory Hierarchies</a:t>
            </a:r>
            <a:endParaRPr/>
          </a:p>
        </p:txBody>
      </p:sp>
      <p:sp>
        <p:nvSpPr>
          <p:cNvPr id="544" name="Google Shape;544;p7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Font typeface="Arial"/>
              <a:buNone/>
            </a:pPr>
            <a:r>
              <a:rPr lang="en-US"/>
              <a:t>The exports file controls the following aspects:</a:t>
            </a:r>
            <a:endParaRPr/>
          </a:p>
          <a:p>
            <a:pPr indent="-228600" lvl="0" marL="228600" rtl="0" algn="just">
              <a:lnSpc>
                <a:spcPct val="150000"/>
              </a:lnSpc>
              <a:spcBef>
                <a:spcPts val="1000"/>
              </a:spcBef>
              <a:spcAft>
                <a:spcPts val="0"/>
              </a:spcAft>
              <a:buSzPts val="2600"/>
              <a:buChar char="•"/>
            </a:pPr>
            <a:r>
              <a:rPr lang="en-US"/>
              <a:t>Which clients can access files on the server</a:t>
            </a:r>
            <a:endParaRPr/>
          </a:p>
          <a:p>
            <a:pPr indent="-228600" lvl="0" marL="228600" rtl="0" algn="just">
              <a:lnSpc>
                <a:spcPct val="150000"/>
              </a:lnSpc>
              <a:spcBef>
                <a:spcPts val="1000"/>
              </a:spcBef>
              <a:spcAft>
                <a:spcPts val="0"/>
              </a:spcAft>
              <a:buSzPts val="2600"/>
              <a:buChar char="•"/>
            </a:pPr>
            <a:r>
              <a:rPr lang="en-US"/>
              <a:t>Which directory hierarchies on the server each client can access</a:t>
            </a:r>
            <a:endParaRPr/>
          </a:p>
          <a:p>
            <a:pPr indent="-228600" lvl="0" marL="228600" rtl="0" algn="just">
              <a:lnSpc>
                <a:spcPct val="150000"/>
              </a:lnSpc>
              <a:spcBef>
                <a:spcPts val="1000"/>
              </a:spcBef>
              <a:spcAft>
                <a:spcPts val="0"/>
              </a:spcAft>
              <a:buSzPts val="2600"/>
              <a:buChar char="•"/>
            </a:pPr>
            <a:r>
              <a:rPr lang="en-US"/>
              <a:t>How each client can access each directory hierarchy</a:t>
            </a:r>
            <a:endParaRPr/>
          </a:p>
          <a:p>
            <a:pPr indent="-228600" lvl="0" marL="228600" rtl="0" algn="just">
              <a:lnSpc>
                <a:spcPct val="150000"/>
              </a:lnSpc>
              <a:spcBef>
                <a:spcPts val="1000"/>
              </a:spcBef>
              <a:spcAft>
                <a:spcPts val="0"/>
              </a:spcAft>
              <a:buSzPts val="2600"/>
              <a:buChar char="•"/>
            </a:pPr>
            <a:r>
              <a:rPr lang="en-US"/>
              <a:t>How client usernames are mapped to server usernames</a:t>
            </a:r>
            <a:endParaRPr/>
          </a:p>
          <a:p>
            <a:pPr indent="-228600" lvl="0" marL="228600" rtl="0" algn="just">
              <a:lnSpc>
                <a:spcPct val="150000"/>
              </a:lnSpc>
              <a:spcBef>
                <a:spcPts val="1000"/>
              </a:spcBef>
              <a:spcAft>
                <a:spcPts val="0"/>
              </a:spcAft>
              <a:buSzPts val="2600"/>
              <a:buChar char="•"/>
            </a:pPr>
            <a:r>
              <a:rPr lang="en-US"/>
              <a:t>Various NFS parameters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/etc/exports: Holds a List of Exported</a:t>
            </a:r>
            <a:br>
              <a:rPr lang="en-US"/>
            </a:br>
            <a:r>
              <a:rPr lang="en-US"/>
              <a:t>Directory Hierarchies</a:t>
            </a:r>
            <a:endParaRPr/>
          </a:p>
        </p:txBody>
      </p:sp>
      <p:sp>
        <p:nvSpPr>
          <p:cNvPr id="550" name="Google Shape;550;p7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Each line in the exports file has the following format:</a:t>
            </a:r>
            <a:endParaRPr/>
          </a:p>
          <a:p>
            <a:pPr indent="-228600" lvl="0" marL="228600" rtl="0" algn="just">
              <a:lnSpc>
                <a:spcPct val="150000"/>
              </a:lnSpc>
              <a:spcBef>
                <a:spcPts val="1000"/>
              </a:spcBef>
              <a:spcAft>
                <a:spcPts val="0"/>
              </a:spcAft>
              <a:buSzPts val="2600"/>
              <a:buFont typeface="Arial"/>
              <a:buNone/>
            </a:pPr>
            <a:r>
              <a:rPr lang="en-US"/>
              <a:t>	</a:t>
            </a:r>
            <a:r>
              <a:rPr b="1" lang="en-US"/>
              <a:t>export-point client1(options) [client2(options) ... ]</a:t>
            </a:r>
            <a:endParaRPr/>
          </a:p>
          <a:p>
            <a:pPr indent="-228600" lvl="0" marL="228600" rtl="0" algn="just">
              <a:lnSpc>
                <a:spcPct val="150000"/>
              </a:lnSpc>
              <a:spcBef>
                <a:spcPts val="1000"/>
              </a:spcBef>
              <a:spcAft>
                <a:spcPts val="0"/>
              </a:spcAft>
              <a:buSzPts val="2600"/>
              <a:buFont typeface="Arial"/>
              <a:buNone/>
            </a:pPr>
            <a:r>
              <a:rPr lang="en-US"/>
              <a:t>	where export-point is the absolute pathname of the root directory of the directory hierarchy to be exported, client1-n is the name of one or more clients or is one or more IP addresses, separated by SPACEs, that are allowed to mount the export-point.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/etc/exports: Holds a List of Exported</a:t>
            </a:r>
            <a:br>
              <a:rPr lang="en-US"/>
            </a:br>
            <a:r>
              <a:rPr lang="en-US"/>
              <a:t>Directory Hierarchies</a:t>
            </a:r>
            <a:endParaRPr/>
          </a:p>
        </p:txBody>
      </p:sp>
      <p:sp>
        <p:nvSpPr>
          <p:cNvPr id="556" name="Google Shape;556;p7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can either use system-config-nfs to make changes to exports or you can edit this file directly. </a:t>
            </a:r>
            <a:endParaRPr/>
          </a:p>
          <a:p>
            <a:pPr indent="-228600" lvl="0" marL="228600" rtl="0" algn="just">
              <a:lnSpc>
                <a:spcPct val="150000"/>
              </a:lnSpc>
              <a:spcBef>
                <a:spcPts val="1000"/>
              </a:spcBef>
              <a:spcAft>
                <a:spcPts val="0"/>
              </a:spcAft>
              <a:buSzPts val="2600"/>
              <a:buChar char="•"/>
            </a:pPr>
            <a:r>
              <a:rPr lang="en-US"/>
              <a:t>The following simple exports file gives grape read and write access and gives speedy readonly access to the files in /home:</a:t>
            </a:r>
            <a:endParaRPr/>
          </a:p>
          <a:p>
            <a:pPr indent="-228600" lvl="0" marL="228600" rtl="0" algn="just">
              <a:lnSpc>
                <a:spcPct val="150000"/>
              </a:lnSpc>
              <a:spcBef>
                <a:spcPts val="1000"/>
              </a:spcBef>
              <a:spcAft>
                <a:spcPts val="0"/>
              </a:spcAft>
              <a:buSzPts val="2600"/>
              <a:buFont typeface="Arial"/>
              <a:buNone/>
            </a:pPr>
            <a:r>
              <a:rPr lang="en-US"/>
              <a:t># </a:t>
            </a:r>
            <a:r>
              <a:rPr b="1" lang="en-US"/>
              <a:t>cat /etc/exports</a:t>
            </a:r>
            <a:endParaRPr/>
          </a:p>
          <a:p>
            <a:pPr indent="-228600" lvl="0" marL="228600" rtl="0" algn="just">
              <a:lnSpc>
                <a:spcPct val="150000"/>
              </a:lnSpc>
              <a:spcBef>
                <a:spcPts val="1000"/>
              </a:spcBef>
              <a:spcAft>
                <a:spcPts val="0"/>
              </a:spcAft>
              <a:buSzPts val="2600"/>
              <a:buFont typeface="Arial"/>
              <a:buNone/>
            </a:pPr>
            <a:r>
              <a:rPr lang="en-US"/>
              <a:t>/home grape(rw,no_subtree_check)</a:t>
            </a:r>
            <a:endParaRPr/>
          </a:p>
          <a:p>
            <a:pPr indent="-228600" lvl="0" marL="228600" rtl="0" algn="just">
              <a:lnSpc>
                <a:spcPct val="150000"/>
              </a:lnSpc>
              <a:spcBef>
                <a:spcPts val="1000"/>
              </a:spcBef>
              <a:spcAft>
                <a:spcPts val="0"/>
              </a:spcAft>
              <a:buSzPts val="2600"/>
              <a:buFont typeface="Arial"/>
              <a:buNone/>
            </a:pPr>
            <a:r>
              <a:rPr lang="en-US"/>
              <a:t>/home speedy(ro,no_subtree_check)</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62" name="Google Shape;562;p7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auth_nlm (no_auth_nlm) or secure_locks (insecure_locks):</a:t>
            </a:r>
            <a:endParaRPr/>
          </a:p>
          <a:p>
            <a:pPr indent="-228600" lvl="0" marL="228600" rtl="0" algn="just">
              <a:lnSpc>
                <a:spcPct val="150000"/>
              </a:lnSpc>
              <a:spcBef>
                <a:spcPts val="1000"/>
              </a:spcBef>
              <a:spcAft>
                <a:spcPts val="0"/>
              </a:spcAft>
              <a:buSzPts val="2600"/>
              <a:buChar char="•"/>
            </a:pPr>
            <a:r>
              <a:rPr lang="en-US"/>
              <a:t>Causes the server to require authentication of lock requests (using the NLM [NFS Lock Manager] protocol). Use no_auth_nlm for older clients when you find that only files that anyone can read can be locked.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68" name="Google Shape;568;p7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mountpoint[=path]: </a:t>
            </a:r>
            <a:r>
              <a:rPr lang="en-US"/>
              <a:t>Allows a directory to be exported only if it has been mounted. </a:t>
            </a:r>
            <a:endParaRPr/>
          </a:p>
          <a:p>
            <a:pPr indent="-228600" lvl="0" marL="228600" rtl="0" algn="just">
              <a:lnSpc>
                <a:spcPct val="150000"/>
              </a:lnSpc>
              <a:spcBef>
                <a:spcPts val="1000"/>
              </a:spcBef>
              <a:spcAft>
                <a:spcPts val="0"/>
              </a:spcAft>
              <a:buSzPts val="2600"/>
              <a:buChar char="•"/>
            </a:pPr>
            <a:r>
              <a:rPr lang="en-US"/>
              <a:t>This option prevents a mount point that does not have a directory hierarchy mounted on it from being exported and prevents the underlying mount point from being exported. Also mp.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0"/>
          </a:blip>
          <a:stretch>
            <a:fillRect/>
          </a:stretch>
        </a:blipFill>
      </p:bgPr>
    </p:bg>
    <p:spTree>
      <p:nvGrpSpPr>
        <p:cNvPr id="140" name="Shape 140"/>
        <p:cNvGrpSpPr/>
        <p:nvPr/>
      </p:nvGrpSpPr>
      <p:grpSpPr>
        <a:xfrm>
          <a:off x="0" y="0"/>
          <a:ext cx="0" cy="0"/>
          <a:chOff x="0" y="0"/>
          <a:chExt cx="0" cy="0"/>
        </a:xfrm>
      </p:grpSpPr>
      <p:sp>
        <p:nvSpPr>
          <p:cNvPr id="141" name="Google Shape;141;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Flow of data from a client to server</a:t>
            </a:r>
            <a:endParaRPr/>
          </a:p>
        </p:txBody>
      </p:sp>
      <p:pic>
        <p:nvPicPr>
          <p:cNvPr descr="NFS1.JPG" id="142" name="Google Shape;142;p8"/>
          <p:cNvPicPr preferRelativeResize="0"/>
          <p:nvPr>
            <p:ph idx="1" type="body"/>
          </p:nvPr>
        </p:nvPicPr>
        <p:blipFill rotWithShape="1">
          <a:blip r:embed="rId4">
            <a:alphaModFix/>
          </a:blip>
          <a:srcRect b="0" l="0" r="0" t="0"/>
          <a:stretch/>
        </p:blipFill>
        <p:spPr>
          <a:xfrm>
            <a:off x="1695450" y="1566863"/>
            <a:ext cx="5915025" cy="48577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74" name="Google Shape;574;p8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None/>
            </a:pPr>
            <a:r>
              <a:rPr b="1" lang="en-US"/>
              <a:t>	nohide (hide): </a:t>
            </a:r>
            <a:r>
              <a:rPr lang="en-US"/>
              <a:t>When a server exports two directory hierarchies, one of which is mounted on the other, a client has to mount both directory hierarchies explicitly to access both.</a:t>
            </a:r>
            <a:endParaRPr/>
          </a:p>
          <a:p>
            <a:pPr indent="-228600" lvl="0" marL="228600" rtl="0" algn="just">
              <a:lnSpc>
                <a:spcPct val="150000"/>
              </a:lnSpc>
              <a:spcBef>
                <a:spcPts val="1000"/>
              </a:spcBef>
              <a:spcAft>
                <a:spcPts val="0"/>
              </a:spcAft>
              <a:buSzPct val="100000"/>
              <a:buChar char="•"/>
            </a:pPr>
            <a:r>
              <a:rPr lang="en-US"/>
              <a:t>When the second (child) directory hierarchy is not explicitly mounted, its mount point appears as an empty directory and the directory hierarchy is hidden. </a:t>
            </a:r>
            <a:endParaRPr/>
          </a:p>
          <a:p>
            <a:pPr indent="-228600" lvl="0" marL="228600" rtl="0" algn="just">
              <a:lnSpc>
                <a:spcPct val="150000"/>
              </a:lnSpc>
              <a:spcBef>
                <a:spcPts val="1000"/>
              </a:spcBef>
              <a:spcAft>
                <a:spcPts val="0"/>
              </a:spcAft>
              <a:buSzPct val="100000"/>
              <a:buChar char="•"/>
            </a:pPr>
            <a:r>
              <a:rPr lang="en-US"/>
              <a:t>The nohide option causes the underlying second directory hierarchy to appear when it is not explicitly mounted, but this option does not work in all cases.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80" name="Google Shape;580;p8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ro (rw) (readonly):  </a:t>
            </a:r>
            <a:r>
              <a:rPr lang="en-US"/>
              <a:t>Permits only read requests on an NFS directory hierarchy. Use rw to permit read and write requests.</a:t>
            </a:r>
            <a:endParaRPr/>
          </a:p>
          <a:p>
            <a:pPr indent="-228600" lvl="0" marL="228600" rtl="0" algn="just">
              <a:lnSpc>
                <a:spcPct val="150000"/>
              </a:lnSpc>
              <a:spcBef>
                <a:spcPts val="1000"/>
              </a:spcBef>
              <a:spcAft>
                <a:spcPts val="0"/>
              </a:spcAft>
              <a:buSzPts val="2600"/>
              <a:buChar char="•"/>
            </a:pPr>
            <a:r>
              <a:rPr b="1" lang="en-US"/>
              <a:t>secure (insecure): </a:t>
            </a:r>
            <a:r>
              <a:rPr lang="en-US"/>
              <a:t>Requires that NFS requests originate on a privileged port so that a program without root permissions cannot mount a directory hierarchy. This option does not guarantee a secure connection.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86" name="Google Shape;586;p8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Font typeface="Arial"/>
              <a:buNone/>
            </a:pPr>
            <a:r>
              <a:rPr b="1" lang="en-US"/>
              <a:t>	subtree_check (no_subtree_check): </a:t>
            </a:r>
            <a:r>
              <a:rPr lang="en-US"/>
              <a:t>Checks subtrees for valid files. </a:t>
            </a:r>
            <a:endParaRPr/>
          </a:p>
          <a:p>
            <a:pPr indent="-228600" lvl="0" marL="228600" rtl="0" algn="just">
              <a:lnSpc>
                <a:spcPct val="150000"/>
              </a:lnSpc>
              <a:spcBef>
                <a:spcPts val="1000"/>
              </a:spcBef>
              <a:spcAft>
                <a:spcPts val="0"/>
              </a:spcAft>
              <a:buSzPts val="2600"/>
              <a:buChar char="•"/>
            </a:pPr>
            <a:r>
              <a:rPr lang="en-US"/>
              <a:t>Assume that you have an exported directory hierarchy that has its root below the root of the filesystem that holds it (that is, an exported subdirectory of a filesystem). </a:t>
            </a:r>
            <a:endParaRPr/>
          </a:p>
          <a:p>
            <a:pPr indent="-228600" lvl="0" marL="228600" rtl="0" algn="just">
              <a:lnSpc>
                <a:spcPct val="150000"/>
              </a:lnSpc>
              <a:spcBef>
                <a:spcPts val="1000"/>
              </a:spcBef>
              <a:spcAft>
                <a:spcPts val="0"/>
              </a:spcAft>
              <a:buSzPts val="2600"/>
              <a:buChar char="•"/>
            </a:pPr>
            <a:r>
              <a:rPr lang="en-US"/>
              <a:t>When the NFS server receives a request for a file in that directory hierarchy, it performs a subtree check to confirm the file is in the exported directory hierarchy.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92" name="Google Shape;592;p8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sync (async) (synchronize):  </a:t>
            </a:r>
            <a:r>
              <a:rPr lang="en-US"/>
              <a:t>Specifies that the server is to reply to requests only after disk changes made by the request are written to disk. </a:t>
            </a:r>
            <a:endParaRPr/>
          </a:p>
          <a:p>
            <a:pPr indent="-228600" lvl="0" marL="228600" rtl="0" algn="just">
              <a:lnSpc>
                <a:spcPct val="150000"/>
              </a:lnSpc>
              <a:spcBef>
                <a:spcPts val="1000"/>
              </a:spcBef>
              <a:spcAft>
                <a:spcPts val="0"/>
              </a:spcAft>
              <a:buSzPts val="2600"/>
              <a:buChar char="•"/>
            </a:pPr>
            <a:r>
              <a:rPr lang="en-US"/>
              <a:t>The </a:t>
            </a:r>
            <a:r>
              <a:rPr b="1" lang="en-US"/>
              <a:t>async option </a:t>
            </a:r>
            <a:r>
              <a:rPr lang="en-US"/>
              <a:t>specifies that the server does not have to wait for information to be written to disk and can improve performance, albeit at the cost of possible data corruption if the server crashes or the connection is interrupted.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General options</a:t>
            </a:r>
            <a:endParaRPr/>
          </a:p>
        </p:txBody>
      </p:sp>
      <p:sp>
        <p:nvSpPr>
          <p:cNvPr id="598" name="Google Shape;598;p8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Wdelay (no_wdelay) </a:t>
            </a:r>
            <a:r>
              <a:rPr lang="en-US"/>
              <a:t>(</a:t>
            </a:r>
            <a:r>
              <a:rPr b="1" lang="en-US"/>
              <a:t>write delay): </a:t>
            </a:r>
            <a:r>
              <a:rPr lang="en-US"/>
              <a:t>Causes the server to delay committing write requests when it anticipates that another, related request follows, thereby improving performance by committing multiple write requests within a single operation. </a:t>
            </a:r>
            <a:endParaRPr/>
          </a:p>
          <a:p>
            <a:pPr indent="-228600" lvl="0" marL="228600" rtl="0" algn="just">
              <a:lnSpc>
                <a:spcPct val="150000"/>
              </a:lnSpc>
              <a:spcBef>
                <a:spcPts val="1000"/>
              </a:spcBef>
              <a:spcAft>
                <a:spcPts val="0"/>
              </a:spcAft>
              <a:buSzPts val="2600"/>
              <a:buChar char="•"/>
            </a:pPr>
            <a:r>
              <a:rPr lang="en-US"/>
              <a:t>The </a:t>
            </a:r>
            <a:r>
              <a:rPr b="1" lang="en-US"/>
              <a:t>no_wdelay option </a:t>
            </a:r>
            <a:r>
              <a:rPr lang="en-US"/>
              <a:t>does not delay committing write requests and can improve performance when the server receives multiple, small, unrelated requests.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04" name="Google Shape;604;p8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Each user has a UID number and a primary GID number on the local system. </a:t>
            </a:r>
            <a:endParaRPr/>
          </a:p>
          <a:p>
            <a:pPr indent="-228600" lvl="0" marL="228600" rtl="0" algn="just">
              <a:lnSpc>
                <a:spcPct val="150000"/>
              </a:lnSpc>
              <a:spcBef>
                <a:spcPts val="1000"/>
              </a:spcBef>
              <a:spcAft>
                <a:spcPts val="0"/>
              </a:spcAft>
              <a:buSzPts val="2600"/>
              <a:buChar char="•"/>
            </a:pPr>
            <a:r>
              <a:rPr lang="en-US"/>
              <a:t>The local /etc/passwd and /etc/group files map these numbers to names. </a:t>
            </a:r>
            <a:endParaRPr/>
          </a:p>
          <a:p>
            <a:pPr indent="-228600" lvl="0" marL="228600" rtl="0" algn="just">
              <a:lnSpc>
                <a:spcPct val="150000"/>
              </a:lnSpc>
              <a:spcBef>
                <a:spcPts val="1000"/>
              </a:spcBef>
              <a:spcAft>
                <a:spcPts val="0"/>
              </a:spcAft>
              <a:buSzPts val="2600"/>
              <a:buChar char="•"/>
            </a:pPr>
            <a:r>
              <a:rPr lang="en-US"/>
              <a:t>When a user makes a request of an NFS server, the server uses these numbers to identify the user on the remote system,</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10" name="Google Shape;610;p8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Font typeface="Arial"/>
              <a:buNone/>
            </a:pPr>
            <a:r>
              <a:rPr b="1" lang="en-US"/>
              <a:t>	It raises several issues:</a:t>
            </a:r>
            <a:endParaRPr/>
          </a:p>
          <a:p>
            <a:pPr indent="-228600" lvl="0" marL="228600" rtl="0" algn="just">
              <a:lnSpc>
                <a:spcPct val="150000"/>
              </a:lnSpc>
              <a:spcBef>
                <a:spcPts val="1000"/>
              </a:spcBef>
              <a:spcAft>
                <a:spcPts val="0"/>
              </a:spcAft>
              <a:buSzPct val="100000"/>
              <a:buChar char="•"/>
            </a:pPr>
            <a:r>
              <a:rPr lang="en-US"/>
              <a:t>The user may not have the same ID numbers on both systems and may therefore have owner access to files of another user.</a:t>
            </a:r>
            <a:endParaRPr/>
          </a:p>
          <a:p>
            <a:pPr indent="-228600" lvl="0" marL="228600" rtl="0" algn="just">
              <a:lnSpc>
                <a:spcPct val="150000"/>
              </a:lnSpc>
              <a:spcBef>
                <a:spcPts val="1000"/>
              </a:spcBef>
              <a:spcAft>
                <a:spcPts val="0"/>
              </a:spcAft>
              <a:buSzPct val="100000"/>
              <a:buChar char="•"/>
            </a:pPr>
            <a:r>
              <a:rPr lang="en-US"/>
              <a:t>You may not want the root user on the client system to have owner access to root-owned files on the server.</a:t>
            </a:r>
            <a:endParaRPr/>
          </a:p>
          <a:p>
            <a:pPr indent="-228600" lvl="0" marL="228600" rtl="0" algn="just">
              <a:lnSpc>
                <a:spcPct val="150000"/>
              </a:lnSpc>
              <a:spcBef>
                <a:spcPts val="1000"/>
              </a:spcBef>
              <a:spcAft>
                <a:spcPts val="0"/>
              </a:spcAft>
              <a:buSzPct val="100000"/>
              <a:buChar char="•"/>
            </a:pPr>
            <a:r>
              <a:rPr lang="en-US"/>
              <a:t>You may not want a remote user to have owner access to some important system files that are not owned by root (such as those owned by bin).</a:t>
            </a:r>
            <a:endParaRPr/>
          </a:p>
          <a:p>
            <a:pPr indent="-75882" lvl="0" marL="228600" rtl="0" algn="just">
              <a:lnSpc>
                <a:spcPct val="150000"/>
              </a:lnSpc>
              <a:spcBef>
                <a:spcPts val="1000"/>
              </a:spcBef>
              <a:spcAft>
                <a:spcPts val="0"/>
              </a:spcAft>
              <a:buSzPct val="1000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16" name="Google Shape;616;p8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Owner access means that the remote user can execute, remove, or—worse—modify the file. NFS gives you two ways to deal with these cases:</a:t>
            </a:r>
            <a:endParaRPr/>
          </a:p>
          <a:p>
            <a:pPr indent="-228600" lvl="0" marL="228600" rtl="0" algn="just">
              <a:lnSpc>
                <a:spcPct val="150000"/>
              </a:lnSpc>
              <a:spcBef>
                <a:spcPts val="1000"/>
              </a:spcBef>
              <a:spcAft>
                <a:spcPts val="0"/>
              </a:spcAft>
              <a:buSzPts val="2600"/>
              <a:buChar char="•"/>
            </a:pPr>
            <a:r>
              <a:rPr lang="en-US"/>
              <a:t>You can use the root_squash option to map the ID number of the root user on a client to the nfsnobody user on the server.</a:t>
            </a:r>
            <a:endParaRPr/>
          </a:p>
          <a:p>
            <a:pPr indent="-228600" lvl="0" marL="228600" rtl="0" algn="just">
              <a:lnSpc>
                <a:spcPct val="150000"/>
              </a:lnSpc>
              <a:spcBef>
                <a:spcPts val="1000"/>
              </a:spcBef>
              <a:spcAft>
                <a:spcPts val="0"/>
              </a:spcAft>
              <a:buSzPts val="2600"/>
              <a:buChar char="•"/>
            </a:pPr>
            <a:r>
              <a:rPr lang="en-US"/>
              <a:t>You can use the all-squash option to map all NFS users on the client to nfsnobody on the server</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22" name="Google Shape;622;p8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NIS and NFS: </a:t>
            </a:r>
            <a:r>
              <a:rPr lang="en-US"/>
              <a:t>When you use NIS for user authorization, users automatically have the same UIDs on both systems. </a:t>
            </a:r>
            <a:endParaRPr/>
          </a:p>
          <a:p>
            <a:pPr indent="-228600" lvl="0" marL="228600" rtl="0" algn="just">
              <a:lnSpc>
                <a:spcPct val="150000"/>
              </a:lnSpc>
              <a:spcBef>
                <a:spcPts val="1000"/>
              </a:spcBef>
              <a:spcAft>
                <a:spcPts val="0"/>
              </a:spcAft>
              <a:buSzPts val="2600"/>
              <a:buChar char="•"/>
            </a:pPr>
            <a:r>
              <a:rPr lang="en-US"/>
              <a:t>If you are using NFS on a large network, it is a good idea to use a directory service such as LDAP or NIS for authorization. </a:t>
            </a:r>
            <a:endParaRPr/>
          </a:p>
          <a:p>
            <a:pPr indent="-228600" lvl="0" marL="228600" rtl="0" algn="just">
              <a:lnSpc>
                <a:spcPct val="150000"/>
              </a:lnSpc>
              <a:spcBef>
                <a:spcPts val="1000"/>
              </a:spcBef>
              <a:spcAft>
                <a:spcPts val="0"/>
              </a:spcAft>
              <a:buSzPts val="2600"/>
              <a:buChar char="•"/>
            </a:pPr>
            <a:r>
              <a:rPr lang="en-US"/>
              <a:t>Without such a service, you must synchronize the passwd files on all the systems manually.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28" name="Google Shape;628;p8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root_squash (no_root_squash): </a:t>
            </a:r>
            <a:r>
              <a:rPr lang="en-US"/>
              <a:t>Maps requests from root on a remote system so that they appear to come from the UID for nfsnobody, an unprivileged user on the local system, or as specified by anonuid. </a:t>
            </a:r>
            <a:endParaRPr/>
          </a:p>
          <a:p>
            <a:pPr indent="-228600" lvl="0" marL="228600" rtl="0" algn="just">
              <a:lnSpc>
                <a:spcPct val="150000"/>
              </a:lnSpc>
              <a:spcBef>
                <a:spcPts val="1000"/>
              </a:spcBef>
              <a:spcAft>
                <a:spcPts val="0"/>
              </a:spcAft>
              <a:buSzPts val="2600"/>
              <a:buChar char="•"/>
            </a:pPr>
            <a:r>
              <a:rPr lang="en-US"/>
              <a:t>Does not affect other sensitive UIDs such as bin. </a:t>
            </a:r>
            <a:endParaRPr/>
          </a:p>
          <a:p>
            <a:pPr indent="-228600" lvl="0" marL="228600" rtl="0" algn="just">
              <a:lnSpc>
                <a:spcPct val="150000"/>
              </a:lnSpc>
              <a:spcBef>
                <a:spcPts val="1000"/>
              </a:spcBef>
              <a:spcAft>
                <a:spcPts val="0"/>
              </a:spcAft>
              <a:buSzPts val="2600"/>
              <a:buChar char="•"/>
            </a:pPr>
            <a:r>
              <a:rPr lang="en-US"/>
              <a:t>The  no_root_squash option turns off this mapping so that requests from root appear to come from root.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Overview of NFS</a:t>
            </a:r>
            <a:endParaRPr/>
          </a:p>
        </p:txBody>
      </p:sp>
      <p:sp>
        <p:nvSpPr>
          <p:cNvPr id="148" name="Google Shape;148;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An NFS directory hierarchy appears to users and application programs as just another directory hierarchy. </a:t>
            </a:r>
            <a:endParaRPr/>
          </a:p>
          <a:p>
            <a:pPr indent="-228600" lvl="0" marL="228600" rtl="0" algn="just">
              <a:lnSpc>
                <a:spcPct val="150000"/>
              </a:lnSpc>
              <a:spcBef>
                <a:spcPts val="1000"/>
              </a:spcBef>
              <a:spcAft>
                <a:spcPts val="0"/>
              </a:spcAft>
              <a:buSzPts val="2800"/>
              <a:buChar char="•"/>
            </a:pPr>
            <a:r>
              <a:rPr lang="en-US" sz="2800"/>
              <a:t>By looking at it, you cannot tell that a given directory holds a remotely mounted NFS directory hierarchy and not a local ext3 filesystem. </a:t>
            </a:r>
            <a:endParaRPr/>
          </a:p>
          <a:p>
            <a:pPr indent="-228600" lvl="0" marL="228600" rtl="0" algn="just">
              <a:lnSpc>
                <a:spcPct val="150000"/>
              </a:lnSpc>
              <a:spcBef>
                <a:spcPts val="1000"/>
              </a:spcBef>
              <a:spcAft>
                <a:spcPts val="0"/>
              </a:spcAft>
              <a:buSzPts val="2800"/>
              <a:buChar char="•"/>
            </a:pPr>
            <a:r>
              <a:rPr lang="en-US" sz="2800"/>
              <a:t>The NFS server translates commands from the client into operations on the server’s filesystem.</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34" name="Google Shape;634;p9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no_all_squash (all_squash): </a:t>
            </a:r>
            <a:r>
              <a:rPr lang="en-US"/>
              <a:t>Does not change the mapping of users making requests of the NFS server. </a:t>
            </a:r>
            <a:endParaRPr/>
          </a:p>
          <a:p>
            <a:pPr indent="-228600" lvl="0" marL="228600" rtl="0" algn="just">
              <a:lnSpc>
                <a:spcPct val="150000"/>
              </a:lnSpc>
              <a:spcBef>
                <a:spcPts val="1000"/>
              </a:spcBef>
              <a:spcAft>
                <a:spcPts val="0"/>
              </a:spcAft>
              <a:buSzPts val="2600"/>
              <a:buChar char="•"/>
            </a:pPr>
            <a:r>
              <a:rPr lang="en-US"/>
              <a:t>The all_squash option maps requests from all users, not just root, on remote systems to appear to come from the UID for nfsnobody, an unprivileged user on the local system, or as specified by anonuid. </a:t>
            </a:r>
            <a:endParaRPr/>
          </a:p>
          <a:p>
            <a:pPr indent="-228600" lvl="0" marL="228600" rtl="0" algn="just">
              <a:lnSpc>
                <a:spcPct val="150000"/>
              </a:lnSpc>
              <a:spcBef>
                <a:spcPts val="1000"/>
              </a:spcBef>
              <a:spcAft>
                <a:spcPts val="0"/>
              </a:spcAft>
              <a:buSzPts val="2600"/>
              <a:buChar char="•"/>
            </a:pPr>
            <a:r>
              <a:rPr lang="en-US"/>
              <a:t>This option is useful for controlling access to exported public FTP, news, and other directories.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User ID Mapping Options</a:t>
            </a:r>
            <a:endParaRPr/>
          </a:p>
        </p:txBody>
      </p:sp>
      <p:sp>
        <p:nvSpPr>
          <p:cNvPr id="640" name="Google Shape;640;p9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anonuid=un and anongid=gn: </a:t>
            </a:r>
            <a:r>
              <a:rPr lang="en-US"/>
              <a:t>Set the UID or the GID of the anonymous account to un or gn, respectively. </a:t>
            </a:r>
            <a:endParaRPr/>
          </a:p>
          <a:p>
            <a:pPr indent="-228600" lvl="0" marL="228600" rtl="0" algn="just">
              <a:lnSpc>
                <a:spcPct val="150000"/>
              </a:lnSpc>
              <a:spcBef>
                <a:spcPts val="1000"/>
              </a:spcBef>
              <a:spcAft>
                <a:spcPts val="0"/>
              </a:spcAft>
              <a:buSzPts val="2600"/>
              <a:buChar char="•"/>
            </a:pPr>
            <a:r>
              <a:rPr lang="en-US"/>
              <a:t>NFS uses these accounts when it does not recognize an incoming UID or GID and when instructed to do so by root_squash or all_squash.</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46" name="Google Shape;646;p9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Without any options, the showmount utility displays a list of systems that are allowed to mount local directories. </a:t>
            </a:r>
            <a:endParaRPr/>
          </a:p>
          <a:p>
            <a:pPr indent="-228600" lvl="0" marL="228600" rtl="0" algn="just">
              <a:lnSpc>
                <a:spcPct val="150000"/>
              </a:lnSpc>
              <a:spcBef>
                <a:spcPts val="1000"/>
              </a:spcBef>
              <a:spcAft>
                <a:spcPts val="0"/>
              </a:spcAft>
              <a:buSzPts val="2600"/>
              <a:buChar char="•"/>
            </a:pPr>
            <a:r>
              <a:rPr lang="en-US"/>
              <a:t>To display information for a remote system, give the name of the remote system as an argument. </a:t>
            </a:r>
            <a:endParaRPr/>
          </a:p>
          <a:p>
            <a:pPr indent="-228600" lvl="0" marL="228600" rtl="0" algn="just">
              <a:lnSpc>
                <a:spcPct val="150000"/>
              </a:lnSpc>
              <a:spcBef>
                <a:spcPts val="1000"/>
              </a:spcBef>
              <a:spcAft>
                <a:spcPts val="0"/>
              </a:spcAft>
              <a:buSzPts val="2600"/>
              <a:buChar char="•"/>
            </a:pPr>
            <a:r>
              <a:rPr lang="en-US"/>
              <a:t>You typically use showmount to display a list of directory hierarchies that a server is exporting.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52" name="Google Shape;652;p9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information that showmount provides may not be complete, however, because it depends on </a:t>
            </a:r>
            <a:r>
              <a:rPr b="1" lang="en-US"/>
              <a:t>mountd </a:t>
            </a:r>
            <a:r>
              <a:rPr lang="en-US"/>
              <a:t>and trusts that remote servers are reporting accurately.</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58" name="Google Shape;658;p9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In the following example, bravo and grape can mount local directories, but you do not know which ones:</a:t>
            </a:r>
            <a:endParaRPr/>
          </a:p>
          <a:p>
            <a:pPr indent="-228600" lvl="0" marL="228600" rtl="0" algn="just">
              <a:lnSpc>
                <a:spcPct val="150000"/>
              </a:lnSpc>
              <a:spcBef>
                <a:spcPts val="1000"/>
              </a:spcBef>
              <a:spcAft>
                <a:spcPts val="0"/>
              </a:spcAft>
              <a:buSzPts val="2600"/>
              <a:buFont typeface="Arial"/>
              <a:buNone/>
            </a:pPr>
            <a:r>
              <a:rPr lang="en-US"/>
              <a:t># </a:t>
            </a:r>
            <a:r>
              <a:rPr b="1" lang="en-US"/>
              <a:t>/usr/sbin/showmount</a:t>
            </a:r>
            <a:endParaRPr/>
          </a:p>
          <a:p>
            <a:pPr indent="-228600" lvl="0" marL="228600" rtl="0" algn="just">
              <a:lnSpc>
                <a:spcPct val="150000"/>
              </a:lnSpc>
              <a:spcBef>
                <a:spcPts val="1000"/>
              </a:spcBef>
              <a:spcAft>
                <a:spcPts val="0"/>
              </a:spcAft>
              <a:buSzPts val="2600"/>
              <a:buFont typeface="Arial"/>
              <a:buNone/>
            </a:pPr>
            <a:r>
              <a:rPr lang="en-US"/>
              <a:t>Hosts on localhost:</a:t>
            </a:r>
            <a:endParaRPr/>
          </a:p>
          <a:p>
            <a:pPr indent="-228600" lvl="0" marL="228600" rtl="0" algn="just">
              <a:lnSpc>
                <a:spcPct val="150000"/>
              </a:lnSpc>
              <a:spcBef>
                <a:spcPts val="1000"/>
              </a:spcBef>
              <a:spcAft>
                <a:spcPts val="0"/>
              </a:spcAft>
              <a:buSzPts val="2600"/>
              <a:buFont typeface="Arial"/>
              <a:buNone/>
            </a:pPr>
            <a:r>
              <a:rPr lang="en-US"/>
              <a:t>bravo.tcorp.com</a:t>
            </a:r>
            <a:endParaRPr/>
          </a:p>
          <a:p>
            <a:pPr indent="-228600" lvl="0" marL="228600" rtl="0" algn="just">
              <a:lnSpc>
                <a:spcPct val="150000"/>
              </a:lnSpc>
              <a:spcBef>
                <a:spcPts val="1000"/>
              </a:spcBef>
              <a:spcAft>
                <a:spcPts val="0"/>
              </a:spcAft>
              <a:buSzPts val="2600"/>
              <a:buFont typeface="Arial"/>
              <a:buNone/>
            </a:pPr>
            <a:r>
              <a:rPr lang="en-US"/>
              <a:t>grape.tcorp.com</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64" name="Google Shape;664;p9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If showmount displays an error such as RPC: Program not registered, NFS is not running on the server.  Start NFS on the server with the nfs init script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70" name="Google Shape;670;p9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–a (all):  </a:t>
            </a:r>
            <a:r>
              <a:rPr lang="en-US"/>
              <a:t>Tells which directories are mounted by which remote systems. This information is stored in /etc/exports.</a:t>
            </a:r>
            <a:endParaRPr/>
          </a:p>
          <a:p>
            <a:pPr indent="-228600" lvl="0" marL="228600" rtl="0" algn="just">
              <a:lnSpc>
                <a:spcPct val="150000"/>
              </a:lnSpc>
              <a:spcBef>
                <a:spcPts val="1000"/>
              </a:spcBef>
              <a:spcAft>
                <a:spcPts val="0"/>
              </a:spcAft>
              <a:buSzPts val="2600"/>
              <a:buFont typeface="Arial"/>
              <a:buNone/>
            </a:pPr>
            <a:r>
              <a:rPr lang="en-US"/>
              <a:t># /usr/sbin/showmount -a</a:t>
            </a:r>
            <a:endParaRPr/>
          </a:p>
          <a:p>
            <a:pPr indent="-228600" lvl="0" marL="228600" rtl="0" algn="just">
              <a:lnSpc>
                <a:spcPct val="150000"/>
              </a:lnSpc>
              <a:spcBef>
                <a:spcPts val="1000"/>
              </a:spcBef>
              <a:spcAft>
                <a:spcPts val="0"/>
              </a:spcAft>
              <a:buSzPts val="2600"/>
              <a:buFont typeface="Arial"/>
              <a:buNone/>
            </a:pPr>
            <a:r>
              <a:rPr lang="en-US"/>
              <a:t>All mount points on localhost:</a:t>
            </a:r>
            <a:endParaRPr/>
          </a:p>
          <a:p>
            <a:pPr indent="-228600" lvl="0" marL="228600" rtl="0" algn="just">
              <a:lnSpc>
                <a:spcPct val="150000"/>
              </a:lnSpc>
              <a:spcBef>
                <a:spcPts val="1000"/>
              </a:spcBef>
              <a:spcAft>
                <a:spcPts val="0"/>
              </a:spcAft>
              <a:buSzPts val="2600"/>
              <a:buFont typeface="Arial"/>
              <a:buNone/>
            </a:pPr>
            <a:r>
              <a:rPr lang="en-US"/>
              <a:t>bravo.tcorp.com:/home</a:t>
            </a:r>
            <a:endParaRPr/>
          </a:p>
          <a:p>
            <a:pPr indent="-228600" lvl="0" marL="228600" rtl="0" algn="just">
              <a:lnSpc>
                <a:spcPct val="150000"/>
              </a:lnSpc>
              <a:spcBef>
                <a:spcPts val="1000"/>
              </a:spcBef>
              <a:spcAft>
                <a:spcPts val="0"/>
              </a:spcAft>
              <a:buSzPts val="2600"/>
              <a:buFont typeface="Arial"/>
              <a:buNone/>
            </a:pPr>
            <a:r>
              <a:rPr lang="en-US"/>
              <a:t>grape.tcorp.com:/home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showmount: Displays NFS Status Information</a:t>
            </a:r>
            <a:endParaRPr/>
          </a:p>
        </p:txBody>
      </p:sp>
      <p:sp>
        <p:nvSpPr>
          <p:cNvPr id="676" name="Google Shape;676;p9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–e (exports):  </a:t>
            </a:r>
            <a:r>
              <a:rPr lang="en-US"/>
              <a:t>Displays a list of exported directories.</a:t>
            </a:r>
            <a:endParaRPr/>
          </a:p>
          <a:p>
            <a:pPr indent="-228600" lvl="0" marL="228600" rtl="0" algn="just">
              <a:lnSpc>
                <a:spcPct val="150000"/>
              </a:lnSpc>
              <a:spcBef>
                <a:spcPts val="1000"/>
              </a:spcBef>
              <a:spcAft>
                <a:spcPts val="0"/>
              </a:spcAft>
              <a:buSzPts val="2600"/>
              <a:buFont typeface="Arial"/>
              <a:buNone/>
            </a:pPr>
            <a:r>
              <a:rPr lang="en-US"/>
              <a:t># /usr/sbin/showmount -e</a:t>
            </a:r>
            <a:endParaRPr/>
          </a:p>
          <a:p>
            <a:pPr indent="-228600" lvl="0" marL="228600" rtl="0" algn="just">
              <a:lnSpc>
                <a:spcPct val="150000"/>
              </a:lnSpc>
              <a:spcBef>
                <a:spcPts val="1000"/>
              </a:spcBef>
              <a:spcAft>
                <a:spcPts val="0"/>
              </a:spcAft>
              <a:buSzPts val="2600"/>
              <a:buFont typeface="Arial"/>
              <a:buNone/>
            </a:pPr>
            <a:r>
              <a:rPr lang="en-US"/>
              <a:t>Export list for localhost:</a:t>
            </a:r>
            <a:endParaRPr/>
          </a:p>
          <a:p>
            <a:pPr indent="-228600" lvl="0" marL="228600" rtl="0" algn="just">
              <a:lnSpc>
                <a:spcPct val="150000"/>
              </a:lnSpc>
              <a:spcBef>
                <a:spcPts val="1000"/>
              </a:spcBef>
              <a:spcAft>
                <a:spcPts val="0"/>
              </a:spcAft>
              <a:buSzPts val="2600"/>
              <a:buFont typeface="Arial"/>
              <a:buNone/>
            </a:pPr>
            <a:r>
              <a:rPr lang="en-US"/>
              <a:t>/home bravo.tcorp.com,grape.tcorp.com</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exportfs: Maintains the List of Exported</a:t>
            </a:r>
            <a:br>
              <a:rPr lang="en-US"/>
            </a:br>
            <a:r>
              <a:rPr lang="en-US"/>
              <a:t>Directory Hierarchies</a:t>
            </a:r>
            <a:endParaRPr/>
          </a:p>
        </p:txBody>
      </p:sp>
      <p:sp>
        <p:nvSpPr>
          <p:cNvPr id="682" name="Google Shape;682;p9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exportfs utility maintains the kernel’s list of exported directory hierarchies. Without changing /etc/exports, exportfs can add to or remove from the list of exported directory hierarchies.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exportfs: Maintains the List of Exported</a:t>
            </a:r>
            <a:br>
              <a:rPr lang="en-US"/>
            </a:br>
            <a:r>
              <a:rPr lang="en-US"/>
              <a:t>Directory Hierarchies</a:t>
            </a:r>
            <a:endParaRPr/>
          </a:p>
        </p:txBody>
      </p:sp>
      <p:sp>
        <p:nvSpPr>
          <p:cNvPr id="688" name="Google Shape;688;p9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An exportfs command has the following format:</a:t>
            </a:r>
            <a:endParaRPr/>
          </a:p>
          <a:p>
            <a:pPr indent="-228600" lvl="0" marL="228600" rtl="0" algn="just">
              <a:lnSpc>
                <a:spcPct val="150000"/>
              </a:lnSpc>
              <a:spcBef>
                <a:spcPts val="1000"/>
              </a:spcBef>
              <a:spcAft>
                <a:spcPts val="0"/>
              </a:spcAft>
              <a:buSzPts val="2600"/>
              <a:buFont typeface="Arial"/>
              <a:buNone/>
            </a:pPr>
            <a:r>
              <a:rPr lang="en-US"/>
              <a:t>	/usr/sbin/exportfs [options] [client:dir ...]</a:t>
            </a:r>
            <a:endParaRPr/>
          </a:p>
          <a:p>
            <a:pPr indent="-228600" lvl="0" marL="228600" rtl="0" algn="just">
              <a:lnSpc>
                <a:spcPct val="150000"/>
              </a:lnSpc>
              <a:spcBef>
                <a:spcPts val="1000"/>
              </a:spcBef>
              <a:spcAft>
                <a:spcPts val="0"/>
              </a:spcAft>
              <a:buSzPts val="2600"/>
              <a:buChar char="•"/>
            </a:pPr>
            <a:r>
              <a:rPr lang="en-US"/>
              <a:t>where options is one or more options (as detailed in the next section), client is the name of the system that dir is exported to, and dir is the absolute pathname of the directory at the root of the directory hierarchy being exported.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