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88" r:id="rId6"/>
    <p:sldId id="271" r:id="rId7"/>
    <p:sldId id="272" r:id="rId8"/>
    <p:sldId id="275" r:id="rId9"/>
    <p:sldId id="289" r:id="rId10"/>
    <p:sldId id="276" r:id="rId11"/>
    <p:sldId id="261" r:id="rId12"/>
    <p:sldId id="266" r:id="rId13"/>
    <p:sldId id="267" r:id="rId14"/>
    <p:sldId id="268" r:id="rId15"/>
    <p:sldId id="290" r:id="rId16"/>
    <p:sldId id="270" r:id="rId17"/>
    <p:sldId id="291" r:id="rId18"/>
    <p:sldId id="287" r:id="rId19"/>
    <p:sldId id="277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8" r:id="rId28"/>
    <p:sldId id="279" r:id="rId29"/>
    <p:sldId id="282" r:id="rId30"/>
    <p:sldId id="280" r:id="rId31"/>
    <p:sldId id="283" r:id="rId32"/>
    <p:sldId id="284" r:id="rId33"/>
    <p:sldId id="285" r:id="rId34"/>
    <p:sldId id="286" r:id="rId35"/>
    <p:sldId id="257" r:id="rId3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9AF"/>
    <a:srgbClr val="4A3583"/>
    <a:srgbClr val="2A80E2"/>
    <a:srgbClr val="435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1334B-28D6-486F-87AC-F11CC4DFA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609DC2-9DC6-4189-87CC-AA1A61AE4C1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noFill/>
              </a:ln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FA9E72-50EA-46AE-99AD-9B4851C0E4E6}"/>
              </a:ext>
            </a:extLst>
          </p:cNvPr>
          <p:cNvSpPr/>
          <p:nvPr userDrawn="1"/>
        </p:nvSpPr>
        <p:spPr>
          <a:xfrm>
            <a:off x="0" y="3429000"/>
            <a:ext cx="2656114" cy="828675"/>
          </a:xfrm>
          <a:prstGeom prst="roundRect">
            <a:avLst>
              <a:gd name="adj" fmla="val 13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4A358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4A358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1E7D-B473-44A0-9338-E836FBC312D3}"/>
              </a:ext>
            </a:extLst>
          </p:cNvPr>
          <p:cNvSpPr/>
          <p:nvPr userDrawn="1"/>
        </p:nvSpPr>
        <p:spPr>
          <a:xfrm>
            <a:off x="0" y="4257675"/>
            <a:ext cx="6836229" cy="485775"/>
          </a:xfrm>
          <a:prstGeom prst="rect">
            <a:avLst/>
          </a:prstGeom>
          <a:solidFill>
            <a:srgbClr val="4A3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cap="small" baseline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</a:rPr>
              <a:t> Data Communication And Networking</a:t>
            </a:r>
            <a:endParaRPr lang="en-US" sz="2800" cap="small" baseline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FE15470-9E4E-4A55-AFC6-7C48C3B60BAE}"/>
              </a:ext>
            </a:extLst>
          </p:cNvPr>
          <p:cNvSpPr/>
          <p:nvPr userDrawn="1"/>
        </p:nvSpPr>
        <p:spPr>
          <a:xfrm>
            <a:off x="6369730" y="5630863"/>
            <a:ext cx="2774270" cy="485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4A3583"/>
                </a:solidFill>
                <a:latin typeface="Bahnschrift" panose="020B0502040204020203" pitchFamily="34" charset="0"/>
              </a:rPr>
              <a:t>Dr. Rajni Bhalla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6825A-6E49-4EBD-B2F5-6E790F9AB8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3413" y="6062549"/>
            <a:ext cx="258690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 dirty="0">
                <a:solidFill>
                  <a:schemeClr val="bg1"/>
                </a:solidFill>
                <a:latin typeface="Bahnschrift" panose="020B0502040204020203"/>
              </a:rPr>
              <a:t>Associate Professor</a:t>
            </a:r>
            <a:endParaRPr lang="en-US" altLang="en-US" sz="2000" dirty="0">
              <a:solidFill>
                <a:schemeClr val="bg1"/>
              </a:solidFill>
              <a:latin typeface="Bahnschrift" panose="020B0502040204020203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720D834-C935-4C0F-AE83-EB8C3C913676}"/>
              </a:ext>
            </a:extLst>
          </p:cNvPr>
          <p:cNvSpPr/>
          <p:nvPr userDrawn="1"/>
        </p:nvSpPr>
        <p:spPr>
          <a:xfrm>
            <a:off x="6645274" y="6426200"/>
            <a:ext cx="2498725" cy="53181"/>
          </a:xfrm>
          <a:prstGeom prst="flowChartProcess">
            <a:avLst/>
          </a:prstGeom>
          <a:gradFill flip="none" rotWithShape="1">
            <a:gsLst>
              <a:gs pos="84000">
                <a:srgbClr val="7049AF"/>
              </a:gs>
              <a:gs pos="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629DCB-C1CF-433C-9E8E-E257902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3951D-697F-4E8C-BDBD-0244CD23A3A6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A3A5AE-D049-4254-9416-E18A734F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13214-5557-4113-A36C-9A8B7A7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3D50D-8B11-424C-8DB8-65AF1E634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115-7A3C-477E-BF71-44939C17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DF16-AF09-4148-91D2-065EC71E0079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B968-CE37-4A57-A8FA-D3F1F7D7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7FD6-D4D3-4188-B124-FDD96A9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EB107-D7E1-48E1-AD7E-124959EE48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80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C79C-E543-40EB-8F13-129EC07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1B484-0CF4-456D-8585-2AF3D906EEAA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5CD6-E960-4763-8567-8BD12D03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B540-7A7E-40B7-973C-92A6F4F8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76F2-D12C-4C32-B6FB-6D6029944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6749F-61EC-4064-9711-5EAA67746427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4392C5-86E2-4C52-BB1A-28E6E619DB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D20394-218D-4E4F-9316-2EEEEA169D5E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7049AF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/>
            </a:lvl3pPr>
            <a:lvl4pPr>
              <a:buClr>
                <a:srgbClr val="7049AF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3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4D95-922C-44FD-911D-D3D13751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4D7-D7BB-4E39-8504-A990225E1407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557B-89AF-4408-9E22-0F7C78B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29FE-7CA6-4DB6-ACB8-F80B77D1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D9DD8-B0C1-48DD-9D8C-DD85B50A8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EF36C1-A590-4554-9786-8798BFCC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4188-0512-42AF-B156-2B035A60311A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32FCDD-89A2-4FF6-999A-0D49BE18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8538B-4738-4F3D-8A5B-597A7DF3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D1D43-95BD-4B5F-BE3F-1FAC34BA6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974183-91D3-4C18-81FB-456A841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2D311-CF41-45B7-B8D9-65B306784E95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6722AF-30D1-4BC7-9F82-687E91A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E6B7E8-D66A-4374-B1E3-B5958B6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F333-9A8A-4283-BB48-CDF3C687F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2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7A373-CC2A-4476-A9AF-AE2A6ED86E85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9A9A0-241D-432C-877A-68625E57C4DF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7049AF"/>
              </a:buClr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7049AF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7049AF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C4AA3-58C9-432F-999E-60355498E83D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3F3C7-610A-4485-8F18-7F21EA670A6E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7049AF"/>
              </a:buClr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7049AF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7049AF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24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00000">
              <a:srgbClr val="7030A0"/>
            </a:gs>
            <a:gs pos="0">
              <a:schemeClr val="accent1">
                <a:lumMod val="45000"/>
                <a:lumOff val="55000"/>
                <a:alpha val="1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27BF15EA-4A1C-4713-BD61-2F9D0B69EB9D}"/>
              </a:ext>
            </a:extLst>
          </p:cNvPr>
          <p:cNvSpPr/>
          <p:nvPr userDrawn="1"/>
        </p:nvSpPr>
        <p:spPr>
          <a:xfrm>
            <a:off x="1822904" y="2892425"/>
            <a:ext cx="5498193" cy="1073150"/>
          </a:xfrm>
          <a:prstGeom prst="roundRect">
            <a:avLst>
              <a:gd name="adj" fmla="val 2030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That’s all for now…</a:t>
            </a:r>
            <a:endParaRPr lang="en-US" sz="44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CB55-65AB-4FCB-9343-36AEA7C3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9104C-1F68-454D-8E3A-7B5839E9A27F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101A-D25D-4F20-886C-46DEB7EE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9993-EE37-4520-BE8D-90280F7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18F86-3219-4D7C-B91D-61C8A82A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6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D124D9-EA54-4125-9631-8D106DB4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AF9A-2126-4E40-8B32-F34B32CBED5C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019C8-581A-4669-A300-1C71F6A9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4D7B4-29B8-4675-9B4B-DEC9232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1688E-8AD8-4B8E-809C-D09D72B37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7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55CAD5-CEC8-454B-A324-1631DA508A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7C5848-B253-440C-AD27-1D3076142C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AC00-2EF9-401C-B03E-686436F4C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3950E8-0ABF-4C0E-A745-E416A72B36D6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6008-3B3C-4141-A016-2DDC313B5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3334-F0D9-4B69-8B46-D8C132B2A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4B1B136-D94D-4D8A-B7AB-7CDAB8E556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2" r:id="rId3"/>
    <p:sldLayoutId id="2147483713" r:id="rId4"/>
    <p:sldLayoutId id="2147483714" r:id="rId5"/>
    <p:sldLayoutId id="2147483721" r:id="rId6"/>
    <p:sldLayoutId id="2147483722" r:id="rId7"/>
    <p:sldLayoutId id="2147483723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10.jpe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F0AC1408-91F7-4557-A158-B99B2FF3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 dirty="0"/>
              <a:t>Peer to Peer Communication</a:t>
            </a:r>
          </a:p>
          <a:p>
            <a:pPr marL="0" indent="0" algn="ctr" eaLnBrk="1" hangingPunct="1">
              <a:buNone/>
            </a:pPr>
            <a:r>
              <a:rPr lang="en-US" altLang="en-US" sz="2400" dirty="0"/>
              <a:t>“No fixed clients or consumers”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F4B10-5884-4E53-93B9-29EA8A7E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</a:t>
            </a:r>
          </a:p>
        </p:txBody>
      </p:sp>
      <p:sp>
        <p:nvSpPr>
          <p:cNvPr id="17412" name="AutoShape 2" descr="Remote Desktop Access Info | Details on Remote Desktop Setup">
            <a:extLst>
              <a:ext uri="{FF2B5EF4-FFF2-40B4-BE49-F238E27FC236}">
                <a16:creationId xmlns:a16="http://schemas.microsoft.com/office/drawing/2014/main" id="{9E9CE079-FBDA-467D-B5E8-FB69BD6FE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72F7456E-86E7-441A-B529-C9909726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18446" r="7671" b="27489"/>
          <a:stretch>
            <a:fillRect/>
          </a:stretch>
        </p:blipFill>
        <p:spPr bwMode="auto">
          <a:xfrm>
            <a:off x="594868" y="2467808"/>
            <a:ext cx="8004175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6696A-A043-4E4C-9374-686F625E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537698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Access to remote information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84B73-77AD-45DC-AF55-D85C13FC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 Applications</a:t>
            </a:r>
          </a:p>
        </p:txBody>
      </p:sp>
      <p:sp>
        <p:nvSpPr>
          <p:cNvPr id="18436" name="AutoShape 2" descr="Remote Desktop Access Info | Details on Remote Desktop Setup">
            <a:extLst>
              <a:ext uri="{FF2B5EF4-FFF2-40B4-BE49-F238E27FC236}">
                <a16:creationId xmlns:a16="http://schemas.microsoft.com/office/drawing/2014/main" id="{E0F466BE-CBCA-4709-A8BC-AEF067399A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B776-E63F-44A2-9D52-651AF8811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6"/>
          <a:stretch/>
        </p:blipFill>
        <p:spPr>
          <a:xfrm>
            <a:off x="2124275" y="2195710"/>
            <a:ext cx="4895450" cy="3825262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735882-0000-4866-B4EF-6E08E5FF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Person to Person communication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D4F99-176E-4A84-8214-4E7EF9FF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 Applications</a:t>
            </a:r>
          </a:p>
        </p:txBody>
      </p:sp>
      <p:sp>
        <p:nvSpPr>
          <p:cNvPr id="19460" name="AutoShape 2" descr="Remote Desktop Access Info | Details on Remote Desktop Setup">
            <a:extLst>
              <a:ext uri="{FF2B5EF4-FFF2-40B4-BE49-F238E27FC236}">
                <a16:creationId xmlns:a16="http://schemas.microsoft.com/office/drawing/2014/main" id="{12A11DC8-D5B2-46A2-A849-ABAFFDED5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72FE1E2F-C183-4397-97C6-2FE0929D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03" y="2140245"/>
            <a:ext cx="6326394" cy="45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01FABA9C-C340-4114-AD32-3EF9F81C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71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dirty="0"/>
              <a:t>Interactive Entertainment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D7C05-1A7A-4D07-BA2B-01A243F1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 Applications</a:t>
            </a:r>
          </a:p>
        </p:txBody>
      </p:sp>
      <p:sp>
        <p:nvSpPr>
          <p:cNvPr id="20484" name="AutoShape 2" descr="Remote Desktop Access Info | Details on Remote Desktop Setup">
            <a:extLst>
              <a:ext uri="{FF2B5EF4-FFF2-40B4-BE49-F238E27FC236}">
                <a16:creationId xmlns:a16="http://schemas.microsoft.com/office/drawing/2014/main" id="{BAF0C44D-E023-4811-85CA-C82AA82B0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356D9E33-AE84-46A2-9222-9F5329B86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0" t="11290" r="12889" b="18327"/>
          <a:stretch>
            <a:fillRect/>
          </a:stretch>
        </p:blipFill>
        <p:spPr bwMode="auto">
          <a:xfrm>
            <a:off x="2185425" y="2047114"/>
            <a:ext cx="4773149" cy="47856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76B0A522-B796-4E11-92E3-345781E3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dirty="0"/>
              <a:t>Electronic commerce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9E113-4306-4C0E-926A-3EB98FE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 Applications</a:t>
            </a:r>
          </a:p>
        </p:txBody>
      </p:sp>
      <p:sp>
        <p:nvSpPr>
          <p:cNvPr id="21508" name="AutoShape 2" descr="Remote Desktop Access Info | Details on Remote Desktop Setup">
            <a:extLst>
              <a:ext uri="{FF2B5EF4-FFF2-40B4-BE49-F238E27FC236}">
                <a16:creationId xmlns:a16="http://schemas.microsoft.com/office/drawing/2014/main" id="{9AAAA999-E445-4874-9227-5439AB3C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FB32016E-2661-4CC7-B405-6F6AA466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2" t="1703" r="11864" b="3307"/>
          <a:stretch>
            <a:fillRect/>
          </a:stretch>
        </p:blipFill>
        <p:spPr bwMode="auto">
          <a:xfrm>
            <a:off x="1926847" y="1978880"/>
            <a:ext cx="5290307" cy="456890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A312C1-FDD5-4B5E-AB11-7A5B3877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249240"/>
            <a:ext cx="8653463" cy="49942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/>
              <a:t>One of the fastest-growing segment of the entire computer industry.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Since having a wired connection is impossible in cars, boats, airplanes, there is lot of interest in wireless networks.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E821-56FF-4388-A54E-D1804853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Mobile Users</a:t>
            </a:r>
          </a:p>
        </p:txBody>
      </p:sp>
    </p:spTree>
    <p:extLst>
      <p:ext uri="{BB962C8B-B14F-4D97-AF65-F5344CB8AC3E}">
        <p14:creationId xmlns:p14="http://schemas.microsoft.com/office/powerpoint/2010/main" val="184576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62FFE-B579-49BC-9566-0F8342E4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Mobile Users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0A8D2392-606B-46C2-9606-2139E976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" y="1327150"/>
            <a:ext cx="8797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 panose="020B0502040204020203" pitchFamily="34" charset="0"/>
              </a:rPr>
              <a:t>Wireless hotspots are another kind of wireless network for mobile computers.</a:t>
            </a:r>
          </a:p>
        </p:txBody>
      </p:sp>
      <p:pic>
        <p:nvPicPr>
          <p:cNvPr id="23560" name="Picture 8">
            <a:extLst>
              <a:ext uri="{FF2B5EF4-FFF2-40B4-BE49-F238E27FC236}">
                <a16:creationId xmlns:a16="http://schemas.microsoft.com/office/drawing/2014/main" id="{A1F1EE42-0E22-42D2-828E-216648C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8" y="2443618"/>
            <a:ext cx="7377231" cy="426625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62FFE-B579-49BC-9566-0F8342E4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Mobile Users</a:t>
            </a:r>
          </a:p>
        </p:txBody>
      </p:sp>
      <p:sp>
        <p:nvSpPr>
          <p:cNvPr id="23558" name="TextBox 6">
            <a:extLst>
              <a:ext uri="{FF2B5EF4-FFF2-40B4-BE49-F238E27FC236}">
                <a16:creationId xmlns:a16="http://schemas.microsoft.com/office/drawing/2014/main" id="{530F7CBE-F4E2-4723-AA65-5E1C0FC2D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34844"/>
            <a:ext cx="84277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 panose="020B0502040204020203" pitchFamily="34" charset="0"/>
              </a:rPr>
              <a:t>Smart phones such as popular iPhone, combine aspects of mobile phones and mobile computers.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AE79C-B2B0-415C-BA8B-41531F2E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474687"/>
            <a:ext cx="6734629" cy="4220368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7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67A67C-2565-426F-B4E3-61B16B446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03678"/>
              </p:ext>
            </p:extLst>
          </p:nvPr>
        </p:nvGraphicFramePr>
        <p:xfrm>
          <a:off x="245268" y="1984472"/>
          <a:ext cx="865346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15">
                  <a:extLst>
                    <a:ext uri="{9D8B030D-6E8A-4147-A177-3AD203B41FA5}">
                      <a16:colId xmlns:a16="http://schemas.microsoft.com/office/drawing/2014/main" val="3058819991"/>
                    </a:ext>
                  </a:extLst>
                </a:gridCol>
                <a:gridCol w="2082019">
                  <a:extLst>
                    <a:ext uri="{9D8B030D-6E8A-4147-A177-3AD203B41FA5}">
                      <a16:colId xmlns:a16="http://schemas.microsoft.com/office/drawing/2014/main" val="135414948"/>
                    </a:ext>
                  </a:extLst>
                </a:gridCol>
                <a:gridCol w="4762829">
                  <a:extLst>
                    <a:ext uri="{9D8B030D-6E8A-4147-A177-3AD203B41FA5}">
                      <a16:colId xmlns:a16="http://schemas.microsoft.com/office/drawing/2014/main" val="16496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Wireless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Bahnschrift" panose="020B0502040204020203" pitchFamily="34" charset="0"/>
                        </a:rPr>
                        <a:t>Desktop computer in offices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1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Yes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 notebook computer used in a hotel room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Yes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Networks in older, unwired buildings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Yes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Yes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Portable office; PDA for store inventory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938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27B786-F319-490E-A65F-AF94322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Mobile Users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7C2DCD6-DDFE-4557-AF1B-855E32CD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070100"/>
            <a:ext cx="8420100" cy="42830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altLang="en-US" dirty="0"/>
              <a:t>After this lecture, you will be able to</a:t>
            </a:r>
          </a:p>
          <a:p>
            <a:pPr lvl="1" eaLnBrk="1" hangingPunct="1"/>
            <a:r>
              <a:rPr lang="en-IN" altLang="en-US" dirty="0"/>
              <a:t>describe the main uses of computer networks</a:t>
            </a:r>
          </a:p>
          <a:p>
            <a:pPr lvl="1" eaLnBrk="1" hangingPunct="1"/>
            <a:endParaRPr lang="en-IN" altLang="en-US" dirty="0"/>
          </a:p>
          <a:p>
            <a:pPr lvl="1" eaLnBrk="1" hangingPunct="1"/>
            <a:endParaRPr lang="en-IN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332234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35434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388924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426638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44976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109328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026E79F3-CFF3-4BE2-A1A9-34A97F54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Communication Breakdown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Unauthorized Access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Ethical use of Networks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Identity Theft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Cyber Bullying</a:t>
            </a: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Gaming Addiction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 &amp; Fitness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Bahnschrift" panose="020B050204020402020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01700-4956-4A6A-B410-F620D7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issues</a:t>
            </a:r>
          </a:p>
        </p:txBody>
      </p:sp>
    </p:spTree>
    <p:extLst>
      <p:ext uri="{BB962C8B-B14F-4D97-AF65-F5344CB8AC3E}">
        <p14:creationId xmlns:p14="http://schemas.microsoft.com/office/powerpoint/2010/main" val="129287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9E08A-C4CE-4B89-9F45-D1471701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Communication Breakdown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43E611-2E0E-45C5-A397-8827AF5A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43" y="1688262"/>
            <a:ext cx="7084905" cy="45859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>
            <a:extLst>
              <a:ext uri="{FF2B5EF4-FFF2-40B4-BE49-F238E27FC236}">
                <a16:creationId xmlns:a16="http://schemas.microsoft.com/office/drawing/2014/main" id="{CDD8C278-0F05-4577-87D8-918BFE30D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62" b="90154" l="9385" r="90154">
                        <a14:foregroundMark x1="34308" y1="16462" x2="22154" y2="20923"/>
                        <a14:foregroundMark x1="45077" y1="11385" x2="51231" y2="10462"/>
                        <a14:foregroundMark x1="58308" y1="67385" x2="59692" y2="58923"/>
                        <a14:foregroundMark x1="32769" y1="48923" x2="34308" y2="48923"/>
                        <a14:foregroundMark x1="36154" y1="50308" x2="36308" y2="51538"/>
                        <a14:foregroundMark x1="36154" y1="50154" x2="36154" y2="51385"/>
                        <a14:foregroundMark x1="31538" y1="54615" x2="32000" y2="54923"/>
                        <a14:foregroundMark x1="9385" y1="47692" x2="9692" y2="48769"/>
                        <a14:foregroundMark x1="89692" y1="46000" x2="90154" y2="48000"/>
                        <a14:foregroundMark x1="9538" y1="49077" x2="9846" y2="52615"/>
                        <a14:foregroundMark x1="9692" y1="50308" x2="9692" y2="53077"/>
                        <a14:foregroundMark x1="10923" y1="43538" x2="9846" y2="46000"/>
                        <a14:foregroundMark x1="48462" y1="90154" x2="49846" y2="90154"/>
                        <a14:backgroundMark x1="29231" y1="46154" x2="32615" y2="46000"/>
                        <a14:backgroundMark x1="29231" y1="45846" x2="27846" y2="46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2" t="8089" r="6516" b="7995"/>
          <a:stretch/>
        </p:blipFill>
        <p:spPr>
          <a:xfrm>
            <a:off x="1901483" y="1425916"/>
            <a:ext cx="5341034" cy="52456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4CFBBF-6984-46A2-883A-27749E6B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Unauthorised</a:t>
            </a:r>
            <a:r>
              <a:rPr lang="en-US" dirty="0"/>
              <a:t> Access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8F6CED-FB6D-4C72-9B68-E6744989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Authentication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01E1EE38-2EB5-47C8-8F3D-6398036D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71" y="1906478"/>
            <a:ext cx="7026577" cy="4325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>
            <a:extLst>
              <a:ext uri="{FF2B5EF4-FFF2-40B4-BE49-F238E27FC236}">
                <a16:creationId xmlns:a16="http://schemas.microsoft.com/office/drawing/2014/main" id="{0FC2EF18-8FEB-44F8-B2EB-49FC2319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Business Applications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Home Applications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Mobile Users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Social Issues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D049-2AE5-463E-9CFC-8A80BB65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Applications of computer networks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3922A-21C3-4783-9E66-B63ABA9F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Ethical Use of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E29AE-A6AC-4AE5-B3B0-4620EA5A1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8" r="11745"/>
          <a:stretch/>
        </p:blipFill>
        <p:spPr>
          <a:xfrm>
            <a:off x="365355" y="1908574"/>
            <a:ext cx="8411254" cy="3889887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5D0998-CD64-4412-BB4B-0BBE1CE6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Identity Theft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856EB4F1-F9D8-45F0-9922-AD711C01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" y="1420898"/>
            <a:ext cx="7808686" cy="5208502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302B6-997C-4648-BB92-45D6C5E1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Cyber Bullying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06B194BD-7A4C-4469-8B46-612A0A0B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57" y="1505857"/>
            <a:ext cx="6589485" cy="4942114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Video Game Addiction Statistics | The Recovery Village">
            <a:extLst>
              <a:ext uri="{FF2B5EF4-FFF2-40B4-BE49-F238E27FC236}">
                <a16:creationId xmlns:a16="http://schemas.microsoft.com/office/drawing/2014/main" id="{7AD236E4-0B4E-4B40-AABD-77CE05AD79A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/>
              <a:t>Gaming Addiction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A7C91308-8AC9-42FE-A136-A84EBCFF6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1" t="8734" r="7280"/>
          <a:stretch/>
        </p:blipFill>
        <p:spPr bwMode="auto">
          <a:xfrm>
            <a:off x="1516779" y="1538513"/>
            <a:ext cx="5696821" cy="492830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C1A69-9275-4E5F-8798-1802A75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Health &amp; Fitness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C94CCC3F-3A30-4E4E-8B96-D9DA21E1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9" y="1547847"/>
            <a:ext cx="7431314" cy="496453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>
            <a:extLst>
              <a:ext uri="{FF2B5EF4-FFF2-40B4-BE49-F238E27FC236}">
                <a16:creationId xmlns:a16="http://schemas.microsoft.com/office/drawing/2014/main" id="{EA4F8AA8-A2F4-4548-8F5F-CF64FE90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513" y="1473726"/>
            <a:ext cx="6318973" cy="558274"/>
          </a:xfrm>
        </p:spPr>
        <p:txBody>
          <a:bodyPr/>
          <a:lstStyle/>
          <a:p>
            <a:pPr marL="182563" lvl="1" indent="0" algn="ctr" eaLnBrk="1" hangingPunct="1">
              <a:buNone/>
            </a:pPr>
            <a:r>
              <a:rPr lang="en-US" altLang="en-US" sz="2800" dirty="0"/>
              <a:t>Resource Sharing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219DA-D838-48EF-9A59-9E8353F2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CEDF09-3F7E-4244-8394-84777587FF85}"/>
              </a:ext>
            </a:extLst>
          </p:cNvPr>
          <p:cNvGrpSpPr/>
          <p:nvPr/>
        </p:nvGrpSpPr>
        <p:grpSpPr>
          <a:xfrm>
            <a:off x="1219201" y="2223142"/>
            <a:ext cx="6908799" cy="4393356"/>
            <a:chOff x="1233715" y="2142873"/>
            <a:chExt cx="6676571" cy="4488139"/>
          </a:xfrm>
        </p:grpSpPr>
        <p:pic>
          <p:nvPicPr>
            <p:cNvPr id="9224" name="Picture 8">
              <a:extLst>
                <a:ext uri="{FF2B5EF4-FFF2-40B4-BE49-F238E27FC236}">
                  <a16:creationId xmlns:a16="http://schemas.microsoft.com/office/drawing/2014/main" id="{91F74E2E-8101-42C0-B976-7F3A86741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715" y="2142873"/>
              <a:ext cx="6676571" cy="448813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76484561-FACA-4492-9F89-DF17EA278027}"/>
                </a:ext>
              </a:extLst>
            </p:cNvPr>
            <p:cNvSpPr/>
            <p:nvPr/>
          </p:nvSpPr>
          <p:spPr>
            <a:xfrm>
              <a:off x="6763657" y="6270171"/>
              <a:ext cx="1117600" cy="31931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>
            <a:extLst>
              <a:ext uri="{FF2B5EF4-FFF2-40B4-BE49-F238E27FC236}">
                <a16:creationId xmlns:a16="http://schemas.microsoft.com/office/drawing/2014/main" id="{EA4F8AA8-A2F4-4548-8F5F-CF64FE90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75508"/>
            <a:ext cx="8654246" cy="4994911"/>
          </a:xfrm>
        </p:spPr>
        <p:txBody>
          <a:bodyPr/>
          <a:lstStyle/>
          <a:p>
            <a:pPr marL="182563" lvl="1" indent="0" algn="ctr" eaLnBrk="1" hangingPunct="1">
              <a:buNone/>
            </a:pPr>
            <a:r>
              <a:rPr lang="en-US" altLang="en-US" sz="2800" dirty="0"/>
              <a:t>Server Client Model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219DA-D838-48EF-9A59-9E8353F2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4210D-4EB9-4554-B2C7-F4862E034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2" t="22466" r="11644" b="30593"/>
          <a:stretch/>
        </p:blipFill>
        <p:spPr>
          <a:xfrm>
            <a:off x="763698" y="2234561"/>
            <a:ext cx="7616603" cy="363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5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B4115A-123F-4AF1-8D59-BA91E2D6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Client-Server Model includes request and replies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E2C53-4629-4018-80E9-41B3C4D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33527E99-362D-4382-A71E-485F4E021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6342" r="5963"/>
          <a:stretch/>
        </p:blipFill>
        <p:spPr bwMode="auto">
          <a:xfrm>
            <a:off x="668215" y="2232855"/>
            <a:ext cx="7498080" cy="32637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668E9-FE1C-41CC-A6B2-28E9771F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Communication medium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5E5D1-FA99-449A-BC59-62B96FC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A4BCE62-2B65-4F85-B7BD-4C609ABB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28" y="2330649"/>
            <a:ext cx="3966943" cy="396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112417-34AC-4F38-9A0E-50324303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233488"/>
            <a:ext cx="8655050" cy="4994275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E-Commerce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5AF5-012D-41B8-AC4C-1C723A21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12432-EE1A-4127-B6EA-F6155952B40A}"/>
              </a:ext>
            </a:extLst>
          </p:cNvPr>
          <p:cNvGrpSpPr/>
          <p:nvPr/>
        </p:nvGrpSpPr>
        <p:grpSpPr>
          <a:xfrm>
            <a:off x="277812" y="1955717"/>
            <a:ext cx="2484437" cy="1850803"/>
            <a:chOff x="410369" y="1978307"/>
            <a:chExt cx="2484437" cy="1850803"/>
          </a:xfrm>
        </p:grpSpPr>
        <p:pic>
          <p:nvPicPr>
            <p:cNvPr id="16388" name="Picture 3">
              <a:extLst>
                <a:ext uri="{FF2B5EF4-FFF2-40B4-BE49-F238E27FC236}">
                  <a16:creationId xmlns:a16="http://schemas.microsoft.com/office/drawing/2014/main" id="{AB6266AE-A82C-42B3-BC96-8C22B2D7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9" y="1978307"/>
              <a:ext cx="2484437" cy="13922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1" name="TextBox 7">
              <a:extLst>
                <a:ext uri="{FF2B5EF4-FFF2-40B4-BE49-F238E27FC236}">
                  <a16:creationId xmlns:a16="http://schemas.microsoft.com/office/drawing/2014/main" id="{CEE0332E-CD26-44E4-849D-45A5BDCFE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674" y="3429000"/>
              <a:ext cx="11398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Bahnschrift" panose="020B0502040204020203" pitchFamily="34" charset="0"/>
                </a:rPr>
                <a:t>Airlines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EEA45-487D-410A-ABA3-D340A4F88993}"/>
              </a:ext>
            </a:extLst>
          </p:cNvPr>
          <p:cNvGrpSpPr/>
          <p:nvPr/>
        </p:nvGrpSpPr>
        <p:grpSpPr>
          <a:xfrm>
            <a:off x="3216864" y="3179386"/>
            <a:ext cx="2619977" cy="2144773"/>
            <a:chOff x="3551235" y="3496317"/>
            <a:chExt cx="2619977" cy="2144773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78527C86-E93C-403C-8FFF-A84CB1B5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1235" y="3496317"/>
              <a:ext cx="2619977" cy="17446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2" name="TextBox 8">
              <a:extLst>
                <a:ext uri="{FF2B5EF4-FFF2-40B4-BE49-F238E27FC236}">
                  <a16:creationId xmlns:a16="http://schemas.microsoft.com/office/drawing/2014/main" id="{57B35D89-D057-45DD-B98C-C7D667BA7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171" y="5240980"/>
              <a:ext cx="140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00000"/>
                </a:lnSpc>
                <a:buFontTx/>
                <a:buNone/>
                <a:defRPr sz="2000">
                  <a:latin typeface="Bahnschrift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en-US" dirty="0"/>
                <a:t>Bookstore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7B075E-A201-4DCC-ABC2-4C251A4CE978}"/>
              </a:ext>
            </a:extLst>
          </p:cNvPr>
          <p:cNvGrpSpPr/>
          <p:nvPr/>
        </p:nvGrpSpPr>
        <p:grpSpPr>
          <a:xfrm>
            <a:off x="6291456" y="4697025"/>
            <a:ext cx="2631882" cy="2166290"/>
            <a:chOff x="6503432" y="4368648"/>
            <a:chExt cx="2631882" cy="2166290"/>
          </a:xfrm>
        </p:grpSpPr>
        <p:pic>
          <p:nvPicPr>
            <p:cNvPr id="16390" name="Picture 6">
              <a:extLst>
                <a:ext uri="{FF2B5EF4-FFF2-40B4-BE49-F238E27FC236}">
                  <a16:creationId xmlns:a16="http://schemas.microsoft.com/office/drawing/2014/main" id="{DE7019AA-61B8-463D-A210-6D8B8EAB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32" y="4368648"/>
              <a:ext cx="2631882" cy="17446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3" name="TextBox 9">
              <a:extLst>
                <a:ext uri="{FF2B5EF4-FFF2-40B4-BE49-F238E27FC236}">
                  <a16:creationId xmlns:a16="http://schemas.microsoft.com/office/drawing/2014/main" id="{DFDE1A51-7CB0-48CA-A7D0-C7E703EA8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5213" y="6134828"/>
              <a:ext cx="1788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00000"/>
                </a:lnSpc>
                <a:buFontTx/>
                <a:buNone/>
                <a:defRPr sz="2000">
                  <a:latin typeface="Bahnschrift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en-US" dirty="0"/>
                <a:t>Music Vendor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112417-34AC-4F38-9A0E-50324303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233488"/>
            <a:ext cx="8655050" cy="4994275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E-Commerce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5AF5-012D-41B8-AC4C-1C723A21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Application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F1D7C6-0AB6-4C83-812B-4CD7BC0A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1778"/>
              </p:ext>
            </p:extLst>
          </p:nvPr>
        </p:nvGraphicFramePr>
        <p:xfrm>
          <a:off x="269875" y="1885470"/>
          <a:ext cx="8653462" cy="45105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64168">
                  <a:extLst>
                    <a:ext uri="{9D8B030D-6E8A-4147-A177-3AD203B41FA5}">
                      <a16:colId xmlns:a16="http://schemas.microsoft.com/office/drawing/2014/main" val="161345125"/>
                    </a:ext>
                  </a:extLst>
                </a:gridCol>
                <a:gridCol w="5589294">
                  <a:extLst>
                    <a:ext uri="{9D8B030D-6E8A-4147-A177-3AD203B41FA5}">
                      <a16:colId xmlns:a16="http://schemas.microsoft.com/office/drawing/2014/main" val="3458493292"/>
                    </a:ext>
                  </a:extLst>
                </a:gridCol>
              </a:tblGrid>
              <a:tr h="4362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The most popular forms are listed</a:t>
                      </a:r>
                    </a:p>
                  </a:txBody>
                  <a:tcPr marL="91446" marR="91446" marT="45709" marB="45709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9898"/>
                  </a:ext>
                </a:extLst>
              </a:tr>
              <a:tr h="771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B2C</a:t>
                      </a:r>
                      <a:br>
                        <a:rPr lang="en-US" sz="2000" dirty="0">
                          <a:latin typeface="Bahnschrift" panose="020B0502040204020203" pitchFamily="34" charset="0"/>
                        </a:rPr>
                      </a:br>
                      <a:r>
                        <a:rPr lang="en-US" sz="2000" dirty="0">
                          <a:latin typeface="Bahnschrift" panose="020B0502040204020203" pitchFamily="34" charset="0"/>
                        </a:rPr>
                        <a:t>(Business to Consumer)</a:t>
                      </a:r>
                    </a:p>
                  </a:txBody>
                  <a:tcPr marL="91446" marR="91446" marT="45709" marB="45709">
                    <a:lnB w="12700" cmpd="sng">
                      <a:noFill/>
                    </a:lnB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When consumer order shoes online</a:t>
                      </a: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83128"/>
                  </a:ext>
                </a:extLst>
              </a:tr>
              <a:tr h="771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B2B</a:t>
                      </a:r>
                    </a:p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(Business to Business)</a:t>
                      </a:r>
                    </a:p>
                  </a:txBody>
                  <a:tcPr marL="91446" marR="91446" marT="45709" marB="457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Truck manufacturer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Bahnschrift" panose="020B0502040204020203" pitchFamily="34" charset="0"/>
                        </a:rPr>
                        <a:t>oredering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 tires from suppliers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 marL="91446" marR="91446" marT="45709" marB="45709">
                    <a:lnL w="12700" cmpd="sng">
                      <a:noFill/>
                    </a:lnL>
                    <a:solidFill>
                      <a:srgbClr val="7030A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210"/>
                  </a:ext>
                </a:extLst>
              </a:tr>
              <a:tr h="436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C2C</a:t>
                      </a:r>
                    </a:p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(Consumer to Consumer)</a:t>
                      </a:r>
                    </a:p>
                  </a:txBody>
                  <a:tcPr marL="91446" marR="91446" marT="45709" marB="45709">
                    <a:lnT w="12700" cmpd="sng">
                      <a:noFill/>
                    </a:lnT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An online auction site(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ebay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29284"/>
                  </a:ext>
                </a:extLst>
              </a:tr>
              <a:tr h="11075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G2C</a:t>
                      </a:r>
                    </a:p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(government to Citizen)</a:t>
                      </a: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reduce the average time for fulfilling citizen’s requests for various government services.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2985"/>
                  </a:ext>
                </a:extLst>
              </a:tr>
              <a:tr h="436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P2P</a:t>
                      </a:r>
                    </a:p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(Peer to Peer)</a:t>
                      </a: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Buyer and seller transact directly</a:t>
                      </a:r>
                    </a:p>
                  </a:txBody>
                  <a:tcPr marL="91446" marR="91446" marT="45709" marB="45709">
                    <a:solidFill>
                      <a:srgbClr val="7030A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3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9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449</Words>
  <Application>Microsoft Office PowerPoint</Application>
  <PresentationFormat>On-screen Show (4:3)</PresentationFormat>
  <Paragraphs>168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Applications of computer networks</vt:lpstr>
      <vt:lpstr>Business Applications</vt:lpstr>
      <vt:lpstr>Business Applications</vt:lpstr>
      <vt:lpstr>Business Application</vt:lpstr>
      <vt:lpstr>Business Application</vt:lpstr>
      <vt:lpstr>Business Application</vt:lpstr>
      <vt:lpstr>Business Application</vt:lpstr>
      <vt:lpstr>Business Application</vt:lpstr>
      <vt:lpstr>Home Applications</vt:lpstr>
      <vt:lpstr>Home Applications</vt:lpstr>
      <vt:lpstr>Home Applications</vt:lpstr>
      <vt:lpstr>Home Applications</vt:lpstr>
      <vt:lpstr>Mobile Users</vt:lpstr>
      <vt:lpstr>Mobile Users</vt:lpstr>
      <vt:lpstr>Mobile Users</vt:lpstr>
      <vt:lpstr>Mobile Users</vt:lpstr>
      <vt:lpstr>Social issues</vt:lpstr>
      <vt:lpstr>Social issues</vt:lpstr>
      <vt:lpstr>Social issues</vt:lpstr>
      <vt:lpstr>Social issues</vt:lpstr>
      <vt:lpstr>Social issues</vt:lpstr>
      <vt:lpstr>Social issues</vt:lpstr>
      <vt:lpstr>Social issues</vt:lpstr>
      <vt:lpstr>Social issues</vt:lpstr>
      <vt:lpstr>Communication Breakdown</vt:lpstr>
      <vt:lpstr>Unauthorised Access</vt:lpstr>
      <vt:lpstr>Authentication</vt:lpstr>
      <vt:lpstr>Ethical Use of network</vt:lpstr>
      <vt:lpstr>Identity Theft</vt:lpstr>
      <vt:lpstr>Cyber Bullying</vt:lpstr>
      <vt:lpstr>Gaming Addiction</vt:lpstr>
      <vt:lpstr>Health &amp; Fitness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86</cp:revision>
  <dcterms:created xsi:type="dcterms:W3CDTF">2020-12-01T08:07:04Z</dcterms:created>
  <dcterms:modified xsi:type="dcterms:W3CDTF">2020-12-03T18:11:02Z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1067306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