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1" r:id="rId25"/>
    <p:sldId id="280" r:id="rId26"/>
    <p:sldId id="284" r:id="rId27"/>
    <p:sldId id="285" r:id="rId28"/>
    <p:sldId id="286" r:id="rId29"/>
    <p:sldId id="287" r:id="rId30"/>
    <p:sldId id="293" r:id="rId31"/>
    <p:sldId id="290" r:id="rId32"/>
    <p:sldId id="292" r:id="rId33"/>
    <p:sldId id="303" r:id="rId34"/>
    <p:sldId id="304" r:id="rId35"/>
    <p:sldId id="294" r:id="rId36"/>
    <p:sldId id="305" r:id="rId37"/>
    <p:sldId id="307" r:id="rId38"/>
    <p:sldId id="306" r:id="rId39"/>
    <p:sldId id="296" r:id="rId40"/>
    <p:sldId id="308" r:id="rId41"/>
    <p:sldId id="309" r:id="rId42"/>
    <p:sldId id="311" r:id="rId43"/>
    <p:sldId id="302" r:id="rId44"/>
    <p:sldId id="310" r:id="rId45"/>
    <p:sldId id="313" r:id="rId46"/>
    <p:sldId id="314" r:id="rId47"/>
    <p:sldId id="315" r:id="rId48"/>
    <p:sldId id="312" r:id="rId49"/>
    <p:sldId id="317" r:id="rId50"/>
    <p:sldId id="316" r:id="rId51"/>
    <p:sldId id="319" r:id="rId52"/>
    <p:sldId id="318" r:id="rId53"/>
    <p:sldId id="320" r:id="rId54"/>
    <p:sldId id="321" r:id="rId55"/>
    <p:sldId id="323" r:id="rId56"/>
    <p:sldId id="324" r:id="rId57"/>
    <p:sldId id="328" r:id="rId58"/>
    <p:sldId id="326" r:id="rId59"/>
    <p:sldId id="327" r:id="rId60"/>
    <p:sldId id="325" r:id="rId61"/>
    <p:sldId id="329" r:id="rId62"/>
    <p:sldId id="330" r:id="rId63"/>
    <p:sldId id="331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5EE"/>
    <a:srgbClr val="7030A0"/>
    <a:srgbClr val="4A3583"/>
    <a:srgbClr val="7049AF"/>
    <a:srgbClr val="2A80E2"/>
    <a:srgbClr val="435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A088B-8527-4194-8CBC-DD87EAD007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4E6DD3-C2DF-402A-98A6-E2D4953CEB4F}">
      <dgm:prSet phldrT="[Text]" custT="1"/>
      <dgm:spPr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 spcFirstLastPara="0" vert="horz" wrap="square" lIns="121920" tIns="121920" rIns="121920" bIns="121920" numCol="1" spcCol="1270" anchor="ctr" anchorCtr="0"/>
        <a:lstStyle/>
        <a:p>
          <a:r>
            <a:rPr lang="en-IN" sz="32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PAN</a:t>
          </a:r>
          <a:endParaRPr lang="en-US" sz="32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AC96F0C6-A3F7-4458-9517-BBC225261870}" type="parTrans" cxnId="{70249FFA-8DBA-4EA8-B6AB-514B26D7B720}">
      <dgm:prSet/>
      <dgm:spPr/>
      <dgm:t>
        <a:bodyPr/>
        <a:lstStyle/>
        <a:p>
          <a:endParaRPr lang="en-US"/>
        </a:p>
      </dgm:t>
    </dgm:pt>
    <dgm:pt modelId="{A5AE63F4-2FCB-440B-BCD8-BC4DC006BFF1}" type="sibTrans" cxnId="{70249FFA-8DBA-4EA8-B6AB-514B26D7B720}">
      <dgm:prSet/>
      <dgm:spPr/>
      <dgm:t>
        <a:bodyPr/>
        <a:lstStyle/>
        <a:p>
          <a:endParaRPr lang="en-US"/>
        </a:p>
      </dgm:t>
    </dgm:pt>
    <dgm:pt modelId="{991B7B9C-D4BC-4EA5-BE9C-CC3B78405701}">
      <dgm:prSet phldrT="[Text]" custT="1"/>
      <dgm:spPr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Wired Pan</a:t>
          </a:r>
          <a:endParaRPr lang="en-US" sz="26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1764E095-9F6E-4144-9E1D-24F748B56B4D}" type="parTrans" cxnId="{D2AD6174-B025-4052-905D-1FAA3EA31134}">
      <dgm:prSet/>
      <dgm:spPr/>
      <dgm:t>
        <a:bodyPr/>
        <a:lstStyle/>
        <a:p>
          <a:endParaRPr lang="en-US"/>
        </a:p>
      </dgm:t>
    </dgm:pt>
    <dgm:pt modelId="{A0820A9A-FAE9-4B96-AE63-2526CE9FD771}" type="sibTrans" cxnId="{D2AD6174-B025-4052-905D-1FAA3EA31134}">
      <dgm:prSet/>
      <dgm:spPr/>
      <dgm:t>
        <a:bodyPr/>
        <a:lstStyle/>
        <a:p>
          <a:endParaRPr lang="en-US"/>
        </a:p>
      </dgm:t>
    </dgm:pt>
    <dgm:pt modelId="{985F6504-BCC8-412A-8B08-03177B037B79}">
      <dgm:prSet phldrT="[Text]" custT="1"/>
      <dgm:spPr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Wireless Pan</a:t>
          </a:r>
          <a:endParaRPr lang="en-US" sz="26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9B194ED6-491E-44B5-BB7E-8D91CF415CB3}" type="parTrans" cxnId="{D7563848-CF74-46F3-9AD9-EA9E19A71627}">
      <dgm:prSet/>
      <dgm:spPr/>
      <dgm:t>
        <a:bodyPr/>
        <a:lstStyle/>
        <a:p>
          <a:endParaRPr lang="en-US"/>
        </a:p>
      </dgm:t>
    </dgm:pt>
    <dgm:pt modelId="{F6ED841B-2C03-49B6-986A-72E01514E60F}" type="sibTrans" cxnId="{D7563848-CF74-46F3-9AD9-EA9E19A71627}">
      <dgm:prSet/>
      <dgm:spPr/>
      <dgm:t>
        <a:bodyPr/>
        <a:lstStyle/>
        <a:p>
          <a:endParaRPr lang="en-US"/>
        </a:p>
      </dgm:t>
    </dgm:pt>
    <dgm:pt modelId="{D6B28A4E-F7DB-4F0F-A98E-A7578C65ACA1}">
      <dgm:prSet phldrT="[Text]" custT="1"/>
      <dgm:spPr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Infrared Data Association</a:t>
          </a:r>
          <a:endParaRPr lang="en-US" sz="22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403982C2-9325-4466-8FFC-6109E010DC39}" type="parTrans" cxnId="{176B0158-D257-43D0-A07E-4AE76B177D11}">
      <dgm:prSet/>
      <dgm:spPr/>
      <dgm:t>
        <a:bodyPr/>
        <a:lstStyle/>
        <a:p>
          <a:endParaRPr lang="en-US"/>
        </a:p>
      </dgm:t>
    </dgm:pt>
    <dgm:pt modelId="{6DB3B668-064A-423D-8DB9-7BD183716220}" type="sibTrans" cxnId="{176B0158-D257-43D0-A07E-4AE76B177D11}">
      <dgm:prSet/>
      <dgm:spPr/>
      <dgm:t>
        <a:bodyPr/>
        <a:lstStyle/>
        <a:p>
          <a:endParaRPr lang="en-US"/>
        </a:p>
      </dgm:t>
    </dgm:pt>
    <dgm:pt modelId="{96EC3AC5-2898-440C-82AB-1A4F5E4BEBB7}">
      <dgm:prSet phldrT="[Text]" custT="1"/>
      <dgm:spPr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Bluetooth</a:t>
          </a:r>
          <a:endParaRPr lang="en-US" sz="22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4A176681-B3F3-4B5F-B10D-FD9E0D9CA00A}" type="parTrans" cxnId="{39019768-5DE3-4A47-A1F9-8D7D5E6DA4C4}">
      <dgm:prSet/>
      <dgm:spPr/>
      <dgm:t>
        <a:bodyPr/>
        <a:lstStyle/>
        <a:p>
          <a:endParaRPr lang="en-US"/>
        </a:p>
      </dgm:t>
    </dgm:pt>
    <dgm:pt modelId="{3795EB81-3473-4058-9C9B-CC2F5E655159}" type="sibTrans" cxnId="{39019768-5DE3-4A47-A1F9-8D7D5E6DA4C4}">
      <dgm:prSet/>
      <dgm:spPr/>
      <dgm:t>
        <a:bodyPr/>
        <a:lstStyle/>
        <a:p>
          <a:endParaRPr lang="en-US"/>
        </a:p>
      </dgm:t>
    </dgm:pt>
    <dgm:pt modelId="{6812FE7E-874B-4053-9AAD-BC8BB84F24F8}" type="pres">
      <dgm:prSet presAssocID="{E06A088B-8527-4194-8CBC-DD87EAD007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B38E9E-70E7-40D4-86E5-38CC7B91C8D7}" type="pres">
      <dgm:prSet presAssocID="{E06A088B-8527-4194-8CBC-DD87EAD0070B}" presName="hierFlow" presStyleCnt="0"/>
      <dgm:spPr/>
    </dgm:pt>
    <dgm:pt modelId="{5B102754-D7BC-4773-8D32-F8EEE293D872}" type="pres">
      <dgm:prSet presAssocID="{E06A088B-8527-4194-8CBC-DD87EAD007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0EEAD08-5219-48A9-8CFA-F639D92CE16C}" type="pres">
      <dgm:prSet presAssocID="{FE4E6DD3-C2DF-402A-98A6-E2D4953CEB4F}" presName="Name14" presStyleCnt="0"/>
      <dgm:spPr/>
    </dgm:pt>
    <dgm:pt modelId="{E0D73666-2319-419D-9F40-3DFA39002C83}" type="pres">
      <dgm:prSet presAssocID="{FE4E6DD3-C2DF-402A-98A6-E2D4953CEB4F}" presName="level1Shape" presStyleLbl="node0" presStyleIdx="0" presStyleCnt="1" custScaleX="145819" custScaleY="49815">
        <dgm:presLayoutVars>
          <dgm:chPref val="3"/>
        </dgm:presLayoutVars>
      </dgm:prSet>
      <dgm:spPr>
        <a:xfrm>
          <a:off x="2280397" y="787790"/>
          <a:ext cx="3050304" cy="694701"/>
        </a:xfrm>
        <a:prstGeom prst="roundRect">
          <a:avLst>
            <a:gd name="adj" fmla="val 10000"/>
          </a:avLst>
        </a:prstGeom>
      </dgm:spPr>
    </dgm:pt>
    <dgm:pt modelId="{91E5FDB3-AC87-4735-8125-47070CE18DBB}" type="pres">
      <dgm:prSet presAssocID="{FE4E6DD3-C2DF-402A-98A6-E2D4953CEB4F}" presName="hierChild2" presStyleCnt="0"/>
      <dgm:spPr/>
    </dgm:pt>
    <dgm:pt modelId="{5CC9849F-23BB-4CEC-AD0D-E4182FE6B514}" type="pres">
      <dgm:prSet presAssocID="{1764E095-9F6E-4144-9E1D-24F748B56B4D}" presName="Name19" presStyleLbl="parChTrans1D2" presStyleIdx="0" presStyleCnt="2"/>
      <dgm:spPr/>
    </dgm:pt>
    <dgm:pt modelId="{4DA435F1-240B-45D0-8C9D-9483CD7286A5}" type="pres">
      <dgm:prSet presAssocID="{991B7B9C-D4BC-4EA5-BE9C-CC3B78405701}" presName="Name21" presStyleCnt="0"/>
      <dgm:spPr/>
    </dgm:pt>
    <dgm:pt modelId="{2F026CBA-4E4D-4886-AA25-B86ABF85180F}" type="pres">
      <dgm:prSet presAssocID="{991B7B9C-D4BC-4EA5-BE9C-CC3B78405701}" presName="level2Shape" presStyleLbl="node2" presStyleIdx="0" presStyleCnt="2" custScaleX="115414" custScaleY="40498"/>
      <dgm:spPr>
        <a:xfrm>
          <a:off x="89" y="2040316"/>
          <a:ext cx="2796856" cy="564769"/>
        </a:xfrm>
        <a:prstGeom prst="roundRect">
          <a:avLst>
            <a:gd name="adj" fmla="val 10000"/>
          </a:avLst>
        </a:prstGeom>
      </dgm:spPr>
    </dgm:pt>
    <dgm:pt modelId="{835A93BE-B000-43DA-8674-C42BADF00DAD}" type="pres">
      <dgm:prSet presAssocID="{991B7B9C-D4BC-4EA5-BE9C-CC3B78405701}" presName="hierChild3" presStyleCnt="0"/>
      <dgm:spPr/>
    </dgm:pt>
    <dgm:pt modelId="{CCF50C24-EBAB-4F2A-BA67-115EB520BA39}" type="pres">
      <dgm:prSet presAssocID="{9B194ED6-491E-44B5-BB7E-8D91CF415CB3}" presName="Name19" presStyleLbl="parChTrans1D2" presStyleIdx="1" presStyleCnt="2"/>
      <dgm:spPr/>
    </dgm:pt>
    <dgm:pt modelId="{24C63467-F944-480C-8AFF-6EC2B6EB6EFA}" type="pres">
      <dgm:prSet presAssocID="{985F6504-BCC8-412A-8B08-03177B037B79}" presName="Name21" presStyleCnt="0"/>
      <dgm:spPr/>
    </dgm:pt>
    <dgm:pt modelId="{FE0E59E4-D7D9-4755-8D0D-58CF6EBD363A}" type="pres">
      <dgm:prSet presAssocID="{985F6504-BCC8-412A-8B08-03177B037B79}" presName="level2Shape" presStyleLbl="node2" presStyleIdx="1" presStyleCnt="2" custScaleX="116723" custScaleY="40498"/>
      <dgm:spPr>
        <a:xfrm>
          <a:off x="3424499" y="2040316"/>
          <a:ext cx="4186509" cy="564769"/>
        </a:xfrm>
        <a:prstGeom prst="roundRect">
          <a:avLst>
            <a:gd name="adj" fmla="val 10000"/>
          </a:avLst>
        </a:prstGeom>
      </dgm:spPr>
    </dgm:pt>
    <dgm:pt modelId="{E36EC9BA-3282-4CC8-8AC0-B4EFC72DDB88}" type="pres">
      <dgm:prSet presAssocID="{985F6504-BCC8-412A-8B08-03177B037B79}" presName="hierChild3" presStyleCnt="0"/>
      <dgm:spPr/>
    </dgm:pt>
    <dgm:pt modelId="{A453AD51-CCD5-4393-832F-2A7A5BE8E8CC}" type="pres">
      <dgm:prSet presAssocID="{4A176681-B3F3-4B5F-B10D-FD9E0D9CA00A}" presName="Name19" presStyleLbl="parChTrans1D3" presStyleIdx="0" presStyleCnt="2"/>
      <dgm:spPr/>
    </dgm:pt>
    <dgm:pt modelId="{E1BECDDE-8646-4512-9F5E-F544B4A7EA66}" type="pres">
      <dgm:prSet presAssocID="{96EC3AC5-2898-440C-82AB-1A4F5E4BEBB7}" presName="Name21" presStyleCnt="0"/>
      <dgm:spPr/>
    </dgm:pt>
    <dgm:pt modelId="{D6DFC8B0-59B6-4D9C-8395-AC8902234F6C}" type="pres">
      <dgm:prSet presAssocID="{96EC3AC5-2898-440C-82AB-1A4F5E4BEBB7}" presName="level2Shape" presStyleLbl="node3" presStyleIdx="0" presStyleCnt="2" custScaleX="85211" custScaleY="40596"/>
      <dgm:spPr>
        <a:xfrm>
          <a:off x="2952402" y="3162911"/>
          <a:ext cx="1782480" cy="566136"/>
        </a:xfrm>
        <a:prstGeom prst="roundRect">
          <a:avLst>
            <a:gd name="adj" fmla="val 10000"/>
          </a:avLst>
        </a:prstGeom>
      </dgm:spPr>
    </dgm:pt>
    <dgm:pt modelId="{F947B361-5110-4C21-92B5-38A68BAB457B}" type="pres">
      <dgm:prSet presAssocID="{96EC3AC5-2898-440C-82AB-1A4F5E4BEBB7}" presName="hierChild3" presStyleCnt="0"/>
      <dgm:spPr/>
    </dgm:pt>
    <dgm:pt modelId="{8A5022CC-CA1A-4933-A930-20E509941AFD}" type="pres">
      <dgm:prSet presAssocID="{403982C2-9325-4466-8FFC-6109E010DC39}" presName="Name19" presStyleLbl="parChTrans1D3" presStyleIdx="1" presStyleCnt="2"/>
      <dgm:spPr/>
    </dgm:pt>
    <dgm:pt modelId="{E38C30BA-DD0A-479E-A7B8-4C13EF93AF70}" type="pres">
      <dgm:prSet presAssocID="{D6B28A4E-F7DB-4F0F-A98E-A7578C65ACA1}" presName="Name21" presStyleCnt="0"/>
      <dgm:spPr/>
    </dgm:pt>
    <dgm:pt modelId="{DDF11701-F666-4F34-B7F4-8B0E15E74EF1}" type="pres">
      <dgm:prSet presAssocID="{D6B28A4E-F7DB-4F0F-A98E-A7578C65ACA1}" presName="level2Shape" presStyleLbl="node3" presStyleIdx="1" presStyleCnt="2" custScaleX="167425" custScaleY="37454"/>
      <dgm:spPr>
        <a:xfrm>
          <a:off x="5362435" y="3162911"/>
          <a:ext cx="2720671" cy="738113"/>
        </a:xfrm>
        <a:prstGeom prst="roundRect">
          <a:avLst>
            <a:gd name="adj" fmla="val 10000"/>
          </a:avLst>
        </a:prstGeom>
      </dgm:spPr>
    </dgm:pt>
    <dgm:pt modelId="{776C909B-5A06-4E21-979A-3B1161379D62}" type="pres">
      <dgm:prSet presAssocID="{D6B28A4E-F7DB-4F0F-A98E-A7578C65ACA1}" presName="hierChild3" presStyleCnt="0"/>
      <dgm:spPr/>
    </dgm:pt>
    <dgm:pt modelId="{DACC51AD-30BB-45A3-ABE7-86AD6D72BC62}" type="pres">
      <dgm:prSet presAssocID="{E06A088B-8527-4194-8CBC-DD87EAD0070B}" presName="bgShapesFlow" presStyleCnt="0"/>
      <dgm:spPr/>
    </dgm:pt>
  </dgm:ptLst>
  <dgm:cxnLst>
    <dgm:cxn modelId="{672DB703-D4ED-438B-8B95-A6245CA144CC}" type="presOf" srcId="{4A176681-B3F3-4B5F-B10D-FD9E0D9CA00A}" destId="{A453AD51-CCD5-4393-832F-2A7A5BE8E8CC}" srcOrd="0" destOrd="0" presId="urn:microsoft.com/office/officeart/2005/8/layout/hierarchy6"/>
    <dgm:cxn modelId="{C7D2F706-F556-47BC-A6CE-D7A4D94CC2D7}" type="presOf" srcId="{9B194ED6-491E-44B5-BB7E-8D91CF415CB3}" destId="{CCF50C24-EBAB-4F2A-BA67-115EB520BA39}" srcOrd="0" destOrd="0" presId="urn:microsoft.com/office/officeart/2005/8/layout/hierarchy6"/>
    <dgm:cxn modelId="{BEF31107-E104-445A-A003-4BCB5E7F959F}" type="presOf" srcId="{991B7B9C-D4BC-4EA5-BE9C-CC3B78405701}" destId="{2F026CBA-4E4D-4886-AA25-B86ABF85180F}" srcOrd="0" destOrd="0" presId="urn:microsoft.com/office/officeart/2005/8/layout/hierarchy6"/>
    <dgm:cxn modelId="{EDB89C11-4060-4606-9700-CA77611257F2}" type="presOf" srcId="{96EC3AC5-2898-440C-82AB-1A4F5E4BEBB7}" destId="{D6DFC8B0-59B6-4D9C-8395-AC8902234F6C}" srcOrd="0" destOrd="0" presId="urn:microsoft.com/office/officeart/2005/8/layout/hierarchy6"/>
    <dgm:cxn modelId="{EC51F81E-6565-45DA-9010-9D4BB884555A}" type="presOf" srcId="{FE4E6DD3-C2DF-402A-98A6-E2D4953CEB4F}" destId="{E0D73666-2319-419D-9F40-3DFA39002C83}" srcOrd="0" destOrd="0" presId="urn:microsoft.com/office/officeart/2005/8/layout/hierarchy6"/>
    <dgm:cxn modelId="{B10ED160-7D4F-4059-A11B-DB7360582A9A}" type="presOf" srcId="{403982C2-9325-4466-8FFC-6109E010DC39}" destId="{8A5022CC-CA1A-4933-A930-20E509941AFD}" srcOrd="0" destOrd="0" presId="urn:microsoft.com/office/officeart/2005/8/layout/hierarchy6"/>
    <dgm:cxn modelId="{D7563848-CF74-46F3-9AD9-EA9E19A71627}" srcId="{FE4E6DD3-C2DF-402A-98A6-E2D4953CEB4F}" destId="{985F6504-BCC8-412A-8B08-03177B037B79}" srcOrd="1" destOrd="0" parTransId="{9B194ED6-491E-44B5-BB7E-8D91CF415CB3}" sibTransId="{F6ED841B-2C03-49B6-986A-72E01514E60F}"/>
    <dgm:cxn modelId="{39019768-5DE3-4A47-A1F9-8D7D5E6DA4C4}" srcId="{985F6504-BCC8-412A-8B08-03177B037B79}" destId="{96EC3AC5-2898-440C-82AB-1A4F5E4BEBB7}" srcOrd="0" destOrd="0" parTransId="{4A176681-B3F3-4B5F-B10D-FD9E0D9CA00A}" sibTransId="{3795EB81-3473-4058-9C9B-CC2F5E655159}"/>
    <dgm:cxn modelId="{F697DD6B-B330-4706-934D-4E67C89E8183}" type="presOf" srcId="{E06A088B-8527-4194-8CBC-DD87EAD0070B}" destId="{6812FE7E-874B-4053-9AAD-BC8BB84F24F8}" srcOrd="0" destOrd="0" presId="urn:microsoft.com/office/officeart/2005/8/layout/hierarchy6"/>
    <dgm:cxn modelId="{D2AD6174-B025-4052-905D-1FAA3EA31134}" srcId="{FE4E6DD3-C2DF-402A-98A6-E2D4953CEB4F}" destId="{991B7B9C-D4BC-4EA5-BE9C-CC3B78405701}" srcOrd="0" destOrd="0" parTransId="{1764E095-9F6E-4144-9E1D-24F748B56B4D}" sibTransId="{A0820A9A-FAE9-4B96-AE63-2526CE9FD771}"/>
    <dgm:cxn modelId="{176B0158-D257-43D0-A07E-4AE76B177D11}" srcId="{985F6504-BCC8-412A-8B08-03177B037B79}" destId="{D6B28A4E-F7DB-4F0F-A98E-A7578C65ACA1}" srcOrd="1" destOrd="0" parTransId="{403982C2-9325-4466-8FFC-6109E010DC39}" sibTransId="{6DB3B668-064A-423D-8DB9-7BD183716220}"/>
    <dgm:cxn modelId="{FDB46E9B-FB93-43B0-A404-2675C92B4F0F}" type="presOf" srcId="{D6B28A4E-F7DB-4F0F-A98E-A7578C65ACA1}" destId="{DDF11701-F666-4F34-B7F4-8B0E15E74EF1}" srcOrd="0" destOrd="0" presId="urn:microsoft.com/office/officeart/2005/8/layout/hierarchy6"/>
    <dgm:cxn modelId="{FBB09A9D-445E-4FB1-BA2B-710B245E4486}" type="presOf" srcId="{985F6504-BCC8-412A-8B08-03177B037B79}" destId="{FE0E59E4-D7D9-4755-8D0D-58CF6EBD363A}" srcOrd="0" destOrd="0" presId="urn:microsoft.com/office/officeart/2005/8/layout/hierarchy6"/>
    <dgm:cxn modelId="{647456A0-755A-4595-83F8-C46BD0DDFE87}" type="presOf" srcId="{1764E095-9F6E-4144-9E1D-24F748B56B4D}" destId="{5CC9849F-23BB-4CEC-AD0D-E4182FE6B514}" srcOrd="0" destOrd="0" presId="urn:microsoft.com/office/officeart/2005/8/layout/hierarchy6"/>
    <dgm:cxn modelId="{70249FFA-8DBA-4EA8-B6AB-514B26D7B720}" srcId="{E06A088B-8527-4194-8CBC-DD87EAD0070B}" destId="{FE4E6DD3-C2DF-402A-98A6-E2D4953CEB4F}" srcOrd="0" destOrd="0" parTransId="{AC96F0C6-A3F7-4458-9517-BBC225261870}" sibTransId="{A5AE63F4-2FCB-440B-BCD8-BC4DC006BFF1}"/>
    <dgm:cxn modelId="{A7224508-5F5A-4EAF-BD61-C9A6FE7088B0}" type="presParOf" srcId="{6812FE7E-874B-4053-9AAD-BC8BB84F24F8}" destId="{A5B38E9E-70E7-40D4-86E5-38CC7B91C8D7}" srcOrd="0" destOrd="0" presId="urn:microsoft.com/office/officeart/2005/8/layout/hierarchy6"/>
    <dgm:cxn modelId="{19E53844-ADA7-4D14-BFB9-E448FD419F00}" type="presParOf" srcId="{A5B38E9E-70E7-40D4-86E5-38CC7B91C8D7}" destId="{5B102754-D7BC-4773-8D32-F8EEE293D872}" srcOrd="0" destOrd="0" presId="urn:microsoft.com/office/officeart/2005/8/layout/hierarchy6"/>
    <dgm:cxn modelId="{2FEDAA68-422B-464A-8DBB-C65AE5A5A583}" type="presParOf" srcId="{5B102754-D7BC-4773-8D32-F8EEE293D872}" destId="{60EEAD08-5219-48A9-8CFA-F639D92CE16C}" srcOrd="0" destOrd="0" presId="urn:microsoft.com/office/officeart/2005/8/layout/hierarchy6"/>
    <dgm:cxn modelId="{F42C9BB2-071E-4B98-97AA-446474C9D74E}" type="presParOf" srcId="{60EEAD08-5219-48A9-8CFA-F639D92CE16C}" destId="{E0D73666-2319-419D-9F40-3DFA39002C83}" srcOrd="0" destOrd="0" presId="urn:microsoft.com/office/officeart/2005/8/layout/hierarchy6"/>
    <dgm:cxn modelId="{91AB5F72-61AE-4790-B3E4-729305B42CFE}" type="presParOf" srcId="{60EEAD08-5219-48A9-8CFA-F639D92CE16C}" destId="{91E5FDB3-AC87-4735-8125-47070CE18DBB}" srcOrd="1" destOrd="0" presId="urn:microsoft.com/office/officeart/2005/8/layout/hierarchy6"/>
    <dgm:cxn modelId="{EC80B824-0603-4561-BA01-8F07075960AF}" type="presParOf" srcId="{91E5FDB3-AC87-4735-8125-47070CE18DBB}" destId="{5CC9849F-23BB-4CEC-AD0D-E4182FE6B514}" srcOrd="0" destOrd="0" presId="urn:microsoft.com/office/officeart/2005/8/layout/hierarchy6"/>
    <dgm:cxn modelId="{666A9223-5819-44CE-9995-9286CAC2ACDE}" type="presParOf" srcId="{91E5FDB3-AC87-4735-8125-47070CE18DBB}" destId="{4DA435F1-240B-45D0-8C9D-9483CD7286A5}" srcOrd="1" destOrd="0" presId="urn:microsoft.com/office/officeart/2005/8/layout/hierarchy6"/>
    <dgm:cxn modelId="{44402E03-A8A0-4F34-99BF-C5BA4A6A2A05}" type="presParOf" srcId="{4DA435F1-240B-45D0-8C9D-9483CD7286A5}" destId="{2F026CBA-4E4D-4886-AA25-B86ABF85180F}" srcOrd="0" destOrd="0" presId="urn:microsoft.com/office/officeart/2005/8/layout/hierarchy6"/>
    <dgm:cxn modelId="{D803EF72-D7E3-4477-BC75-0064B53017AE}" type="presParOf" srcId="{4DA435F1-240B-45D0-8C9D-9483CD7286A5}" destId="{835A93BE-B000-43DA-8674-C42BADF00DAD}" srcOrd="1" destOrd="0" presId="urn:microsoft.com/office/officeart/2005/8/layout/hierarchy6"/>
    <dgm:cxn modelId="{86D2F4E1-1B9E-4B0E-8CCB-2DBE2A33AF15}" type="presParOf" srcId="{91E5FDB3-AC87-4735-8125-47070CE18DBB}" destId="{CCF50C24-EBAB-4F2A-BA67-115EB520BA39}" srcOrd="2" destOrd="0" presId="urn:microsoft.com/office/officeart/2005/8/layout/hierarchy6"/>
    <dgm:cxn modelId="{C7CBCD13-D939-43C6-9732-433FC99CD6E9}" type="presParOf" srcId="{91E5FDB3-AC87-4735-8125-47070CE18DBB}" destId="{24C63467-F944-480C-8AFF-6EC2B6EB6EFA}" srcOrd="3" destOrd="0" presId="urn:microsoft.com/office/officeart/2005/8/layout/hierarchy6"/>
    <dgm:cxn modelId="{19AFB396-BBB7-47AF-B99C-2255E9ECE8EE}" type="presParOf" srcId="{24C63467-F944-480C-8AFF-6EC2B6EB6EFA}" destId="{FE0E59E4-D7D9-4755-8D0D-58CF6EBD363A}" srcOrd="0" destOrd="0" presId="urn:microsoft.com/office/officeart/2005/8/layout/hierarchy6"/>
    <dgm:cxn modelId="{8B3CCB38-A449-4275-A8B0-A7A3127A7F74}" type="presParOf" srcId="{24C63467-F944-480C-8AFF-6EC2B6EB6EFA}" destId="{E36EC9BA-3282-4CC8-8AC0-B4EFC72DDB88}" srcOrd="1" destOrd="0" presId="urn:microsoft.com/office/officeart/2005/8/layout/hierarchy6"/>
    <dgm:cxn modelId="{0248B1D1-B98C-43B8-A5B2-818D89E990EE}" type="presParOf" srcId="{E36EC9BA-3282-4CC8-8AC0-B4EFC72DDB88}" destId="{A453AD51-CCD5-4393-832F-2A7A5BE8E8CC}" srcOrd="0" destOrd="0" presId="urn:microsoft.com/office/officeart/2005/8/layout/hierarchy6"/>
    <dgm:cxn modelId="{D2A76BF0-C4B1-40EF-886F-376384D6F971}" type="presParOf" srcId="{E36EC9BA-3282-4CC8-8AC0-B4EFC72DDB88}" destId="{E1BECDDE-8646-4512-9F5E-F544B4A7EA66}" srcOrd="1" destOrd="0" presId="urn:microsoft.com/office/officeart/2005/8/layout/hierarchy6"/>
    <dgm:cxn modelId="{B6DB4117-407E-4ED3-8061-78867336E96E}" type="presParOf" srcId="{E1BECDDE-8646-4512-9F5E-F544B4A7EA66}" destId="{D6DFC8B0-59B6-4D9C-8395-AC8902234F6C}" srcOrd="0" destOrd="0" presId="urn:microsoft.com/office/officeart/2005/8/layout/hierarchy6"/>
    <dgm:cxn modelId="{FC2ECDE0-E548-455A-9605-D31BE3924D43}" type="presParOf" srcId="{E1BECDDE-8646-4512-9F5E-F544B4A7EA66}" destId="{F947B361-5110-4C21-92B5-38A68BAB457B}" srcOrd="1" destOrd="0" presId="urn:microsoft.com/office/officeart/2005/8/layout/hierarchy6"/>
    <dgm:cxn modelId="{E53BE6B4-77D7-4D74-986F-605A001C8181}" type="presParOf" srcId="{E36EC9BA-3282-4CC8-8AC0-B4EFC72DDB88}" destId="{8A5022CC-CA1A-4933-A930-20E509941AFD}" srcOrd="2" destOrd="0" presId="urn:microsoft.com/office/officeart/2005/8/layout/hierarchy6"/>
    <dgm:cxn modelId="{F57B9370-B965-4B61-8B05-8DF55C8D5B53}" type="presParOf" srcId="{E36EC9BA-3282-4CC8-8AC0-B4EFC72DDB88}" destId="{E38C30BA-DD0A-479E-A7B8-4C13EF93AF70}" srcOrd="3" destOrd="0" presId="urn:microsoft.com/office/officeart/2005/8/layout/hierarchy6"/>
    <dgm:cxn modelId="{BB021BBE-862B-4317-8506-4248AB40AE5B}" type="presParOf" srcId="{E38C30BA-DD0A-479E-A7B8-4C13EF93AF70}" destId="{DDF11701-F666-4F34-B7F4-8B0E15E74EF1}" srcOrd="0" destOrd="0" presId="urn:microsoft.com/office/officeart/2005/8/layout/hierarchy6"/>
    <dgm:cxn modelId="{BAB9FF4C-FBB1-4B84-953E-F431634FFE34}" type="presParOf" srcId="{E38C30BA-DD0A-479E-A7B8-4C13EF93AF70}" destId="{776C909B-5A06-4E21-979A-3B1161379D62}" srcOrd="1" destOrd="0" presId="urn:microsoft.com/office/officeart/2005/8/layout/hierarchy6"/>
    <dgm:cxn modelId="{C02A8866-EC85-4273-8CFD-36892700BEA1}" type="presParOf" srcId="{6812FE7E-874B-4053-9AAD-BC8BB84F24F8}" destId="{DACC51AD-30BB-45A3-ABE7-86AD6D72BC6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3666-2319-419D-9F40-3DFA39002C83}">
      <dsp:nvSpPr>
        <dsp:cNvPr id="0" name=""/>
        <dsp:cNvSpPr/>
      </dsp:nvSpPr>
      <dsp:spPr>
        <a:xfrm>
          <a:off x="1280072" y="792097"/>
          <a:ext cx="3202051" cy="729261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PAN</a:t>
          </a:r>
          <a:endParaRPr lang="en-US" sz="32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1301431" y="813456"/>
        <a:ext cx="3159333" cy="686543"/>
      </dsp:txXfrm>
    </dsp:sp>
    <dsp:sp modelId="{5CC9849F-23BB-4CEC-AD0D-E4182FE6B514}">
      <dsp:nvSpPr>
        <dsp:cNvPr id="0" name=""/>
        <dsp:cNvSpPr/>
      </dsp:nvSpPr>
      <dsp:spPr>
        <a:xfrm>
          <a:off x="1270146" y="1521358"/>
          <a:ext cx="1610951" cy="585575"/>
        </a:xfrm>
        <a:custGeom>
          <a:avLst/>
          <a:gdLst/>
          <a:ahLst/>
          <a:cxnLst/>
          <a:rect l="0" t="0" r="0" b="0"/>
          <a:pathLst>
            <a:path>
              <a:moveTo>
                <a:pt x="1610951" y="0"/>
              </a:moveTo>
              <a:lnTo>
                <a:pt x="1610951" y="292787"/>
              </a:lnTo>
              <a:lnTo>
                <a:pt x="0" y="292787"/>
              </a:lnTo>
              <a:lnTo>
                <a:pt x="0" y="585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26CBA-4E4D-4886-AA25-B86ABF85180F}">
      <dsp:nvSpPr>
        <dsp:cNvPr id="0" name=""/>
        <dsp:cNvSpPr/>
      </dsp:nvSpPr>
      <dsp:spPr>
        <a:xfrm>
          <a:off x="2954" y="2106934"/>
          <a:ext cx="2534385" cy="592865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Wired Pan</a:t>
          </a:r>
          <a:endParaRPr lang="en-US" sz="26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20318" y="2124298"/>
        <a:ext cx="2499657" cy="558137"/>
      </dsp:txXfrm>
    </dsp:sp>
    <dsp:sp modelId="{CCF50C24-EBAB-4F2A-BA67-115EB520BA39}">
      <dsp:nvSpPr>
        <dsp:cNvPr id="0" name=""/>
        <dsp:cNvSpPr/>
      </dsp:nvSpPr>
      <dsp:spPr>
        <a:xfrm>
          <a:off x="2881097" y="1521358"/>
          <a:ext cx="1596578" cy="58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787"/>
              </a:lnTo>
              <a:lnTo>
                <a:pt x="1596578" y="292787"/>
              </a:lnTo>
              <a:lnTo>
                <a:pt x="1596578" y="585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E59E4-D7D9-4755-8D0D-58CF6EBD363A}">
      <dsp:nvSpPr>
        <dsp:cNvPr id="0" name=""/>
        <dsp:cNvSpPr/>
      </dsp:nvSpPr>
      <dsp:spPr>
        <a:xfrm>
          <a:off x="3196111" y="2106934"/>
          <a:ext cx="2563129" cy="592865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Wireless Pan</a:t>
          </a:r>
          <a:endParaRPr lang="en-US" sz="26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3213475" y="2124298"/>
        <a:ext cx="2528401" cy="558137"/>
      </dsp:txXfrm>
    </dsp:sp>
    <dsp:sp modelId="{A453AD51-CCD5-4393-832F-2A7A5BE8E8CC}">
      <dsp:nvSpPr>
        <dsp:cNvPr id="0" name=""/>
        <dsp:cNvSpPr/>
      </dsp:nvSpPr>
      <dsp:spPr>
        <a:xfrm>
          <a:off x="2310040" y="2699800"/>
          <a:ext cx="2167635" cy="585575"/>
        </a:xfrm>
        <a:custGeom>
          <a:avLst/>
          <a:gdLst/>
          <a:ahLst/>
          <a:cxnLst/>
          <a:rect l="0" t="0" r="0" b="0"/>
          <a:pathLst>
            <a:path>
              <a:moveTo>
                <a:pt x="2167635" y="0"/>
              </a:moveTo>
              <a:lnTo>
                <a:pt x="2167635" y="292787"/>
              </a:lnTo>
              <a:lnTo>
                <a:pt x="0" y="292787"/>
              </a:lnTo>
              <a:lnTo>
                <a:pt x="0" y="585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FC8B0-59B6-4D9C-8395-AC8902234F6C}">
      <dsp:nvSpPr>
        <dsp:cNvPr id="0" name=""/>
        <dsp:cNvSpPr/>
      </dsp:nvSpPr>
      <dsp:spPr>
        <a:xfrm>
          <a:off x="1374463" y="3285375"/>
          <a:ext cx="1871155" cy="594300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Bluetooth</a:t>
          </a:r>
          <a:endParaRPr lang="en-US" sz="22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1391869" y="3302781"/>
        <a:ext cx="1836343" cy="559488"/>
      </dsp:txXfrm>
    </dsp:sp>
    <dsp:sp modelId="{8A5022CC-CA1A-4933-A930-20E509941AFD}">
      <dsp:nvSpPr>
        <dsp:cNvPr id="0" name=""/>
        <dsp:cNvSpPr/>
      </dsp:nvSpPr>
      <dsp:spPr>
        <a:xfrm>
          <a:off x="4477676" y="2699800"/>
          <a:ext cx="1264963" cy="58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787"/>
              </a:lnTo>
              <a:lnTo>
                <a:pt x="1264963" y="292787"/>
              </a:lnTo>
              <a:lnTo>
                <a:pt x="1264963" y="585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11701-F666-4F34-B7F4-8B0E15E74EF1}">
      <dsp:nvSpPr>
        <dsp:cNvPr id="0" name=""/>
        <dsp:cNvSpPr/>
      </dsp:nvSpPr>
      <dsp:spPr>
        <a:xfrm>
          <a:off x="3904390" y="3285375"/>
          <a:ext cx="3676498" cy="548303"/>
        </a:xfrm>
        <a:prstGeom prst="roundRect">
          <a:avLst>
            <a:gd name="adj" fmla="val 10000"/>
          </a:avLst>
        </a:prstGeom>
        <a:gradFill flip="none" rotWithShape="1">
          <a:gsLst>
            <a:gs pos="100000">
              <a:srgbClr val="C9D5EE"/>
            </a:gs>
            <a:gs pos="0">
              <a:srgbClr val="4472C4">
                <a:lumMod val="30000"/>
                <a:lumOff val="70000"/>
              </a:srgb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Infrared Data Association</a:t>
          </a:r>
          <a:endParaRPr lang="en-US" sz="2200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3920449" y="3301434"/>
        <a:ext cx="3644380" cy="516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C1334B-28D6-486F-87AC-F11CC4DFA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609DC2-9DC6-4189-87CC-AA1A61AE4C1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>
                <a:noFill/>
              </a:ln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FA9E72-50EA-46AE-99AD-9B4851C0E4E6}"/>
              </a:ext>
            </a:extLst>
          </p:cNvPr>
          <p:cNvSpPr/>
          <p:nvPr userDrawn="1"/>
        </p:nvSpPr>
        <p:spPr>
          <a:xfrm>
            <a:off x="0" y="3429000"/>
            <a:ext cx="2656114" cy="828675"/>
          </a:xfrm>
          <a:prstGeom prst="roundRect">
            <a:avLst>
              <a:gd name="adj" fmla="val 13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4A358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4A358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61E7D-B473-44A0-9338-E836FBC312D3}"/>
              </a:ext>
            </a:extLst>
          </p:cNvPr>
          <p:cNvSpPr/>
          <p:nvPr userDrawn="1"/>
        </p:nvSpPr>
        <p:spPr>
          <a:xfrm>
            <a:off x="0" y="4257675"/>
            <a:ext cx="6836229" cy="485775"/>
          </a:xfrm>
          <a:prstGeom prst="rect">
            <a:avLst/>
          </a:prstGeom>
          <a:solidFill>
            <a:srgbClr val="4A3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cap="small" baseline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</a:rPr>
              <a:t> Data Communication And Networking</a:t>
            </a:r>
            <a:endParaRPr lang="en-US" sz="2800" cap="small" baseline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2FE15470-9E4E-4A55-AFC6-7C48C3B60BAE}"/>
              </a:ext>
            </a:extLst>
          </p:cNvPr>
          <p:cNvSpPr/>
          <p:nvPr userDrawn="1"/>
        </p:nvSpPr>
        <p:spPr>
          <a:xfrm>
            <a:off x="6369730" y="5630863"/>
            <a:ext cx="2774270" cy="485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4A3583"/>
                </a:solidFill>
                <a:latin typeface="Bahnschrift" panose="020B0502040204020203" pitchFamily="34" charset="0"/>
              </a:rPr>
              <a:t>Dr. Rajni Bhalla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6825A-6E49-4EBD-B2F5-6E790F9AB8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3413" y="6062549"/>
            <a:ext cx="258690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 dirty="0">
                <a:solidFill>
                  <a:schemeClr val="bg1"/>
                </a:solidFill>
                <a:latin typeface="Bahnschrift" panose="020B0502040204020203"/>
              </a:rPr>
              <a:t>Associate Professor</a:t>
            </a:r>
            <a:endParaRPr lang="en-US" altLang="en-US" sz="2000" dirty="0">
              <a:solidFill>
                <a:schemeClr val="bg1"/>
              </a:solidFill>
              <a:latin typeface="Bahnschrift" panose="020B0502040204020203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720D834-C935-4C0F-AE83-EB8C3C913676}"/>
              </a:ext>
            </a:extLst>
          </p:cNvPr>
          <p:cNvSpPr/>
          <p:nvPr userDrawn="1"/>
        </p:nvSpPr>
        <p:spPr>
          <a:xfrm>
            <a:off x="6645274" y="6426200"/>
            <a:ext cx="2498725" cy="53181"/>
          </a:xfrm>
          <a:prstGeom prst="flowChartProcess">
            <a:avLst/>
          </a:prstGeom>
          <a:gradFill flip="none" rotWithShape="1">
            <a:gsLst>
              <a:gs pos="84000">
                <a:srgbClr val="7049AF"/>
              </a:gs>
              <a:gs pos="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629DCB-C1CF-433C-9E8E-E2579025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3951D-697F-4E8C-BDBD-0244CD23A3A6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A3A5AE-D049-4254-9416-E18A734F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13214-5557-4113-A36C-9A8B7A7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3D50D-8B11-424C-8DB8-65AF1E634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B115-7A3C-477E-BF71-44939C17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DF16-AF09-4148-91D2-065EC71E0079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B968-CE37-4A57-A8FA-D3F1F7D7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7FD6-D4D3-4188-B124-FDD96A92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EB107-D7E1-48E1-AD7E-124959EE48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80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C79C-E543-40EB-8F13-129EC079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1B484-0CF4-456D-8585-2AF3D906EEAA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5CD6-E960-4763-8567-8BD12D03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B540-7A7E-40B7-973C-92A6F4F8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76F2-D12C-4C32-B6FB-6D6029944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7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6749F-61EC-4064-9711-5EAA67746427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4392C5-86E2-4C52-BB1A-28E6E619DB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D20394-218D-4E4F-9316-2EEEEA169D5E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7049AF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7049AF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7049AF"/>
              </a:buClr>
              <a:defRPr/>
            </a:lvl3pPr>
            <a:lvl4pPr>
              <a:buClr>
                <a:srgbClr val="7049AF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3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4D95-922C-44FD-911D-D3D13751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A4D7-D7BB-4E39-8504-A990225E1407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557B-89AF-4408-9E22-0F7C78B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29FE-7CA6-4DB6-ACB8-F80B77D1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D9DD8-B0C1-48DD-9D8C-DD85B50A8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EF36C1-A590-4554-9786-8798BFCC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4188-0512-42AF-B156-2B035A60311A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32FCDD-89A2-4FF6-999A-0D49BE18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8538B-4738-4F3D-8A5B-597A7DF3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D1D43-95BD-4B5F-BE3F-1FAC34BA6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974183-91D3-4C18-81FB-456A841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2D311-CF41-45B7-B8D9-65B306784E95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6722AF-30D1-4BC7-9F82-687E91AF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E6B7E8-D66A-4374-B1E3-B5958B6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FF333-9A8A-4283-BB48-CDF3C687F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25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7A373-CC2A-4476-A9AF-AE2A6ED86E85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9A9A0-241D-432C-877A-68625E57C4DF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7049AF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7049AF"/>
              </a:buClr>
              <a:buFont typeface="Wingdings" panose="05000000000000000000" pitchFamily="2" charset="2"/>
              <a:buChar char="§"/>
              <a:defRPr>
                <a:latin typeface="Bahnschrift" panose="020B0502040204020203" pitchFamily="34" charset="0"/>
              </a:defRPr>
            </a:lvl2pPr>
            <a:lvl3pPr>
              <a:buClr>
                <a:srgbClr val="7049AF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7049AF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7049AF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C4AA3-58C9-432F-999E-60355498E83D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3F3C7-610A-4485-8F18-7F21EA670A6E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7049AF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7049AF"/>
              </a:buClr>
              <a:buFont typeface="Wingdings" panose="05000000000000000000" pitchFamily="2" charset="2"/>
              <a:buChar char="§"/>
              <a:defRPr>
                <a:latin typeface="Bahnschrift" panose="020B0502040204020203" pitchFamily="34" charset="0"/>
              </a:defRPr>
            </a:lvl2pPr>
            <a:lvl3pPr>
              <a:buClr>
                <a:srgbClr val="7049AF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7049AF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7049AF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24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00000">
              <a:srgbClr val="7030A0"/>
            </a:gs>
            <a:gs pos="0">
              <a:schemeClr val="accent1">
                <a:lumMod val="45000"/>
                <a:lumOff val="55000"/>
                <a:alpha val="1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27BF15EA-4A1C-4713-BD61-2F9D0B69EB9D}"/>
              </a:ext>
            </a:extLst>
          </p:cNvPr>
          <p:cNvSpPr/>
          <p:nvPr userDrawn="1"/>
        </p:nvSpPr>
        <p:spPr>
          <a:xfrm>
            <a:off x="1822904" y="2892425"/>
            <a:ext cx="5498193" cy="1073150"/>
          </a:xfrm>
          <a:prstGeom prst="roundRect">
            <a:avLst>
              <a:gd name="adj" fmla="val 2030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That’s all for now…</a:t>
            </a:r>
            <a:endParaRPr lang="en-US" sz="44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CB55-65AB-4FCB-9343-36AEA7C3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9104C-1F68-454D-8E3A-7B5839E9A27F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101A-D25D-4F20-886C-46DEB7EE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19993-EE37-4520-BE8D-90280F7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18F86-3219-4D7C-B91D-61C8A82A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6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D124D9-EA54-4125-9631-8D106DB4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AF9A-2126-4E40-8B32-F34B32CBED5C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0019C8-581A-4669-A300-1C71F6A9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4D7B4-29B8-4675-9B4B-DEC9232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1688E-8AD8-4B8E-809C-D09D72B37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70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855CAD5-CEC8-454B-A324-1631DA508A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E7C5848-B253-440C-AD27-1D3076142C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AC00-2EF9-401C-B03E-686436F4C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3950E8-0ABF-4C0E-A745-E416A72B36D6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6008-3B3C-4141-A016-2DDC313B5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3334-F0D9-4B69-8B46-D8C132B2A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4B1B136-D94D-4D8A-B7AB-7CDAB8E556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2" r:id="rId3"/>
    <p:sldLayoutId id="2147483713" r:id="rId4"/>
    <p:sldLayoutId id="2147483714" r:id="rId5"/>
    <p:sldLayoutId id="2147483721" r:id="rId6"/>
    <p:sldLayoutId id="2147483722" r:id="rId7"/>
    <p:sldLayoutId id="2147483723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8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1.xml.rels><?xml version="1.0" encoding="UTF-8" standalone="yes" ?><Relationships xmlns="http://schemas.openxmlformats.org/package/2006/relationships"><Relationship Id="rId3" Target="../media/image14.png" Type="http://schemas.openxmlformats.org/officeDocument/2006/relationships/image"/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2.xml.rels><?xml version="1.0" encoding="UTF-8" standalone="yes" ?><Relationships xmlns="http://schemas.openxmlformats.org/package/2006/relationships"><Relationship Id="rId3" Target="../media/image14.png" Type="http://schemas.openxmlformats.org/officeDocument/2006/relationships/image"/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5.jpeg" Type="http://schemas.openxmlformats.org/officeDocument/2006/relationships/image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 ?><Relationships xmlns="http://schemas.openxmlformats.org/package/2006/relationships"><Relationship Id="rId3" Target="../media/image24.png" Type="http://schemas.openxmlformats.org/officeDocument/2006/relationships/image"/><Relationship Id="rId2" Target="../media/image23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9.png" Type="http://schemas.openxmlformats.org/officeDocument/2006/relationships/image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5A99E-26F9-4181-8FAA-42C26930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496560"/>
          </a:xfrm>
        </p:spPr>
        <p:txBody>
          <a:bodyPr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Organized around an individual person within a single building.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Could be inside a small office or residence.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Would include one or more computers, telephones, peripheral devices or other personal entertainment devices.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Two or more devices that are located on your person and normally connect to one another via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bluetooth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ACA536-8BAA-41B6-B1B7-EEE13337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5A99E-26F9-4181-8FAA-42C26930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496560"/>
          </a:xfrm>
        </p:spPr>
        <p:txBody>
          <a:bodyPr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Organized around an individual person within a single building.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Could be inside a small office or residence.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Would include one or more computers, telephones, peripheral devices or other personal entertainment devices.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Two or more devices that are located on your person and normally connect to one another via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bluetooth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ACA536-8BAA-41B6-B1B7-EEE13337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0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5A99E-26F9-4181-8FAA-42C26930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496560"/>
          </a:xfrm>
        </p:spPr>
        <p:txBody>
          <a:bodyPr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Organized around an individual person within a single building.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Could be inside a small office or residence.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Would include one or more computers, telephones, peripheral devices or other personal entertainment devices.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Two or more devices that are located on your person and normally connect to one another via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bluetooth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ACA536-8BAA-41B6-B1B7-EEE13337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PAN(Personal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3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5A99E-26F9-4181-8FAA-42C26930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496560"/>
          </a:xfrm>
        </p:spPr>
        <p:txBody>
          <a:bodyPr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Organized around an individual person within a single building.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Could be inside a small office or residence.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Would include one or more computers, telephones, peripheral devices or other personal entertainment devices.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Two or more devices that are located on your person and normally connect to one another via </a:t>
            </a:r>
            <a:r>
              <a:rPr lang="en-US" sz="2600" dirty="0" err="1"/>
              <a:t>bluetooth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ACA536-8BAA-41B6-B1B7-EEE13337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901F5-5020-49D3-9A2B-5F5E0E8A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1BDBE7B-E0C1-4C33-B373-E6C17A716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113288"/>
              </p:ext>
            </p:extLst>
          </p:nvPr>
        </p:nvGraphicFramePr>
        <p:xfrm>
          <a:off x="780078" y="1366169"/>
          <a:ext cx="7583844" cy="4671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03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4FBDF-8326-4C95-8897-D11BA432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Wired Pan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The data cable is an example of the above PAN.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This is also a Personal Area Network because that connection is for the user's personal use.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PAN is used for personal use only.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A0159-64E0-4DB9-B1A9-78C23FA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4FBDF-8326-4C95-8897-D11BA432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Wired Pan</a:t>
            </a:r>
          </a:p>
          <a:p>
            <a:pPr lvl="1" algn="just">
              <a:lnSpc>
                <a:spcPct val="150000"/>
              </a:lnSpc>
              <a:buClr>
                <a:srgbClr val="7030A0"/>
              </a:buClr>
            </a:pPr>
            <a:r>
              <a:rPr lang="en-US" sz="2400" dirty="0">
                <a:latin typeface="Bahnschrift" panose="020B0502040204020203"/>
              </a:rPr>
              <a:t>The data cable is an example of the above PAN.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This is also a Personal Area Network because that connection is for the user's personal use.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PAN is used for personal use only.</a:t>
            </a:r>
          </a:p>
          <a:p>
            <a:pPr lvl="1"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A0159-64E0-4DB9-B1A9-78C23FA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4FBDF-8326-4C95-8897-D11BA432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Wired Pan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The data cable is an example of the above PAN.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latin typeface="Bahnschrift" panose="020B0502040204020203"/>
              </a:rPr>
              <a:t>This is also a Personal Area Network because that connection is for the user's personal use.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PAN is used for personal use only.</a:t>
            </a:r>
          </a:p>
          <a:p>
            <a:pPr lvl="1"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A0159-64E0-4DB9-B1A9-78C23FA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3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4FBDF-8326-4C95-8897-D11BA432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Wired Pan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The data cable is an example of the above PAN.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This is also a Personal Area Network because that connection is for the user's personal use. </a:t>
            </a:r>
          </a:p>
          <a:p>
            <a:pPr lvl="1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latin typeface="Bahnschrift" panose="020B0502040204020203"/>
              </a:rPr>
              <a:t>PAN is used for personal use only.</a:t>
            </a:r>
          </a:p>
          <a:p>
            <a:pPr lvl="1"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A0159-64E0-4DB9-B1A9-78C23FA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PAN(Personal Area Network)-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4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85C47C-4DB3-41C3-AF12-D154997C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49656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ahnschrift" panose="020B0502040204020203"/>
              </a:rPr>
              <a:t>Wireless PAN</a:t>
            </a:r>
          </a:p>
          <a:p>
            <a:pPr marL="457200" lvl="1" indent="0" algn="just">
              <a:lnSpc>
                <a:spcPct val="150000"/>
              </a:lnSpc>
              <a:buClr>
                <a:schemeClr val="bg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The two kinds of wireless technologies used for WPAN are </a:t>
            </a:r>
          </a:p>
          <a:p>
            <a:pPr lvl="2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Bluetooth</a:t>
            </a:r>
          </a:p>
          <a:p>
            <a:pPr lvl="2"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/>
              </a:rPr>
              <a:t>Infrared Data Association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6CB31-F45C-42BC-8DA6-FBF8DDC0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B7F322-8B77-4339-BFC5-8D2AF8FF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this lecture, you will be able 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learn different types of network.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identify how one network differ from another network.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1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85C47C-4DB3-41C3-AF12-D154997C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49656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ahnschrift" panose="020B0502040204020203"/>
              </a:rPr>
              <a:t>Wireless PAN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/>
              </a:rPr>
              <a:t>The two kinds of wireless technologies used for WPAN are 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Bluetooth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Infrared Data Association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6CB31-F45C-42BC-8DA6-FBF8DDC0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AB5ED9-3139-4164-95B1-7EABD001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Bahnschrift SemiBold"/>
              </a:rPr>
              <a:t>Bluetooth</a:t>
            </a:r>
            <a:endParaRPr lang="en-US" b="1" dirty="0">
              <a:latin typeface="Bahnschrift" panose="020B0502040204020203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>
                <a:latin typeface="Bahnschrift" panose="020B0502040204020203"/>
              </a:rPr>
              <a:t>Bluetooth</a:t>
            </a:r>
            <a:r>
              <a:rPr lang="en-US" sz="2000" dirty="0">
                <a:latin typeface="Bahnschrift" panose="020B0502040204020203"/>
              </a:rPr>
              <a:t> uses short-range radio waves over distances up to approximately 10 meters.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B1D1C1-1DB2-42CF-BF54-2A10E67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95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AB5ED9-3139-4164-95B1-7EABD001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Bahnschrift SemiBold"/>
              </a:rPr>
              <a:t>Bluetooth</a:t>
            </a:r>
            <a:endParaRPr lang="en-US" b="1" dirty="0">
              <a:latin typeface="Bahnschrift" panose="020B0502040204020203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>
                <a:latin typeface="Bahnschrift" panose="020B0502040204020203"/>
              </a:rPr>
              <a:t>Bluetooth</a:t>
            </a:r>
            <a:r>
              <a:rPr lang="en-US" sz="2000" dirty="0">
                <a:latin typeface="Bahnschrift" panose="020B0502040204020203"/>
              </a:rPr>
              <a:t> uses short-range radio waves over distances up to approximately 10 meters.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B1D1C1-1DB2-42CF-BF54-2A10E67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EE4D0F-15AB-4AD4-9ED1-0EB37CC4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6" y="3640380"/>
            <a:ext cx="2127551" cy="18561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B28ABBE-B535-42BB-BB50-9C3E1C3F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20" y="3640380"/>
            <a:ext cx="1856180" cy="18561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66B3495-0166-4A29-B922-DD3E1C278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04" y="3640380"/>
            <a:ext cx="1856180" cy="18561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AF5D62F-BC3B-4847-9087-2C93DD0F2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68" y="3647487"/>
            <a:ext cx="1843516" cy="18435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0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AB5ED9-3139-4164-95B1-7EABD001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b="1" dirty="0">
                <a:latin typeface="Bahnschrift SemiBold"/>
              </a:rPr>
              <a:t>Infrared Data Association</a:t>
            </a:r>
          </a:p>
          <a:p>
            <a:pPr marL="45720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latin typeface="Bahnschrift" panose="020B0502040204020203"/>
              </a:rPr>
              <a:t>Infrared Data Association (IrDA) uses infrared light, which has a frequency below the human eye's sensitivity.</a:t>
            </a:r>
            <a:endParaRPr lang="en-US" dirty="0">
              <a:latin typeface="Bahnschrift" panose="020B0502040204020203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B1D1C1-1DB2-42CF-BF54-2A10E67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Network)- Types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8E64D-657E-485C-AE6D-BE9DAF0A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322346"/>
            <a:ext cx="3330575" cy="3330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8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971BD-2793-42FF-8DD2-2543F03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F30784-C6A0-40C6-85CF-E7CF4513F04C}"/>
              </a:ext>
            </a:extLst>
          </p:cNvPr>
          <p:cNvGrpSpPr/>
          <p:nvPr/>
        </p:nvGrpSpPr>
        <p:grpSpPr>
          <a:xfrm>
            <a:off x="606778" y="1994181"/>
            <a:ext cx="7980356" cy="3432345"/>
            <a:chOff x="606778" y="2289602"/>
            <a:chExt cx="7980356" cy="34323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2F77BA-5F1D-4758-A59F-EEBA2F3EB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778" y="2289602"/>
              <a:ext cx="7980356" cy="3432345"/>
            </a:xfrm>
            <a:prstGeom prst="rect">
              <a:avLst/>
            </a:prstGeom>
            <a:ln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BB9EDE-0603-416A-B964-A0E0D8B23010}"/>
                </a:ext>
              </a:extLst>
            </p:cNvPr>
            <p:cNvSpPr/>
            <p:nvPr/>
          </p:nvSpPr>
          <p:spPr>
            <a:xfrm>
              <a:off x="675249" y="2293034"/>
              <a:ext cx="1308296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27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AF3BD0-EBFC-41BD-8C82-C1EBFE93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r>
              <a:rPr lang="en-US" dirty="0"/>
              <a:t>Connects the devices which are Normally located inside the same building.</a:t>
            </a:r>
          </a:p>
          <a:p>
            <a:pPr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Usually privately owned networks.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Typically used for single sites where people need to share resources among themselves but not with the outside world.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en-US" sz="2800" dirty="0">
              <a:latin typeface="Bahnschrift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8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971BD-2793-42FF-8DD2-2543F03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AF3BD0-EBFC-41BD-8C82-C1EBFE93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Connects the devices which are Normally located inside the same building.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</a:pPr>
            <a:r>
              <a:rPr lang="en-US" altLang="en-US" dirty="0"/>
              <a:t>Usually privately owned networks.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Typically used for single sites where people need to share resources among themselves but not with the outside world.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en-US" sz="2800" dirty="0">
              <a:latin typeface="Bahnschrift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8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971BD-2793-42FF-8DD2-2543F03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10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AF3BD0-EBFC-41BD-8C82-C1EBFE93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Connects the devices which are Normally located inside the same building.</a:t>
            </a:r>
          </a:p>
          <a:p>
            <a:pPr algn="just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Usually privately owned networks.</a:t>
            </a:r>
          </a:p>
          <a:p>
            <a:pPr algn="just">
              <a:lnSpc>
                <a:spcPct val="150000"/>
              </a:lnSpc>
              <a:buClr>
                <a:srgbClr val="7030A0"/>
              </a:buClr>
            </a:pPr>
            <a:r>
              <a:rPr lang="en-US" altLang="en-US" dirty="0"/>
              <a:t>Typically used for single sites where people need to share resources among themselves but not with the outside world.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altLang="en-US" sz="2800" dirty="0">
              <a:latin typeface="Bahnschrift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8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971BD-2793-42FF-8DD2-2543F03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0DF8AF-E484-4F35-A45F-791020D8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Two most common transmission technologies in use for local area networks.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C7F75-DD9F-4F4C-B482-C96EBF2B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Network)- Examples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8D75B-57EC-4892-88FD-45B430AE7DF1}"/>
              </a:ext>
            </a:extLst>
          </p:cNvPr>
          <p:cNvGrpSpPr/>
          <p:nvPr/>
        </p:nvGrpSpPr>
        <p:grpSpPr>
          <a:xfrm>
            <a:off x="569149" y="3429000"/>
            <a:ext cx="8055613" cy="2711987"/>
            <a:chOff x="1065563" y="3260407"/>
            <a:chExt cx="5475309" cy="1843307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26FB7114-FC3D-4D9D-AEBB-81B2DC6A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503" y="3260408"/>
              <a:ext cx="1490662" cy="11969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4">
              <a:extLst>
                <a:ext uri="{FF2B5EF4-FFF2-40B4-BE49-F238E27FC236}">
                  <a16:creationId xmlns:a16="http://schemas.microsoft.com/office/drawing/2014/main" id="{207ECEDD-16A0-4602-B7D2-FD354FE2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923" y="3260407"/>
              <a:ext cx="1800225" cy="11969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15">
              <a:extLst>
                <a:ext uri="{FF2B5EF4-FFF2-40B4-BE49-F238E27FC236}">
                  <a16:creationId xmlns:a16="http://schemas.microsoft.com/office/drawing/2014/main" id="{E465E356-D2FB-49E1-A444-A2F6B39EB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563" y="4457383"/>
              <a:ext cx="23106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Bahnschrift" panose="020B0502040204020203" pitchFamily="34" charset="0"/>
                </a:rPr>
                <a:t>Ethernet over twisted pair cabling</a:t>
              </a:r>
            </a:p>
          </p:txBody>
        </p:sp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27D069D4-A481-4988-8E6A-359F56F7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197" y="4597206"/>
              <a:ext cx="2479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Wi-Fi(Wireless Fidelity)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46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0DF8AF-E484-4F35-A45F-791020D8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29588"/>
            <a:ext cx="8654246" cy="4994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Historical technologies of LAN include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C7F75-DD9F-4F4C-B482-C96EBF2B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Network)-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5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C3C8F-8E8F-4A02-BC64-E84A6BE6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dirty="0"/>
              <a:t>Personal Area Network (PAN)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Area Network (LAN)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Wide Area Network (WAN)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Metropolitan Area Network (MAN)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40177-FD31-48BD-AB5A-E6A589E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Network</a:t>
            </a:r>
          </a:p>
        </p:txBody>
      </p:sp>
    </p:spTree>
    <p:extLst>
      <p:ext uri="{BB962C8B-B14F-4D97-AF65-F5344CB8AC3E}">
        <p14:creationId xmlns:p14="http://schemas.microsoft.com/office/powerpoint/2010/main" val="95389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0DF8AF-E484-4F35-A45F-791020D8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29588"/>
            <a:ext cx="8654246" cy="4994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Historical technologies of LAN include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C7F75-DD9F-4F4C-B482-C96EBF2B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Network)- Examples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AA6E98-E54A-4C95-84EA-70DAF4278DC0}"/>
              </a:ext>
            </a:extLst>
          </p:cNvPr>
          <p:cNvGrpSpPr/>
          <p:nvPr/>
        </p:nvGrpSpPr>
        <p:grpSpPr>
          <a:xfrm>
            <a:off x="269832" y="1967257"/>
            <a:ext cx="2459299" cy="2098306"/>
            <a:chOff x="512530" y="2038546"/>
            <a:chExt cx="2095646" cy="1759786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6220940-7973-445B-8804-DCB1BA85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30" y="2038546"/>
              <a:ext cx="2095646" cy="13904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BF5FC6D6-71C3-4DD6-8316-9D5539E06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844" y="3429000"/>
              <a:ext cx="12070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Bahnschrift" panose="020B0502040204020203" pitchFamily="34" charset="0"/>
                </a:rPr>
                <a:t>ARCNET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95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0DF8AF-E484-4F35-A45F-791020D8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29588"/>
            <a:ext cx="8654246" cy="4994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Historical technologies of LAN include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C7F75-DD9F-4F4C-B482-C96EBF2B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Network)- Examples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AA6E98-E54A-4C95-84EA-70DAF4278DC0}"/>
              </a:ext>
            </a:extLst>
          </p:cNvPr>
          <p:cNvGrpSpPr/>
          <p:nvPr/>
        </p:nvGrpSpPr>
        <p:grpSpPr>
          <a:xfrm>
            <a:off x="269832" y="1967257"/>
            <a:ext cx="2459299" cy="2098306"/>
            <a:chOff x="512530" y="2038546"/>
            <a:chExt cx="2095646" cy="1759786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6220940-7973-445B-8804-DCB1BA85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30" y="2038546"/>
              <a:ext cx="2095646" cy="13904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BF5FC6D6-71C3-4DD6-8316-9D5539E06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844" y="3429000"/>
              <a:ext cx="12070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Bahnschrift" panose="020B0502040204020203" pitchFamily="34" charset="0"/>
                </a:rPr>
                <a:t>ARCNET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4823F-3291-46BC-A6FE-0A1247F42E87}"/>
              </a:ext>
            </a:extLst>
          </p:cNvPr>
          <p:cNvGrpSpPr/>
          <p:nvPr/>
        </p:nvGrpSpPr>
        <p:grpSpPr>
          <a:xfrm>
            <a:off x="2942916" y="3465678"/>
            <a:ext cx="3441048" cy="2086035"/>
            <a:chOff x="3683299" y="3629055"/>
            <a:chExt cx="2999650" cy="1759786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87C321F9-4942-4DAC-A069-D800F30C5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299" y="3629055"/>
              <a:ext cx="2999650" cy="13904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0A09A934-57FE-468D-8980-0DEA6CFC3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471" y="5019509"/>
              <a:ext cx="14313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Bahnschrift" panose="020B0502040204020203" pitchFamily="34" charset="0"/>
                </a:rPr>
                <a:t>Token 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15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0DF8AF-E484-4F35-A45F-791020D8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29588"/>
            <a:ext cx="8654246" cy="4994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Historical technologies of LAN include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C7F75-DD9F-4F4C-B482-C96EBF2B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Network)- Examples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AA6E98-E54A-4C95-84EA-70DAF4278DC0}"/>
              </a:ext>
            </a:extLst>
          </p:cNvPr>
          <p:cNvGrpSpPr/>
          <p:nvPr/>
        </p:nvGrpSpPr>
        <p:grpSpPr>
          <a:xfrm>
            <a:off x="269832" y="1967257"/>
            <a:ext cx="2459299" cy="2098306"/>
            <a:chOff x="512530" y="2038546"/>
            <a:chExt cx="2095646" cy="1759786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6220940-7973-445B-8804-DCB1BA85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30" y="2038546"/>
              <a:ext cx="2095646" cy="13904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BF5FC6D6-71C3-4DD6-8316-9D5539E06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844" y="3429000"/>
              <a:ext cx="12070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Bahnschrift" panose="020B0502040204020203" pitchFamily="34" charset="0"/>
                </a:rPr>
                <a:t>ARCNET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4823F-3291-46BC-A6FE-0A1247F42E87}"/>
              </a:ext>
            </a:extLst>
          </p:cNvPr>
          <p:cNvGrpSpPr/>
          <p:nvPr/>
        </p:nvGrpSpPr>
        <p:grpSpPr>
          <a:xfrm>
            <a:off x="2942916" y="3465678"/>
            <a:ext cx="3441048" cy="2086035"/>
            <a:chOff x="3683299" y="3629055"/>
            <a:chExt cx="2999650" cy="1759786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87C321F9-4942-4DAC-A069-D800F30C5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299" y="3629055"/>
              <a:ext cx="2999650" cy="13904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0A09A934-57FE-468D-8980-0DEA6CFC3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471" y="5019509"/>
              <a:ext cx="14313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Bahnschrift" panose="020B0502040204020203" pitchFamily="34" charset="0"/>
                </a:rPr>
                <a:t>Token Ring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50F21E-9DCE-40CA-B6AE-250183E1F3FE}"/>
              </a:ext>
            </a:extLst>
          </p:cNvPr>
          <p:cNvGrpSpPr/>
          <p:nvPr/>
        </p:nvGrpSpPr>
        <p:grpSpPr>
          <a:xfrm>
            <a:off x="6597749" y="4951829"/>
            <a:ext cx="2276418" cy="1906172"/>
            <a:chOff x="6997485" y="4652187"/>
            <a:chExt cx="1926595" cy="1812115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65BB26E8-0903-4F02-8880-3CC38409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485" y="4652187"/>
              <a:ext cx="1926595" cy="14427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435E718E-247A-4244-BD7A-346F2994D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2335" y="6094970"/>
              <a:ext cx="1516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Bahnschrift" panose="020B0502040204020203" pitchFamily="34" charset="0"/>
                </a:rPr>
                <a:t>Apple Talk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401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A852F-50F5-4B76-9D5A-CC2BB7F2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Network)- Types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27B3F5-8E2F-419F-B7D3-78BA8C8BCC5D}"/>
              </a:ext>
            </a:extLst>
          </p:cNvPr>
          <p:cNvGrpSpPr/>
          <p:nvPr/>
        </p:nvGrpSpPr>
        <p:grpSpPr>
          <a:xfrm>
            <a:off x="975249" y="2088080"/>
            <a:ext cx="7080177" cy="3265731"/>
            <a:chOff x="1378637" y="2011680"/>
            <a:chExt cx="6260617" cy="2568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088408-1737-4DF3-BAD3-EE69295C83E9}"/>
                </a:ext>
              </a:extLst>
            </p:cNvPr>
            <p:cNvSpPr/>
            <p:nvPr/>
          </p:nvSpPr>
          <p:spPr>
            <a:xfrm>
              <a:off x="3263707" y="2011680"/>
              <a:ext cx="2349304" cy="675250"/>
            </a:xfrm>
            <a:prstGeom prst="rect">
              <a:avLst/>
            </a:prstGeom>
            <a:gradFill flip="none" rotWithShape="1">
              <a:gsLst>
                <a:gs pos="100000">
                  <a:srgbClr val="7049AF"/>
                </a:gs>
                <a:gs pos="80000">
                  <a:srgbClr val="4472C4">
                    <a:lumMod val="30000"/>
                    <a:lumOff val="7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 rotWithShape="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/>
              <a:r>
                <a:rPr lang="en-IN" sz="3200" dirty="0">
                  <a:latin typeface="Bahnschrift" panose="020B0502040204020203" pitchFamily="34" charset="0"/>
                </a:rPr>
                <a:t>LAN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1087DB-0483-46E4-B939-6EE7E6573112}"/>
                </a:ext>
              </a:extLst>
            </p:cNvPr>
            <p:cNvSpPr/>
            <p:nvPr/>
          </p:nvSpPr>
          <p:spPr>
            <a:xfrm>
              <a:off x="1378637" y="3573194"/>
              <a:ext cx="2349302" cy="1006620"/>
            </a:xfrm>
            <a:prstGeom prst="rect">
              <a:avLst/>
            </a:prstGeom>
            <a:gradFill flip="none" rotWithShape="1">
              <a:gsLst>
                <a:gs pos="100000">
                  <a:srgbClr val="7049AF"/>
                </a:gs>
                <a:gs pos="80000">
                  <a:srgbClr val="4472C4">
                    <a:lumMod val="30000"/>
                    <a:lumOff val="7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 rotWithShape="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/>
              <a:r>
                <a:rPr lang="en-IN" sz="2800" dirty="0">
                  <a:latin typeface="Bahnschrift" panose="020B0502040204020203" pitchFamily="34" charset="0"/>
                </a:rPr>
                <a:t>PEER TO PEER NETWORK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8B5F1B-1CCE-4441-87FF-3F4C6F3DD508}"/>
                </a:ext>
              </a:extLst>
            </p:cNvPr>
            <p:cNvSpPr/>
            <p:nvPr/>
          </p:nvSpPr>
          <p:spPr>
            <a:xfrm>
              <a:off x="5148778" y="3573193"/>
              <a:ext cx="2490476" cy="1006621"/>
            </a:xfrm>
            <a:prstGeom prst="rect">
              <a:avLst/>
            </a:prstGeom>
            <a:gradFill flip="none" rotWithShape="1">
              <a:gsLst>
                <a:gs pos="100000">
                  <a:srgbClr val="7049AF"/>
                </a:gs>
                <a:gs pos="80000">
                  <a:srgbClr val="4472C4">
                    <a:lumMod val="30000"/>
                    <a:lumOff val="7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 rotWithShape="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algn="ctr"/>
              <a:r>
                <a:rPr lang="en-IN" sz="2800" dirty="0">
                  <a:latin typeface="Bahnschrift" panose="020B0502040204020203" pitchFamily="34" charset="0"/>
                </a:rPr>
                <a:t>CLIENT SERVER NETWORK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AF4AA8-7237-4B26-9BAC-36A49167F499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4438359" y="2686930"/>
              <a:ext cx="7032" cy="50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BACD97-5A08-48DB-82F3-4A61C4833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289" y="3191094"/>
              <a:ext cx="20514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82565A-1732-4803-BDC8-001B8FDA9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5394" y="3191315"/>
              <a:ext cx="194862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DFB1A4-2801-4E68-A88A-FB48FBAC049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553288" y="3191097"/>
              <a:ext cx="1" cy="382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2E87E6-F154-410B-A167-AEFBF226932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394017" y="3191094"/>
              <a:ext cx="0" cy="3820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38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A852F-50F5-4B76-9D5A-CC2BB7F2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LAN (Local Area Network)- Types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0D05FC-0391-42BB-8DA3-7B13AE66A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t="14667" r="6148" b="12287"/>
          <a:stretch/>
        </p:blipFill>
        <p:spPr bwMode="auto">
          <a:xfrm>
            <a:off x="152132" y="2070157"/>
            <a:ext cx="4419868" cy="38790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ECE966C-292B-4659-931A-F4428EE9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92" y="2249714"/>
            <a:ext cx="4314476" cy="35199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664B89-7492-480B-95EC-F41155AEFF22}"/>
              </a:ext>
            </a:extLst>
          </p:cNvPr>
          <p:cNvSpPr/>
          <p:nvPr/>
        </p:nvSpPr>
        <p:spPr>
          <a:xfrm>
            <a:off x="665375" y="5907315"/>
            <a:ext cx="3657600" cy="52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Client Server Model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8DFF3-0107-46F8-A2ED-44BE33381111}"/>
              </a:ext>
            </a:extLst>
          </p:cNvPr>
          <p:cNvSpPr/>
          <p:nvPr/>
        </p:nvSpPr>
        <p:spPr>
          <a:xfrm>
            <a:off x="5114059" y="5882025"/>
            <a:ext cx="3657600" cy="573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Peer to peer Model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26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B03C0-B5F8-413B-ACFE-C169A7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LAN &amp; WLAN– How are they related?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2474B-E600-4C82-AF99-703A72A7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22377"/>
              </p:ext>
            </p:extLst>
          </p:nvPr>
        </p:nvGraphicFramePr>
        <p:xfrm>
          <a:off x="279400" y="1683909"/>
          <a:ext cx="8585200" cy="463562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289391">
                  <a:extLst>
                    <a:ext uri="{9D8B030D-6E8A-4147-A177-3AD203B41FA5}">
                      <a16:colId xmlns:a16="http://schemas.microsoft.com/office/drawing/2014/main" val="534807415"/>
                    </a:ext>
                  </a:extLst>
                </a:gridCol>
                <a:gridCol w="4295809">
                  <a:extLst>
                    <a:ext uri="{9D8B030D-6E8A-4147-A177-3AD203B41FA5}">
                      <a16:colId xmlns:a16="http://schemas.microsoft.com/office/drawing/2014/main" val="3145419951"/>
                    </a:ext>
                  </a:extLst>
                </a:gridCol>
              </a:tblGrid>
              <a:tr h="47693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WLAN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72994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Local Area Network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Wireless Local area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network</a:t>
                      </a:r>
                      <a:endParaRPr lang="en-US" sz="24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7086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Includes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wired as well as wireless connection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Completely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wireless technology based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30419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Less Expensive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More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expensive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251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More secure than wireless connections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Less secure than wired connections.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78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B03C0-B5F8-413B-ACFE-C169A7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LAN &amp; WLAN– How are they related?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2474B-E600-4C82-AF99-703A72A7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97466"/>
              </p:ext>
            </p:extLst>
          </p:nvPr>
        </p:nvGraphicFramePr>
        <p:xfrm>
          <a:off x="279400" y="1683909"/>
          <a:ext cx="8585200" cy="463562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289391">
                  <a:extLst>
                    <a:ext uri="{9D8B030D-6E8A-4147-A177-3AD203B41FA5}">
                      <a16:colId xmlns:a16="http://schemas.microsoft.com/office/drawing/2014/main" val="534807415"/>
                    </a:ext>
                  </a:extLst>
                </a:gridCol>
                <a:gridCol w="4295809">
                  <a:extLst>
                    <a:ext uri="{9D8B030D-6E8A-4147-A177-3AD203B41FA5}">
                      <a16:colId xmlns:a16="http://schemas.microsoft.com/office/drawing/2014/main" val="3145419951"/>
                    </a:ext>
                  </a:extLst>
                </a:gridCol>
              </a:tblGrid>
              <a:tr h="47693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WLAN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72994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Local Area Network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Wireless Local area network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7086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Includes wired as well as wireless connection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Completely wireless technology based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30419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Less Expensive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More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expensive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251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More secure than wireless connections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Less secure than wired connections.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830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B03C0-B5F8-413B-ACFE-C169A7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LAN &amp; WLAN– How are they related?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2474B-E600-4C82-AF99-703A72A7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740"/>
              </p:ext>
            </p:extLst>
          </p:nvPr>
        </p:nvGraphicFramePr>
        <p:xfrm>
          <a:off x="279400" y="1683909"/>
          <a:ext cx="8585200" cy="463562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289391">
                  <a:extLst>
                    <a:ext uri="{9D8B030D-6E8A-4147-A177-3AD203B41FA5}">
                      <a16:colId xmlns:a16="http://schemas.microsoft.com/office/drawing/2014/main" val="534807415"/>
                    </a:ext>
                  </a:extLst>
                </a:gridCol>
                <a:gridCol w="4295809">
                  <a:extLst>
                    <a:ext uri="{9D8B030D-6E8A-4147-A177-3AD203B41FA5}">
                      <a16:colId xmlns:a16="http://schemas.microsoft.com/office/drawing/2014/main" val="3145419951"/>
                    </a:ext>
                  </a:extLst>
                </a:gridCol>
              </a:tblGrid>
              <a:tr h="47693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WLAN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72994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Local Area Network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Wireless Local area network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7086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Includes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wired as well as wireless connection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Completely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wireless technology based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30419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Less Expensive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More expensive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251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More secure than wireless connections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Less secure than wired connections.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4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B03C0-B5F8-413B-ACFE-C169A7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LAN &amp; WLAN– How are they related?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2474B-E600-4C82-AF99-703A72A7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26137"/>
              </p:ext>
            </p:extLst>
          </p:nvPr>
        </p:nvGraphicFramePr>
        <p:xfrm>
          <a:off x="279400" y="1683909"/>
          <a:ext cx="8585200" cy="463562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289391">
                  <a:extLst>
                    <a:ext uri="{9D8B030D-6E8A-4147-A177-3AD203B41FA5}">
                      <a16:colId xmlns:a16="http://schemas.microsoft.com/office/drawing/2014/main" val="534807415"/>
                    </a:ext>
                  </a:extLst>
                </a:gridCol>
                <a:gridCol w="4295809">
                  <a:extLst>
                    <a:ext uri="{9D8B030D-6E8A-4147-A177-3AD203B41FA5}">
                      <a16:colId xmlns:a16="http://schemas.microsoft.com/office/drawing/2014/main" val="3145419951"/>
                    </a:ext>
                  </a:extLst>
                </a:gridCol>
              </a:tblGrid>
              <a:tr h="47693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WLAN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72994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Local Area Network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Wireless Local area network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7086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Includes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wired as well as wireless connection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Completely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wireless technology based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30419"/>
                  </a:ext>
                </a:extLst>
              </a:tr>
              <a:tr h="754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Less Expensive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More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expensive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251"/>
                  </a:ext>
                </a:extLst>
              </a:tr>
              <a:tr h="131979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More secure than wireless connections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Less secure than wired connections.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59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B03C0-B5F8-413B-ACFE-C169A7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LAN &amp; WLAN– How are they related?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2474B-E600-4C82-AF99-703A72A7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36776"/>
              </p:ext>
            </p:extLst>
          </p:nvPr>
        </p:nvGraphicFramePr>
        <p:xfrm>
          <a:off x="279400" y="1703718"/>
          <a:ext cx="8585200" cy="437947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289391">
                  <a:extLst>
                    <a:ext uri="{9D8B030D-6E8A-4147-A177-3AD203B41FA5}">
                      <a16:colId xmlns:a16="http://schemas.microsoft.com/office/drawing/2014/main" val="534807415"/>
                    </a:ext>
                  </a:extLst>
                </a:gridCol>
                <a:gridCol w="4295809">
                  <a:extLst>
                    <a:ext uri="{9D8B030D-6E8A-4147-A177-3AD203B41FA5}">
                      <a16:colId xmlns:a16="http://schemas.microsoft.com/office/drawing/2014/main" val="3145419951"/>
                    </a:ext>
                  </a:extLst>
                </a:gridCol>
              </a:tblGrid>
              <a:tr h="462866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WLAN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72994"/>
                  </a:ext>
                </a:extLst>
              </a:tr>
              <a:tr h="908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Installation is cheaper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but complex</a:t>
                      </a:r>
                      <a:endParaRPr lang="en-US" sz="24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Installation is costly but simple. </a:t>
                      </a:r>
                      <a:endParaRPr lang="en-US" sz="24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7086"/>
                  </a:ext>
                </a:extLst>
              </a:tr>
              <a:tr h="13545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Provides good performance and impact of weather is limited.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Provides high performance but may get impacted in bad weather.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30419"/>
                  </a:ext>
                </a:extLst>
              </a:tr>
              <a:tr h="908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Connections can not be interrupted easily.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Connections can be interrupted easily.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7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C3C8F-8E8F-4A02-BC64-E84A6BE6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Personal Area Network (PAN)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dirty="0"/>
              <a:t>Local Area Network (LAN)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Wide Area Network (WAN)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Metropolitan Area Network (MAN)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40177-FD31-48BD-AB5A-E6A589E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Network</a:t>
            </a:r>
          </a:p>
        </p:txBody>
      </p:sp>
    </p:spTree>
    <p:extLst>
      <p:ext uri="{BB962C8B-B14F-4D97-AF65-F5344CB8AC3E}">
        <p14:creationId xmlns:p14="http://schemas.microsoft.com/office/powerpoint/2010/main" val="81324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B03C0-B5F8-413B-ACFE-C169A7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LAN &amp; WLAN– How are they related?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2474B-E600-4C82-AF99-703A72A7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88198"/>
              </p:ext>
            </p:extLst>
          </p:nvPr>
        </p:nvGraphicFramePr>
        <p:xfrm>
          <a:off x="279400" y="1703718"/>
          <a:ext cx="8585200" cy="437947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289391">
                  <a:extLst>
                    <a:ext uri="{9D8B030D-6E8A-4147-A177-3AD203B41FA5}">
                      <a16:colId xmlns:a16="http://schemas.microsoft.com/office/drawing/2014/main" val="534807415"/>
                    </a:ext>
                  </a:extLst>
                </a:gridCol>
                <a:gridCol w="4295809">
                  <a:extLst>
                    <a:ext uri="{9D8B030D-6E8A-4147-A177-3AD203B41FA5}">
                      <a16:colId xmlns:a16="http://schemas.microsoft.com/office/drawing/2014/main" val="3145419951"/>
                    </a:ext>
                  </a:extLst>
                </a:gridCol>
              </a:tblGrid>
              <a:tr h="462866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WLAN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72994"/>
                  </a:ext>
                </a:extLst>
              </a:tr>
              <a:tr h="90803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Installation is cheaper but complex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Installation is costly but simple. 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7086"/>
                  </a:ext>
                </a:extLst>
              </a:tr>
              <a:tr h="135453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Provides good performance and impact of weather is limited.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Provides high performance but may get impacted in bad weather.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30419"/>
                  </a:ext>
                </a:extLst>
              </a:tr>
              <a:tr h="908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Connections can not be interrupted easily.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Connections can be interrupted easily.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66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B03C0-B5F8-413B-ACFE-C169A7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LAN &amp; WLAN– How are they related?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22474B-E600-4C82-AF99-703A72A7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82723"/>
              </p:ext>
            </p:extLst>
          </p:nvPr>
        </p:nvGraphicFramePr>
        <p:xfrm>
          <a:off x="279400" y="1703718"/>
          <a:ext cx="8585200" cy="437947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289391">
                  <a:extLst>
                    <a:ext uri="{9D8B030D-6E8A-4147-A177-3AD203B41FA5}">
                      <a16:colId xmlns:a16="http://schemas.microsoft.com/office/drawing/2014/main" val="534807415"/>
                    </a:ext>
                  </a:extLst>
                </a:gridCol>
                <a:gridCol w="4295809">
                  <a:extLst>
                    <a:ext uri="{9D8B030D-6E8A-4147-A177-3AD203B41FA5}">
                      <a16:colId xmlns:a16="http://schemas.microsoft.com/office/drawing/2014/main" val="3145419951"/>
                    </a:ext>
                  </a:extLst>
                </a:gridCol>
              </a:tblGrid>
              <a:tr h="462866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WLAN</a:t>
                      </a:r>
                    </a:p>
                  </a:txBody>
                  <a:tcPr marL="91432" marR="9143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72994"/>
                  </a:ext>
                </a:extLst>
              </a:tr>
              <a:tr h="90803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Installation is cheaper but complex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Installation is costly but simple. 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7086"/>
                  </a:ext>
                </a:extLst>
              </a:tr>
              <a:tr h="13545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Provides good performance and impact of weather is limited.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Provides high performance but may get impacted in bad weather.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30419"/>
                  </a:ext>
                </a:extLst>
              </a:tr>
              <a:tr h="90803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Connections can not be interrupted easily.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Connections can be interrupted easily.</a:t>
                      </a:r>
                    </a:p>
                  </a:txBody>
                  <a:tcPr marL="91432" marR="91432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49AF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3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158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BFA280-E85A-4ABA-8E93-B9865ABE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MAN (Metropolitan Area Network)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7527B-31B1-4F8B-9771-320430B55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829" y="1559347"/>
            <a:ext cx="6444342" cy="4855326"/>
          </a:xfr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045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AE8FE-F513-4158-8FFD-1D9BC96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>
                <a:latin typeface="Bahnschrift" panose="020B0502040204020203" pitchFamily="34" charset="0"/>
              </a:rPr>
              <a:t>A computer network larger than a local area network.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lso known as Municipal Area Network.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C89E1-E4EE-489A-B809-E25F612C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MAN (Metropolitan Area Network)</a:t>
            </a:r>
          </a:p>
        </p:txBody>
      </p:sp>
    </p:spTree>
    <p:extLst>
      <p:ext uri="{BB962C8B-B14F-4D97-AF65-F5344CB8AC3E}">
        <p14:creationId xmlns:p14="http://schemas.microsoft.com/office/powerpoint/2010/main" val="2449149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AE8FE-F513-4158-8FFD-1D9BC96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 computer network larger than a local area network.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A</a:t>
            </a:r>
            <a:r>
              <a:rPr lang="en-US" altLang="en-US" sz="2800" dirty="0">
                <a:latin typeface="Bahnschrift" panose="020B0502040204020203" pitchFamily="34" charset="0"/>
              </a:rPr>
              <a:t>lso known as </a:t>
            </a:r>
            <a:r>
              <a:rPr lang="en-US" alt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Municipal Area Network</a:t>
            </a:r>
            <a:r>
              <a:rPr lang="en-US" altLang="en-US" sz="2800" dirty="0">
                <a:latin typeface="Bahnschrift" panose="020B05020402040202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C89E1-E4EE-489A-B809-E25F612C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MAN (Metropolitan Area Network)</a:t>
            </a:r>
          </a:p>
        </p:txBody>
      </p:sp>
    </p:spTree>
    <p:extLst>
      <p:ext uri="{BB962C8B-B14F-4D97-AF65-F5344CB8AC3E}">
        <p14:creationId xmlns:p14="http://schemas.microsoft.com/office/powerpoint/2010/main" val="3114629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AE8FE-F513-4158-8FFD-1D9BC96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/>
              <a:t>Consists of a computer network across an entire city, college campus or small region.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Often used to connect several LANs together to form a bigger network.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Larger than a LAN, which is typically limited to a single building or site.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C89E1-E4EE-489A-B809-E25F612C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MAN (Metropolitan Area Network)</a:t>
            </a:r>
          </a:p>
        </p:txBody>
      </p:sp>
    </p:spTree>
    <p:extLst>
      <p:ext uri="{BB962C8B-B14F-4D97-AF65-F5344CB8AC3E}">
        <p14:creationId xmlns:p14="http://schemas.microsoft.com/office/powerpoint/2010/main" val="2484030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AE8FE-F513-4158-8FFD-1D9BC96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Consists of a computer network across an entire city, college campus or small region.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/>
              <a:t>Often used to connect several LANs together to form a bigger network.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Larger than a LAN, which is typically limited to a single building or site.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C89E1-E4EE-489A-B809-E25F612C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MAN (Metropolitan Area Network)</a:t>
            </a:r>
          </a:p>
        </p:txBody>
      </p:sp>
    </p:spTree>
    <p:extLst>
      <p:ext uri="{BB962C8B-B14F-4D97-AF65-F5344CB8AC3E}">
        <p14:creationId xmlns:p14="http://schemas.microsoft.com/office/powerpoint/2010/main" val="2497905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AE8FE-F513-4158-8FFD-1D9BC96F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Consists of a computer network across an entire city, college campus or small region.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Often used to connect several LANs together to form a bigger network.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/>
              <a:t>Larger than a LAN, which is typically limited to a single building or site.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C89E1-E4EE-489A-B809-E25F612C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MAN (Metropolitan Area Network)</a:t>
            </a:r>
          </a:p>
        </p:txBody>
      </p:sp>
    </p:spTree>
    <p:extLst>
      <p:ext uri="{BB962C8B-B14F-4D97-AF65-F5344CB8AC3E}">
        <p14:creationId xmlns:p14="http://schemas.microsoft.com/office/powerpoint/2010/main" val="261682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>
            <a:extLst>
              <a:ext uri="{FF2B5EF4-FFF2-40B4-BE49-F238E27FC236}">
                <a16:creationId xmlns:a16="http://schemas.microsoft.com/office/drawing/2014/main" id="{A3ADDEC7-A525-417C-B877-D3EDC6B47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3" b="11914"/>
          <a:stretch/>
        </p:blipFill>
        <p:spPr bwMode="auto">
          <a:xfrm>
            <a:off x="137304" y="1420596"/>
            <a:ext cx="3231369" cy="148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5F898-8028-4C40-B7B5-EAB3CDACFDAC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 bwMode="auto">
          <a:xfrm>
            <a:off x="3368673" y="2162580"/>
            <a:ext cx="845852" cy="602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72B5D055-CE5A-4825-9865-668D8AC0C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21758" r="64180" b="69672"/>
          <a:stretch>
            <a:fillRect/>
          </a:stretch>
        </p:blipFill>
        <p:spPr bwMode="auto">
          <a:xfrm>
            <a:off x="4214525" y="1971482"/>
            <a:ext cx="760698" cy="50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4C8DF7E9-0540-4289-8DF7-30FE3D04BF75}"/>
              </a:ext>
            </a:extLst>
          </p:cNvPr>
          <p:cNvSpPr/>
          <p:nvPr/>
        </p:nvSpPr>
        <p:spPr bwMode="auto">
          <a:xfrm>
            <a:off x="3418460" y="3698960"/>
            <a:ext cx="20574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Local telephone exchange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9DC140-7743-47BC-BEE4-A2B3F386D332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 bwMode="auto">
          <a:xfrm flipH="1">
            <a:off x="4447160" y="2474199"/>
            <a:ext cx="147714" cy="13031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B1B2C8D6-6FDE-4392-B34E-B22E4653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21758" r="64180" b="69672"/>
          <a:stretch>
            <a:fillRect/>
          </a:stretch>
        </p:blipFill>
        <p:spPr bwMode="auto">
          <a:xfrm>
            <a:off x="4830288" y="6066454"/>
            <a:ext cx="770779" cy="4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686A0B-3B2C-4A53-A46A-7108BA341B0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 bwMode="auto">
          <a:xfrm>
            <a:off x="4447160" y="5069100"/>
            <a:ext cx="768518" cy="9973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itle 2">
            <a:extLst>
              <a:ext uri="{FF2B5EF4-FFF2-40B4-BE49-F238E27FC236}">
                <a16:creationId xmlns:a16="http://schemas.microsoft.com/office/drawing/2014/main" id="{E9670EAB-AD2E-4293-8C45-0042696A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MAN (Metropolitan Area Network)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1CEFCA-FC2E-43B3-928C-276B52BC1AFF}"/>
              </a:ext>
            </a:extLst>
          </p:cNvPr>
          <p:cNvGrpSpPr/>
          <p:nvPr/>
        </p:nvGrpSpPr>
        <p:grpSpPr>
          <a:xfrm>
            <a:off x="5969773" y="2904563"/>
            <a:ext cx="2886049" cy="2164537"/>
            <a:chOff x="5969773" y="2904563"/>
            <a:chExt cx="2886049" cy="216453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67FE1A6-17F8-4BD3-9729-F7CE4CAF8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773" y="2904563"/>
              <a:ext cx="2886049" cy="216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8234F9-E67B-4235-802B-457E641A8010}"/>
                </a:ext>
              </a:extLst>
            </p:cNvPr>
            <p:cNvSpPr/>
            <p:nvPr/>
          </p:nvSpPr>
          <p:spPr>
            <a:xfrm>
              <a:off x="6998472" y="4767050"/>
              <a:ext cx="881878" cy="19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D8000-5143-49E4-A372-8478DB7BB7CD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685" y="4865475"/>
            <a:ext cx="2048112" cy="11995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66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B0EA71-66A3-4849-A56F-4D931379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WAN (Wide Area Networking)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DDA0955-6603-4793-964C-0DEA24B0B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 bwMode="auto">
          <a:xfrm>
            <a:off x="175274" y="2104572"/>
            <a:ext cx="8793451" cy="3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C3C8F-8E8F-4A02-BC64-E84A6BE6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Personal Area Network (PAN)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Area Network (LAN)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dirty="0"/>
              <a:t>Wide Area Network (WAN)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Metropolitan Area Network (MAN)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40177-FD31-48BD-AB5A-E6A589E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Network</a:t>
            </a:r>
          </a:p>
        </p:txBody>
      </p:sp>
    </p:spTree>
    <p:extLst>
      <p:ext uri="{BB962C8B-B14F-4D97-AF65-F5344CB8AC3E}">
        <p14:creationId xmlns:p14="http://schemas.microsoft.com/office/powerpoint/2010/main" val="1260095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206C0-DD2B-4DEA-A5C0-47954CA1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Generally, any network whose communication link cross metropolitan, regional or national boundaries.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Occupies a very large area, such as an entire country or the entire world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0EA71-66A3-4849-A56F-4D931379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WAN (Wide Area Networking)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6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206C0-DD2B-4DEA-A5C0-47954CA1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Generally, any network whose communication link cross metropolitan, regional or national boundaries.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Occupies a very large area, such as an entire country or the entire world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0EA71-66A3-4849-A56F-4D931379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WAN (Wide Area Networking)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5">
            <a:extLst>
              <a:ext uri="{FF2B5EF4-FFF2-40B4-BE49-F238E27FC236}">
                <a16:creationId xmlns:a16="http://schemas.microsoft.com/office/drawing/2014/main" id="{38096BAC-A57A-4B2F-8EFD-89EFAA3457ED}"/>
              </a:ext>
            </a:extLst>
          </p:cNvPr>
          <p:cNvGrpSpPr>
            <a:grpSpLocks/>
          </p:cNvGrpSpPr>
          <p:nvPr/>
        </p:nvGrpSpPr>
        <p:grpSpPr bwMode="auto">
          <a:xfrm>
            <a:off x="512755" y="1698172"/>
            <a:ext cx="8168402" cy="4729469"/>
            <a:chOff x="830523" y="1081544"/>
            <a:chExt cx="8269027" cy="51977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C14B55-7930-4364-87F4-9E920B63A406}"/>
                </a:ext>
              </a:extLst>
            </p:cNvPr>
            <p:cNvSpPr txBox="1"/>
            <p:nvPr/>
          </p:nvSpPr>
          <p:spPr>
            <a:xfrm>
              <a:off x="1565627" y="2722612"/>
              <a:ext cx="1536432" cy="4397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chemeClr val="lt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DELHI</a:t>
              </a:r>
            </a:p>
          </p:txBody>
        </p:sp>
        <p:grpSp>
          <p:nvGrpSpPr>
            <p:cNvPr id="12" name="Group 27">
              <a:extLst>
                <a:ext uri="{FF2B5EF4-FFF2-40B4-BE49-F238E27FC236}">
                  <a16:creationId xmlns:a16="http://schemas.microsoft.com/office/drawing/2014/main" id="{50F39710-1073-4667-8D4A-8F642364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23" y="1081544"/>
              <a:ext cx="8269027" cy="5197761"/>
              <a:chOff x="829760" y="1081585"/>
              <a:chExt cx="8269609" cy="5197622"/>
            </a:xfrm>
          </p:grpSpPr>
          <p:pic>
            <p:nvPicPr>
              <p:cNvPr id="22" name="Picture 4">
                <a:extLst>
                  <a:ext uri="{FF2B5EF4-FFF2-40B4-BE49-F238E27FC236}">
                    <a16:creationId xmlns:a16="http://schemas.microsoft.com/office/drawing/2014/main" id="{3D6672D6-AF68-4108-8708-E4DEE6392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36" t="4941" r="41252" b="79657"/>
              <a:stretch>
                <a:fillRect/>
              </a:stretch>
            </p:blipFill>
            <p:spPr bwMode="auto">
              <a:xfrm>
                <a:off x="5203371" y="4677808"/>
                <a:ext cx="914400" cy="532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8199861-5DEE-4CB4-A388-DFACF59E8E83}"/>
                  </a:ext>
                </a:extLst>
              </p:cNvPr>
              <p:cNvSpPr/>
              <p:nvPr/>
            </p:nvSpPr>
            <p:spPr>
              <a:xfrm>
                <a:off x="6874643" y="5674032"/>
                <a:ext cx="2057177" cy="60517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MUMBAI</a:t>
                </a:r>
              </a:p>
            </p:txBody>
          </p:sp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AF53B928-B1C7-4FC0-82EB-2716FEB6D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10" r="21439"/>
              <a:stretch>
                <a:fillRect/>
              </a:stretch>
            </p:blipFill>
            <p:spPr bwMode="auto">
              <a:xfrm>
                <a:off x="6707093" y="3634662"/>
                <a:ext cx="2392276" cy="2039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0EB54ED-927A-402C-8772-5CC8150036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36" t="4941" r="41252" b="79657"/>
              <a:stretch>
                <a:fillRect/>
              </a:stretch>
            </p:blipFill>
            <p:spPr bwMode="auto">
              <a:xfrm>
                <a:off x="4559975" y="2113597"/>
                <a:ext cx="914400" cy="53251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F8CF660-EA3D-4270-B849-15C8F0B067E7}"/>
                  </a:ext>
                </a:extLst>
              </p:cNvPr>
              <p:cNvCxnSpPr>
                <a:cxnSpLocks/>
                <a:stCxn id="19" idx="3"/>
                <a:endCxn id="16" idx="1"/>
              </p:cNvCxnSpPr>
              <p:nvPr/>
            </p:nvCxnSpPr>
            <p:spPr>
              <a:xfrm>
                <a:off x="3954836" y="1810858"/>
                <a:ext cx="605139" cy="568997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4CD80AD-E384-413A-8E52-36C21E86B711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>
                <a:off x="4869695" y="2722610"/>
                <a:ext cx="134856" cy="483276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5">
                <a:extLst>
                  <a:ext uri="{FF2B5EF4-FFF2-40B4-BE49-F238E27FC236}">
                    <a16:creationId xmlns:a16="http://schemas.microsoft.com/office/drawing/2014/main" id="{6FCD1FD0-EF0D-45FF-87BE-321D88E43E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50" b="11308"/>
              <a:stretch/>
            </p:blipFill>
            <p:spPr bwMode="auto">
              <a:xfrm>
                <a:off x="829760" y="1081585"/>
                <a:ext cx="3125076" cy="1458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E06C9DDE-A2F6-45E7-888C-90C0CAE16765}"/>
                  </a:ext>
                </a:extLst>
              </p:cNvPr>
              <p:cNvSpPr/>
              <p:nvPr/>
            </p:nvSpPr>
            <p:spPr>
              <a:xfrm>
                <a:off x="3596671" y="3150524"/>
                <a:ext cx="2815761" cy="968275"/>
              </a:xfrm>
              <a:prstGeom prst="clou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Over the internet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9EBDC33-5862-4091-98A6-A744B6AE4166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>
                <a:off x="5004552" y="4117769"/>
                <a:ext cx="469823" cy="560039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037A0A7-FC8B-489E-9DC1-C2BFB9671758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>
                <a:off x="6117771" y="4654348"/>
                <a:ext cx="589322" cy="159773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6385215-9DCF-4D9D-98D8-97C6E05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WAN (Wide Area Networking)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1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AB0A0-C069-4713-9CEC-1259CC3C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A WAN can contain multiple smaller networks, such as LANs or MANs.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The Internet is the best-known example of a public WAN.</a:t>
            </a:r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82F4FE-7C8D-4DBF-ACA8-12214E4C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WAN (Wide Area Networking)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29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AB0A0-C069-4713-9CEC-1259CC3C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 WAN can contain multiple smaller networks, such as LANs or MANs.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The Internet is the best-known example of a public WAN.</a:t>
            </a:r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82F4FE-7C8D-4DBF-ACA8-12214E4C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WAN (Wide Area Networking)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02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40022-07EC-46F3-9CFB-F2953961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Computers connected to a wide-area network are often connected through public networks, such as the telephone system.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</a:rPr>
              <a:t>They can also be connected through </a:t>
            </a:r>
            <a:r>
              <a:rPr lang="en-US" altLang="en-US" sz="2800" u="sng" dirty="0">
                <a:solidFill>
                  <a:schemeClr val="bg1">
                    <a:lumMod val="50000"/>
                  </a:schemeClr>
                </a:solidFill>
              </a:rPr>
              <a:t>leased lines or satellites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The largest WAN in existence is the Internet.</a:t>
            </a:r>
          </a:p>
          <a:p>
            <a:endParaRPr lang="en-US" altLang="en-US" sz="2800" dirty="0"/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F9C0210-EFF3-4438-AF24-56FD7FE4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How WAN networks are established?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15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40022-07EC-46F3-9CFB-F2953961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Computers connected to a wide-area network are often connected through public networks, such as the telephone system.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They can also be connected through </a:t>
            </a:r>
            <a:r>
              <a:rPr lang="en-US" altLang="en-US" sz="2800" dirty="0">
                <a:solidFill>
                  <a:srgbClr val="FF0000"/>
                </a:solidFill>
              </a:rPr>
              <a:t>leased lines or satellites</a:t>
            </a:r>
            <a:r>
              <a:rPr lang="en-US" altLang="en-US" sz="28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largest WAN in existence is the Internet.</a:t>
            </a:r>
          </a:p>
          <a:p>
            <a:endParaRPr lang="en-US" altLang="en-US" sz="2800" dirty="0"/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F9C0210-EFF3-4438-AF24-56FD7FE4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US" altLang="en-US" dirty="0">
                <a:latin typeface="Bahnschrift SemiBold" panose="020B0502040204020203" pitchFamily="34" charset="0"/>
              </a:rPr>
              <a:t>How WAN networks are established?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36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A7C1F-7D23-4C98-8C9E-23E9346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LAN MAN and WAN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E716-54CA-430D-9BEC-1A50E4899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55247"/>
              </p:ext>
            </p:extLst>
          </p:nvPr>
        </p:nvGraphicFramePr>
        <p:xfrm>
          <a:off x="258453" y="1333047"/>
          <a:ext cx="8627094" cy="525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096">
                  <a:extLst>
                    <a:ext uri="{9D8B030D-6E8A-4147-A177-3AD203B41FA5}">
                      <a16:colId xmlns:a16="http://schemas.microsoft.com/office/drawing/2014/main" val="4269154811"/>
                    </a:ext>
                  </a:extLst>
                </a:gridCol>
                <a:gridCol w="2941528">
                  <a:extLst>
                    <a:ext uri="{9D8B030D-6E8A-4147-A177-3AD203B41FA5}">
                      <a16:colId xmlns:a16="http://schemas.microsoft.com/office/drawing/2014/main" val="67528058"/>
                    </a:ext>
                  </a:extLst>
                </a:gridCol>
                <a:gridCol w="2844470">
                  <a:extLst>
                    <a:ext uri="{9D8B030D-6E8A-4147-A177-3AD203B41FA5}">
                      <a16:colId xmlns:a16="http://schemas.microsoft.com/office/drawing/2014/main" val="2376673606"/>
                    </a:ext>
                  </a:extLst>
                </a:gridCol>
              </a:tblGrid>
              <a:tr h="5325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MAN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WAN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09945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LAN’s ownership is private.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MAN’s ownership can be private or public.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WAN also might not be owned by one organization.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79291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 transmission speed of a LAN is high.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the transmission speed of a MAN is average.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 the transmission speed of a WAN is low.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656250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 propagation delay is short in a LAN.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There is a moderate propagation delay in a MAN.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Whereas, there is a long propagation delay in a WAN.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6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1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A7C1F-7D23-4C98-8C9E-23E9346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LAN MAN and WAN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E716-54CA-430D-9BEC-1A50E4899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011494"/>
              </p:ext>
            </p:extLst>
          </p:nvPr>
        </p:nvGraphicFramePr>
        <p:xfrm>
          <a:off x="258453" y="1333047"/>
          <a:ext cx="8627094" cy="525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096">
                  <a:extLst>
                    <a:ext uri="{9D8B030D-6E8A-4147-A177-3AD203B41FA5}">
                      <a16:colId xmlns:a16="http://schemas.microsoft.com/office/drawing/2014/main" val="4269154811"/>
                    </a:ext>
                  </a:extLst>
                </a:gridCol>
                <a:gridCol w="2941528">
                  <a:extLst>
                    <a:ext uri="{9D8B030D-6E8A-4147-A177-3AD203B41FA5}">
                      <a16:colId xmlns:a16="http://schemas.microsoft.com/office/drawing/2014/main" val="67528058"/>
                    </a:ext>
                  </a:extLst>
                </a:gridCol>
                <a:gridCol w="2844470">
                  <a:extLst>
                    <a:ext uri="{9D8B030D-6E8A-4147-A177-3AD203B41FA5}">
                      <a16:colId xmlns:a16="http://schemas.microsoft.com/office/drawing/2014/main" val="2376673606"/>
                    </a:ext>
                  </a:extLst>
                </a:gridCol>
              </a:tblGrid>
              <a:tr h="5325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MAN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WAN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09945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LAN’s ownership is private.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MAN’s ownership can be private or public.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WAN also might not be owned by one organization.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79291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 transmission speed of a LAN is high.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the transmission speed of a MAN is average.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 the transmission speed of a WAN is low.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656250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 propagation delay is short in a LAN.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There is a moderate propagation delay in a MAN.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Whereas, there is a long propagation delay in a WAN.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6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63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A7C1F-7D23-4C98-8C9E-23E9346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LAN MAN and WAN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E716-54CA-430D-9BEC-1A50E4899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76927"/>
              </p:ext>
            </p:extLst>
          </p:nvPr>
        </p:nvGraphicFramePr>
        <p:xfrm>
          <a:off x="258453" y="1333047"/>
          <a:ext cx="8627094" cy="525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096">
                  <a:extLst>
                    <a:ext uri="{9D8B030D-6E8A-4147-A177-3AD203B41FA5}">
                      <a16:colId xmlns:a16="http://schemas.microsoft.com/office/drawing/2014/main" val="4269154811"/>
                    </a:ext>
                  </a:extLst>
                </a:gridCol>
                <a:gridCol w="2941528">
                  <a:extLst>
                    <a:ext uri="{9D8B030D-6E8A-4147-A177-3AD203B41FA5}">
                      <a16:colId xmlns:a16="http://schemas.microsoft.com/office/drawing/2014/main" val="67528058"/>
                    </a:ext>
                  </a:extLst>
                </a:gridCol>
                <a:gridCol w="2844470">
                  <a:extLst>
                    <a:ext uri="{9D8B030D-6E8A-4147-A177-3AD203B41FA5}">
                      <a16:colId xmlns:a16="http://schemas.microsoft.com/office/drawing/2014/main" val="2376673606"/>
                    </a:ext>
                  </a:extLst>
                </a:gridCol>
              </a:tblGrid>
              <a:tr h="5325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MAN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" panose="020B0502040204020203" pitchFamily="34" charset="0"/>
                        </a:rPr>
                        <a:t>WAN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09945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LAN’s ownership is private.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MAN’s ownership can be private or public.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WAN also might not be owned by one organization.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79291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 transmission speed of a LAN is high.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the transmission speed of a MAN is average.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 the transmission speed of a WAN is low.</a:t>
                      </a: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656250"/>
                  </a:ext>
                </a:extLst>
              </a:tr>
              <a:tr h="1574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 propagation delay is short in a LAN.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There is a moderate propagation delay in a MAN.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Whereas, there is a long propagation delay in a WAN.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 anchor="ctr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6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8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C3C8F-8E8F-4A02-BC64-E84A6BE6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Personal Area Network (PAN)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Area Network (LAN)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Wide Area Network (WAN)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dirty="0"/>
              <a:t>Metropolitan Area Network (MAN)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40177-FD31-48BD-AB5A-E6A589E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Network</a:t>
            </a:r>
          </a:p>
        </p:txBody>
      </p:sp>
    </p:spTree>
    <p:extLst>
      <p:ext uri="{BB962C8B-B14F-4D97-AF65-F5344CB8AC3E}">
        <p14:creationId xmlns:p14="http://schemas.microsoft.com/office/powerpoint/2010/main" val="1977670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A7C1F-7D23-4C98-8C9E-23E9346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LAN MAN and WAN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E716-54CA-430D-9BEC-1A50E4899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94727"/>
              </p:ext>
            </p:extLst>
          </p:nvPr>
        </p:nvGraphicFramePr>
        <p:xfrm>
          <a:off x="222956" y="1318532"/>
          <a:ext cx="8748000" cy="520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000">
                  <a:extLst>
                    <a:ext uri="{9D8B030D-6E8A-4147-A177-3AD203B41FA5}">
                      <a16:colId xmlns:a16="http://schemas.microsoft.com/office/drawing/2014/main" val="4269154811"/>
                    </a:ext>
                  </a:extLst>
                </a:gridCol>
                <a:gridCol w="2837596">
                  <a:extLst>
                    <a:ext uri="{9D8B030D-6E8A-4147-A177-3AD203B41FA5}">
                      <a16:colId xmlns:a16="http://schemas.microsoft.com/office/drawing/2014/main" val="67528058"/>
                    </a:ext>
                  </a:extLst>
                </a:gridCol>
                <a:gridCol w="2994404">
                  <a:extLst>
                    <a:ext uri="{9D8B030D-6E8A-4147-A177-3AD203B41FA5}">
                      <a16:colId xmlns:a16="http://schemas.microsoft.com/office/drawing/2014/main" val="237667360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MAN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WAN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09945"/>
                  </a:ext>
                </a:extLst>
              </a:tr>
              <a:tr h="9143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Less congestion in LAN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More congestion in MAN.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Even more congestion than MAN in WAN.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87608"/>
                  </a:ext>
                </a:extLst>
              </a:tr>
              <a:tr h="91435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LAN’s design and maintenance is easy.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MAN’s design and maintenance is difficult than LAN.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 WAN’s design and maintenance is also difficult than LAN as well MAN.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45594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There is more fault tolerance in LAN.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there is less fault tolerance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WAN, there is also less fault tolerance.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5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03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A7C1F-7D23-4C98-8C9E-23E9346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LAN MAN and WAN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E716-54CA-430D-9BEC-1A50E4899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398486"/>
              </p:ext>
            </p:extLst>
          </p:nvPr>
        </p:nvGraphicFramePr>
        <p:xfrm>
          <a:off x="222956" y="1318532"/>
          <a:ext cx="8748000" cy="520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000">
                  <a:extLst>
                    <a:ext uri="{9D8B030D-6E8A-4147-A177-3AD203B41FA5}">
                      <a16:colId xmlns:a16="http://schemas.microsoft.com/office/drawing/2014/main" val="4269154811"/>
                    </a:ext>
                  </a:extLst>
                </a:gridCol>
                <a:gridCol w="2837596">
                  <a:extLst>
                    <a:ext uri="{9D8B030D-6E8A-4147-A177-3AD203B41FA5}">
                      <a16:colId xmlns:a16="http://schemas.microsoft.com/office/drawing/2014/main" val="67528058"/>
                    </a:ext>
                  </a:extLst>
                </a:gridCol>
                <a:gridCol w="2994404">
                  <a:extLst>
                    <a:ext uri="{9D8B030D-6E8A-4147-A177-3AD203B41FA5}">
                      <a16:colId xmlns:a16="http://schemas.microsoft.com/office/drawing/2014/main" val="237667360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MAN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WAN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09945"/>
                  </a:ext>
                </a:extLst>
              </a:tr>
              <a:tr h="91435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Less congestion in LAN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More congestion in MAN.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Even more congestion than MAN in WAN.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87608"/>
                  </a:ext>
                </a:extLst>
              </a:tr>
              <a:tr h="9143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LAN’s design and maintenance is easy.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MAN’s design and maintenance is difficult than LAN.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 WAN’s design and maintenance is also difficult than LAN as well MAN.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4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There is more fault tolerance in LAN.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there is less fault tolerance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WAN, there is also less fault tolerance.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5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327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A7C1F-7D23-4C98-8C9E-23E9346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LAN MAN and WAN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E716-54CA-430D-9BEC-1A50E4899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24515"/>
              </p:ext>
            </p:extLst>
          </p:nvPr>
        </p:nvGraphicFramePr>
        <p:xfrm>
          <a:off x="222956" y="1318532"/>
          <a:ext cx="8748000" cy="520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000">
                  <a:extLst>
                    <a:ext uri="{9D8B030D-6E8A-4147-A177-3AD203B41FA5}">
                      <a16:colId xmlns:a16="http://schemas.microsoft.com/office/drawing/2014/main" val="4269154811"/>
                    </a:ext>
                  </a:extLst>
                </a:gridCol>
                <a:gridCol w="2837596">
                  <a:extLst>
                    <a:ext uri="{9D8B030D-6E8A-4147-A177-3AD203B41FA5}">
                      <a16:colId xmlns:a16="http://schemas.microsoft.com/office/drawing/2014/main" val="67528058"/>
                    </a:ext>
                  </a:extLst>
                </a:gridCol>
                <a:gridCol w="2994404">
                  <a:extLst>
                    <a:ext uri="{9D8B030D-6E8A-4147-A177-3AD203B41FA5}">
                      <a16:colId xmlns:a16="http://schemas.microsoft.com/office/drawing/2014/main" val="237667360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LAN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MAN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Bahnschrift" panose="020B0502040204020203" pitchFamily="34" charset="0"/>
                        </a:rPr>
                        <a:t>WAN</a:t>
                      </a:r>
                    </a:p>
                  </a:txBody>
                  <a:tcPr marL="91449" marR="91449" marT="45715" marB="4571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09945"/>
                  </a:ext>
                </a:extLst>
              </a:tr>
              <a:tr h="91435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Less congestion in LAN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More congestion in MAN.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Even more congestion than MAN in WAN.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87608"/>
                  </a:ext>
                </a:extLst>
              </a:tr>
              <a:tr h="91435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LAN’s design and maintenance is easy.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MAN’s design and maintenance is difficult than LAN.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Whereas WAN’s design and maintenance is also difficult than LAN as well MAN.</a:t>
                      </a: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45594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There is more fault tolerance in LAN.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there is less fault tolerance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WAN, there is also less fault tolerance.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5" marB="45715">
                    <a:solidFill>
                      <a:srgbClr val="7030A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5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413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3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36C48-A015-4497-BB3E-F85D01A42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724" y="1557875"/>
            <a:ext cx="7515892" cy="5096143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93DC97-A3A8-4DC5-9C9F-A36B2CEF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77570-7CCC-422E-973E-0770D77C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670929"/>
            <a:ext cx="8654246" cy="49949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I</a:t>
            </a:r>
            <a:r>
              <a:rPr lang="en-US" altLang="en-US" dirty="0">
                <a:latin typeface="Bahnschrift" panose="020B0502040204020203" pitchFamily="34" charset="0"/>
              </a:rPr>
              <a:t>nterconnection of information technology devices within the range of an individual person.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Typically, within 10 meters.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0446-2160-4CFE-A53A-58842A44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</a:t>
            </a:r>
          </a:p>
        </p:txBody>
      </p:sp>
    </p:spTree>
    <p:extLst>
      <p:ext uri="{BB962C8B-B14F-4D97-AF65-F5344CB8AC3E}">
        <p14:creationId xmlns:p14="http://schemas.microsoft.com/office/powerpoint/2010/main" val="169314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5A99E-26F9-4181-8FAA-42C26930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Example,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 person traveling with a laptop, a personal digital assistant (PDA), and a portable printer could interconnect them without having to plug anything in, using some form of wireless technology.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ACA536-8BAA-41B6-B1B7-EEE13337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PAN (Personal Area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1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</TotalTime>
  <Words>2335</Words>
  <Application>Microsoft Office PowerPoint</Application>
  <PresentationFormat>On-screen Show (4:3)</PresentationFormat>
  <Paragraphs>334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Types Of Network</vt:lpstr>
      <vt:lpstr>Types Of Network</vt:lpstr>
      <vt:lpstr>Types Of Network</vt:lpstr>
      <vt:lpstr>Types Of Network</vt:lpstr>
      <vt:lpstr>PAN (Personal Area Network)</vt:lpstr>
      <vt:lpstr>PAN (Personal Area Network)</vt:lpstr>
      <vt:lpstr>PAN (Personal Area Network)</vt:lpstr>
      <vt:lpstr>PAN (Personal Area Network)</vt:lpstr>
      <vt:lpstr>PAN (Personal Area Network)</vt:lpstr>
      <vt:lpstr>PAN(Personal Area Network)</vt:lpstr>
      <vt:lpstr>PAN (Personal Area Network)</vt:lpstr>
      <vt:lpstr>PAN (Personal Area Network)- Types</vt:lpstr>
      <vt:lpstr>PAN (Personal Area Network)- Types</vt:lpstr>
      <vt:lpstr>PAN (Personal Area Network)- Types</vt:lpstr>
      <vt:lpstr>PAN (Personal Area Network)- Types</vt:lpstr>
      <vt:lpstr>PAN(Personal Area Network)- Types</vt:lpstr>
      <vt:lpstr>PAN (Personal Area Network)- Types</vt:lpstr>
      <vt:lpstr>PAN (Personal Area Network)- Types</vt:lpstr>
      <vt:lpstr>PAN (Personal Area Network)- Types</vt:lpstr>
      <vt:lpstr>PAN (Personal Area Network)- Types</vt:lpstr>
      <vt:lpstr>PAN (Personal Area Network)- Types</vt:lpstr>
      <vt:lpstr>LAN (Local Area Network)</vt:lpstr>
      <vt:lpstr>LAN (Local Area Network)</vt:lpstr>
      <vt:lpstr>LAN (Local Area Network)</vt:lpstr>
      <vt:lpstr>LAN (Local Area Network)</vt:lpstr>
      <vt:lpstr>LAN (Local Area Network)- Examples</vt:lpstr>
      <vt:lpstr>LAN (Local Area Network)- Examples</vt:lpstr>
      <vt:lpstr>LAN (Local Area Network)- Examples</vt:lpstr>
      <vt:lpstr>LAN (Local Area Network)- Examples</vt:lpstr>
      <vt:lpstr>LAN (Local Area Network)- Examples</vt:lpstr>
      <vt:lpstr>LAN (Local Area Network)- Types</vt:lpstr>
      <vt:lpstr>LAN (Local Area Network)- Types</vt:lpstr>
      <vt:lpstr>LAN &amp; WLAN– How are they related?</vt:lpstr>
      <vt:lpstr>LAN &amp; WLAN– How are they related?</vt:lpstr>
      <vt:lpstr>LAN &amp; WLAN– How are they related?</vt:lpstr>
      <vt:lpstr>LAN &amp; WLAN– How are they related?</vt:lpstr>
      <vt:lpstr>LAN &amp; WLAN– How are they related?</vt:lpstr>
      <vt:lpstr>LAN &amp; WLAN– How are they related?</vt:lpstr>
      <vt:lpstr>LAN &amp; WLAN– How are they related?</vt:lpstr>
      <vt:lpstr>MAN (Metropolitan Area Network)</vt:lpstr>
      <vt:lpstr>MAN (Metropolitan Area Network)</vt:lpstr>
      <vt:lpstr>MAN (Metropolitan Area Network)</vt:lpstr>
      <vt:lpstr>MAN (Metropolitan Area Network)</vt:lpstr>
      <vt:lpstr>MAN (Metropolitan Area Network)</vt:lpstr>
      <vt:lpstr>MAN (Metropolitan Area Network)</vt:lpstr>
      <vt:lpstr>MAN (Metropolitan Area Network)</vt:lpstr>
      <vt:lpstr>WAN (Wide Area Networking)</vt:lpstr>
      <vt:lpstr>WAN (Wide Area Networking)</vt:lpstr>
      <vt:lpstr>WAN (Wide Area Networking)</vt:lpstr>
      <vt:lpstr>WAN (Wide Area Networking)</vt:lpstr>
      <vt:lpstr>WAN (Wide Area Networking)</vt:lpstr>
      <vt:lpstr>WAN (Wide Area Networking)</vt:lpstr>
      <vt:lpstr>How WAN networks are established?</vt:lpstr>
      <vt:lpstr>How WAN networks are established?</vt:lpstr>
      <vt:lpstr>Difference between LAN MAN and WAN</vt:lpstr>
      <vt:lpstr>Difference between LAN MAN and WAN</vt:lpstr>
      <vt:lpstr>Difference between LAN MAN and WAN</vt:lpstr>
      <vt:lpstr>Difference between LAN MAN and WAN</vt:lpstr>
      <vt:lpstr>Difference between LAN MAN and WAN</vt:lpstr>
      <vt:lpstr>Difference between LAN MAN and WAN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108</cp:revision>
  <dcterms:created xsi:type="dcterms:W3CDTF">2020-12-01T08:07:04Z</dcterms:created>
  <dcterms:modified xsi:type="dcterms:W3CDTF">2020-12-04T10:40:17Z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556440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