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2"/>
  </p:handoutMasterIdLst>
  <p:sldIdLst>
    <p:sldId id="256" r:id="rId2"/>
    <p:sldId id="258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6" r:id="rId13"/>
    <p:sldId id="277" r:id="rId14"/>
    <p:sldId id="278" r:id="rId15"/>
    <p:sldId id="279" r:id="rId16"/>
    <p:sldId id="280" r:id="rId17"/>
    <p:sldId id="287" r:id="rId18"/>
    <p:sldId id="364" r:id="rId19"/>
    <p:sldId id="306" r:id="rId20"/>
    <p:sldId id="285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86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07" r:id="rId37"/>
    <p:sldId id="319" r:id="rId38"/>
    <p:sldId id="321" r:id="rId39"/>
    <p:sldId id="322" r:id="rId40"/>
    <p:sldId id="323" r:id="rId41"/>
    <p:sldId id="324" r:id="rId42"/>
    <p:sldId id="365" r:id="rId43"/>
    <p:sldId id="366" r:id="rId44"/>
    <p:sldId id="327" r:id="rId45"/>
    <p:sldId id="310" r:id="rId46"/>
    <p:sldId id="336" r:id="rId47"/>
    <p:sldId id="337" r:id="rId48"/>
    <p:sldId id="338" r:id="rId49"/>
    <p:sldId id="339" r:id="rId50"/>
    <p:sldId id="311" r:id="rId51"/>
    <p:sldId id="340" r:id="rId52"/>
    <p:sldId id="341" r:id="rId53"/>
    <p:sldId id="342" r:id="rId54"/>
    <p:sldId id="288" r:id="rId55"/>
    <p:sldId id="289" r:id="rId56"/>
    <p:sldId id="343" r:id="rId57"/>
    <p:sldId id="344" r:id="rId58"/>
    <p:sldId id="345" r:id="rId59"/>
    <p:sldId id="290" r:id="rId60"/>
    <p:sldId id="346" r:id="rId61"/>
    <p:sldId id="347" r:id="rId62"/>
    <p:sldId id="296" r:id="rId63"/>
    <p:sldId id="297" r:id="rId64"/>
    <p:sldId id="298" r:id="rId65"/>
    <p:sldId id="348" r:id="rId66"/>
    <p:sldId id="349" r:id="rId67"/>
    <p:sldId id="350" r:id="rId68"/>
    <p:sldId id="351" r:id="rId69"/>
    <p:sldId id="299" r:id="rId70"/>
    <p:sldId id="367" r:id="rId71"/>
    <p:sldId id="368" r:id="rId72"/>
    <p:sldId id="300" r:id="rId73"/>
    <p:sldId id="352" r:id="rId74"/>
    <p:sldId id="301" r:id="rId75"/>
    <p:sldId id="353" r:id="rId76"/>
    <p:sldId id="354" r:id="rId77"/>
    <p:sldId id="355" r:id="rId78"/>
    <p:sldId id="356" r:id="rId79"/>
    <p:sldId id="302" r:id="rId80"/>
    <p:sldId id="357" r:id="rId81"/>
    <p:sldId id="358" r:id="rId82"/>
    <p:sldId id="303" r:id="rId83"/>
    <p:sldId id="304" r:id="rId84"/>
    <p:sldId id="359" r:id="rId85"/>
    <p:sldId id="360" r:id="rId86"/>
    <p:sldId id="361" r:id="rId87"/>
    <p:sldId id="305" r:id="rId88"/>
    <p:sldId id="362" r:id="rId89"/>
    <p:sldId id="363" r:id="rId90"/>
    <p:sldId id="257" r:id="rId9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7BD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2AAE74-5B3D-44F7-BF56-E3FF0ABA5F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7FF18-9A00-4E8C-8053-D33C85D548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64E6-AE81-454A-8728-932BA2C5A76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50C27-197B-4507-816E-12746D8F7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A36-549B-4BFB-8167-064F050D5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A22FE-DD0A-4BC0-B73E-D72C203E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C043AF-19CE-4028-BBF5-02071CF8A6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255873-F455-418C-9638-E7562F7990B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5958DAB4-1293-48B8-AEE4-1834ECEA7770}"/>
              </a:ext>
            </a:extLst>
          </p:cNvPr>
          <p:cNvSpPr/>
          <p:nvPr userDrawn="1"/>
        </p:nvSpPr>
        <p:spPr>
          <a:xfrm>
            <a:off x="130175" y="3789363"/>
            <a:ext cx="2686050" cy="681037"/>
          </a:xfrm>
          <a:prstGeom prst="roundRect">
            <a:avLst>
              <a:gd name="adj" fmla="val 9674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n w="0">
                  <a:noFill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ECAP453</a:t>
            </a:r>
            <a:endParaRPr lang="en-US" sz="4400" dirty="0">
              <a:ln w="0">
                <a:noFill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AEAC4-91E6-4D9F-99BF-5414F21993BF}"/>
              </a:ext>
            </a:extLst>
          </p:cNvPr>
          <p:cNvSpPr/>
          <p:nvPr userDrawn="1"/>
        </p:nvSpPr>
        <p:spPr>
          <a:xfrm>
            <a:off x="130175" y="4470400"/>
            <a:ext cx="6035098" cy="485775"/>
          </a:xfrm>
          <a:prstGeom prst="rect">
            <a:avLst/>
          </a:prstGeom>
          <a:solidFill>
            <a:srgbClr val="6E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 Data Communication And Networking</a:t>
            </a:r>
            <a:endParaRPr lang="en-US" sz="2800" cap="small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9DA2794A-4EE2-46F0-9930-FECE6B5D3A0D}"/>
              </a:ext>
            </a:extLst>
          </p:cNvPr>
          <p:cNvSpPr/>
          <p:nvPr userDrawn="1"/>
        </p:nvSpPr>
        <p:spPr>
          <a:xfrm>
            <a:off x="6629400" y="5668963"/>
            <a:ext cx="2386013" cy="485775"/>
          </a:xfrm>
          <a:prstGeom prst="roundRect">
            <a:avLst>
              <a:gd name="adj" fmla="val 7517"/>
            </a:avLst>
          </a:prstGeom>
          <a:solidFill>
            <a:schemeClr val="lt1">
              <a:alpha val="4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Dr. Rajni Bhalla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4A201-B9BF-4F3F-A90B-11AB9C5F2B0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00813" y="610870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 panose="020B0502040204020203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 panose="020B0502040204020203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F1CBB-5BF9-46EE-8556-EDDDBA1F206E}"/>
              </a:ext>
            </a:extLst>
          </p:cNvPr>
          <p:cNvSpPr/>
          <p:nvPr userDrawn="1"/>
        </p:nvSpPr>
        <p:spPr>
          <a:xfrm>
            <a:off x="6629400" y="6413500"/>
            <a:ext cx="2386013" cy="52388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29000">
                <a:srgbClr val="6E67BD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165042-087C-4730-9283-FDBE2C79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E8DA-2172-4CB1-963B-0B776C731E5C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160CF1-F9E9-41E2-BA72-E8A487B7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D34205-548B-4D56-85E1-875862ED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A4259-8B91-43A1-96A9-3CA637449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4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EF29-B870-49C0-A220-068167FF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FD22-6F00-42ED-856A-7ABCF1D99926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6D9E-410B-4684-96F7-7982EE7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9153-101A-465C-A503-699D0052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703E0-E092-4B4D-9DD7-FC2B7463E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3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8BD0-D46A-4C94-B0B3-D1E89E54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7D17-46C5-4872-A2ED-9FAE4945EEF3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9A46-2F68-400A-B334-C673C4D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95F6-4813-49A0-AFFF-2DEDF025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93C2-3215-4686-A0D5-1DB0CC1EC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BB8B2-FB66-47CF-A763-9245763E60C4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38000">
                <a:srgbClr val="6E67B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EFEFB1-D0C2-48A1-AECA-53795CCE42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6E897-9D4B-4888-8042-86C13CF3874F}"/>
              </a:ext>
            </a:extLst>
          </p:cNvPr>
          <p:cNvSpPr/>
          <p:nvPr userDrawn="1"/>
        </p:nvSpPr>
        <p:spPr>
          <a:xfrm>
            <a:off x="523875" y="109538"/>
            <a:ext cx="321945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buNone/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6E67BD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9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133C-5D2B-4741-A1A0-19D28F2A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C64EF-EC2F-476D-B469-FD1CD206A150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6CBF-CD9E-4FC3-A9F0-EF3B15F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15B9-BD7C-4BE8-A802-F7CC2955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BC843-0588-4406-89DF-89F5AF8ED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4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264B1B-6CFD-43F1-8343-2960BACC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EACF8-6656-4231-A135-4F5D6E2846AA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1C46BF-5FDC-48A6-93D0-39375E3A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C66552-7C29-4ECC-A7BC-24DCBD25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AE74F-C753-4173-8C88-516E244AB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F4A52B-C024-445B-89D1-8D82BE7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6ABC3-C817-418E-87A0-DCB585645027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03C04A7-89C4-41C4-88CE-06E6854E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8789D2-CAA6-4D63-8004-E35F6D44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7BC9-6F1E-483D-AC89-FFA005956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3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B4F0D4-5364-4ABC-B5BF-3C971EA7C320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6E67B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24BF9-7F6C-4A5B-93A9-95FFD5CE2483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6E67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6E67BD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6E67BD"/>
              </a:buClr>
              <a:buSzPct val="90000"/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6E67BD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6E67BD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6E67BD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6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32106-1D4F-45CE-B3AA-877ABE3EA145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6E67B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E49D7-2D67-4143-B6CF-06A535EBB24D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6E67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559A2-BE16-411A-A44F-3B47986A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6E67BD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6E67BD"/>
              </a:buClr>
              <a:buSzPct val="90000"/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6E67BD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6E67BD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6E67BD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0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B7FA820B-708D-4EB9-AFE8-E24180C8118B}"/>
              </a:ext>
            </a:extLst>
          </p:cNvPr>
          <p:cNvSpPr/>
          <p:nvPr userDrawn="1"/>
        </p:nvSpPr>
        <p:spPr>
          <a:xfrm>
            <a:off x="2212975" y="2892425"/>
            <a:ext cx="5246688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20F89-5E2B-4FF7-8A15-50F9A8F9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8DB7C-C33D-4C18-AC79-C6DAF65EA9B6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153F5-E7D5-434D-9644-1C28950A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7701D-6B07-4136-911E-E93AC60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9C0A1-224B-4A7D-AF60-51D0488DA7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1030B7-9EE5-480A-8499-FB0790D2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D42E-D536-4EFE-83EA-8395D8ADCD32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11C999-00FB-4660-B3F7-EB33F77A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E64D17-5C11-4289-A1DE-F557ACBA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9362F-D784-4E9A-A524-BC58AB89AE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16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EA53C6-D2E7-443E-8EC9-8543303868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442FF5-121A-4D29-8786-C38E32F49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D40A-7049-423E-A14B-980EA3781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1D3CCB-5FBB-4550-AADE-C1793D10E1D9}" type="datetimeFigureOut">
              <a:rPr lang="en-US"/>
              <a:pPr>
                <a:defRPr/>
              </a:pPr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3AC4-7A15-430A-B9AA-CFC3078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0107-E5C2-4541-9FB6-B92C8BC53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3F31BB-497E-4A9C-A2B1-C4CB1C4910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98" r:id="rId3"/>
    <p:sldLayoutId id="2147483699" r:id="rId4"/>
    <p:sldLayoutId id="2147483700" r:id="rId5"/>
    <p:sldLayoutId id="2147483708" r:id="rId6"/>
    <p:sldLayoutId id="2147483709" r:id="rId7"/>
    <p:sldLayoutId id="214748371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F4BAE-3305-4B9F-91A5-B99A46BA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Point to Point 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9DBEA-068E-48C7-8615-23E5436E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Dedicated link  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children's tin can telephone is one example of a physical dedicated channel.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F4BAE-3305-4B9F-91A5-B99A46BA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Point to Point 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9DBEA-068E-48C7-8615-23E5436E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Dedicated link  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children's tin can telephone is one example of a physical dedicated channel.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2FB57991-29BE-4EC1-95DB-22051C757A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75405" y="4094213"/>
            <a:ext cx="5442401" cy="1136496"/>
            <a:chOff x="57567" y="2285485"/>
            <a:chExt cx="1913159" cy="4074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D32EA5-2FDD-45F5-B7CB-925276DD3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356" y="2480061"/>
              <a:ext cx="15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4E8AE7-D944-4C2F-B4DE-258F10715B8F}"/>
                </a:ext>
              </a:extLst>
            </p:cNvPr>
            <p:cNvSpPr/>
            <p:nvPr/>
          </p:nvSpPr>
          <p:spPr>
            <a:xfrm>
              <a:off x="1598627" y="2320796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963E39-F8EA-44B1-B0A8-DC6CBA0ADFB9}"/>
                </a:ext>
              </a:extLst>
            </p:cNvPr>
            <p:cNvSpPr/>
            <p:nvPr/>
          </p:nvSpPr>
          <p:spPr>
            <a:xfrm>
              <a:off x="57567" y="2285485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47AC9-80A8-431B-8724-A994B3CE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grpSp>
        <p:nvGrpSpPr>
          <p:cNvPr id="17411" name="Group 86">
            <a:extLst>
              <a:ext uri="{FF2B5EF4-FFF2-40B4-BE49-F238E27FC236}">
                <a16:creationId xmlns:a16="http://schemas.microsoft.com/office/drawing/2014/main" id="{889B9F32-9FFA-4C9C-89DB-6166E5FFF3BA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1866900"/>
            <a:ext cx="9001125" cy="3865563"/>
            <a:chOff x="-162602" y="1837643"/>
            <a:chExt cx="9252163" cy="390114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B4C031-7D33-40AC-A5D6-DA34FA8AE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304" y="2903049"/>
              <a:ext cx="0" cy="885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F498EB1-9884-4B0D-BA2A-01DCAE865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894" y="2903049"/>
              <a:ext cx="0" cy="885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72304A2-491D-4300-B8DE-14C36BD2D63E}"/>
                </a:ext>
              </a:extLst>
            </p:cNvPr>
            <p:cNvCxnSpPr/>
            <p:nvPr/>
          </p:nvCxnSpPr>
          <p:spPr>
            <a:xfrm>
              <a:off x="1000853" y="3789017"/>
              <a:ext cx="6822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4BA192-4E7B-4761-842C-A8F67802C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853" y="2903049"/>
              <a:ext cx="0" cy="885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9F35F4-EFA6-4E52-B295-D4E2CA70B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689" y="3789017"/>
              <a:ext cx="0" cy="884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8AA5CE8-3FCC-441A-BEEA-56476B8CD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099" y="3789017"/>
              <a:ext cx="0" cy="884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539F2812-78C7-4CCD-9635-8262E8C1992F}"/>
                </a:ext>
              </a:extLst>
            </p:cNvPr>
            <p:cNvSpPr/>
            <p:nvPr/>
          </p:nvSpPr>
          <p:spPr>
            <a:xfrm>
              <a:off x="-162602" y="1837643"/>
              <a:ext cx="2328542" cy="1065406"/>
            </a:xfrm>
            <a:prstGeom prst="roundRect">
              <a:avLst/>
            </a:prstGeom>
            <a:solidFill>
              <a:srgbClr val="6E67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Single Cable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A23D23D-1A85-4D63-ACA6-496567DF495C}"/>
                </a:ext>
              </a:extLst>
            </p:cNvPr>
            <p:cNvSpPr/>
            <p:nvPr/>
          </p:nvSpPr>
          <p:spPr>
            <a:xfrm>
              <a:off x="3252702" y="1837643"/>
              <a:ext cx="2328543" cy="1065406"/>
            </a:xfrm>
            <a:prstGeom prst="roundRect">
              <a:avLst/>
            </a:prstGeom>
            <a:solidFill>
              <a:srgbClr val="6E67BD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Backbone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AC2D816-7AC4-42A1-BC33-63B41149B8E5}"/>
                </a:ext>
              </a:extLst>
            </p:cNvPr>
            <p:cNvSpPr/>
            <p:nvPr/>
          </p:nvSpPr>
          <p:spPr>
            <a:xfrm>
              <a:off x="6557047" y="1837643"/>
              <a:ext cx="2532514" cy="1065406"/>
            </a:xfrm>
            <a:prstGeom prst="roundRect">
              <a:avLst/>
            </a:prstGeom>
            <a:solidFill>
              <a:srgbClr val="6E67BD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Travels in both directions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26966F4-8DE2-4ADD-ABBD-82888513D82A}"/>
                </a:ext>
              </a:extLst>
            </p:cNvPr>
            <p:cNvSpPr/>
            <p:nvPr/>
          </p:nvSpPr>
          <p:spPr>
            <a:xfrm>
              <a:off x="4953011" y="4673383"/>
              <a:ext cx="2328543" cy="1065406"/>
            </a:xfrm>
            <a:prstGeom prst="roundRect">
              <a:avLst/>
            </a:prstGeom>
            <a:solidFill>
              <a:srgbClr val="6E67BD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Data Accepted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164BEF3-E7C2-45AD-865B-15124198FA84}"/>
                </a:ext>
              </a:extLst>
            </p:cNvPr>
            <p:cNvSpPr/>
            <p:nvPr/>
          </p:nvSpPr>
          <p:spPr>
            <a:xfrm>
              <a:off x="1384320" y="4673383"/>
              <a:ext cx="2645106" cy="1065406"/>
            </a:xfrm>
            <a:prstGeom prst="roundRect">
              <a:avLst/>
            </a:prstGeom>
            <a:solidFill>
              <a:srgbClr val="6E67BD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Machine Ignores the Data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47AC9-80A8-431B-8724-A994B3CE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B4C031-7D33-40AC-A5D6-DA34FA8AE749}"/>
              </a:ext>
            </a:extLst>
          </p:cNvPr>
          <p:cNvCxnSpPr>
            <a:cxnSpLocks/>
          </p:cNvCxnSpPr>
          <p:nvPr/>
        </p:nvCxnSpPr>
        <p:spPr>
          <a:xfrm flipV="1">
            <a:off x="7840663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498EB1-9884-4B0D-BA2A-01DCAE865C07}"/>
              </a:ext>
            </a:extLst>
          </p:cNvPr>
          <p:cNvCxnSpPr>
            <a:cxnSpLocks/>
          </p:cNvCxnSpPr>
          <p:nvPr/>
        </p:nvCxnSpPr>
        <p:spPr>
          <a:xfrm flipV="1">
            <a:off x="4522788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304A2-491D-4300-B8DE-14C36BD2D63E}"/>
              </a:ext>
            </a:extLst>
          </p:cNvPr>
          <p:cNvCxnSpPr/>
          <p:nvPr/>
        </p:nvCxnSpPr>
        <p:spPr>
          <a:xfrm>
            <a:off x="1203325" y="3800475"/>
            <a:ext cx="663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BA192-4E7B-4761-842C-A8F67802C109}"/>
              </a:ext>
            </a:extLst>
          </p:cNvPr>
          <p:cNvCxnSpPr>
            <a:cxnSpLocks/>
          </p:cNvCxnSpPr>
          <p:nvPr/>
        </p:nvCxnSpPr>
        <p:spPr>
          <a:xfrm flipV="1">
            <a:off x="1203325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9F35F4-EFA6-4E52-B295-D4E2CA70BEB9}"/>
              </a:ext>
            </a:extLst>
          </p:cNvPr>
          <p:cNvCxnSpPr>
            <a:cxnSpLocks/>
          </p:cNvCxnSpPr>
          <p:nvPr/>
        </p:nvCxnSpPr>
        <p:spPr>
          <a:xfrm flipV="1">
            <a:off x="2863850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A5CE8-3FCC-441A-BEEA-56476B8CDACD}"/>
              </a:ext>
            </a:extLst>
          </p:cNvPr>
          <p:cNvCxnSpPr>
            <a:cxnSpLocks/>
          </p:cNvCxnSpPr>
          <p:nvPr/>
        </p:nvCxnSpPr>
        <p:spPr>
          <a:xfrm flipV="1">
            <a:off x="6181725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39F2812-78C7-4CCD-9635-8262E8C1992F}"/>
              </a:ext>
            </a:extLst>
          </p:cNvPr>
          <p:cNvSpPr/>
          <p:nvPr/>
        </p:nvSpPr>
        <p:spPr>
          <a:xfrm>
            <a:off x="71438" y="1866900"/>
            <a:ext cx="2265362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Single Cable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A23D23D-1A85-4D63-ACA6-496567DF495C}"/>
              </a:ext>
            </a:extLst>
          </p:cNvPr>
          <p:cNvSpPr/>
          <p:nvPr/>
        </p:nvSpPr>
        <p:spPr>
          <a:xfrm>
            <a:off x="3394075" y="1866900"/>
            <a:ext cx="2265363" cy="1055688"/>
          </a:xfrm>
          <a:prstGeom prst="roundRect">
            <a:avLst/>
          </a:prstGeom>
          <a:solidFill>
            <a:srgbClr val="6E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b="1">
                <a:solidFill>
                  <a:schemeClr val="tx1"/>
                </a:solidFill>
                <a:latin typeface="Bahnschrift" panose="020B0502040204020203" pitchFamily="34" charset="0"/>
              </a:rPr>
              <a:t>Backbone</a:t>
            </a:r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AC2D816-7AC4-42A1-BC33-63B41149B8E5}"/>
              </a:ext>
            </a:extLst>
          </p:cNvPr>
          <p:cNvSpPr/>
          <p:nvPr/>
        </p:nvSpPr>
        <p:spPr>
          <a:xfrm>
            <a:off x="6608763" y="1866900"/>
            <a:ext cx="2463800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Travels in both directions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26966F4-8DE2-4ADD-ABBD-82888513D82A}"/>
              </a:ext>
            </a:extLst>
          </p:cNvPr>
          <p:cNvSpPr/>
          <p:nvPr/>
        </p:nvSpPr>
        <p:spPr>
          <a:xfrm>
            <a:off x="5048250" y="4676775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Data Accepted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164BEF3-E7C2-45AD-865B-15124198FA84}"/>
              </a:ext>
            </a:extLst>
          </p:cNvPr>
          <p:cNvSpPr/>
          <p:nvPr/>
        </p:nvSpPr>
        <p:spPr>
          <a:xfrm>
            <a:off x="1576388" y="4676775"/>
            <a:ext cx="2573337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Machine Ignores the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47AC9-80A8-431B-8724-A994B3CE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B4C031-7D33-40AC-A5D6-DA34FA8AE749}"/>
              </a:ext>
            </a:extLst>
          </p:cNvPr>
          <p:cNvCxnSpPr>
            <a:cxnSpLocks/>
          </p:cNvCxnSpPr>
          <p:nvPr/>
        </p:nvCxnSpPr>
        <p:spPr>
          <a:xfrm flipV="1">
            <a:off x="7840663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498EB1-9884-4B0D-BA2A-01DCAE865C07}"/>
              </a:ext>
            </a:extLst>
          </p:cNvPr>
          <p:cNvCxnSpPr>
            <a:cxnSpLocks/>
          </p:cNvCxnSpPr>
          <p:nvPr/>
        </p:nvCxnSpPr>
        <p:spPr>
          <a:xfrm flipV="1">
            <a:off x="4522788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304A2-491D-4300-B8DE-14C36BD2D63E}"/>
              </a:ext>
            </a:extLst>
          </p:cNvPr>
          <p:cNvCxnSpPr/>
          <p:nvPr/>
        </p:nvCxnSpPr>
        <p:spPr>
          <a:xfrm>
            <a:off x="1203325" y="3800475"/>
            <a:ext cx="663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BA192-4E7B-4761-842C-A8F67802C109}"/>
              </a:ext>
            </a:extLst>
          </p:cNvPr>
          <p:cNvCxnSpPr>
            <a:cxnSpLocks/>
          </p:cNvCxnSpPr>
          <p:nvPr/>
        </p:nvCxnSpPr>
        <p:spPr>
          <a:xfrm flipV="1">
            <a:off x="1203325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9F35F4-EFA6-4E52-B295-D4E2CA70BEB9}"/>
              </a:ext>
            </a:extLst>
          </p:cNvPr>
          <p:cNvCxnSpPr>
            <a:cxnSpLocks/>
          </p:cNvCxnSpPr>
          <p:nvPr/>
        </p:nvCxnSpPr>
        <p:spPr>
          <a:xfrm flipV="1">
            <a:off x="2863850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A5CE8-3FCC-441A-BEEA-56476B8CDACD}"/>
              </a:ext>
            </a:extLst>
          </p:cNvPr>
          <p:cNvCxnSpPr>
            <a:cxnSpLocks/>
          </p:cNvCxnSpPr>
          <p:nvPr/>
        </p:nvCxnSpPr>
        <p:spPr>
          <a:xfrm flipV="1">
            <a:off x="6181725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39F2812-78C7-4CCD-9635-8262E8C1992F}"/>
              </a:ext>
            </a:extLst>
          </p:cNvPr>
          <p:cNvSpPr/>
          <p:nvPr/>
        </p:nvSpPr>
        <p:spPr>
          <a:xfrm>
            <a:off x="71438" y="1866900"/>
            <a:ext cx="2265362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Single Cable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A23D23D-1A85-4D63-ACA6-496567DF495C}"/>
              </a:ext>
            </a:extLst>
          </p:cNvPr>
          <p:cNvSpPr/>
          <p:nvPr/>
        </p:nvSpPr>
        <p:spPr>
          <a:xfrm>
            <a:off x="3394075" y="1866900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Backbone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AC2D816-7AC4-42A1-BC33-63B41149B8E5}"/>
              </a:ext>
            </a:extLst>
          </p:cNvPr>
          <p:cNvSpPr/>
          <p:nvPr/>
        </p:nvSpPr>
        <p:spPr>
          <a:xfrm>
            <a:off x="6608763" y="1866900"/>
            <a:ext cx="2463800" cy="1055688"/>
          </a:xfrm>
          <a:prstGeom prst="roundRect">
            <a:avLst/>
          </a:prstGeom>
          <a:solidFill>
            <a:srgbClr val="6E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Travels in both directions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26966F4-8DE2-4ADD-ABBD-82888513D82A}"/>
              </a:ext>
            </a:extLst>
          </p:cNvPr>
          <p:cNvSpPr/>
          <p:nvPr/>
        </p:nvSpPr>
        <p:spPr>
          <a:xfrm>
            <a:off x="5048250" y="4676775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Data Accepted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164BEF3-E7C2-45AD-865B-15124198FA84}"/>
              </a:ext>
            </a:extLst>
          </p:cNvPr>
          <p:cNvSpPr/>
          <p:nvPr/>
        </p:nvSpPr>
        <p:spPr>
          <a:xfrm>
            <a:off x="1576388" y="4676775"/>
            <a:ext cx="2573337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Machine Ignores the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6D7A0DBE-A337-4915-A405-1C150D95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247AC9-80A8-431B-8724-A994B3CE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B4C031-7D33-40AC-A5D6-DA34FA8AE749}"/>
              </a:ext>
            </a:extLst>
          </p:cNvPr>
          <p:cNvCxnSpPr>
            <a:cxnSpLocks/>
          </p:cNvCxnSpPr>
          <p:nvPr/>
        </p:nvCxnSpPr>
        <p:spPr>
          <a:xfrm flipV="1">
            <a:off x="7840663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498EB1-9884-4B0D-BA2A-01DCAE865C07}"/>
              </a:ext>
            </a:extLst>
          </p:cNvPr>
          <p:cNvCxnSpPr>
            <a:cxnSpLocks/>
          </p:cNvCxnSpPr>
          <p:nvPr/>
        </p:nvCxnSpPr>
        <p:spPr>
          <a:xfrm flipV="1">
            <a:off x="4522788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304A2-491D-4300-B8DE-14C36BD2D63E}"/>
              </a:ext>
            </a:extLst>
          </p:cNvPr>
          <p:cNvCxnSpPr/>
          <p:nvPr/>
        </p:nvCxnSpPr>
        <p:spPr>
          <a:xfrm>
            <a:off x="1203325" y="3800475"/>
            <a:ext cx="663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BA192-4E7B-4761-842C-A8F67802C109}"/>
              </a:ext>
            </a:extLst>
          </p:cNvPr>
          <p:cNvCxnSpPr>
            <a:cxnSpLocks/>
          </p:cNvCxnSpPr>
          <p:nvPr/>
        </p:nvCxnSpPr>
        <p:spPr>
          <a:xfrm flipV="1">
            <a:off x="1203325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9F35F4-EFA6-4E52-B295-D4E2CA70BEB9}"/>
              </a:ext>
            </a:extLst>
          </p:cNvPr>
          <p:cNvCxnSpPr>
            <a:cxnSpLocks/>
          </p:cNvCxnSpPr>
          <p:nvPr/>
        </p:nvCxnSpPr>
        <p:spPr>
          <a:xfrm flipV="1">
            <a:off x="2863850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A5CE8-3FCC-441A-BEEA-56476B8CDACD}"/>
              </a:ext>
            </a:extLst>
          </p:cNvPr>
          <p:cNvCxnSpPr>
            <a:cxnSpLocks/>
          </p:cNvCxnSpPr>
          <p:nvPr/>
        </p:nvCxnSpPr>
        <p:spPr>
          <a:xfrm flipV="1">
            <a:off x="6181725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39F2812-78C7-4CCD-9635-8262E8C1992F}"/>
              </a:ext>
            </a:extLst>
          </p:cNvPr>
          <p:cNvSpPr/>
          <p:nvPr/>
        </p:nvSpPr>
        <p:spPr>
          <a:xfrm>
            <a:off x="71438" y="1866900"/>
            <a:ext cx="2265362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Single Cable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A23D23D-1A85-4D63-ACA6-496567DF495C}"/>
              </a:ext>
            </a:extLst>
          </p:cNvPr>
          <p:cNvSpPr/>
          <p:nvPr/>
        </p:nvSpPr>
        <p:spPr>
          <a:xfrm>
            <a:off x="3394075" y="1866900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Backbone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AC2D816-7AC4-42A1-BC33-63B41149B8E5}"/>
              </a:ext>
            </a:extLst>
          </p:cNvPr>
          <p:cNvSpPr/>
          <p:nvPr/>
        </p:nvSpPr>
        <p:spPr>
          <a:xfrm>
            <a:off x="6608763" y="1866900"/>
            <a:ext cx="2463800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Travels in both directions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26966F4-8DE2-4ADD-ABBD-82888513D82A}"/>
              </a:ext>
            </a:extLst>
          </p:cNvPr>
          <p:cNvSpPr/>
          <p:nvPr/>
        </p:nvSpPr>
        <p:spPr>
          <a:xfrm>
            <a:off x="5048250" y="4676775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Data Accepted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164BEF3-E7C2-45AD-865B-15124198FA84}"/>
              </a:ext>
            </a:extLst>
          </p:cNvPr>
          <p:cNvSpPr/>
          <p:nvPr/>
        </p:nvSpPr>
        <p:spPr>
          <a:xfrm>
            <a:off x="1576388" y="4676775"/>
            <a:ext cx="2573337" cy="1055688"/>
          </a:xfrm>
          <a:prstGeom prst="roundRect">
            <a:avLst/>
          </a:prstGeom>
          <a:solidFill>
            <a:srgbClr val="6E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Machine Ignores the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9D259B92-E3F2-43BE-8C16-5B8E23E6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247AC9-80A8-431B-8724-A994B3CE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B4C031-7D33-40AC-A5D6-DA34FA8AE749}"/>
              </a:ext>
            </a:extLst>
          </p:cNvPr>
          <p:cNvCxnSpPr>
            <a:cxnSpLocks/>
          </p:cNvCxnSpPr>
          <p:nvPr/>
        </p:nvCxnSpPr>
        <p:spPr>
          <a:xfrm flipV="1">
            <a:off x="7840663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498EB1-9884-4B0D-BA2A-01DCAE865C07}"/>
              </a:ext>
            </a:extLst>
          </p:cNvPr>
          <p:cNvCxnSpPr>
            <a:cxnSpLocks/>
          </p:cNvCxnSpPr>
          <p:nvPr/>
        </p:nvCxnSpPr>
        <p:spPr>
          <a:xfrm flipV="1">
            <a:off x="4522788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304A2-491D-4300-B8DE-14C36BD2D63E}"/>
              </a:ext>
            </a:extLst>
          </p:cNvPr>
          <p:cNvCxnSpPr/>
          <p:nvPr/>
        </p:nvCxnSpPr>
        <p:spPr>
          <a:xfrm>
            <a:off x="1203325" y="3800475"/>
            <a:ext cx="663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BA192-4E7B-4761-842C-A8F67802C109}"/>
              </a:ext>
            </a:extLst>
          </p:cNvPr>
          <p:cNvCxnSpPr>
            <a:cxnSpLocks/>
          </p:cNvCxnSpPr>
          <p:nvPr/>
        </p:nvCxnSpPr>
        <p:spPr>
          <a:xfrm flipV="1">
            <a:off x="1203325" y="2922588"/>
            <a:ext cx="0" cy="8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9F35F4-EFA6-4E52-B295-D4E2CA70BEB9}"/>
              </a:ext>
            </a:extLst>
          </p:cNvPr>
          <p:cNvCxnSpPr>
            <a:cxnSpLocks/>
          </p:cNvCxnSpPr>
          <p:nvPr/>
        </p:nvCxnSpPr>
        <p:spPr>
          <a:xfrm flipV="1">
            <a:off x="2863850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A5CE8-3FCC-441A-BEEA-56476B8CDACD}"/>
              </a:ext>
            </a:extLst>
          </p:cNvPr>
          <p:cNvCxnSpPr>
            <a:cxnSpLocks/>
          </p:cNvCxnSpPr>
          <p:nvPr/>
        </p:nvCxnSpPr>
        <p:spPr>
          <a:xfrm flipV="1">
            <a:off x="6181725" y="3800475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39F2812-78C7-4CCD-9635-8262E8C1992F}"/>
              </a:ext>
            </a:extLst>
          </p:cNvPr>
          <p:cNvSpPr/>
          <p:nvPr/>
        </p:nvSpPr>
        <p:spPr>
          <a:xfrm>
            <a:off x="71438" y="1866900"/>
            <a:ext cx="2265362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Single Cable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A23D23D-1A85-4D63-ACA6-496567DF495C}"/>
              </a:ext>
            </a:extLst>
          </p:cNvPr>
          <p:cNvSpPr/>
          <p:nvPr/>
        </p:nvSpPr>
        <p:spPr>
          <a:xfrm>
            <a:off x="3394075" y="1866900"/>
            <a:ext cx="2265363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Backbone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AC2D816-7AC4-42A1-BC33-63B41149B8E5}"/>
              </a:ext>
            </a:extLst>
          </p:cNvPr>
          <p:cNvSpPr/>
          <p:nvPr/>
        </p:nvSpPr>
        <p:spPr>
          <a:xfrm>
            <a:off x="6608763" y="1866900"/>
            <a:ext cx="2463800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Travels in both directions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26966F4-8DE2-4ADD-ABBD-82888513D82A}"/>
              </a:ext>
            </a:extLst>
          </p:cNvPr>
          <p:cNvSpPr/>
          <p:nvPr/>
        </p:nvSpPr>
        <p:spPr>
          <a:xfrm>
            <a:off x="5048250" y="4676775"/>
            <a:ext cx="2265363" cy="1055688"/>
          </a:xfrm>
          <a:prstGeom prst="roundRect">
            <a:avLst/>
          </a:prstGeom>
          <a:solidFill>
            <a:srgbClr val="6E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 Accepted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164BEF3-E7C2-45AD-865B-15124198FA84}"/>
              </a:ext>
            </a:extLst>
          </p:cNvPr>
          <p:cNvSpPr/>
          <p:nvPr/>
        </p:nvSpPr>
        <p:spPr>
          <a:xfrm>
            <a:off x="1576388" y="4676775"/>
            <a:ext cx="2573337" cy="1055688"/>
          </a:xfrm>
          <a:prstGeom prst="roundRect">
            <a:avLst/>
          </a:prstGeom>
          <a:solidFill>
            <a:srgbClr val="6E67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Machine Ignores the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9FDCB6-ADC3-4D0B-B1C1-00A97A02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5EE6E396-2945-4DFA-8CCF-DF5F0F6C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Terminator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/>
              <a:t>A terminator is added at ends of the central cable, to prevent bouncing of signals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9FDCB6-ADC3-4D0B-B1C1-00A97A02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Bus Topology</a:t>
            </a:r>
          </a:p>
        </p:txBody>
      </p:sp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5EE6E396-2945-4DFA-8CCF-DF5F0F6C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Terminator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/>
              <a:t>A terminator is added at ends of the central cable, to prevent bouncing of signals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912027B4-D193-41A2-98F0-D828388C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93" y="3429000"/>
            <a:ext cx="3756025" cy="3179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8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558FF-20D9-4708-B20D-413AA56A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Working of Bus Topology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E36DD14-7784-4791-9670-834B9A3DF5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5541" y="1859091"/>
            <a:ext cx="6942130" cy="4019195"/>
            <a:chOff x="6206151" y="3960634"/>
            <a:chExt cx="2289140" cy="142800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A6D366-888E-4876-9E72-F82494D68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5136" y="4669059"/>
              <a:ext cx="1908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E9827E79-7847-4CC4-B449-DA7E6A6A5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2132" y="3960634"/>
              <a:ext cx="372099" cy="707800"/>
              <a:chOff x="6582132" y="3960634"/>
              <a:chExt cx="372099" cy="7078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82A44E-93C3-40F7-9F16-A7EACE42BCEE}"/>
                  </a:ext>
                </a:extLst>
              </p:cNvPr>
              <p:cNvCxnSpPr/>
              <p:nvPr/>
            </p:nvCxnSpPr>
            <p:spPr>
              <a:xfrm flipV="1">
                <a:off x="6762663" y="4182219"/>
                <a:ext cx="0" cy="486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B1B3306-EBDD-4E82-9D1F-9A7824F04EF9}"/>
                  </a:ext>
                </a:extLst>
              </p:cNvPr>
              <p:cNvSpPr/>
              <p:nvPr/>
            </p:nvSpPr>
            <p:spPr>
              <a:xfrm>
                <a:off x="6582132" y="396063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id="{16B2D849-33AA-42BA-B6F0-45D0A708F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3192" y="3995945"/>
              <a:ext cx="372099" cy="672489"/>
              <a:chOff x="8123192" y="3995945"/>
              <a:chExt cx="372099" cy="67248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819BF9-99D8-4F49-96C8-9CD56D5F72C7}"/>
                  </a:ext>
                </a:extLst>
              </p:cNvPr>
              <p:cNvCxnSpPr/>
              <p:nvPr/>
            </p:nvCxnSpPr>
            <p:spPr>
              <a:xfrm flipV="1">
                <a:off x="8309248" y="4182219"/>
                <a:ext cx="0" cy="486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5F5A78D-ACA0-400F-B430-64F00B5FFF26}"/>
                  </a:ext>
                </a:extLst>
              </p:cNvPr>
              <p:cNvSpPr/>
              <p:nvPr/>
            </p:nvSpPr>
            <p:spPr>
              <a:xfrm>
                <a:off x="8123192" y="3995945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C2C5EB91-4962-48AA-B747-1C78B4F0D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662" y="3960634"/>
              <a:ext cx="372099" cy="707800"/>
              <a:chOff x="7343167" y="3960634"/>
              <a:chExt cx="372099" cy="7078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5B44549-5D0E-4A7D-8729-3D0F959D1FB9}"/>
                  </a:ext>
                </a:extLst>
              </p:cNvPr>
              <p:cNvCxnSpPr/>
              <p:nvPr/>
            </p:nvCxnSpPr>
            <p:spPr>
              <a:xfrm flipV="1">
                <a:off x="7524842" y="4182219"/>
                <a:ext cx="0" cy="486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4938D7-AB3C-497F-AA65-C2BE8798EB8B}"/>
                  </a:ext>
                </a:extLst>
              </p:cNvPr>
              <p:cNvSpPr/>
              <p:nvPr/>
            </p:nvSpPr>
            <p:spPr>
              <a:xfrm>
                <a:off x="7343167" y="396063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3" name="Group 34">
              <a:extLst>
                <a:ext uri="{FF2B5EF4-FFF2-40B4-BE49-F238E27FC236}">
                  <a16:creationId xmlns:a16="http://schemas.microsoft.com/office/drawing/2014/main" id="{33571046-4356-43BE-84F8-10AF62DA625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734040" y="4668434"/>
              <a:ext cx="372099" cy="707800"/>
              <a:chOff x="6582132" y="3960634"/>
              <a:chExt cx="372099" cy="7078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66C9132-CFFD-4623-B822-69BD08F032B5}"/>
                  </a:ext>
                </a:extLst>
              </p:cNvPr>
              <p:cNvCxnSpPr/>
              <p:nvPr/>
            </p:nvCxnSpPr>
            <p:spPr>
              <a:xfrm flipV="1">
                <a:off x="6767286" y="4179351"/>
                <a:ext cx="0" cy="485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B7F467-A86D-427F-9E17-A614E917A4FD}"/>
                  </a:ext>
                </a:extLst>
              </p:cNvPr>
              <p:cNvSpPr/>
              <p:nvPr/>
            </p:nvSpPr>
            <p:spPr>
              <a:xfrm>
                <a:off x="6582132" y="396063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1837330F-A6B5-48A6-B062-2E300E1ADAF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06151" y="4668434"/>
              <a:ext cx="398501" cy="720205"/>
              <a:chOff x="8123192" y="3995945"/>
              <a:chExt cx="372099" cy="67248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C01CCC-4ACD-436D-9E14-E19A4A7B65C1}"/>
                  </a:ext>
                </a:extLst>
              </p:cNvPr>
              <p:cNvCxnSpPr/>
              <p:nvPr/>
            </p:nvCxnSpPr>
            <p:spPr>
              <a:xfrm flipV="1">
                <a:off x="8312511" y="4178529"/>
                <a:ext cx="0" cy="486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C27E351-F4D5-42C2-B392-09146841ABB8}"/>
                  </a:ext>
                </a:extLst>
              </p:cNvPr>
              <p:cNvSpPr/>
              <p:nvPr/>
            </p:nvSpPr>
            <p:spPr>
              <a:xfrm>
                <a:off x="8123192" y="3995945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5" name="Group 36">
              <a:extLst>
                <a:ext uri="{FF2B5EF4-FFF2-40B4-BE49-F238E27FC236}">
                  <a16:creationId xmlns:a16="http://schemas.microsoft.com/office/drawing/2014/main" id="{F665FB70-33AC-4FCB-A1E6-945FF415D22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963510" y="4668434"/>
              <a:ext cx="372099" cy="707800"/>
              <a:chOff x="7343167" y="3960634"/>
              <a:chExt cx="372099" cy="7078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FE1D875-CCD2-4B17-BC9F-A8249AD1FC4E}"/>
                  </a:ext>
                </a:extLst>
              </p:cNvPr>
              <p:cNvCxnSpPr/>
              <p:nvPr/>
            </p:nvCxnSpPr>
            <p:spPr>
              <a:xfrm flipV="1">
                <a:off x="7527848" y="4179351"/>
                <a:ext cx="0" cy="485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CB69710-8344-4A26-B203-2955446BDB6E}"/>
                  </a:ext>
                </a:extLst>
              </p:cNvPr>
              <p:cNvSpPr/>
              <p:nvPr/>
            </p:nvSpPr>
            <p:spPr>
              <a:xfrm>
                <a:off x="7343167" y="396063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070100"/>
            <a:ext cx="8420100" cy="42830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N" altLang="en-US" dirty="0"/>
              <a:t>After this lecture, you will be able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state that a topology is a way of laying out a network.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explain the seven main topologies.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206216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298085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256997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352314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326856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Less cable length than a star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185484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6FE-15AE-4B3C-A0F7-284DA7FC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60548"/>
            <a:ext cx="8653463" cy="4994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Easiest network topology.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Works well for smaller network.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Inexpensive.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connect or remove devices.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understand.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expand.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Less cable length than a star topology.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Controlled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6C919C-C03A-45C7-B433-ACB0F5A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4051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62054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An arrangement with which computer systems or network devices are connected to each other.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Topologies may define both physical and logical aspect of the network.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Both logical and physical topologies could be same or different in a same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145886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77387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209609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433878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353997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D854ED5-7145-47FB-A567-4D6A9801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19199"/>
            <a:ext cx="8653463" cy="5522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Limit on central cable length.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Dependency on central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Use of terminators is must.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Difficult to detect and troubleshoot fault.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Maintenance costs.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Efficiency of Bus network reduces.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550" dirty="0">
                <a:solidFill>
                  <a:schemeClr val="bg1">
                    <a:lumMod val="50000"/>
                  </a:schemeClr>
                </a:solidFill>
              </a:rPr>
              <a:t>Not suitable with heavy traffic.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 is very low.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7A6F21-BCF0-49DD-8914-F708996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Bus Topology</a:t>
            </a:r>
          </a:p>
        </p:txBody>
      </p:sp>
    </p:spTree>
    <p:extLst>
      <p:ext uri="{BB962C8B-B14F-4D97-AF65-F5344CB8AC3E}">
        <p14:creationId xmlns:p14="http://schemas.microsoft.com/office/powerpoint/2010/main" val="398331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29E0C9-B235-4D43-A48A-35FD1CF06418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2991264" y="2772197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19243-FEFF-48DC-9954-DEB791C25415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4372936" y="1952012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18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B1BC36-EF43-4D9A-B479-ED7F25D1BAA8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5754619" y="2812960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940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DE65A9-A62D-4FFC-8C8D-0377A566B760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5749994" y="4300661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048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An arrangement with which computer systems or network devices are connected to each other.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Topologies may define both </a:t>
            </a:r>
            <a:r>
              <a:rPr lang="en-US" altLang="en-US" dirty="0">
                <a:solidFill>
                  <a:srgbClr val="FF0000"/>
                </a:solidFill>
              </a:rPr>
              <a:t>physical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logical aspect</a:t>
            </a:r>
            <a:r>
              <a:rPr lang="en-US" altLang="en-US" dirty="0"/>
              <a:t> of the network.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Both logical and physical topologies could be same or different in a same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EBDE64-DEB3-4F1A-8566-38A119F7126B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4368311" y="5135458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298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9852C-25C4-410C-B996-93678D636020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2976751" y="4285928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71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29E0C9-B235-4D43-A48A-35FD1CF06418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3005778" y="2772197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332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19243-FEFF-48DC-9954-DEB791C25415}"/>
              </a:ext>
            </a:extLst>
          </p:cNvPr>
          <p:cNvGrpSpPr/>
          <p:nvPr/>
        </p:nvGrpSpPr>
        <p:grpSpPr>
          <a:xfrm>
            <a:off x="2393315" y="1786597"/>
            <a:ext cx="4364312" cy="3914217"/>
            <a:chOff x="2393315" y="1786597"/>
            <a:chExt cx="4364312" cy="3914217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 bwMode="auto">
            <a:xfrm>
              <a:off x="2806884" y="2163582"/>
              <a:ext cx="3537162" cy="318344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 bwMode="auto">
            <a:xfrm>
              <a:off x="5156658" y="1786597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 bwMode="auto">
            <a:xfrm>
              <a:off x="5908790" y="3378316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 bwMode="auto">
            <a:xfrm>
              <a:off x="5147408" y="481405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 bwMode="auto">
            <a:xfrm>
              <a:off x="3145424" y="1786599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 bwMode="auto">
            <a:xfrm>
              <a:off x="3145424" y="481406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 bwMode="auto">
            <a:xfrm>
              <a:off x="2393315" y="3294181"/>
              <a:ext cx="848837" cy="886753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D2C9A0-896F-42A9-AFF5-ACF370AAC209}"/>
                </a:ext>
              </a:extLst>
            </p:cNvPr>
            <p:cNvSpPr/>
            <p:nvPr/>
          </p:nvSpPr>
          <p:spPr bwMode="auto">
            <a:xfrm>
              <a:off x="4372936" y="1952012"/>
              <a:ext cx="405047" cy="423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597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9CE36-BE48-445F-B60A-FADD96B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Ring Topology</a:t>
            </a:r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EFF84E26-4FAA-4D8E-A2B8-70E748646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3315" y="1786597"/>
            <a:ext cx="4364312" cy="3914217"/>
            <a:chOff x="7358910" y="4156040"/>
            <a:chExt cx="1913149" cy="1642478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AD5FF12-8B0B-4ECC-B5B4-4F7DF8E9F738}"/>
                </a:ext>
              </a:extLst>
            </p:cNvPr>
            <p:cNvSpPr/>
            <p:nvPr/>
          </p:nvSpPr>
          <p:spPr>
            <a:xfrm>
              <a:off x="7540203" y="4314230"/>
              <a:ext cx="1550558" cy="1335833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16019B-A02D-4396-BE13-3B74F9BC3976}"/>
                </a:ext>
              </a:extLst>
            </p:cNvPr>
            <p:cNvSpPr/>
            <p:nvPr/>
          </p:nvSpPr>
          <p:spPr>
            <a:xfrm>
              <a:off x="8570255" y="4156040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B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2613F-9064-446F-8954-8E6D68170FD0}"/>
                </a:ext>
              </a:extLst>
            </p:cNvPr>
            <p:cNvSpPr/>
            <p:nvPr/>
          </p:nvSpPr>
          <p:spPr>
            <a:xfrm>
              <a:off x="8899961" y="4823955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C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CFBF9-F4B4-4B7F-97E3-789E97897ECB}"/>
                </a:ext>
              </a:extLst>
            </p:cNvPr>
            <p:cNvSpPr/>
            <p:nvPr/>
          </p:nvSpPr>
          <p:spPr>
            <a:xfrm>
              <a:off x="8566200" y="5426419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D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6E055-0ACB-46BB-BC5C-1BFD9C72EC9C}"/>
                </a:ext>
              </a:extLst>
            </p:cNvPr>
            <p:cNvSpPr/>
            <p:nvPr/>
          </p:nvSpPr>
          <p:spPr>
            <a:xfrm>
              <a:off x="7688606" y="4156041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A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1D88D-032D-4D6B-A67F-55918EB1886A}"/>
                </a:ext>
              </a:extLst>
            </p:cNvPr>
            <p:cNvSpPr/>
            <p:nvPr/>
          </p:nvSpPr>
          <p:spPr>
            <a:xfrm>
              <a:off x="7688606" y="5426420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E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D72B1-5F87-4E42-A37A-D4C35F3FF35E}"/>
                </a:ext>
              </a:extLst>
            </p:cNvPr>
            <p:cNvSpPr/>
            <p:nvPr/>
          </p:nvSpPr>
          <p:spPr>
            <a:xfrm>
              <a:off x="7358910" y="4788650"/>
              <a:ext cx="372098" cy="372098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F</a:t>
              </a:r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2D2C9A0-896F-42A9-AFF5-ACF370AAC209}"/>
              </a:ext>
            </a:extLst>
          </p:cNvPr>
          <p:cNvSpPr/>
          <p:nvPr/>
        </p:nvSpPr>
        <p:spPr bwMode="auto">
          <a:xfrm>
            <a:off x="5655772" y="1770179"/>
            <a:ext cx="405047" cy="4231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39487E9-6362-4FAE-9676-81351F21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Reduces chances of collision because of token.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 is better than that of Bus Topology.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 need for network server to control the connectivity.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Equal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4EF9D-DCA4-4C2B-9733-0FBCF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Ring topology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39487E9-6362-4FAE-9676-81351F21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Reduces chances of collision because of token.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Performance is better than that of Bus Topology.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 need for network server to control the connectivity.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Equal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4EF9D-DCA4-4C2B-9733-0FBCF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3723428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39487E9-6362-4FAE-9676-81351F21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Reduces chances of collision because of token.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 is better than that of Bus Topology.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No need for network server to control the connectivity.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Equal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4EF9D-DCA4-4C2B-9733-0FBCF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1477175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39487E9-6362-4FAE-9676-81351F21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Reduces chances of collision because of token.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 is better than that of Bus Topology.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 need for network server to control the connectivity.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Performance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Equal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4EF9D-DCA4-4C2B-9733-0FBCF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1360482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39487E9-6362-4FAE-9676-81351F21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Reduces chances of collision because of token.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 is better than that of Bus Topology.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 need for network server to control the connectivity.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Performance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Equal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4EF9D-DCA4-4C2B-9733-0FBCF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9520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An arrangement with which computer systems or network devices are connected to each other.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Topologies may define both </a:t>
            </a:r>
            <a:r>
              <a:rPr lang="en-US" altLang="en-US" b="1" dirty="0">
                <a:solidFill>
                  <a:srgbClr val="FF0000"/>
                </a:solidFill>
              </a:rPr>
              <a:t>physical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logical aspect</a:t>
            </a:r>
            <a:r>
              <a:rPr lang="en-US" altLang="en-US" dirty="0"/>
              <a:t> of the network.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Both logical and physical topologies could be same or different in a same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70606FF6-D18E-45D0-921D-F91E735E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Entire network is affected.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Slower than Start Topology.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Network is highly dependent on the wire.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Uni-directional Ring.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0C65-E574-4D85-97D2-A45922B4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Ring Topology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70606FF6-D18E-45D0-921D-F91E735E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Entire network is affected.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Slower than Start Topology.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Network is highly dependent on the wire.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Uni-directional Ring.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0C65-E574-4D85-97D2-A45922B4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278814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70606FF6-D18E-45D0-921D-F91E735E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Entire network is affected.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Slower than Start Topology.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Network is highly dependent on the wire.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Uni-directional Ring.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0C65-E574-4D85-97D2-A45922B4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304064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70606FF6-D18E-45D0-921D-F91E735E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Entire network is affected.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Slower than Start Topology.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Network is highly dependent on the wire.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Uni-directional Ring.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0C65-E574-4D85-97D2-A45922B4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Ring Topology</a:t>
            </a:r>
          </a:p>
        </p:txBody>
      </p:sp>
    </p:spTree>
    <p:extLst>
      <p:ext uri="{BB962C8B-B14F-4D97-AF65-F5344CB8AC3E}">
        <p14:creationId xmlns:p14="http://schemas.microsoft.com/office/powerpoint/2010/main" val="2715837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25432-4C59-4AB4-ABE2-7B7A8920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Star Topology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2DADED-8894-4CC0-8186-631F6E45DB68}"/>
              </a:ext>
            </a:extLst>
          </p:cNvPr>
          <p:cNvGrpSpPr/>
          <p:nvPr/>
        </p:nvGrpSpPr>
        <p:grpSpPr>
          <a:xfrm>
            <a:off x="1620921" y="1616541"/>
            <a:ext cx="5902158" cy="4711687"/>
            <a:chOff x="2021533" y="1761684"/>
            <a:chExt cx="5150144" cy="4111355"/>
          </a:xfrm>
        </p:grpSpPr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F3EA9D2B-A5C7-45F5-AC91-1C7BBBEF6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533" y="1761684"/>
              <a:ext cx="5150144" cy="4111355"/>
              <a:chOff x="2013828" y="2305622"/>
              <a:chExt cx="1913159" cy="164247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995B45-A0C9-40D8-AA7E-5236BBCD35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9809" y="2463892"/>
                <a:ext cx="881197" cy="1336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EF4CC18-73B3-450B-8D24-D7C584041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809" y="2463892"/>
                <a:ext cx="881197" cy="1336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8914D26-0CA0-451A-97B4-65AC9FACC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5500" y="3132144"/>
                <a:ext cx="15498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11665E-6A56-4629-9B8B-F606BF88D111}"/>
                  </a:ext>
                </a:extLst>
              </p:cNvPr>
              <p:cNvSpPr/>
              <p:nvPr/>
            </p:nvSpPr>
            <p:spPr>
              <a:xfrm>
                <a:off x="3221128" y="357600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/>
                  <a:t>D</a:t>
                </a:r>
                <a:endParaRPr lang="en-US" sz="2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C4C3A-BAE5-44DD-AAEE-B3F4E4BCC42B}"/>
                  </a:ext>
                </a:extLst>
              </p:cNvPr>
              <p:cNvSpPr/>
              <p:nvPr/>
            </p:nvSpPr>
            <p:spPr>
              <a:xfrm>
                <a:off x="2343534" y="230562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800" dirty="0"/>
                  <a:t>A</a:t>
                </a:r>
                <a:endParaRPr lang="en-US" sz="28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42C1A-9E12-4D0D-9D0C-B29D4E027C33}"/>
                  </a:ext>
                </a:extLst>
              </p:cNvPr>
              <p:cNvSpPr/>
              <p:nvPr/>
            </p:nvSpPr>
            <p:spPr>
              <a:xfrm>
                <a:off x="2343534" y="357600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/>
                  <a:t>E</a:t>
                </a:r>
                <a:endParaRPr lang="en-US" sz="28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FBD522B-D8ED-4CD2-BA9A-504CF00A5AD5}"/>
                  </a:ext>
                </a:extLst>
              </p:cNvPr>
              <p:cNvSpPr/>
              <p:nvPr/>
            </p:nvSpPr>
            <p:spPr>
              <a:xfrm>
                <a:off x="2013828" y="2938227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 dirty="0"/>
                  <a:t>F</a:t>
                </a:r>
                <a:endParaRPr lang="en-US" sz="28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0CFEC7-6469-4154-8856-78D2C634EB31}"/>
                  </a:ext>
                </a:extLst>
              </p:cNvPr>
              <p:cNvSpPr/>
              <p:nvPr/>
            </p:nvSpPr>
            <p:spPr>
              <a:xfrm>
                <a:off x="3225182" y="230562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 dirty="0"/>
                  <a:t>B</a:t>
                </a:r>
                <a:endParaRPr lang="en-US" sz="28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A7246C-2D4E-4E17-A779-D2514C2A4E1E}"/>
                  </a:ext>
                </a:extLst>
              </p:cNvPr>
              <p:cNvSpPr/>
              <p:nvPr/>
            </p:nvSpPr>
            <p:spPr>
              <a:xfrm>
                <a:off x="3554888" y="2951737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/>
                  <a:t>C</a:t>
                </a:r>
                <a:endParaRPr lang="en-US" sz="28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A4E47-9934-4A88-875E-BFB469B03B1D}"/>
                </a:ext>
              </a:extLst>
            </p:cNvPr>
            <p:cNvSpPr/>
            <p:nvPr/>
          </p:nvSpPr>
          <p:spPr>
            <a:xfrm>
              <a:off x="4339827" y="3634813"/>
              <a:ext cx="513555" cy="3521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7CBD18F9-3571-4617-82F9-25C60E96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compared to Bus topology it gives far much better performance.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connect new nodes or devices.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detect the failure and troubleshoot.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Centralized management.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54BDBA-7CCA-4755-947A-2E8F7447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Star Topology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7CBD18F9-3571-4617-82F9-25C60E96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 compared to Bus topology it gives far much better performance.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connect new nodes or devices.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detect the failure and troubleshoot.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Centralized management.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54BDBA-7CCA-4755-947A-2E8F7447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1378912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7CBD18F9-3571-4617-82F9-25C60E96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 compared to Bus topology it gives far much better performance.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connect new nodes or devices.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detect the failure and troubleshoot.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Centralized management.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54BDBA-7CCA-4755-947A-2E8F7447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3346169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7CBD18F9-3571-4617-82F9-25C60E96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 compared to Bus topology it gives far much better performance.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connect new nodes or devices.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Easy to detect the failure and troubleshoot.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Centralized management.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54BDBA-7CCA-4755-947A-2E8F7447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2020750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4DB52-0F6E-4625-BAD8-667D1102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Single point of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Requires more cable.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4D878-CB40-4665-B084-3BC5423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Star Topology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b="1" dirty="0"/>
              <a:t>Physical topology</a:t>
            </a:r>
            <a:r>
              <a:rPr lang="en-US" altLang="en-US" dirty="0"/>
              <a:t> 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The placement of the various components of a network, including device location and cable installation.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Logical topology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illustrates how data flows within a network, regardless of its physical design.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4DB52-0F6E-4625-BAD8-667D1102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Single point of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Requires more cable.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4D878-CB40-4665-B084-3BC5423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198206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4DB52-0F6E-4625-BAD8-667D1102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Single point of failure.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Requires more cable.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Costly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4D878-CB40-4665-B084-3BC5423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2828692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0CD3E-94DE-480F-8188-50F642D3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Mesh Topology</a:t>
            </a:r>
          </a:p>
        </p:txBody>
      </p:sp>
      <p:grpSp>
        <p:nvGrpSpPr>
          <p:cNvPr id="6" name="Group 67">
            <a:extLst>
              <a:ext uri="{FF2B5EF4-FFF2-40B4-BE49-F238E27FC236}">
                <a16:creationId xmlns:a16="http://schemas.microsoft.com/office/drawing/2014/main" id="{B320E279-4A22-4856-A503-C7A4F9AC468E}"/>
              </a:ext>
            </a:extLst>
          </p:cNvPr>
          <p:cNvGrpSpPr>
            <a:grpSpLocks/>
          </p:cNvGrpSpPr>
          <p:nvPr/>
        </p:nvGrpSpPr>
        <p:grpSpPr bwMode="auto">
          <a:xfrm>
            <a:off x="1644876" y="1389011"/>
            <a:ext cx="5903459" cy="5068064"/>
            <a:chOff x="1473755" y="1489474"/>
            <a:chExt cx="1913159" cy="16424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F21866-7852-4475-8BC5-89C6F38CFFD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846" y="2311919"/>
              <a:ext cx="1124080" cy="59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3A20EB-D576-4D1B-AD7F-97026E43F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5723" y="1660949"/>
              <a:ext cx="1130431" cy="623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E71618-8CFC-4978-9B33-5FC0516FDDAB}"/>
                </a:ext>
              </a:extLst>
            </p:cNvPr>
            <p:cNvCxnSpPr>
              <a:cxnSpLocks/>
              <a:stCxn id="12" idx="1"/>
              <a:endCxn id="12" idx="2"/>
            </p:cNvCxnSpPr>
            <p:nvPr/>
          </p:nvCxnSpPr>
          <p:spPr>
            <a:xfrm flipH="1">
              <a:off x="1656339" y="2315095"/>
              <a:ext cx="15479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26B81E-3F65-4D94-B3C4-4B3A35770DB5}"/>
                </a:ext>
              </a:extLst>
            </p:cNvPr>
            <p:cNvCxnSpPr>
              <a:stCxn id="12" idx="2"/>
              <a:endCxn id="12" idx="3"/>
            </p:cNvCxnSpPr>
            <p:nvPr/>
          </p:nvCxnSpPr>
          <p:spPr>
            <a:xfrm flipV="1">
              <a:off x="1989753" y="1648247"/>
              <a:ext cx="881164" cy="1335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5CB5242-9CB2-4860-997F-26272F9CDF21}"/>
                </a:ext>
              </a:extLst>
            </p:cNvPr>
            <p:cNvSpPr/>
            <p:nvPr/>
          </p:nvSpPr>
          <p:spPr>
            <a:xfrm>
              <a:off x="1656339" y="1648247"/>
              <a:ext cx="1547991" cy="1335283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0F58FE-6D78-4C13-9A36-7EB537DBFF39}"/>
                </a:ext>
              </a:extLst>
            </p:cNvPr>
            <p:cNvCxnSpPr>
              <a:cxnSpLocks/>
              <a:stCxn id="12" idx="2"/>
              <a:endCxn id="12" idx="3"/>
            </p:cNvCxnSpPr>
            <p:nvPr/>
          </p:nvCxnSpPr>
          <p:spPr>
            <a:xfrm flipH="1" flipV="1">
              <a:off x="1989753" y="1648247"/>
              <a:ext cx="881164" cy="1335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03E8FB-6AF6-469C-AE29-CD338BBD40D7}"/>
                </a:ext>
              </a:extLst>
            </p:cNvPr>
            <p:cNvSpPr/>
            <p:nvPr/>
          </p:nvSpPr>
          <p:spPr>
            <a:xfrm>
              <a:off x="1473755" y="2122079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F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E5454F-9F2D-42F2-9FAC-878CFF3E8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164" y="1648247"/>
              <a:ext cx="6351" cy="136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5F4E93-C97F-41E9-A5C1-6CF9669B1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9329" y="1648247"/>
              <a:ext cx="6351" cy="136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51C341-7E98-48CE-916D-A9B08A4F64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8164" y="1648247"/>
              <a:ext cx="1176474" cy="69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7CBF77-8627-4735-A3B6-4CD45481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734" y="2288104"/>
              <a:ext cx="1211402" cy="63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650140-503B-43D6-BE71-686A0A298F5E}"/>
                </a:ext>
              </a:extLst>
            </p:cNvPr>
            <p:cNvSpPr/>
            <p:nvPr/>
          </p:nvSpPr>
          <p:spPr>
            <a:xfrm>
              <a:off x="1803461" y="1489474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A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67EE97-2049-48DE-A11C-2942D3D50F51}"/>
                </a:ext>
              </a:extLst>
            </p:cNvPr>
            <p:cNvSpPr/>
            <p:nvPr/>
          </p:nvSpPr>
          <p:spPr>
            <a:xfrm>
              <a:off x="2685109" y="1489474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B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BE7827-4AA3-47EB-B9EF-9BAF055C5868}"/>
                </a:ext>
              </a:extLst>
            </p:cNvPr>
            <p:cNvSpPr/>
            <p:nvPr/>
          </p:nvSpPr>
          <p:spPr>
            <a:xfrm>
              <a:off x="3014815" y="2157390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C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F6AA79-C4C9-4CE8-865B-38A8C0E1B293}"/>
                </a:ext>
              </a:extLst>
            </p:cNvPr>
            <p:cNvSpPr/>
            <p:nvPr/>
          </p:nvSpPr>
          <p:spPr>
            <a:xfrm>
              <a:off x="2681055" y="2759854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D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2844A8-AEEE-4F32-A1A8-3E676BF53C5B}"/>
                </a:ext>
              </a:extLst>
            </p:cNvPr>
            <p:cNvSpPr/>
            <p:nvPr/>
          </p:nvSpPr>
          <p:spPr>
            <a:xfrm>
              <a:off x="1803461" y="2759854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4000" dirty="0">
                  <a:latin typeface="Bahnschrift" panose="020B0502040204020203" pitchFamily="34" charset="0"/>
                </a:rPr>
                <a:t>E</a:t>
              </a:r>
              <a:endParaRPr lang="en-US" sz="4000" dirty="0">
                <a:latin typeface="Bahnschrift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2EC6B-91C8-4169-B390-567B282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Types of Mesh 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25C94-B65A-4D66-8B58-F7ECA1324CBF}"/>
              </a:ext>
            </a:extLst>
          </p:cNvPr>
          <p:cNvGrpSpPr/>
          <p:nvPr/>
        </p:nvGrpSpPr>
        <p:grpSpPr>
          <a:xfrm>
            <a:off x="269833" y="1941740"/>
            <a:ext cx="8529698" cy="3863973"/>
            <a:chOff x="269833" y="1985284"/>
            <a:chExt cx="8355236" cy="36317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96DD2C-EDC1-45FF-9262-03BCECBAABAC}"/>
                </a:ext>
              </a:extLst>
            </p:cNvPr>
            <p:cNvGrpSpPr/>
            <p:nvPr/>
          </p:nvGrpSpPr>
          <p:grpSpPr>
            <a:xfrm>
              <a:off x="269833" y="1986871"/>
              <a:ext cx="4003448" cy="3628571"/>
              <a:chOff x="785698" y="2514151"/>
              <a:chExt cx="3321276" cy="2863578"/>
            </a:xfrm>
          </p:grpSpPr>
          <p:pic>
            <p:nvPicPr>
              <p:cNvPr id="40964" name="Picture 3">
                <a:extLst>
                  <a:ext uri="{FF2B5EF4-FFF2-40B4-BE49-F238E27FC236}">
                    <a16:creationId xmlns:a16="http://schemas.microsoft.com/office/drawing/2014/main" id="{75D245DE-50DD-4E93-8A4F-C4942A78B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22" b="42846"/>
              <a:stretch/>
            </p:blipFill>
            <p:spPr bwMode="auto">
              <a:xfrm>
                <a:off x="785698" y="2514151"/>
                <a:ext cx="3321276" cy="238896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8B0E72-5852-41DA-8126-DB5000D7F0D4}"/>
                  </a:ext>
                </a:extLst>
              </p:cNvPr>
              <p:cNvSpPr/>
              <p:nvPr/>
            </p:nvSpPr>
            <p:spPr>
              <a:xfrm>
                <a:off x="1360694" y="4903112"/>
                <a:ext cx="2171285" cy="4746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Full Mesh Topology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99A4D7-6919-49DF-873C-DFF2510063BB}"/>
                </a:ext>
              </a:extLst>
            </p:cNvPr>
            <p:cNvGrpSpPr/>
            <p:nvPr/>
          </p:nvGrpSpPr>
          <p:grpSpPr>
            <a:xfrm>
              <a:off x="4795792" y="1985284"/>
              <a:ext cx="3829277" cy="3631744"/>
              <a:chOff x="4854889" y="2351315"/>
              <a:chExt cx="3321277" cy="3030335"/>
            </a:xfrm>
          </p:grpSpPr>
          <p:pic>
            <p:nvPicPr>
              <p:cNvPr id="5" name="Picture 3">
                <a:extLst>
                  <a:ext uri="{FF2B5EF4-FFF2-40B4-BE49-F238E27FC236}">
                    <a16:creationId xmlns:a16="http://schemas.microsoft.com/office/drawing/2014/main" id="{80E4BEB5-DB4A-47F5-A5E8-527B4FC02D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22" t="32809" b="7465"/>
              <a:stretch/>
            </p:blipFill>
            <p:spPr bwMode="auto">
              <a:xfrm>
                <a:off x="4854889" y="2351315"/>
                <a:ext cx="3321277" cy="249645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A1E0F9-DCE5-4ED8-94FD-D553752A10BD}"/>
                  </a:ext>
                </a:extLst>
              </p:cNvPr>
              <p:cNvSpPr/>
              <p:nvPr/>
            </p:nvSpPr>
            <p:spPr>
              <a:xfrm>
                <a:off x="5285372" y="4907033"/>
                <a:ext cx="2460310" cy="4746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Partial Mesh Topology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9EFDBBC-EC08-4032-B148-76E4DC91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Transmitted simultaneously.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Node Failure does not affect the entire system.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and modification.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transfer is fast.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672FE-4CD2-44BF-B5D3-1F6E0D5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Mesh Topology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9EFDBBC-EC08-4032-B148-76E4DC91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Transmitted simultaneously.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 Failure does not affect the entire system.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and modification.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transfer is fast.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672FE-4CD2-44BF-B5D3-1F6E0D5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2243565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9EFDBBC-EC08-4032-B148-76E4DC91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Transmitted simultaneously.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Node Failure does not affect the entire system.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Expansion and modification.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transfer is fast.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672FE-4CD2-44BF-B5D3-1F6E0D5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1723342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9EFDBBC-EC08-4032-B148-76E4DC91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Transmitted simultaneously.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Node Failure does not affect the entire system.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and modification.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transfer is fast.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672FE-4CD2-44BF-B5D3-1F6E0D5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408169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9EFDBBC-EC08-4032-B148-76E4DC91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Transmitted simultaneously.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Node Failure does not affect the entire system.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and modification.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transfer is fast.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672FE-4CD2-44BF-B5D3-1F6E0D5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1992674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617CA836-8D40-4A08-A05F-F7D7BA0F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chances of redundancy.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 is too high.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Set-up and maintenance of this topology is very difficult.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D472E-E1A6-4F41-960D-9ED6F37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Mesh Topology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Physical topology 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placement of the various components of a network, including device location and cable installation.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b="1" dirty="0"/>
              <a:t>Logical topology</a:t>
            </a:r>
            <a:r>
              <a:rPr lang="en-US" altLang="en-US" dirty="0"/>
              <a:t> 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illustrates how data flows within a network, regardless of its physical design.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Network Topologies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617CA836-8D40-4A08-A05F-F7D7BA0F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High chances of redundancy.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is too high.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Set-up and maintenance of this topology is very difficult.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D472E-E1A6-4F41-960D-9ED6F37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2885651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617CA836-8D40-4A08-A05F-F7D7BA0F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High chances of redundancy.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 is too high.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Set-up and maintenance of this topology is very difficult.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D472E-E1A6-4F41-960D-9ED6F37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Mesh Topology</a:t>
            </a:r>
          </a:p>
        </p:txBody>
      </p:sp>
    </p:spTree>
    <p:extLst>
      <p:ext uri="{BB962C8B-B14F-4D97-AF65-F5344CB8AC3E}">
        <p14:creationId xmlns:p14="http://schemas.microsoft.com/office/powerpoint/2010/main" val="1125594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4A643-D655-4F78-88A3-F4A8A95D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Tree Topology</a:t>
            </a:r>
          </a:p>
        </p:txBody>
      </p:sp>
      <p:grpSp>
        <p:nvGrpSpPr>
          <p:cNvPr id="7" name="Group 57">
            <a:extLst>
              <a:ext uri="{FF2B5EF4-FFF2-40B4-BE49-F238E27FC236}">
                <a16:creationId xmlns:a16="http://schemas.microsoft.com/office/drawing/2014/main" id="{C14CC390-E9B6-4E36-9752-6E66ED1306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8660" y="1712232"/>
            <a:ext cx="6046679" cy="4633191"/>
            <a:chOff x="4157868" y="1915142"/>
            <a:chExt cx="2142692" cy="16424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7CE673-9DF7-4D83-A2D8-73995066C72E}"/>
                </a:ext>
              </a:extLst>
            </p:cNvPr>
            <p:cNvCxnSpPr>
              <a:cxnSpLocks/>
            </p:cNvCxnSpPr>
            <p:nvPr/>
          </p:nvCxnSpPr>
          <p:spPr>
            <a:xfrm>
              <a:off x="4808639" y="2755702"/>
              <a:ext cx="449814" cy="67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634301-05E8-4310-8E14-131F289BB578}"/>
                </a:ext>
              </a:extLst>
            </p:cNvPr>
            <p:cNvCxnSpPr/>
            <p:nvPr/>
          </p:nvCxnSpPr>
          <p:spPr>
            <a:xfrm flipV="1">
              <a:off x="4343972" y="2074340"/>
              <a:ext cx="880532" cy="1335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669BF5-46FC-49ED-A785-EEBF12A5587B}"/>
                </a:ext>
              </a:extLst>
            </p:cNvPr>
            <p:cNvSpPr/>
            <p:nvPr/>
          </p:nvSpPr>
          <p:spPr>
            <a:xfrm>
              <a:off x="4157868" y="318552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D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3AAAE6-A9B4-4B9B-A110-FA6DEC1C2A9C}"/>
                </a:ext>
              </a:extLst>
            </p:cNvPr>
            <p:cNvSpPr/>
            <p:nvPr/>
          </p:nvSpPr>
          <p:spPr>
            <a:xfrm>
              <a:off x="4598692" y="255033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B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200948-80E7-4EDC-9E98-3DE394EB4BD7}"/>
                </a:ext>
              </a:extLst>
            </p:cNvPr>
            <p:cNvCxnSpPr>
              <a:cxnSpLocks/>
            </p:cNvCxnSpPr>
            <p:nvPr/>
          </p:nvCxnSpPr>
          <p:spPr>
            <a:xfrm>
              <a:off x="5275427" y="2099811"/>
              <a:ext cx="880531" cy="1335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956AED-53EE-409B-85C4-E3666D573A0D}"/>
                </a:ext>
              </a:extLst>
            </p:cNvPr>
            <p:cNvSpPr/>
            <p:nvPr/>
          </p:nvSpPr>
          <p:spPr>
            <a:xfrm>
              <a:off x="5483988" y="255033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C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D838C7-9EA0-497A-9073-AD2EB92D660A}"/>
                </a:ext>
              </a:extLst>
            </p:cNvPr>
            <p:cNvSpPr/>
            <p:nvPr/>
          </p:nvSpPr>
          <p:spPr>
            <a:xfrm>
              <a:off x="5928461" y="318552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F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9F819F-FB26-4F0A-A632-552C684C68A2}"/>
                </a:ext>
              </a:extLst>
            </p:cNvPr>
            <p:cNvSpPr/>
            <p:nvPr/>
          </p:nvSpPr>
          <p:spPr>
            <a:xfrm>
              <a:off x="5030844" y="318552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E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26E7CB-0A6C-40A8-B5A4-8B2BA85093B2}"/>
                </a:ext>
              </a:extLst>
            </p:cNvPr>
            <p:cNvSpPr/>
            <p:nvPr/>
          </p:nvSpPr>
          <p:spPr>
            <a:xfrm>
              <a:off x="5039516" y="1915142"/>
              <a:ext cx="372099" cy="372099"/>
            </a:xfrm>
            <a:prstGeom prst="ellipse">
              <a:avLst/>
            </a:prstGeom>
            <a:solidFill>
              <a:srgbClr val="6E67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800" dirty="0">
                  <a:latin typeface="Bahnschrift" panose="020B0502040204020203" pitchFamily="34" charset="0"/>
                </a:rPr>
                <a:t>A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Easily managed and maintained.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3468786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Easily managed and maintained.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Easily managed and maintained.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968395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Easily managed and maintained.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302902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Easily managed and maintained.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1045192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34D5F978-DAA9-4AA0-A7A0-06660E6A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5241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Extension of Star and bus Topologies.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Expansion of Network is possible and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Easily managed and maintained.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 detection and correction is easy.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Dedicated point-to-point wiring to the central hub.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one segment is damaged, other segments are not affected.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55F46-3A4F-47BD-AB24-323014D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1527483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7F4FE216-DACD-4A35-8F42-D7B45737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Relies heavily on the main bus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 more and more nodes and segments are added, the maintenance becomes difficult.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Scalability of the network depends on the type of cable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E3E4F-12B3-4511-BE1A-252B3E1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Bahnschrift SemiBold" panose="020B0502040204020203" pitchFamily="34" charset="0"/>
              </a:rPr>
              <a:t>Disadvanatges</a:t>
            </a:r>
            <a:r>
              <a:rPr lang="en-US" dirty="0">
                <a:latin typeface="Bahnschrift SemiBold" panose="020B0502040204020203" pitchFamily="34" charset="0"/>
              </a:rPr>
              <a:t> of Tree Topology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AD1218C-D986-407C-80EE-FB287EFF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Types of Topologies</a:t>
            </a:r>
          </a:p>
        </p:txBody>
      </p:sp>
      <p:grpSp>
        <p:nvGrpSpPr>
          <p:cNvPr id="13315" name="Group 102">
            <a:extLst>
              <a:ext uri="{FF2B5EF4-FFF2-40B4-BE49-F238E27FC236}">
                <a16:creationId xmlns:a16="http://schemas.microsoft.com/office/drawing/2014/main" id="{F5824CAC-35B8-44E1-B7FC-4C67F5CC63E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166938"/>
            <a:ext cx="2109788" cy="987425"/>
            <a:chOff x="1115167" y="2012987"/>
            <a:chExt cx="2110088" cy="98671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AAC737A-26D7-4FEC-8496-E1A3BC7B415C}"/>
                </a:ext>
              </a:extLst>
            </p:cNvPr>
            <p:cNvSpPr/>
            <p:nvPr/>
          </p:nvSpPr>
          <p:spPr>
            <a:xfrm>
              <a:off x="1115167" y="2607872"/>
              <a:ext cx="2110088" cy="391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Point to Point Topology</a:t>
              </a:r>
              <a:endParaRPr lang="en-US" sz="1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3499" name="Group 4">
              <a:extLst>
                <a:ext uri="{FF2B5EF4-FFF2-40B4-BE49-F238E27FC236}">
                  <a16:creationId xmlns:a16="http://schemas.microsoft.com/office/drawing/2014/main" id="{3766DC23-4F4D-4A5E-89BB-C2AFCB313B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3818" y="2012987"/>
              <a:ext cx="2032786" cy="451734"/>
              <a:chOff x="57567" y="2285485"/>
              <a:chExt cx="1913159" cy="4074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AF8617F-4D80-4AEE-B74C-C41868D29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356" y="2480061"/>
                <a:ext cx="1549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BCD5BD-67B9-4096-A28D-F15F500B375E}"/>
                  </a:ext>
                </a:extLst>
              </p:cNvPr>
              <p:cNvSpPr/>
              <p:nvPr/>
            </p:nvSpPr>
            <p:spPr>
              <a:xfrm>
                <a:off x="1598627" y="2320796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966DC7-F88A-44F7-8485-9A19AB01A9B5}"/>
                  </a:ext>
                </a:extLst>
              </p:cNvPr>
              <p:cNvSpPr/>
              <p:nvPr/>
            </p:nvSpPr>
            <p:spPr>
              <a:xfrm>
                <a:off x="57567" y="2285485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13316" name="Group 105">
            <a:extLst>
              <a:ext uri="{FF2B5EF4-FFF2-40B4-BE49-F238E27FC236}">
                <a16:creationId xmlns:a16="http://schemas.microsoft.com/office/drawing/2014/main" id="{9035BC50-25D2-429A-BBE2-00A3F34EBBDA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1728788"/>
            <a:ext cx="1676400" cy="1631950"/>
            <a:chOff x="5317734" y="1428190"/>
            <a:chExt cx="1677460" cy="16312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3072960-01FD-49E1-92B0-E4A1EF6E1E90}"/>
                </a:ext>
              </a:extLst>
            </p:cNvPr>
            <p:cNvSpPr/>
            <p:nvPr/>
          </p:nvSpPr>
          <p:spPr>
            <a:xfrm>
              <a:off x="5317734" y="2667470"/>
              <a:ext cx="1677460" cy="391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Ring Topology</a:t>
              </a:r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3478" name="Group 49">
              <a:extLst>
                <a:ext uri="{FF2B5EF4-FFF2-40B4-BE49-F238E27FC236}">
                  <a16:creationId xmlns:a16="http://schemas.microsoft.com/office/drawing/2014/main" id="{DAD0B3C2-2C36-43F6-A469-BC48E2B94B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11678" y="1428190"/>
              <a:ext cx="1489576" cy="1334511"/>
              <a:chOff x="7358910" y="4156040"/>
              <a:chExt cx="1913149" cy="1642478"/>
            </a:xfrm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59314594-E053-417A-AA48-C04C5D43DB03}"/>
                  </a:ext>
                </a:extLst>
              </p:cNvPr>
              <p:cNvSpPr/>
              <p:nvPr/>
            </p:nvSpPr>
            <p:spPr>
              <a:xfrm>
                <a:off x="7540203" y="4314230"/>
                <a:ext cx="1550558" cy="1335833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64401F-2C34-4177-913C-B107C5393C91}"/>
                  </a:ext>
                </a:extLst>
              </p:cNvPr>
              <p:cNvSpPr/>
              <p:nvPr/>
            </p:nvSpPr>
            <p:spPr>
              <a:xfrm>
                <a:off x="8570255" y="4156040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3F99D71-950A-4ED6-9D29-6DC2AA839ED9}"/>
                  </a:ext>
                </a:extLst>
              </p:cNvPr>
              <p:cNvSpPr/>
              <p:nvPr/>
            </p:nvSpPr>
            <p:spPr>
              <a:xfrm>
                <a:off x="8899961" y="4823955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2382DF-7523-44A8-ABCA-4A90D5E01586}"/>
                  </a:ext>
                </a:extLst>
              </p:cNvPr>
              <p:cNvSpPr/>
              <p:nvPr/>
            </p:nvSpPr>
            <p:spPr>
              <a:xfrm>
                <a:off x="8566200" y="5426419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EF2ECB0-D86F-4F50-8E41-A8F7562D7576}"/>
                  </a:ext>
                </a:extLst>
              </p:cNvPr>
              <p:cNvSpPr/>
              <p:nvPr/>
            </p:nvSpPr>
            <p:spPr>
              <a:xfrm>
                <a:off x="7688606" y="4156041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5D79E6E-E82C-4561-9629-05C26E38ED28}"/>
                  </a:ext>
                </a:extLst>
              </p:cNvPr>
              <p:cNvSpPr/>
              <p:nvPr/>
            </p:nvSpPr>
            <p:spPr>
              <a:xfrm>
                <a:off x="7688606" y="5426420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C86EC23-D49A-4A02-85A9-72D4EB5A3A2E}"/>
                  </a:ext>
                </a:extLst>
              </p:cNvPr>
              <p:cNvSpPr/>
              <p:nvPr/>
            </p:nvSpPr>
            <p:spPr>
              <a:xfrm>
                <a:off x="7358910" y="4788650"/>
                <a:ext cx="372098" cy="372098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13317" name="Group 104">
            <a:extLst>
              <a:ext uri="{FF2B5EF4-FFF2-40B4-BE49-F238E27FC236}">
                <a16:creationId xmlns:a16="http://schemas.microsoft.com/office/drawing/2014/main" id="{99486471-07E7-4AD3-A779-9AC9CAD8A97D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1755775"/>
            <a:ext cx="1677987" cy="1577975"/>
            <a:chOff x="7423058" y="1481285"/>
            <a:chExt cx="1677460" cy="157812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449BA0E-A18D-4BCE-ACBF-A911E74D788D}"/>
                </a:ext>
              </a:extLst>
            </p:cNvPr>
            <p:cNvSpPr/>
            <p:nvPr/>
          </p:nvSpPr>
          <p:spPr>
            <a:xfrm>
              <a:off x="7423058" y="2667258"/>
              <a:ext cx="1677460" cy="39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Tree Topology</a:t>
              </a:r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3455" name="Group 57">
              <a:extLst>
                <a:ext uri="{FF2B5EF4-FFF2-40B4-BE49-F238E27FC236}">
                  <a16:creationId xmlns:a16="http://schemas.microsoft.com/office/drawing/2014/main" id="{97916789-FC63-4038-BBA5-2C9904E8CC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63189" y="1481285"/>
              <a:ext cx="1602656" cy="1228515"/>
              <a:chOff x="4157868" y="1915142"/>
              <a:chExt cx="2142692" cy="164247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65A5F0C-1507-4D3B-BCBE-CA5DF82FF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639" y="2755702"/>
                <a:ext cx="449814" cy="679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83C7636-AFC9-4DF3-83E8-DE7D87846016}"/>
                  </a:ext>
                </a:extLst>
              </p:cNvPr>
              <p:cNvCxnSpPr/>
              <p:nvPr/>
            </p:nvCxnSpPr>
            <p:spPr>
              <a:xfrm flipV="1">
                <a:off x="4343972" y="2074340"/>
                <a:ext cx="880532" cy="13351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A5DE082-4C43-4058-BF14-E839F781AA18}"/>
                  </a:ext>
                </a:extLst>
              </p:cNvPr>
              <p:cNvSpPr/>
              <p:nvPr/>
            </p:nvSpPr>
            <p:spPr>
              <a:xfrm>
                <a:off x="4157868" y="318552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70AAE79-8801-46EF-8620-8161102DEE1C}"/>
                  </a:ext>
                </a:extLst>
              </p:cNvPr>
              <p:cNvSpPr/>
              <p:nvPr/>
            </p:nvSpPr>
            <p:spPr>
              <a:xfrm>
                <a:off x="4598692" y="255033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2E319-C2DF-4A7E-B193-6F8643B233E7}"/>
                  </a:ext>
                </a:extLst>
              </p:cNvPr>
              <p:cNvSpPr/>
              <p:nvPr/>
            </p:nvSpPr>
            <p:spPr>
              <a:xfrm>
                <a:off x="5039516" y="191514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3507EBF-B586-4B67-94C0-5701DB41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427" y="2099811"/>
                <a:ext cx="880531" cy="13351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249C5D6-7722-4FF7-B14D-10B36473854E}"/>
                  </a:ext>
                </a:extLst>
              </p:cNvPr>
              <p:cNvSpPr/>
              <p:nvPr/>
            </p:nvSpPr>
            <p:spPr>
              <a:xfrm>
                <a:off x="5483988" y="255033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CA7BE0-5EA5-4355-B18C-52571CEACCE2}"/>
                  </a:ext>
                </a:extLst>
              </p:cNvPr>
              <p:cNvSpPr/>
              <p:nvPr/>
            </p:nvSpPr>
            <p:spPr>
              <a:xfrm>
                <a:off x="5928461" y="318552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6792372-CF90-433E-BF44-E84F99C0C16E}"/>
                  </a:ext>
                </a:extLst>
              </p:cNvPr>
              <p:cNvSpPr/>
              <p:nvPr/>
            </p:nvSpPr>
            <p:spPr>
              <a:xfrm>
                <a:off x="5030844" y="3185522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13319" name="Group 110">
            <a:extLst>
              <a:ext uri="{FF2B5EF4-FFF2-40B4-BE49-F238E27FC236}">
                <a16:creationId xmlns:a16="http://schemas.microsoft.com/office/drawing/2014/main" id="{783C9C97-54A3-407B-972D-A1982B8CCC2F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4073525"/>
            <a:ext cx="2889250" cy="1676400"/>
            <a:chOff x="521660" y="4338410"/>
            <a:chExt cx="2889973" cy="16750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6EE4CA-6146-4EA5-81AC-AFC31986D7BD}"/>
                </a:ext>
              </a:extLst>
            </p:cNvPr>
            <p:cNvSpPr/>
            <p:nvPr/>
          </p:nvSpPr>
          <p:spPr>
            <a:xfrm>
              <a:off x="1031375" y="5621691"/>
              <a:ext cx="1870543" cy="39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Hybrid Topology</a:t>
              </a:r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3386" name="Group 8">
              <a:extLst>
                <a:ext uri="{FF2B5EF4-FFF2-40B4-BE49-F238E27FC236}">
                  <a16:creationId xmlns:a16="http://schemas.microsoft.com/office/drawing/2014/main" id="{B03E5AE7-C489-47E5-9042-DB9839A601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660" y="4338410"/>
              <a:ext cx="2889973" cy="1196278"/>
              <a:chOff x="1854112" y="1544779"/>
              <a:chExt cx="4314235" cy="1711320"/>
            </a:xfrm>
          </p:grpSpPr>
          <p:grpSp>
            <p:nvGrpSpPr>
              <p:cNvPr id="13387" name="Group 9">
                <a:extLst>
                  <a:ext uri="{FF2B5EF4-FFF2-40B4-BE49-F238E27FC236}">
                    <a16:creationId xmlns:a16="http://schemas.microsoft.com/office/drawing/2014/main" id="{DB9B343D-8AA2-4D60-ACEC-494EA4F58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434179">
                <a:off x="1854112" y="1613620"/>
                <a:ext cx="1913159" cy="1642479"/>
                <a:chOff x="2223474" y="1559906"/>
                <a:chExt cx="1913159" cy="164247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5110DD-07E2-42F1-B90B-D8EC69DD6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36634" y="1715177"/>
                  <a:ext cx="879439" cy="1338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1357032-46BB-49E9-A8C8-70A271866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6634" y="1715177"/>
                  <a:ext cx="879439" cy="1338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7E614C7-B625-4BF9-B902-F3FB01C5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01438" y="2382516"/>
                  <a:ext cx="15479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07A102E-580C-4426-89BC-48E834D82A54}"/>
                    </a:ext>
                  </a:extLst>
                </p:cNvPr>
                <p:cNvSpPr/>
                <p:nvPr/>
              </p:nvSpPr>
              <p:spPr>
                <a:xfrm>
                  <a:off x="2371981" y="1607666"/>
                  <a:ext cx="1550280" cy="153397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260BE54-70DE-4A27-BB59-EC974542445F}"/>
                    </a:ext>
                  </a:extLst>
                </p:cNvPr>
                <p:cNvSpPr/>
                <p:nvPr/>
              </p:nvSpPr>
              <p:spPr>
                <a:xfrm>
                  <a:off x="3434828" y="155990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C425AE1-A72A-4A92-83E4-F75514FEC9C5}"/>
                    </a:ext>
                  </a:extLst>
                </p:cNvPr>
                <p:cNvSpPr/>
                <p:nvPr/>
              </p:nvSpPr>
              <p:spPr>
                <a:xfrm>
                  <a:off x="3764534" y="22278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33F1BB-9A3D-4CB9-88FC-2F0FE8841A89}"/>
                    </a:ext>
                  </a:extLst>
                </p:cNvPr>
                <p:cNvSpPr/>
                <p:nvPr/>
              </p:nvSpPr>
              <p:spPr>
                <a:xfrm>
                  <a:off x="3430774" y="283028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4728BFC-4B4E-4491-A4E3-4A3AF90F1066}"/>
                    </a:ext>
                  </a:extLst>
                </p:cNvPr>
                <p:cNvSpPr/>
                <p:nvPr/>
              </p:nvSpPr>
              <p:spPr>
                <a:xfrm>
                  <a:off x="2553180" y="155990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D342E8-9199-4EE1-90ED-2DA94631DAFC}"/>
                    </a:ext>
                  </a:extLst>
                </p:cNvPr>
                <p:cNvSpPr/>
                <p:nvPr/>
              </p:nvSpPr>
              <p:spPr>
                <a:xfrm>
                  <a:off x="2553180" y="283028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52B08B0-6F64-474B-864E-DB14FB51BCCC}"/>
                    </a:ext>
                  </a:extLst>
                </p:cNvPr>
                <p:cNvSpPr/>
                <p:nvPr/>
              </p:nvSpPr>
              <p:spPr>
                <a:xfrm>
                  <a:off x="2223474" y="2192511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88" name="Group 10">
                <a:extLst>
                  <a:ext uri="{FF2B5EF4-FFF2-40B4-BE49-F238E27FC236}">
                    <a16:creationId xmlns:a16="http://schemas.microsoft.com/office/drawing/2014/main" id="{C9E3B029-AAA3-4058-ABB3-F7907E343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5188" y="1544779"/>
                <a:ext cx="1913159" cy="1642479"/>
                <a:chOff x="7358910" y="4156045"/>
                <a:chExt cx="1913159" cy="1642479"/>
              </a:xfrm>
            </p:grpSpPr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AC975E91-275F-4B01-AF97-B54BA929B98D}"/>
                    </a:ext>
                  </a:extLst>
                </p:cNvPr>
                <p:cNvSpPr/>
                <p:nvPr/>
              </p:nvSpPr>
              <p:spPr>
                <a:xfrm>
                  <a:off x="7541635" y="4314889"/>
                  <a:ext cx="1547908" cy="1336558"/>
                </a:xfrm>
                <a:prstGeom prst="hex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4B28A0-DF99-4F20-97DF-FBD67A146D43}"/>
                    </a:ext>
                  </a:extLst>
                </p:cNvPr>
                <p:cNvSpPr/>
                <p:nvPr/>
              </p:nvSpPr>
              <p:spPr>
                <a:xfrm>
                  <a:off x="8570264" y="41560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EC2CA4C-8C0D-4471-ACAF-1958EB44FCAD}"/>
                    </a:ext>
                  </a:extLst>
                </p:cNvPr>
                <p:cNvSpPr/>
                <p:nvPr/>
              </p:nvSpPr>
              <p:spPr>
                <a:xfrm>
                  <a:off x="8899970" y="4823961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172C89A-6166-4A92-B7FC-C9355E90EA5C}"/>
                    </a:ext>
                  </a:extLst>
                </p:cNvPr>
                <p:cNvSpPr/>
                <p:nvPr/>
              </p:nvSpPr>
              <p:spPr>
                <a:xfrm>
                  <a:off x="8566210" y="542642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FCAC1D8-411A-4A7D-922C-A0C8BE9B0281}"/>
                    </a:ext>
                  </a:extLst>
                </p:cNvPr>
                <p:cNvSpPr/>
                <p:nvPr/>
              </p:nvSpPr>
              <p:spPr>
                <a:xfrm>
                  <a:off x="7688616" y="41560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417E4E1-8715-4046-A773-503D9A3E62AB}"/>
                    </a:ext>
                  </a:extLst>
                </p:cNvPr>
                <p:cNvSpPr/>
                <p:nvPr/>
              </p:nvSpPr>
              <p:spPr>
                <a:xfrm>
                  <a:off x="7688616" y="542642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BF4E36F-F2FF-4176-9C88-156E5E6CCA5B}"/>
                    </a:ext>
                  </a:extLst>
                </p:cNvPr>
                <p:cNvSpPr/>
                <p:nvPr/>
              </p:nvSpPr>
              <p:spPr>
                <a:xfrm>
                  <a:off x="7358910" y="4788650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CBD1579-7FF5-4458-B3FE-06B889527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83" y="2420690"/>
                <a:ext cx="1031149" cy="258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20" name="Group 111">
            <a:extLst>
              <a:ext uri="{FF2B5EF4-FFF2-40B4-BE49-F238E27FC236}">
                <a16:creationId xmlns:a16="http://schemas.microsoft.com/office/drawing/2014/main" id="{33F0B9F0-D65D-42DC-8053-5FC4EFBF04C3}"/>
              </a:ext>
            </a:extLst>
          </p:cNvPr>
          <p:cNvGrpSpPr>
            <a:grpSpLocks/>
          </p:cNvGrpSpPr>
          <p:nvPr/>
        </p:nvGrpSpPr>
        <p:grpSpPr bwMode="auto">
          <a:xfrm>
            <a:off x="3941763" y="3973513"/>
            <a:ext cx="2246312" cy="1876425"/>
            <a:chOff x="3984204" y="4198584"/>
            <a:chExt cx="2246517" cy="1876182"/>
          </a:xfrm>
        </p:grpSpPr>
        <p:grpSp>
          <p:nvGrpSpPr>
            <p:cNvPr id="13352" name="Group 29">
              <a:extLst>
                <a:ext uri="{FF2B5EF4-FFF2-40B4-BE49-F238E27FC236}">
                  <a16:creationId xmlns:a16="http://schemas.microsoft.com/office/drawing/2014/main" id="{1FB95CF3-9D69-46B0-A74B-7A774D5FBE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4204" y="4198584"/>
              <a:ext cx="2246517" cy="1401416"/>
              <a:chOff x="6206151" y="3960634"/>
              <a:chExt cx="2289140" cy="142800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54CB59-4DFA-4BC6-98EE-79307ED11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5136" y="4669059"/>
                <a:ext cx="1908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55" name="Group 31">
                <a:extLst>
                  <a:ext uri="{FF2B5EF4-FFF2-40B4-BE49-F238E27FC236}">
                    <a16:creationId xmlns:a16="http://schemas.microsoft.com/office/drawing/2014/main" id="{478C555E-832F-4ED5-B62A-A537597DA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2132" y="3960634"/>
                <a:ext cx="372099" cy="707800"/>
                <a:chOff x="6582132" y="3960634"/>
                <a:chExt cx="372099" cy="7078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F6A956F-E951-4705-B7C2-246583D978B5}"/>
                    </a:ext>
                  </a:extLst>
                </p:cNvPr>
                <p:cNvCxnSpPr/>
                <p:nvPr/>
              </p:nvCxnSpPr>
              <p:spPr>
                <a:xfrm flipV="1">
                  <a:off x="6762663" y="4182219"/>
                  <a:ext cx="0" cy="4868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65F9B8E-3204-45F8-BB5E-07C05A4BAEA5}"/>
                    </a:ext>
                  </a:extLst>
                </p:cNvPr>
                <p:cNvSpPr/>
                <p:nvPr/>
              </p:nvSpPr>
              <p:spPr>
                <a:xfrm>
                  <a:off x="6582132" y="3960634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6" name="Group 32">
                <a:extLst>
                  <a:ext uri="{FF2B5EF4-FFF2-40B4-BE49-F238E27FC236}">
                    <a16:creationId xmlns:a16="http://schemas.microsoft.com/office/drawing/2014/main" id="{FB0B91CB-F857-41A5-A119-8994EDC138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3192" y="3995945"/>
                <a:ext cx="372099" cy="672489"/>
                <a:chOff x="8123192" y="3995945"/>
                <a:chExt cx="372099" cy="67248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41DC7E1-E9C4-4C84-A8B6-04C94A11AE0C}"/>
                    </a:ext>
                  </a:extLst>
                </p:cNvPr>
                <p:cNvCxnSpPr/>
                <p:nvPr/>
              </p:nvCxnSpPr>
              <p:spPr>
                <a:xfrm flipV="1">
                  <a:off x="8309248" y="4182219"/>
                  <a:ext cx="0" cy="4868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41A8575-6BC9-473A-9474-6DDF6AAE6A8D}"/>
                    </a:ext>
                  </a:extLst>
                </p:cNvPr>
                <p:cNvSpPr/>
                <p:nvPr/>
              </p:nvSpPr>
              <p:spPr>
                <a:xfrm>
                  <a:off x="8123192" y="39959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7" name="Group 33">
                <a:extLst>
                  <a:ext uri="{FF2B5EF4-FFF2-40B4-BE49-F238E27FC236}">
                    <a16:creationId xmlns:a16="http://schemas.microsoft.com/office/drawing/2014/main" id="{87C29B0B-86B6-47FC-939C-1E3FB9CC7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52662" y="3960634"/>
                <a:ext cx="372099" cy="707800"/>
                <a:chOff x="7343167" y="3960634"/>
                <a:chExt cx="372099" cy="7078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59EA292-7550-4385-A4C3-D8D735188BB9}"/>
                    </a:ext>
                  </a:extLst>
                </p:cNvPr>
                <p:cNvCxnSpPr/>
                <p:nvPr/>
              </p:nvCxnSpPr>
              <p:spPr>
                <a:xfrm flipV="1">
                  <a:off x="7524842" y="4182219"/>
                  <a:ext cx="0" cy="4868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DCF9C0C-CAFD-4F7D-B409-ADF9FC848FE6}"/>
                    </a:ext>
                  </a:extLst>
                </p:cNvPr>
                <p:cNvSpPr/>
                <p:nvPr/>
              </p:nvSpPr>
              <p:spPr>
                <a:xfrm>
                  <a:off x="7343167" y="3960634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8" name="Group 34">
                <a:extLst>
                  <a:ext uri="{FF2B5EF4-FFF2-40B4-BE49-F238E27FC236}">
                    <a16:creationId xmlns:a16="http://schemas.microsoft.com/office/drawing/2014/main" id="{54E2873B-1D8F-4507-8618-A2358EF12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734040" y="4668434"/>
                <a:ext cx="372099" cy="707800"/>
                <a:chOff x="6582132" y="3960634"/>
                <a:chExt cx="372099" cy="7078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8B0CFDF-9E5B-4020-B05F-36E8361A6AF7}"/>
                    </a:ext>
                  </a:extLst>
                </p:cNvPr>
                <p:cNvCxnSpPr/>
                <p:nvPr/>
              </p:nvCxnSpPr>
              <p:spPr>
                <a:xfrm flipV="1">
                  <a:off x="6767286" y="4179351"/>
                  <a:ext cx="0" cy="4852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00EC515-14E1-429D-A235-731051DB91F9}"/>
                    </a:ext>
                  </a:extLst>
                </p:cNvPr>
                <p:cNvSpPr/>
                <p:nvPr/>
              </p:nvSpPr>
              <p:spPr>
                <a:xfrm>
                  <a:off x="6582132" y="3960634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9" name="Group 35">
                <a:extLst>
                  <a:ext uri="{FF2B5EF4-FFF2-40B4-BE49-F238E27FC236}">
                    <a16:creationId xmlns:a16="http://schemas.microsoft.com/office/drawing/2014/main" id="{98E6BF97-E34E-4264-8DC9-29AF15D0E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206151" y="4668434"/>
                <a:ext cx="398501" cy="720205"/>
                <a:chOff x="8123192" y="3995945"/>
                <a:chExt cx="372099" cy="672489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1D722E9-E100-40DF-91B2-B804B772537F}"/>
                    </a:ext>
                  </a:extLst>
                </p:cNvPr>
                <p:cNvCxnSpPr/>
                <p:nvPr/>
              </p:nvCxnSpPr>
              <p:spPr>
                <a:xfrm flipV="1">
                  <a:off x="8312511" y="4178529"/>
                  <a:ext cx="0" cy="4863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ADA629-D125-4B4A-B734-72E156FD6A2C}"/>
                    </a:ext>
                  </a:extLst>
                </p:cNvPr>
                <p:cNvSpPr/>
                <p:nvPr/>
              </p:nvSpPr>
              <p:spPr>
                <a:xfrm>
                  <a:off x="8123192" y="39959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60" name="Group 36">
                <a:extLst>
                  <a:ext uri="{FF2B5EF4-FFF2-40B4-BE49-F238E27FC236}">
                    <a16:creationId xmlns:a16="http://schemas.microsoft.com/office/drawing/2014/main" id="{DC2F6021-B411-47D5-85A9-5FCF0A476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963510" y="4668434"/>
                <a:ext cx="372099" cy="707800"/>
                <a:chOff x="7343167" y="3960634"/>
                <a:chExt cx="372099" cy="70780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5E285AC-C432-464B-AA4D-9B87375FAFCD}"/>
                    </a:ext>
                  </a:extLst>
                </p:cNvPr>
                <p:cNvCxnSpPr/>
                <p:nvPr/>
              </p:nvCxnSpPr>
              <p:spPr>
                <a:xfrm flipV="1">
                  <a:off x="7527848" y="4179351"/>
                  <a:ext cx="0" cy="4852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9A9D91F-3C2B-401F-8950-3E36CE061596}"/>
                    </a:ext>
                  </a:extLst>
                </p:cNvPr>
                <p:cNvSpPr/>
                <p:nvPr/>
              </p:nvSpPr>
              <p:spPr>
                <a:xfrm>
                  <a:off x="7343167" y="3960634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11F2403-B129-478B-B6EA-A8662B90392D}"/>
                </a:ext>
              </a:extLst>
            </p:cNvPr>
            <p:cNvSpPr/>
            <p:nvPr/>
          </p:nvSpPr>
          <p:spPr>
            <a:xfrm>
              <a:off x="4171546" y="5682704"/>
              <a:ext cx="1871833" cy="392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Bus Topology</a:t>
              </a:r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3321" name="Group 112">
            <a:extLst>
              <a:ext uri="{FF2B5EF4-FFF2-40B4-BE49-F238E27FC236}">
                <a16:creationId xmlns:a16="http://schemas.microsoft.com/office/drawing/2014/main" id="{B6152168-A81A-4D79-BFF4-76D2559F1772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3879850"/>
            <a:ext cx="1912938" cy="2063750"/>
            <a:chOff x="6847299" y="4025607"/>
            <a:chExt cx="1913159" cy="2064051"/>
          </a:xfrm>
        </p:grpSpPr>
        <p:grpSp>
          <p:nvGrpSpPr>
            <p:cNvPr id="13322" name="Group 67">
              <a:extLst>
                <a:ext uri="{FF2B5EF4-FFF2-40B4-BE49-F238E27FC236}">
                  <a16:creationId xmlns:a16="http://schemas.microsoft.com/office/drawing/2014/main" id="{4AF052D2-06F3-4BB4-BCF1-CE2B12341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7299" y="4025607"/>
              <a:ext cx="1913159" cy="1642479"/>
              <a:chOff x="1473755" y="1489474"/>
              <a:chExt cx="1913159" cy="1642479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BAF3B7D-CB33-41C8-84C3-E24004B11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846" y="2311919"/>
                <a:ext cx="1124080" cy="59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B92975D-5D6D-4E12-9AB8-7669C5863E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5723" y="1660949"/>
                <a:ext cx="1130431" cy="6239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BDE0072-A38A-4C1D-8C35-9B09E9D470E8}"/>
                  </a:ext>
                </a:extLst>
              </p:cNvPr>
              <p:cNvCxnSpPr>
                <a:cxnSpLocks/>
                <a:stCxn id="71" idx="1"/>
                <a:endCxn id="71" idx="2"/>
              </p:cNvCxnSpPr>
              <p:nvPr/>
            </p:nvCxnSpPr>
            <p:spPr>
              <a:xfrm flipH="1">
                <a:off x="1656339" y="2315095"/>
                <a:ext cx="15479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256D18A-EFE3-4D90-BA13-1A2B7AB333F7}"/>
                  </a:ext>
                </a:extLst>
              </p:cNvPr>
              <p:cNvCxnSpPr>
                <a:stCxn id="71" idx="2"/>
                <a:endCxn id="71" idx="3"/>
              </p:cNvCxnSpPr>
              <p:nvPr/>
            </p:nvCxnSpPr>
            <p:spPr>
              <a:xfrm flipV="1">
                <a:off x="1989753" y="1648247"/>
                <a:ext cx="881164" cy="1335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CD55C95D-FD16-4CF4-B878-7670DD544D50}"/>
                  </a:ext>
                </a:extLst>
              </p:cNvPr>
              <p:cNvSpPr/>
              <p:nvPr/>
            </p:nvSpPr>
            <p:spPr>
              <a:xfrm>
                <a:off x="1656339" y="1648247"/>
                <a:ext cx="1547991" cy="1335283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597690-ED7D-4494-9EAD-321BD34C5653}"/>
                  </a:ext>
                </a:extLst>
              </p:cNvPr>
              <p:cNvCxnSpPr>
                <a:cxnSpLocks/>
                <a:stCxn id="71" idx="2"/>
                <a:endCxn id="71" idx="3"/>
              </p:cNvCxnSpPr>
              <p:nvPr/>
            </p:nvCxnSpPr>
            <p:spPr>
              <a:xfrm flipH="1" flipV="1">
                <a:off x="1989753" y="1648247"/>
                <a:ext cx="881164" cy="1335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D6964DB-2FA2-41A0-AAEE-6EFC6661C555}"/>
                  </a:ext>
                </a:extLst>
              </p:cNvPr>
              <p:cNvSpPr/>
              <p:nvPr/>
            </p:nvSpPr>
            <p:spPr>
              <a:xfrm>
                <a:off x="1473755" y="2122079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B503775-A1D8-4082-9D59-DADE029DB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164" y="1648247"/>
                <a:ext cx="6351" cy="1365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A51C99C-A6AC-4DCF-8BE2-C7B8FC95F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9329" y="1648247"/>
                <a:ext cx="6351" cy="1365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9B8C5DF-445C-4942-9F39-F6E531F10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8164" y="1648247"/>
                <a:ext cx="1176474" cy="695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1F4965-DC88-4894-80DB-1FB3BEA4A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3734" y="2288104"/>
                <a:ext cx="1211402" cy="631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D732610-700D-4A09-B40C-749EF014B030}"/>
                  </a:ext>
                </a:extLst>
              </p:cNvPr>
              <p:cNvSpPr/>
              <p:nvPr/>
            </p:nvSpPr>
            <p:spPr>
              <a:xfrm>
                <a:off x="1803461" y="148947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078F513-1C96-448D-8841-2E65F25CDD1D}"/>
                  </a:ext>
                </a:extLst>
              </p:cNvPr>
              <p:cNvSpPr/>
              <p:nvPr/>
            </p:nvSpPr>
            <p:spPr>
              <a:xfrm>
                <a:off x="2685109" y="148947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D47FA1A-E1AD-4AB6-B092-D645280A984B}"/>
                  </a:ext>
                </a:extLst>
              </p:cNvPr>
              <p:cNvSpPr/>
              <p:nvPr/>
            </p:nvSpPr>
            <p:spPr>
              <a:xfrm>
                <a:off x="3014815" y="2157390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A234BE-E9D0-4552-8613-BB51453B0E69}"/>
                  </a:ext>
                </a:extLst>
              </p:cNvPr>
              <p:cNvSpPr/>
              <p:nvPr/>
            </p:nvSpPr>
            <p:spPr>
              <a:xfrm>
                <a:off x="2681055" y="275985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CA0B68B-6352-463D-A78A-B187A5D32E23}"/>
                  </a:ext>
                </a:extLst>
              </p:cNvPr>
              <p:cNvSpPr/>
              <p:nvPr/>
            </p:nvSpPr>
            <p:spPr>
              <a:xfrm>
                <a:off x="1803461" y="2759854"/>
                <a:ext cx="372099" cy="372099"/>
              </a:xfrm>
              <a:prstGeom prst="ellipse">
                <a:avLst/>
              </a:prstGeom>
              <a:solidFill>
                <a:srgbClr val="6E67B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8FA0891-A80F-4358-AEEB-2C455F20BD9F}"/>
                </a:ext>
              </a:extLst>
            </p:cNvPr>
            <p:cNvSpPr/>
            <p:nvPr/>
          </p:nvSpPr>
          <p:spPr>
            <a:xfrm>
              <a:off x="6867939" y="5697489"/>
              <a:ext cx="1871878" cy="39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Mesh Topology</a:t>
              </a:r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1EEECF-A7BF-4FE0-B818-F49026A58D10}"/>
              </a:ext>
            </a:extLst>
          </p:cNvPr>
          <p:cNvGrpSpPr/>
          <p:nvPr/>
        </p:nvGrpSpPr>
        <p:grpSpPr>
          <a:xfrm>
            <a:off x="2813050" y="1719263"/>
            <a:ext cx="1677988" cy="1651000"/>
            <a:chOff x="2813050" y="1719263"/>
            <a:chExt cx="1677988" cy="1651000"/>
          </a:xfrm>
        </p:grpSpPr>
        <p:grpSp>
          <p:nvGrpSpPr>
            <p:cNvPr id="13318" name="Group 107">
              <a:extLst>
                <a:ext uri="{FF2B5EF4-FFF2-40B4-BE49-F238E27FC236}">
                  <a16:creationId xmlns:a16="http://schemas.microsoft.com/office/drawing/2014/main" id="{48A6AA0C-C1A8-478F-82AF-10BA6C002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050" y="1719263"/>
              <a:ext cx="1677988" cy="1651000"/>
              <a:chOff x="2847120" y="1428190"/>
              <a:chExt cx="1677460" cy="165108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7BA302-BC38-433F-9C3A-E96F50C485F7}"/>
                  </a:ext>
                </a:extLst>
              </p:cNvPr>
              <p:cNvSpPr/>
              <p:nvPr/>
            </p:nvSpPr>
            <p:spPr>
              <a:xfrm>
                <a:off x="2847120" y="2687142"/>
                <a:ext cx="1677460" cy="392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Star Topology</a:t>
                </a:r>
                <a:endParaRPr lang="en-US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3432" name="Group 82">
                <a:extLst>
                  <a:ext uri="{FF2B5EF4-FFF2-40B4-BE49-F238E27FC236}">
                    <a16:creationId xmlns:a16="http://schemas.microsoft.com/office/drawing/2014/main" id="{24682EC0-5F64-46CF-B1DB-012B8810B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0310" y="1428190"/>
                <a:ext cx="1671080" cy="1334510"/>
                <a:chOff x="2013828" y="2305622"/>
                <a:chExt cx="1913159" cy="1642479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B4227EE-D530-493C-9D20-8EAF9FE78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29809" y="2463892"/>
                  <a:ext cx="881197" cy="1336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3F94E3D-94FF-4D5B-9375-783D9DAFA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809" y="2463892"/>
                  <a:ext cx="881197" cy="1336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9F42006-8FDC-451A-A080-A5A42BB01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95500" y="3132144"/>
                  <a:ext cx="15498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3155B76-AA53-4B39-AF8B-2B18C0D02CCC}"/>
                    </a:ext>
                  </a:extLst>
                </p:cNvPr>
                <p:cNvSpPr/>
                <p:nvPr/>
              </p:nvSpPr>
              <p:spPr>
                <a:xfrm>
                  <a:off x="3221128" y="357600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7CD0C4-2CE9-4AF2-BF87-1D3CE39F9006}"/>
                    </a:ext>
                  </a:extLst>
                </p:cNvPr>
                <p:cNvSpPr/>
                <p:nvPr/>
              </p:nvSpPr>
              <p:spPr>
                <a:xfrm>
                  <a:off x="2343534" y="23056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877DAE0-ADC0-4915-826F-92B2D69F9098}"/>
                    </a:ext>
                  </a:extLst>
                </p:cNvPr>
                <p:cNvSpPr/>
                <p:nvPr/>
              </p:nvSpPr>
              <p:spPr>
                <a:xfrm>
                  <a:off x="2343534" y="357600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3C5670B9-0DC4-4356-95DD-99D85D4E621B}"/>
                    </a:ext>
                  </a:extLst>
                </p:cNvPr>
                <p:cNvSpPr/>
                <p:nvPr/>
              </p:nvSpPr>
              <p:spPr>
                <a:xfrm>
                  <a:off x="2013828" y="2938227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2D27073-5611-417E-86C1-420BC59D9C59}"/>
                    </a:ext>
                  </a:extLst>
                </p:cNvPr>
                <p:cNvSpPr/>
                <p:nvPr/>
              </p:nvSpPr>
              <p:spPr>
                <a:xfrm>
                  <a:off x="3225182" y="23056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A58DA94-395F-4A7A-9442-13D9AEDE50B9}"/>
                    </a:ext>
                  </a:extLst>
                </p:cNvPr>
                <p:cNvSpPr/>
                <p:nvPr/>
              </p:nvSpPr>
              <p:spPr>
                <a:xfrm>
                  <a:off x="3554888" y="2951737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D978F7-5198-4C1A-9D97-94AA203FC4D2}"/>
                </a:ext>
              </a:extLst>
            </p:cNvPr>
            <p:cNvSpPr/>
            <p:nvPr/>
          </p:nvSpPr>
          <p:spPr>
            <a:xfrm>
              <a:off x="3574561" y="2325688"/>
              <a:ext cx="166687" cy="1143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7F4FE216-DACD-4A35-8F42-D7B45737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Relies heavily on the main bus cable.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As more and more nodes and segments are added, the maintenance becomes difficult.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Scalability of the network depends on the type of cable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E3E4F-12B3-4511-BE1A-252B3E1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Bahnschrift SemiBold" panose="020B0502040204020203" pitchFamily="34" charset="0"/>
              </a:rPr>
              <a:t>Disadvanatges</a:t>
            </a:r>
            <a:r>
              <a:rPr lang="en-US" dirty="0">
                <a:latin typeface="Bahnschrift SemiBold" panose="020B0502040204020203" pitchFamily="34" charset="0"/>
              </a:rPr>
              <a:t>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25887338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7F4FE216-DACD-4A35-8F42-D7B45737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Relies heavily on the main bus cable.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 more and more nodes and segments are added, the maintenance becomes difficult.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Scalability of the network depends on the type of cable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E3E4F-12B3-4511-BE1A-252B3E1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Bahnschrift SemiBold" panose="020B0502040204020203" pitchFamily="34" charset="0"/>
              </a:rPr>
              <a:t>Disadvanatges</a:t>
            </a:r>
            <a:r>
              <a:rPr lang="en-US" dirty="0">
                <a:latin typeface="Bahnschrift SemiBold" panose="020B0502040204020203" pitchFamily="34" charset="0"/>
              </a:rPr>
              <a:t>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3166332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86D88-3F83-41C2-AC2D-B02FE5E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Hybrid Topology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18B8E3-4388-45F6-966A-7F9F582A630A}"/>
              </a:ext>
            </a:extLst>
          </p:cNvPr>
          <p:cNvGrpSpPr/>
          <p:nvPr/>
        </p:nvGrpSpPr>
        <p:grpSpPr>
          <a:xfrm>
            <a:off x="269833" y="1950430"/>
            <a:ext cx="7896278" cy="3901730"/>
            <a:chOff x="869724" y="2231784"/>
            <a:chExt cx="4530784" cy="2238763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559E82F2-729D-4FEB-8A03-23E5981566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69724" y="2231784"/>
              <a:ext cx="2889250" cy="1197216"/>
              <a:chOff x="1854112" y="1544779"/>
              <a:chExt cx="4314235" cy="1711320"/>
            </a:xfrm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4FCEDDA5-FA79-45D5-BDAF-59A60DC2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434179">
                <a:off x="1854112" y="1613620"/>
                <a:ext cx="1913159" cy="1642479"/>
                <a:chOff x="2223474" y="1559906"/>
                <a:chExt cx="1913159" cy="1642479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AF041F9-E641-4D7B-BC97-28EF7B284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36634" y="1715177"/>
                  <a:ext cx="879439" cy="1338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8800AA-D0F7-40E9-AC62-4DE49C4E6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6634" y="1715177"/>
                  <a:ext cx="879439" cy="1338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8047747-13CD-46FD-84CF-011F0692D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01438" y="2382516"/>
                  <a:ext cx="15479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E1A1636-232B-4B89-80FB-069346071960}"/>
                    </a:ext>
                  </a:extLst>
                </p:cNvPr>
                <p:cNvSpPr/>
                <p:nvPr/>
              </p:nvSpPr>
              <p:spPr>
                <a:xfrm>
                  <a:off x="2371981" y="1607666"/>
                  <a:ext cx="1550280" cy="153397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AE28686-87A6-48DF-8CD4-84C05D1CE2F1}"/>
                    </a:ext>
                  </a:extLst>
                </p:cNvPr>
                <p:cNvSpPr/>
                <p:nvPr/>
              </p:nvSpPr>
              <p:spPr>
                <a:xfrm rot="20165821">
                  <a:off x="3434828" y="155990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C</a:t>
                  </a:r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2B0A8B7-E9E9-4E10-BAC4-8299328BF89C}"/>
                    </a:ext>
                  </a:extLst>
                </p:cNvPr>
                <p:cNvSpPr/>
                <p:nvPr/>
              </p:nvSpPr>
              <p:spPr>
                <a:xfrm rot="20165821">
                  <a:off x="3764534" y="22278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D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A91A553-78EC-4B0C-BFFA-0F765391650F}"/>
                    </a:ext>
                  </a:extLst>
                </p:cNvPr>
                <p:cNvSpPr/>
                <p:nvPr/>
              </p:nvSpPr>
              <p:spPr>
                <a:xfrm rot="20002776">
                  <a:off x="3430774" y="283028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E</a:t>
                  </a:r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E2FD7AF-D232-40F0-91F3-1F67163A3D8E}"/>
                    </a:ext>
                  </a:extLst>
                </p:cNvPr>
                <p:cNvSpPr/>
                <p:nvPr/>
              </p:nvSpPr>
              <p:spPr>
                <a:xfrm rot="20165821">
                  <a:off x="2553180" y="155990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B</a:t>
                  </a:r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A4B7E71-0AD4-415A-B149-1D9A5FE57883}"/>
                    </a:ext>
                  </a:extLst>
                </p:cNvPr>
                <p:cNvSpPr/>
                <p:nvPr/>
              </p:nvSpPr>
              <p:spPr>
                <a:xfrm rot="20165821">
                  <a:off x="2553180" y="2830286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F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B2DE7E-E0AF-478D-B516-4F92050F7C0F}"/>
                    </a:ext>
                  </a:extLst>
                </p:cNvPr>
                <p:cNvSpPr/>
                <p:nvPr/>
              </p:nvSpPr>
              <p:spPr>
                <a:xfrm rot="20165821">
                  <a:off x="2223474" y="2192511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A</a:t>
                  </a:r>
                  <a:endParaRPr lang="en-US" dirty="0"/>
                </a:p>
              </p:txBody>
            </p:sp>
          </p:grpSp>
          <p:grpSp>
            <p:nvGrpSpPr>
              <p:cNvPr id="10" name="Group 10">
                <a:extLst>
                  <a:ext uri="{FF2B5EF4-FFF2-40B4-BE49-F238E27FC236}">
                    <a16:creationId xmlns:a16="http://schemas.microsoft.com/office/drawing/2014/main" id="{03973EF9-4FAB-49B3-8186-96197FDECB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5188" y="1544779"/>
                <a:ext cx="1913159" cy="1642479"/>
                <a:chOff x="7358910" y="4156045"/>
                <a:chExt cx="1913159" cy="1642479"/>
              </a:xfrm>
            </p:grpSpPr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77619DF1-8611-42C9-A558-2ED9475903A7}"/>
                    </a:ext>
                  </a:extLst>
                </p:cNvPr>
                <p:cNvSpPr/>
                <p:nvPr/>
              </p:nvSpPr>
              <p:spPr>
                <a:xfrm>
                  <a:off x="7541635" y="4314889"/>
                  <a:ext cx="1547908" cy="1336558"/>
                </a:xfrm>
                <a:prstGeom prst="hex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C449D85-9E8A-417D-A703-769784795F51}"/>
                    </a:ext>
                  </a:extLst>
                </p:cNvPr>
                <p:cNvSpPr/>
                <p:nvPr/>
              </p:nvSpPr>
              <p:spPr>
                <a:xfrm>
                  <a:off x="8570264" y="41560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B</a:t>
                  </a:r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171033F-4358-4CE6-BCEB-EE2756585C50}"/>
                    </a:ext>
                  </a:extLst>
                </p:cNvPr>
                <p:cNvSpPr/>
                <p:nvPr/>
              </p:nvSpPr>
              <p:spPr>
                <a:xfrm>
                  <a:off x="8899970" y="4823961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C</a:t>
                  </a:r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92708E4-4C38-46DF-BFDF-95F291A608B9}"/>
                    </a:ext>
                  </a:extLst>
                </p:cNvPr>
                <p:cNvSpPr/>
                <p:nvPr/>
              </p:nvSpPr>
              <p:spPr>
                <a:xfrm>
                  <a:off x="8566210" y="542642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D</a:t>
                  </a:r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1F5697A-BE26-435D-AD18-3DB69F6E57D8}"/>
                    </a:ext>
                  </a:extLst>
                </p:cNvPr>
                <p:cNvSpPr/>
                <p:nvPr/>
              </p:nvSpPr>
              <p:spPr>
                <a:xfrm>
                  <a:off x="7688616" y="415604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A</a:t>
                  </a:r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8F91A9E-9194-403B-AA85-1916D7CA36B2}"/>
                    </a:ext>
                  </a:extLst>
                </p:cNvPr>
                <p:cNvSpPr/>
                <p:nvPr/>
              </p:nvSpPr>
              <p:spPr>
                <a:xfrm>
                  <a:off x="7688616" y="5426425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E</a:t>
                  </a:r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1008F12-0638-4E24-8513-D126E44F6A3F}"/>
                    </a:ext>
                  </a:extLst>
                </p:cNvPr>
                <p:cNvSpPr/>
                <p:nvPr/>
              </p:nvSpPr>
              <p:spPr>
                <a:xfrm>
                  <a:off x="7358910" y="4788650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dirty="0"/>
                    <a:t>F</a:t>
                  </a:r>
                  <a:endParaRPr lang="en-US" dirty="0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0B8B55-1EA7-40AE-BE2A-C24DEF8C8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83" y="2420690"/>
                <a:ext cx="1031149" cy="2586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59EE1B-6CEE-43B5-9EF1-BD34822124D3}"/>
                </a:ext>
              </a:extLst>
            </p:cNvPr>
            <p:cNvGrpSpPr/>
            <p:nvPr/>
          </p:nvGrpSpPr>
          <p:grpSpPr>
            <a:xfrm>
              <a:off x="3735170" y="3141109"/>
              <a:ext cx="1665338" cy="1329438"/>
              <a:chOff x="2021533" y="1761684"/>
              <a:chExt cx="5150144" cy="4111355"/>
            </a:xfrm>
          </p:grpSpPr>
          <p:grpSp>
            <p:nvGrpSpPr>
              <p:cNvPr id="30" name="Group 82">
                <a:extLst>
                  <a:ext uri="{FF2B5EF4-FFF2-40B4-BE49-F238E27FC236}">
                    <a16:creationId xmlns:a16="http://schemas.microsoft.com/office/drawing/2014/main" id="{D7B56B4D-3D5C-4E73-8185-931D86841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1533" y="1761684"/>
                <a:ext cx="5150144" cy="4111355"/>
                <a:chOff x="2013828" y="2305622"/>
                <a:chExt cx="1913159" cy="164247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3A4D0E7-5157-48D2-A3AB-420D9B02F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29809" y="2463892"/>
                  <a:ext cx="881197" cy="1336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8D9DEF5-4FCC-40AA-B51D-BB6CC7EFA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809" y="2463892"/>
                  <a:ext cx="881197" cy="1336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378D07F-0CDA-4F66-B805-FFB98DB73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95500" y="3132144"/>
                  <a:ext cx="15498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D201F83-34A7-4CB1-91FC-53581889794C}"/>
                    </a:ext>
                  </a:extLst>
                </p:cNvPr>
                <p:cNvSpPr/>
                <p:nvPr/>
              </p:nvSpPr>
              <p:spPr>
                <a:xfrm>
                  <a:off x="3221128" y="357600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IN" sz="1500" dirty="0"/>
                    <a:t>D</a:t>
                  </a:r>
                  <a:endParaRPr lang="en-US" sz="150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91241E9-CED1-4A8E-AC91-5F4F234BA789}"/>
                    </a:ext>
                  </a:extLst>
                </p:cNvPr>
                <p:cNvSpPr/>
                <p:nvPr/>
              </p:nvSpPr>
              <p:spPr>
                <a:xfrm>
                  <a:off x="2343534" y="23056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1500" dirty="0"/>
                    <a:t>A</a:t>
                  </a:r>
                  <a:endParaRPr lang="en-US" sz="15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2DE8EE-9FBD-4D03-8153-8FC87BF2CB85}"/>
                    </a:ext>
                  </a:extLst>
                </p:cNvPr>
                <p:cNvSpPr/>
                <p:nvPr/>
              </p:nvSpPr>
              <p:spPr>
                <a:xfrm>
                  <a:off x="2343534" y="357600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IN" sz="1500" dirty="0"/>
                    <a:t>E</a:t>
                  </a:r>
                  <a:endParaRPr lang="en-US" sz="1500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AB51F3E-551C-40A7-A254-9FA95EB1FE7E}"/>
                    </a:ext>
                  </a:extLst>
                </p:cNvPr>
                <p:cNvSpPr/>
                <p:nvPr/>
              </p:nvSpPr>
              <p:spPr>
                <a:xfrm>
                  <a:off x="2013828" y="2938227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IN" sz="1500" dirty="0"/>
                    <a:t>F</a:t>
                  </a:r>
                  <a:endParaRPr lang="en-US" sz="15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A801584-0C45-45C7-8B51-9FDB59342301}"/>
                    </a:ext>
                  </a:extLst>
                </p:cNvPr>
                <p:cNvSpPr/>
                <p:nvPr/>
              </p:nvSpPr>
              <p:spPr>
                <a:xfrm>
                  <a:off x="3225182" y="2305622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IN" sz="1500" dirty="0"/>
                    <a:t>B</a:t>
                  </a:r>
                  <a:endParaRPr lang="en-US" sz="150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8611555-542E-4B34-B1DB-D9EC1FC0A216}"/>
                    </a:ext>
                  </a:extLst>
                </p:cNvPr>
                <p:cNvSpPr/>
                <p:nvPr/>
              </p:nvSpPr>
              <p:spPr>
                <a:xfrm>
                  <a:off x="3554888" y="2951737"/>
                  <a:ext cx="372099" cy="372099"/>
                </a:xfrm>
                <a:prstGeom prst="ellipse">
                  <a:avLst/>
                </a:prstGeom>
                <a:solidFill>
                  <a:srgbClr val="6E67B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IN" sz="1500" dirty="0"/>
                    <a:t>C</a:t>
                  </a:r>
                  <a:endParaRPr lang="en-US" sz="1500" dirty="0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4757659-057A-4DED-BE69-E00ADBEB7C01}"/>
                  </a:ext>
                </a:extLst>
              </p:cNvPr>
              <p:cNvSpPr/>
              <p:nvPr/>
            </p:nvSpPr>
            <p:spPr>
              <a:xfrm>
                <a:off x="4357884" y="3630053"/>
                <a:ext cx="513555" cy="35215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584591-BF15-420B-884C-31C0CBE9E7E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3535454" y="3025534"/>
              <a:ext cx="955193" cy="776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760080E6-E5AC-48D8-A3EE-D15C5A1C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Reliable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Effective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813B0-4138-44B8-92EE-82B86D83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Hybrid Topology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760080E6-E5AC-48D8-A3EE-D15C5A1C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Reliable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Effective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813B0-4138-44B8-92EE-82B86D83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8149416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760080E6-E5AC-48D8-A3EE-D15C5A1C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Reliable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Effective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813B0-4138-44B8-92EE-82B86D83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1352557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760080E6-E5AC-48D8-A3EE-D15C5A1C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Reliable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Scalable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Flexible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813B0-4138-44B8-92EE-82B86D83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Advantages of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28256272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3A5CF758-E568-4F10-8CA9-B5F2077E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Complexity of Design.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 Hub.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 Infrastructure.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F3AC5-3515-427A-A102-108811C5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Hybrid Topology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3A5CF758-E568-4F10-8CA9-B5F2077E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Complexity of Design.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Costly Hub.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 Infrastructure.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F3AC5-3515-427A-A102-108811C5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1309162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3A5CF758-E568-4F10-8CA9-B5F2077E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Complexity of Design.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Costly Hub.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Costly Infrastructure.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F3AC5-3515-427A-A102-108811C5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Disadvantages of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98005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F4BAE-3305-4B9F-91A5-B99A46BA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Point to Point 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9DBEA-068E-48C7-8615-23E5436E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Dedicated link  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children's tin can telephone is one example of a physical dedicated channel.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2443</Words>
  <Application>Microsoft Office PowerPoint</Application>
  <PresentationFormat>On-screen Show (4:3)</PresentationFormat>
  <Paragraphs>565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Network Topologies</vt:lpstr>
      <vt:lpstr>Network Topologies</vt:lpstr>
      <vt:lpstr>Network Topologies</vt:lpstr>
      <vt:lpstr>Network Topologies</vt:lpstr>
      <vt:lpstr>Network Topologies</vt:lpstr>
      <vt:lpstr>Types of Topologies</vt:lpstr>
      <vt:lpstr>Point to Point Topology</vt:lpstr>
      <vt:lpstr>Point to Point Topology</vt:lpstr>
      <vt:lpstr>Point to Point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Working of Bus Topology</vt:lpstr>
      <vt:lpstr>Advantages of Bus Topology</vt:lpstr>
      <vt:lpstr>Advantages of Bus Topology</vt:lpstr>
      <vt:lpstr>Advantages of Bus Topology</vt:lpstr>
      <vt:lpstr>Advantages of Bus Topology</vt:lpstr>
      <vt:lpstr>Advantages of Bus Topology</vt:lpstr>
      <vt:lpstr>Advantages of Bus Topology</vt:lpstr>
      <vt:lpstr>Advantages of Bus Topology</vt:lpstr>
      <vt:lpstr>Advantages of Bus Topology</vt:lpstr>
      <vt:lpstr>Disadvantages of Bus Topology</vt:lpstr>
      <vt:lpstr>Disadvantages of Bus Topology</vt:lpstr>
      <vt:lpstr>Disadvantages of Bus Topology</vt:lpstr>
      <vt:lpstr>Disadvantages of Bus Topology</vt:lpstr>
      <vt:lpstr>Disadvantages of Bus Topology</vt:lpstr>
      <vt:lpstr>Disadvantages of Bus Topology</vt:lpstr>
      <vt:lpstr>Disadvantages of Bus Topology</vt:lpstr>
      <vt:lpstr>Disadvantages of Bus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Advantages of Ring topology</vt:lpstr>
      <vt:lpstr>Advantages of Ring topology</vt:lpstr>
      <vt:lpstr>Advantages of Ring topology</vt:lpstr>
      <vt:lpstr>Advantages of Ring topology</vt:lpstr>
      <vt:lpstr>Advantages of Ring topology</vt:lpstr>
      <vt:lpstr>Disadvantages of Ring Topology</vt:lpstr>
      <vt:lpstr>Disadvantages of Ring Topology</vt:lpstr>
      <vt:lpstr>Disadvantages of Ring Topology</vt:lpstr>
      <vt:lpstr>Disadvantages of Ring Topology</vt:lpstr>
      <vt:lpstr>Star Topology</vt:lpstr>
      <vt:lpstr>Advantages of Star Topology</vt:lpstr>
      <vt:lpstr>Advantages of Star Topology</vt:lpstr>
      <vt:lpstr>Advantages of Star Topology</vt:lpstr>
      <vt:lpstr>Advantages of Star Topology</vt:lpstr>
      <vt:lpstr>Disadvantages of Star Topology</vt:lpstr>
      <vt:lpstr>Disadvantages of Star Topology</vt:lpstr>
      <vt:lpstr>Disadvantages of Star Topology</vt:lpstr>
      <vt:lpstr>Mesh Topology</vt:lpstr>
      <vt:lpstr>Types of Mesh Network topologies</vt:lpstr>
      <vt:lpstr>Advantages of Mesh Topology</vt:lpstr>
      <vt:lpstr>Advantages of Mesh Topology</vt:lpstr>
      <vt:lpstr>Advantages of Mesh Topology</vt:lpstr>
      <vt:lpstr>Advantages of Mesh Topology</vt:lpstr>
      <vt:lpstr>Advantages of Mesh Topology</vt:lpstr>
      <vt:lpstr>Disadvantages of Mesh Topology</vt:lpstr>
      <vt:lpstr>Disadvantages of Mesh Topology</vt:lpstr>
      <vt:lpstr>Disadvantages of Mesh Topology</vt:lpstr>
      <vt:lpstr>Tree Topology</vt:lpstr>
      <vt:lpstr>Advantages of Tree Topology</vt:lpstr>
      <vt:lpstr>Advantages of Tree Topology</vt:lpstr>
      <vt:lpstr>Advantages of Tree Topology</vt:lpstr>
      <vt:lpstr>Advantages of Tree Topology</vt:lpstr>
      <vt:lpstr>Advantages of Tree Topology</vt:lpstr>
      <vt:lpstr>Advantages of Tree Topology</vt:lpstr>
      <vt:lpstr>Disadvanatges of Tree Topology</vt:lpstr>
      <vt:lpstr>Disadvanatges of Tree Topology</vt:lpstr>
      <vt:lpstr>Disadvanatges of Tree Topology</vt:lpstr>
      <vt:lpstr>Hybrid Topology</vt:lpstr>
      <vt:lpstr>Advantages of Hybrid Topology</vt:lpstr>
      <vt:lpstr>Advantages of Hybrid Topology</vt:lpstr>
      <vt:lpstr>Advantages of Hybrid Topology</vt:lpstr>
      <vt:lpstr>Advantages of Hybrid Topology</vt:lpstr>
      <vt:lpstr>Disadvantages of Hybrid Topology</vt:lpstr>
      <vt:lpstr>Disadvantages of Hybrid Topology</vt:lpstr>
      <vt:lpstr>Disadvantages of Hybrid Topology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82</cp:revision>
  <dcterms:created xsi:type="dcterms:W3CDTF">2020-12-01T08:07:04Z</dcterms:created>
  <dcterms:modified xsi:type="dcterms:W3CDTF">2020-12-05T09:45:15Z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321069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