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5n8xdiAlgZ9EXaW/M5ELgzKA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D5A287-54FF-42C4-AF64-23ABF52BA484}">
  <a:tblStyle styleId="{F5D5A287-54FF-42C4-AF64-23ABF52BA4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6"/>
          <p:cNvPicPr preferRelativeResize="0"/>
          <p:nvPr/>
        </p:nvPicPr>
        <p:blipFill rotWithShape="1">
          <a:blip r:embed="rId2">
            <a:alphaModFix/>
          </a:blip>
          <a:srcRect b="6" l="12056" r="12057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49000">
                <a:srgbClr val="A9BEE4">
                  <a:alpha val="10980"/>
                </a:srgbClr>
              </a:gs>
              <a:gs pos="100000">
                <a:srgbClr val="7030A0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6"/>
          <p:cNvSpPr/>
          <p:nvPr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ECAP453</a:t>
            </a:r>
            <a:endParaRPr b="1" i="0" sz="4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 COMMUNICATION AND NETWORKING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6529388" y="5630459"/>
            <a:ext cx="2486024" cy="4857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Rajni Bhalla</a:t>
            </a:r>
            <a:endParaRPr/>
          </a:p>
        </p:txBody>
      </p:sp>
      <p:cxnSp>
        <p:nvCxnSpPr>
          <p:cNvPr id="17" name="Google Shape;17;p26"/>
          <p:cNvCxnSpPr/>
          <p:nvPr/>
        </p:nvCxnSpPr>
        <p:spPr>
          <a:xfrm flipH="1" rot="10800000">
            <a:off x="6529388" y="6130277"/>
            <a:ext cx="2486025" cy="142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6"/>
          <p:cNvSpPr txBox="1"/>
          <p:nvPr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6"/>
          <p:cNvCxnSpPr/>
          <p:nvPr/>
        </p:nvCxnSpPr>
        <p:spPr>
          <a:xfrm flipH="1" rot="10800000">
            <a:off x="6529388" y="6546507"/>
            <a:ext cx="2486025" cy="142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-1"/>
            <a:ext cx="9144000" cy="1933304"/>
          </a:xfrm>
          <a:prstGeom prst="rect">
            <a:avLst/>
          </a:prstGeom>
          <a:gradFill>
            <a:gsLst>
              <a:gs pos="0">
                <a:srgbClr val="7030A0"/>
              </a:gs>
              <a:gs pos="45000">
                <a:srgbClr val="8DA9DB"/>
              </a:gs>
              <a:gs pos="96000">
                <a:srgbClr val="F7FBF4">
                  <a:alpha val="0"/>
                </a:srgbClr>
              </a:gs>
              <a:gs pos="100000">
                <a:srgbClr val="F7FBF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7"/>
          <p:cNvPicPr preferRelativeResize="0"/>
          <p:nvPr/>
        </p:nvPicPr>
        <p:blipFill rotWithShape="1">
          <a:blip r:embed="rId2">
            <a:alphaModFix/>
          </a:blip>
          <a:srcRect b="5170" l="20897" r="22245" t="5616"/>
          <a:stretch/>
        </p:blipFill>
        <p:spPr>
          <a:xfrm>
            <a:off x="7486650" y="136524"/>
            <a:ext cx="1530748" cy="171558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62268" y="2069828"/>
            <a:ext cx="8419464" cy="42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9A0B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/>
          <p:nvPr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 (Grey)">
  <p:cSld name="LAYOUT 1 (Grey)">
    <p:bg>
      <p:bgPr>
        <a:blipFill rotWithShape="1">
          <a:blip r:embed="rId2">
            <a:alphaModFix amt="5000"/>
          </a:blip>
          <a:tile algn="tl" flip="none" tx="0" sx="100000" ty="0" sy="100000"/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269834" y="1361440"/>
            <a:ext cx="8654246" cy="499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/>
          <p:nvPr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9"/>
          <p:cNvSpPr/>
          <p:nvPr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269834" y="1361440"/>
            <a:ext cx="8654246" cy="499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F7FBF4">
                <a:alpha val="0"/>
              </a:srgbClr>
            </a:gs>
            <a:gs pos="11000">
              <a:srgbClr val="F7FBF4">
                <a:alpha val="0"/>
              </a:srgbClr>
            </a:gs>
            <a:gs pos="55000">
              <a:srgbClr val="8DA9DB"/>
            </a:gs>
            <a:gs pos="92000">
              <a:srgbClr val="7030A0"/>
            </a:gs>
            <a:gs pos="100000">
              <a:srgbClr val="7030A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0"/>
          <p:cNvSpPr/>
          <p:nvPr/>
        </p:nvSpPr>
        <p:spPr>
          <a:xfrm>
            <a:off x="2213655" y="2891971"/>
            <a:ext cx="4716689" cy="107405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 b="0" sz="40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511376" y="1361440"/>
            <a:ext cx="7873502" cy="133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analog and digital signals can take one of two forms: </a:t>
            </a:r>
            <a:r>
              <a:rPr lang="en-US">
                <a:solidFill>
                  <a:srgbClr val="C00000"/>
                </a:solidFill>
              </a:rPr>
              <a:t>periodic </a:t>
            </a:r>
            <a:r>
              <a:rPr lang="en-US"/>
              <a:t>or </a:t>
            </a:r>
            <a:r>
              <a:rPr lang="en-US">
                <a:solidFill>
                  <a:srgbClr val="C00000"/>
                </a:solidFill>
              </a:rPr>
              <a:t>non-periodic</a:t>
            </a:r>
            <a:r>
              <a:rPr lang="en-US"/>
              <a:t>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Periodic and Non-Periodic Signals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Periodic Signal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144" y="3979506"/>
            <a:ext cx="5721712" cy="241766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71" name="Google Shape;171;p11"/>
          <p:cNvSpPr/>
          <p:nvPr/>
        </p:nvSpPr>
        <p:spPr>
          <a:xfrm>
            <a:off x="414067" y="1381218"/>
            <a:ext cx="8212347" cy="241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 a pattern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Repeats that pattern over subsequent identical periods.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completion of one full pattern is called a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636899" y="1254787"/>
            <a:ext cx="7518056" cy="20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Changes without exhibiting a pattern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Any continuous-time signal which is not periodic is called a non-periodic.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77" name="Google Shape;177;p12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Non-Periodic (Aperiodic) Signal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18333" l="50834" r="15729" t="51334"/>
          <a:stretch/>
        </p:blipFill>
        <p:spPr>
          <a:xfrm>
            <a:off x="2034007" y="3583098"/>
            <a:ext cx="5237163" cy="24991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258792" y="1257922"/>
            <a:ext cx="8557404" cy="255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Information can also be represented by a digital signal. 1 can be encoded as a positive voltage and a 0 as zero voltage.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send 1 bit per level</a:t>
            </a:r>
            <a:endParaRPr/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Digital Signals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54702" l="18083" r="20412" t="18082"/>
          <a:stretch/>
        </p:blipFill>
        <p:spPr>
          <a:xfrm>
            <a:off x="1190445" y="3782345"/>
            <a:ext cx="6622875" cy="21969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86" name="Google Shape;186;p13"/>
          <p:cNvSpPr/>
          <p:nvPr/>
        </p:nvSpPr>
        <p:spPr>
          <a:xfrm>
            <a:off x="2308800" y="6039289"/>
            <a:ext cx="402385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digital signal with two levels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269834" y="1361441"/>
            <a:ext cx="8654246" cy="196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 digital signal can have more than two levels. In this case, we can send more than 1 bit for each level. 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We send 2 BIT PER LEVEL.</a:t>
            </a:r>
            <a:endParaRPr/>
          </a:p>
          <a:p>
            <a:pPr indent="-635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92" name="Google Shape;192;p14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Digital Signal With Four Levels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12151" l="18593" r="21213" t="53236"/>
          <a:stretch/>
        </p:blipFill>
        <p:spPr>
          <a:xfrm>
            <a:off x="870492" y="3307633"/>
            <a:ext cx="7359109" cy="317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76868" y="1447704"/>
            <a:ext cx="8046030" cy="1071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In general, if a signal has </a:t>
            </a:r>
            <a:r>
              <a:rPr lang="en-US" sz="2590">
                <a:solidFill>
                  <a:srgbClr val="C00000"/>
                </a:solidFill>
              </a:rPr>
              <a:t>L</a:t>
            </a:r>
            <a:r>
              <a:rPr i="1" lang="en-US" sz="2590"/>
              <a:t> </a:t>
            </a:r>
            <a:r>
              <a:rPr lang="en-US" sz="2590"/>
              <a:t>levels, each level needs </a:t>
            </a:r>
            <a:r>
              <a:rPr lang="en-US" sz="2590">
                <a:solidFill>
                  <a:srgbClr val="C00000"/>
                </a:solidFill>
              </a:rPr>
              <a:t>log2L</a:t>
            </a:r>
            <a:r>
              <a:rPr i="1" lang="en-US" sz="2590">
                <a:solidFill>
                  <a:srgbClr val="C00000"/>
                </a:solidFill>
              </a:rPr>
              <a:t> </a:t>
            </a:r>
            <a:r>
              <a:rPr lang="en-US" sz="2590">
                <a:solidFill>
                  <a:srgbClr val="C00000"/>
                </a:solidFill>
              </a:rPr>
              <a:t>bits</a:t>
            </a:r>
            <a:endParaRPr/>
          </a:p>
        </p:txBody>
      </p:sp>
      <p:sp>
        <p:nvSpPr>
          <p:cNvPr id="199" name="Google Shape;199;p15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Formula to Calculate Bits Per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528628" y="1326934"/>
            <a:ext cx="8115041" cy="4994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25109" y="1344187"/>
            <a:ext cx="2507872" cy="321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 Rate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Baud rate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 Length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 Interval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Terms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269834" y="1361441"/>
            <a:ext cx="8654246" cy="224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rate is used to describe digital signals.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bit rate is the number of bits sent in 1s, expressed in bits per second (bps).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17" name="Google Shape;217;p18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Bit Rate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4368" l="2519" r="2716" t="3627"/>
          <a:stretch/>
        </p:blipFill>
        <p:spPr>
          <a:xfrm>
            <a:off x="2001328" y="3467820"/>
            <a:ext cx="5193102" cy="308825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42364" y="1361441"/>
            <a:ext cx="8132294" cy="350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Baud Rate is the number of signal unit transmitted per second.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Thus Baud Rate is always less than or equal to bit rate. Baud rate is number of symbols per second.</a:t>
            </a:r>
            <a:endParaRPr/>
          </a:p>
        </p:txBody>
      </p:sp>
      <p:sp>
        <p:nvSpPr>
          <p:cNvPr id="224" name="Google Shape;224;p19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Baud 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522515" y="2069829"/>
            <a:ext cx="7893698" cy="20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5"/>
              <a:buNone/>
            </a:pPr>
            <a:r>
              <a:rPr lang="en-US" sz="2805"/>
              <a:t>After this lecture, you will be able to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50"/>
              <a:buChar char="•"/>
            </a:pPr>
            <a:r>
              <a:rPr lang="en-US" sz="2550"/>
              <a:t>understand analog and digital signals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50"/>
              <a:buChar char="•"/>
            </a:pPr>
            <a:r>
              <a:rPr lang="en-US" sz="2550"/>
              <a:t>differentiate between analog and digital signals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Difference between Bit Rate and Baud Rate</a:t>
            </a:r>
            <a:endParaRPr/>
          </a:p>
        </p:txBody>
      </p:sp>
      <p:graphicFrame>
        <p:nvGraphicFramePr>
          <p:cNvPr id="230" name="Google Shape;230;p20"/>
          <p:cNvGraphicFramePr/>
          <p:nvPr/>
        </p:nvGraphicFramePr>
        <p:xfrm>
          <a:off x="1127186" y="1414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{F5D5A287-54FF-42C4-AF64-23ABF52BA484}</a:tableStyleId>
              </a:tblPr>
              <a:tblGrid>
                <a:gridCol w="3439075"/>
                <a:gridCol w="343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Rate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Baud Rate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 rate is also defined as per second travel number of bits 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Baud rate is also defined as per second number of changes in signal.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 rate emphasized on computer efficiency.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 baud rate emphasized on data transmission.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 rate is not used to decide the requirement of bandwidth for transmission of signal.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 baud rate is used to decide the requirement of bandwidth for transmission of signal.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21592" y="1413199"/>
            <a:ext cx="8460098" cy="2468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bit length is the distance one bit occupies on the transmission medium.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 length =propagation speed x bit duration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Bit Length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545879" y="1464957"/>
            <a:ext cx="8149547" cy="3400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can be represent by a digital signal.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Example a 1  can be encoded as a  positive voltage  and a  0 can  be encoded as a  zero voltage. </a:t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Bit Interval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Bit Interval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757" y="1639020"/>
            <a:ext cx="6717504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653141" y="1390469"/>
            <a:ext cx="7605486" cy="3355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Move data in the form of electromagnetic signals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example, a photograph must first be changed to a form that transmission media can accept.</a:t>
            </a:r>
            <a:endParaRPr/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Major Function of the Physical Layer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25111" y="1240670"/>
            <a:ext cx="8201306" cy="139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Both data and the signals that represent them can be either </a:t>
            </a:r>
            <a:r>
              <a:rPr lang="en-US" sz="2600">
                <a:solidFill>
                  <a:srgbClr val="C00000"/>
                </a:solidFill>
              </a:rPr>
              <a:t>analog</a:t>
            </a:r>
            <a:r>
              <a:rPr lang="en-US" sz="2600">
                <a:solidFill>
                  <a:srgbClr val="002060"/>
                </a:solidFill>
              </a:rPr>
              <a:t> </a:t>
            </a:r>
            <a:r>
              <a:rPr lang="en-US" sz="2600"/>
              <a:t>or </a:t>
            </a:r>
            <a:r>
              <a:rPr lang="en-US" sz="2600">
                <a:solidFill>
                  <a:srgbClr val="C00000"/>
                </a:solidFill>
              </a:rPr>
              <a:t>digital</a:t>
            </a:r>
            <a:r>
              <a:rPr lang="en-US" sz="2600">
                <a:solidFill>
                  <a:srgbClr val="002060"/>
                </a:solidFill>
              </a:rPr>
              <a:t> </a:t>
            </a:r>
            <a:r>
              <a:rPr lang="en-US" sz="2600"/>
              <a:t>in form.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Analog and Digital Data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1777036" y="2644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{F5D5A287-54FF-42C4-AF64-23ABF52BA484}</a:tableStyleId>
              </a:tblPr>
              <a:tblGrid>
                <a:gridCol w="2843350"/>
                <a:gridCol w="2850075"/>
              </a:tblGrid>
              <a:tr h="62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Analog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Data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term analog data refers to information that is continuous.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data take on discrete values.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 of Analog Data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016" y="1395939"/>
            <a:ext cx="3463925" cy="17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116" name="Google Shape;116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991" y="1395939"/>
            <a:ext cx="2381948" cy="23819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17" name="Google Shape;117;p5"/>
          <p:cNvSpPr txBox="1"/>
          <p:nvPr/>
        </p:nvSpPr>
        <p:spPr>
          <a:xfrm>
            <a:off x="4622016" y="3112249"/>
            <a:ext cx="34639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Sounds made by a human voice take on continuous values.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763596" y="4108956"/>
            <a:ext cx="2598737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analog clock that has hour, minute, and second hands gives information in a continuous form.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1021" y="4760019"/>
            <a:ext cx="5075237" cy="16938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 of Digital Data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367" y="1807081"/>
            <a:ext cx="4572000" cy="20052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26" name="Google Shape;126;p6"/>
          <p:cNvSpPr/>
          <p:nvPr/>
        </p:nvSpPr>
        <p:spPr>
          <a:xfrm>
            <a:off x="1823643" y="3999686"/>
            <a:ext cx="530944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clock that reports the hours and the minutes will change suddenly from 8:05 to 8:06.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Analog and Digital Signal</a:t>
            </a:r>
            <a:endParaRPr/>
          </a:p>
        </p:txBody>
      </p:sp>
      <p:pic>
        <p:nvPicPr>
          <p:cNvPr descr="The Analog Web - Jim Nielsen's Weblo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168" y="2116333"/>
            <a:ext cx="6721472" cy="33607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90936" y="1223417"/>
            <a:ext cx="7338664" cy="108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Many levels of intensity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An infinite number of values.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Analog Signal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983" y="3159748"/>
            <a:ext cx="5259568" cy="21999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140" name="Google Shape;140;p8"/>
          <p:cNvGrpSpPr/>
          <p:nvPr/>
        </p:nvGrpSpPr>
        <p:grpSpPr>
          <a:xfrm>
            <a:off x="314653" y="2848873"/>
            <a:ext cx="2310330" cy="1801814"/>
            <a:chOff x="211567" y="3572620"/>
            <a:chExt cx="2519107" cy="1801046"/>
          </a:xfrm>
        </p:grpSpPr>
        <p:cxnSp>
          <p:nvCxnSpPr>
            <p:cNvPr id="141" name="Google Shape;141;p8"/>
            <p:cNvCxnSpPr/>
            <p:nvPr/>
          </p:nvCxnSpPr>
          <p:spPr>
            <a:xfrm>
              <a:off x="2174227" y="4982871"/>
              <a:ext cx="556447" cy="3907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2" name="Google Shape;142;p8"/>
            <p:cNvSpPr/>
            <p:nvPr/>
          </p:nvSpPr>
          <p:spPr>
            <a:xfrm>
              <a:off x="211567" y="3572620"/>
              <a:ext cx="1962660" cy="161930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Vertical axis represent value </a:t>
              </a: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5441032" y="4224443"/>
            <a:ext cx="3106738" cy="2257172"/>
            <a:chOff x="6220494" y="4378805"/>
            <a:chExt cx="2159369" cy="2274117"/>
          </a:xfrm>
        </p:grpSpPr>
        <p:sp>
          <p:nvSpPr>
            <p:cNvPr id="144" name="Google Shape;144;p8"/>
            <p:cNvSpPr/>
            <p:nvPr/>
          </p:nvSpPr>
          <p:spPr>
            <a:xfrm>
              <a:off x="6220494" y="5888400"/>
              <a:ext cx="2159369" cy="7645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Horizontal axis represent time. </a:t>
              </a:r>
              <a:endParaRPr/>
            </a:p>
          </p:txBody>
        </p:sp>
        <p:cxnSp>
          <p:nvCxnSpPr>
            <p:cNvPr id="145" name="Google Shape;145;p8"/>
            <p:cNvCxnSpPr/>
            <p:nvPr/>
          </p:nvCxnSpPr>
          <p:spPr>
            <a:xfrm rot="10800000">
              <a:off x="6323977" y="4378805"/>
              <a:ext cx="778065" cy="15095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495531" y="1192964"/>
            <a:ext cx="7908008" cy="1968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Limited number of defined values.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Although each value can be any number, it is often as simple as 1 and 0.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Signal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094" y="3182830"/>
            <a:ext cx="5770562" cy="27828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153" name="Google Shape;153;p9"/>
          <p:cNvGrpSpPr/>
          <p:nvPr/>
        </p:nvGrpSpPr>
        <p:grpSpPr>
          <a:xfrm>
            <a:off x="220469" y="3554095"/>
            <a:ext cx="2394039" cy="1655733"/>
            <a:chOff x="211567" y="3572620"/>
            <a:chExt cx="2393797" cy="1655027"/>
          </a:xfrm>
        </p:grpSpPr>
        <p:cxnSp>
          <p:nvCxnSpPr>
            <p:cNvPr id="154" name="Google Shape;154;p9"/>
            <p:cNvCxnSpPr/>
            <p:nvPr/>
          </p:nvCxnSpPr>
          <p:spPr>
            <a:xfrm>
              <a:off x="1831403" y="4779265"/>
              <a:ext cx="773961" cy="4483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5" name="Google Shape;155;p9"/>
            <p:cNvSpPr/>
            <p:nvPr/>
          </p:nvSpPr>
          <p:spPr>
            <a:xfrm>
              <a:off x="211567" y="3572620"/>
              <a:ext cx="1619836" cy="14393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Vertical axis represent value </a:t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695757" y="5520380"/>
            <a:ext cx="3162299" cy="1158431"/>
            <a:chOff x="6688900" y="5210703"/>
            <a:chExt cx="2159836" cy="1536961"/>
          </a:xfrm>
        </p:grpSpPr>
        <p:sp>
          <p:nvSpPr>
            <p:cNvPr id="157" name="Google Shape;157;p9"/>
            <p:cNvSpPr/>
            <p:nvPr/>
          </p:nvSpPr>
          <p:spPr>
            <a:xfrm>
              <a:off x="6688900" y="5887923"/>
              <a:ext cx="2159836" cy="85974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Horizontal axis represent time. </a:t>
              </a:r>
              <a:endParaRPr/>
            </a:p>
          </p:txBody>
        </p:sp>
        <p:cxnSp>
          <p:nvCxnSpPr>
            <p:cNvPr id="158" name="Google Shape;158;p9"/>
            <p:cNvCxnSpPr/>
            <p:nvPr/>
          </p:nvCxnSpPr>
          <p:spPr>
            <a:xfrm rot="10800000">
              <a:off x="6801927" y="5210703"/>
              <a:ext cx="300034" cy="6772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2020-12-01T08:07:04Z</dcterms:created>
  <dc:creator>video recording 1</dc:creator>
</cp:coreProperties>
</file>