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77" r:id="rId8"/>
    <p:sldId id="278" r:id="rId9"/>
    <p:sldId id="279" r:id="rId10"/>
    <p:sldId id="280" r:id="rId11"/>
    <p:sldId id="264" r:id="rId12"/>
    <p:sldId id="265" r:id="rId13"/>
    <p:sldId id="266" r:id="rId14"/>
    <p:sldId id="267" r:id="rId15"/>
    <p:sldId id="268" r:id="rId16"/>
    <p:sldId id="281" r:id="rId17"/>
    <p:sldId id="269" r:id="rId18"/>
    <p:sldId id="270" r:id="rId19"/>
    <p:sldId id="271" r:id="rId20"/>
    <p:sldId id="282" r:id="rId21"/>
    <p:sldId id="272" r:id="rId22"/>
    <p:sldId id="283" r:id="rId23"/>
    <p:sldId id="273" r:id="rId24"/>
    <p:sldId id="284" r:id="rId25"/>
    <p:sldId id="276" r:id="rId26"/>
    <p:sldId id="285" r:id="rId27"/>
    <p:sldId id="275" r:id="rId28"/>
    <p:sldId id="257" r:id="rId2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160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22F044A-0DFC-43EA-A413-2A987D4D98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057" r="12057" b="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08CA0AD-C0C0-4F07-B957-3B2EDECB2955}"/>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a:extLst>
              <a:ext uri="{FF2B5EF4-FFF2-40B4-BE49-F238E27FC236}">
                <a16:creationId xmlns:a16="http://schemas.microsoft.com/office/drawing/2014/main" id="{CA0D1D72-869C-427E-9204-6B586AD47CB9}"/>
              </a:ext>
            </a:extLst>
          </p:cNvPr>
          <p:cNvSpPr/>
          <p:nvPr userDrawn="1"/>
        </p:nvSpPr>
        <p:spPr>
          <a:xfrm>
            <a:off x="0" y="4043363"/>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5" name="Rectangle 4">
            <a:extLst>
              <a:ext uri="{FF2B5EF4-FFF2-40B4-BE49-F238E27FC236}">
                <a16:creationId xmlns:a16="http://schemas.microsoft.com/office/drawing/2014/main" id="{BA12ADBD-8E56-413B-9D6D-2165A0E4AEC3}"/>
              </a:ext>
            </a:extLst>
          </p:cNvPr>
          <p:cNvSpPr/>
          <p:nvPr userDrawn="1"/>
        </p:nvSpPr>
        <p:spPr>
          <a:xfrm>
            <a:off x="0" y="4872038"/>
            <a:ext cx="7029450"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2400" b="1" dirty="0">
                <a:solidFill>
                  <a:schemeClr val="bg1"/>
                </a:solidFill>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6" name="Rectangle: Rounded Corners 13">
            <a:extLst>
              <a:ext uri="{FF2B5EF4-FFF2-40B4-BE49-F238E27FC236}">
                <a16:creationId xmlns:a16="http://schemas.microsoft.com/office/drawing/2014/main" id="{1987C054-3869-4594-AA0D-C5F8E8AB68FC}"/>
              </a:ext>
            </a:extLst>
          </p:cNvPr>
          <p:cNvSpPr/>
          <p:nvPr userDrawn="1"/>
        </p:nvSpPr>
        <p:spPr>
          <a:xfrm>
            <a:off x="6529388" y="5630863"/>
            <a:ext cx="2486025"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r>
              <a:rPr lang="en-US" sz="2400" dirty="0">
                <a:latin typeface="Bahnschrift" panose="020B0502040204020203" pitchFamily="34" charset="0"/>
              </a:rPr>
              <a:t>Dr. Rajni Bhalla</a:t>
            </a:r>
          </a:p>
        </p:txBody>
      </p:sp>
      <p:cxnSp>
        <p:nvCxnSpPr>
          <p:cNvPr id="7" name="Straight Connector 6">
            <a:extLst>
              <a:ext uri="{FF2B5EF4-FFF2-40B4-BE49-F238E27FC236}">
                <a16:creationId xmlns:a16="http://schemas.microsoft.com/office/drawing/2014/main" id="{0985AD11-937B-4901-930E-2A0ADBDDB582}"/>
              </a:ext>
            </a:extLst>
          </p:cNvPr>
          <p:cNvCxnSpPr>
            <a:cxnSpLocks/>
          </p:cNvCxnSpPr>
          <p:nvPr userDrawn="1"/>
        </p:nvCxnSpPr>
        <p:spPr>
          <a:xfrm flipV="1">
            <a:off x="6529388" y="6130925"/>
            <a:ext cx="2486025" cy="14288"/>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4819653-22C5-4D79-A6B7-1CAF8C1AE956}"/>
              </a:ext>
            </a:extLst>
          </p:cNvPr>
          <p:cNvSpPr txBox="1">
            <a:spLocks noChangeArrowheads="1"/>
          </p:cNvSpPr>
          <p:nvPr userDrawn="1"/>
        </p:nvSpPr>
        <p:spPr bwMode="auto">
          <a:xfrm>
            <a:off x="6400800" y="6145213"/>
            <a:ext cx="2614613" cy="4000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r" eaLnBrk="1" hangingPunct="1">
              <a:defRPr/>
            </a:pPr>
            <a:r>
              <a:rPr lang="en-IN" altLang="en-US" sz="2000">
                <a:solidFill>
                  <a:schemeClr val="bg1"/>
                </a:solidFill>
                <a:latin typeface="Bahnschrift"/>
              </a:rPr>
              <a:t>Associate Professor</a:t>
            </a:r>
            <a:endParaRPr lang="en-US" altLang="en-US" sz="2000">
              <a:solidFill>
                <a:schemeClr val="bg1"/>
              </a:solidFill>
              <a:latin typeface="Bahnschrift"/>
            </a:endParaRPr>
          </a:p>
        </p:txBody>
      </p:sp>
      <p:cxnSp>
        <p:nvCxnSpPr>
          <p:cNvPr id="9" name="Straight Connector 8">
            <a:extLst>
              <a:ext uri="{FF2B5EF4-FFF2-40B4-BE49-F238E27FC236}">
                <a16:creationId xmlns:a16="http://schemas.microsoft.com/office/drawing/2014/main" id="{F733D40E-EA15-4077-BC59-5238952D4CD8}"/>
              </a:ext>
            </a:extLst>
          </p:cNvPr>
          <p:cNvCxnSpPr>
            <a:cxnSpLocks/>
          </p:cNvCxnSpPr>
          <p:nvPr userDrawn="1"/>
        </p:nvCxnSpPr>
        <p:spPr>
          <a:xfrm flipV="1">
            <a:off x="6529388" y="6546850"/>
            <a:ext cx="2486025" cy="142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56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381FE35-220E-4647-9D2C-72380FDC1408}"/>
              </a:ext>
            </a:extLst>
          </p:cNvPr>
          <p:cNvSpPr>
            <a:spLocks noGrp="1"/>
          </p:cNvSpPr>
          <p:nvPr>
            <p:ph type="dt" sz="half" idx="10"/>
          </p:nvPr>
        </p:nvSpPr>
        <p:spPr/>
        <p:txBody>
          <a:bodyPr/>
          <a:lstStyle>
            <a:lvl1pPr>
              <a:defRPr/>
            </a:lvl1pPr>
          </a:lstStyle>
          <a:p>
            <a:pPr>
              <a:defRPr/>
            </a:pPr>
            <a:fld id="{E952C435-D145-428D-AC96-43E0298EAEED}" type="datetimeFigureOut">
              <a:rPr lang="en-US"/>
              <a:pPr>
                <a:defRPr/>
              </a:pPr>
              <a:t>12/11/2020</a:t>
            </a:fld>
            <a:endParaRPr lang="en-US"/>
          </a:p>
        </p:txBody>
      </p:sp>
      <p:sp>
        <p:nvSpPr>
          <p:cNvPr id="6" name="Footer Placeholder 4">
            <a:extLst>
              <a:ext uri="{FF2B5EF4-FFF2-40B4-BE49-F238E27FC236}">
                <a16:creationId xmlns:a16="http://schemas.microsoft.com/office/drawing/2014/main" id="{FC7CBAEB-68CC-44A9-A049-065162400E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47834AF-FEC8-4567-9AC9-E253D97E9D0B}"/>
              </a:ext>
            </a:extLst>
          </p:cNvPr>
          <p:cNvSpPr>
            <a:spLocks noGrp="1"/>
          </p:cNvSpPr>
          <p:nvPr>
            <p:ph type="sldNum" sz="quarter" idx="12"/>
          </p:nvPr>
        </p:nvSpPr>
        <p:spPr/>
        <p:txBody>
          <a:bodyPr/>
          <a:lstStyle>
            <a:lvl1pPr>
              <a:defRPr/>
            </a:lvl1pPr>
          </a:lstStyle>
          <a:p>
            <a:fld id="{B0728F9B-029A-41B6-BD50-23A11C71B7F7}" type="slidenum">
              <a:rPr lang="en-US" altLang="en-US"/>
              <a:pPr/>
              <a:t>‹#›</a:t>
            </a:fld>
            <a:endParaRPr lang="en-US" altLang="en-US"/>
          </a:p>
        </p:txBody>
      </p:sp>
    </p:spTree>
    <p:extLst>
      <p:ext uri="{BB962C8B-B14F-4D97-AF65-F5344CB8AC3E}">
        <p14:creationId xmlns:p14="http://schemas.microsoft.com/office/powerpoint/2010/main" val="316476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6D2621-882F-4F91-8C5B-807336F8CBA9}"/>
              </a:ext>
            </a:extLst>
          </p:cNvPr>
          <p:cNvSpPr>
            <a:spLocks noGrp="1"/>
          </p:cNvSpPr>
          <p:nvPr>
            <p:ph type="dt" sz="half" idx="10"/>
          </p:nvPr>
        </p:nvSpPr>
        <p:spPr/>
        <p:txBody>
          <a:bodyPr/>
          <a:lstStyle>
            <a:lvl1pPr>
              <a:defRPr/>
            </a:lvl1pPr>
          </a:lstStyle>
          <a:p>
            <a:pPr>
              <a:defRPr/>
            </a:pPr>
            <a:fld id="{206D7821-5BE8-4645-AD6D-88B40F630B6B}" type="datetimeFigureOut">
              <a:rPr lang="en-US"/>
              <a:pPr>
                <a:defRPr/>
              </a:pPr>
              <a:t>12/11/2020</a:t>
            </a:fld>
            <a:endParaRPr lang="en-US"/>
          </a:p>
        </p:txBody>
      </p:sp>
      <p:sp>
        <p:nvSpPr>
          <p:cNvPr id="5" name="Footer Placeholder 4">
            <a:extLst>
              <a:ext uri="{FF2B5EF4-FFF2-40B4-BE49-F238E27FC236}">
                <a16:creationId xmlns:a16="http://schemas.microsoft.com/office/drawing/2014/main" id="{30FE2E6B-B82E-4A97-A93A-C160C6C7A9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1661B4-AF77-417F-A16D-061B3E82C6B9}"/>
              </a:ext>
            </a:extLst>
          </p:cNvPr>
          <p:cNvSpPr>
            <a:spLocks noGrp="1"/>
          </p:cNvSpPr>
          <p:nvPr>
            <p:ph type="sldNum" sz="quarter" idx="12"/>
          </p:nvPr>
        </p:nvSpPr>
        <p:spPr/>
        <p:txBody>
          <a:bodyPr/>
          <a:lstStyle>
            <a:lvl1pPr>
              <a:defRPr/>
            </a:lvl1pPr>
          </a:lstStyle>
          <a:p>
            <a:fld id="{13BAC4B9-5F62-4526-B455-5A8A3B9B7FCB}" type="slidenum">
              <a:rPr lang="en-US" altLang="en-US"/>
              <a:pPr/>
              <a:t>‹#›</a:t>
            </a:fld>
            <a:endParaRPr lang="en-US" altLang="en-US"/>
          </a:p>
        </p:txBody>
      </p:sp>
    </p:spTree>
    <p:extLst>
      <p:ext uri="{BB962C8B-B14F-4D97-AF65-F5344CB8AC3E}">
        <p14:creationId xmlns:p14="http://schemas.microsoft.com/office/powerpoint/2010/main" val="1594903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11565D-CB7C-4D48-94C7-2393BD0567F7}"/>
              </a:ext>
            </a:extLst>
          </p:cNvPr>
          <p:cNvSpPr>
            <a:spLocks noGrp="1"/>
          </p:cNvSpPr>
          <p:nvPr>
            <p:ph type="dt" sz="half" idx="10"/>
          </p:nvPr>
        </p:nvSpPr>
        <p:spPr/>
        <p:txBody>
          <a:bodyPr/>
          <a:lstStyle>
            <a:lvl1pPr>
              <a:defRPr/>
            </a:lvl1pPr>
          </a:lstStyle>
          <a:p>
            <a:pPr>
              <a:defRPr/>
            </a:pPr>
            <a:fld id="{86D10DA7-B248-437F-BEFB-2A25FF39733F}" type="datetimeFigureOut">
              <a:rPr lang="en-US"/>
              <a:pPr>
                <a:defRPr/>
              </a:pPr>
              <a:t>12/11/2020</a:t>
            </a:fld>
            <a:endParaRPr lang="en-US"/>
          </a:p>
        </p:txBody>
      </p:sp>
      <p:sp>
        <p:nvSpPr>
          <p:cNvPr id="5" name="Footer Placeholder 4">
            <a:extLst>
              <a:ext uri="{FF2B5EF4-FFF2-40B4-BE49-F238E27FC236}">
                <a16:creationId xmlns:a16="http://schemas.microsoft.com/office/drawing/2014/main" id="{0625C961-F903-48C7-97C4-61E36E073E7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3F2DD4-35DC-4753-947F-4FC21EC7B1AE}"/>
              </a:ext>
            </a:extLst>
          </p:cNvPr>
          <p:cNvSpPr>
            <a:spLocks noGrp="1"/>
          </p:cNvSpPr>
          <p:nvPr>
            <p:ph type="sldNum" sz="quarter" idx="12"/>
          </p:nvPr>
        </p:nvSpPr>
        <p:spPr/>
        <p:txBody>
          <a:bodyPr/>
          <a:lstStyle>
            <a:lvl1pPr>
              <a:defRPr/>
            </a:lvl1pPr>
          </a:lstStyle>
          <a:p>
            <a:fld id="{41A30097-544F-456A-86E7-370A2FB695CF}" type="slidenum">
              <a:rPr lang="en-US" altLang="en-US"/>
              <a:pPr/>
              <a:t>‹#›</a:t>
            </a:fld>
            <a:endParaRPr lang="en-US" altLang="en-US"/>
          </a:p>
        </p:txBody>
      </p:sp>
    </p:spTree>
    <p:extLst>
      <p:ext uri="{BB962C8B-B14F-4D97-AF65-F5344CB8AC3E}">
        <p14:creationId xmlns:p14="http://schemas.microsoft.com/office/powerpoint/2010/main" val="286504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851DF1-D023-4BA5-82D9-F8E291211513}"/>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4" name="Picture 4">
            <a:extLst>
              <a:ext uri="{FF2B5EF4-FFF2-40B4-BE49-F238E27FC236}">
                <a16:creationId xmlns:a16="http://schemas.microsoft.com/office/drawing/2014/main" id="{87E70664-8998-48CF-BC4E-309FAB241A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0897" t="5617" r="22244" b="5171"/>
          <a:stretch>
            <a:fillRect/>
          </a:stretch>
        </p:blipFill>
        <p:spPr bwMode="auto">
          <a:xfrm>
            <a:off x="7486650" y="136525"/>
            <a:ext cx="153035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24C5C8D9-CF35-4141-9213-F314187E147D}"/>
              </a:ext>
            </a:extLst>
          </p:cNvPr>
          <p:cNvSpPr/>
          <p:nvPr userDrawn="1"/>
        </p:nvSpPr>
        <p:spPr>
          <a:xfrm>
            <a:off x="628650" y="136525"/>
            <a:ext cx="3219450" cy="171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
        <p:nvSpPr>
          <p:cNvPr id="11" name="Content Placeholder 2"/>
          <p:cNvSpPr>
            <a:spLocks noGrp="1"/>
          </p:cNvSpPr>
          <p:nvPr>
            <p:ph idx="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4568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449B9-2A9A-4D46-A94B-19DB70C58C4F}"/>
              </a:ext>
            </a:extLst>
          </p:cNvPr>
          <p:cNvSpPr>
            <a:spLocks noGrp="1"/>
          </p:cNvSpPr>
          <p:nvPr>
            <p:ph type="dt" sz="half" idx="10"/>
          </p:nvPr>
        </p:nvSpPr>
        <p:spPr/>
        <p:txBody>
          <a:bodyPr/>
          <a:lstStyle>
            <a:lvl1pPr>
              <a:defRPr/>
            </a:lvl1pPr>
          </a:lstStyle>
          <a:p>
            <a:pPr>
              <a:defRPr/>
            </a:pPr>
            <a:fld id="{0722F7B0-73DD-4FE3-91C8-D45110526B68}" type="datetimeFigureOut">
              <a:rPr lang="en-US"/>
              <a:pPr>
                <a:defRPr/>
              </a:pPr>
              <a:t>12/11/2020</a:t>
            </a:fld>
            <a:endParaRPr lang="en-US"/>
          </a:p>
        </p:txBody>
      </p:sp>
      <p:sp>
        <p:nvSpPr>
          <p:cNvPr id="5" name="Footer Placeholder 4">
            <a:extLst>
              <a:ext uri="{FF2B5EF4-FFF2-40B4-BE49-F238E27FC236}">
                <a16:creationId xmlns:a16="http://schemas.microsoft.com/office/drawing/2014/main" id="{BA748BCE-EACB-401F-B4A9-36D401495B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4CB0A87-7311-412E-9F59-9606537DD8C5}"/>
              </a:ext>
            </a:extLst>
          </p:cNvPr>
          <p:cNvSpPr>
            <a:spLocks noGrp="1"/>
          </p:cNvSpPr>
          <p:nvPr>
            <p:ph type="sldNum" sz="quarter" idx="12"/>
          </p:nvPr>
        </p:nvSpPr>
        <p:spPr/>
        <p:txBody>
          <a:bodyPr/>
          <a:lstStyle>
            <a:lvl1pPr>
              <a:defRPr/>
            </a:lvl1pPr>
          </a:lstStyle>
          <a:p>
            <a:fld id="{5440D6E5-B3DE-4E5F-9209-A384C4D75220}" type="slidenum">
              <a:rPr lang="en-US" altLang="en-US"/>
              <a:pPr/>
              <a:t>‹#›</a:t>
            </a:fld>
            <a:endParaRPr lang="en-US" altLang="en-US"/>
          </a:p>
        </p:txBody>
      </p:sp>
    </p:spTree>
    <p:extLst>
      <p:ext uri="{BB962C8B-B14F-4D97-AF65-F5344CB8AC3E}">
        <p14:creationId xmlns:p14="http://schemas.microsoft.com/office/powerpoint/2010/main" val="237417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4DC856F-C4B8-4704-BAC3-3FAC25266B5C}"/>
              </a:ext>
            </a:extLst>
          </p:cNvPr>
          <p:cNvSpPr>
            <a:spLocks noGrp="1"/>
          </p:cNvSpPr>
          <p:nvPr>
            <p:ph type="dt" sz="half" idx="10"/>
          </p:nvPr>
        </p:nvSpPr>
        <p:spPr/>
        <p:txBody>
          <a:bodyPr/>
          <a:lstStyle>
            <a:lvl1pPr>
              <a:defRPr/>
            </a:lvl1pPr>
          </a:lstStyle>
          <a:p>
            <a:pPr>
              <a:defRPr/>
            </a:pPr>
            <a:fld id="{13F8B58A-EE05-4279-B743-C943E7A84BC2}" type="datetimeFigureOut">
              <a:rPr lang="en-US"/>
              <a:pPr>
                <a:defRPr/>
              </a:pPr>
              <a:t>12/11/2020</a:t>
            </a:fld>
            <a:endParaRPr lang="en-US"/>
          </a:p>
        </p:txBody>
      </p:sp>
      <p:sp>
        <p:nvSpPr>
          <p:cNvPr id="6" name="Footer Placeholder 4">
            <a:extLst>
              <a:ext uri="{FF2B5EF4-FFF2-40B4-BE49-F238E27FC236}">
                <a16:creationId xmlns:a16="http://schemas.microsoft.com/office/drawing/2014/main" id="{84E7BFB1-DB23-4E50-B1BE-619A3BDCAA7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8180234-D510-428C-BDCF-C71487C9B2E9}"/>
              </a:ext>
            </a:extLst>
          </p:cNvPr>
          <p:cNvSpPr>
            <a:spLocks noGrp="1"/>
          </p:cNvSpPr>
          <p:nvPr>
            <p:ph type="sldNum" sz="quarter" idx="12"/>
          </p:nvPr>
        </p:nvSpPr>
        <p:spPr/>
        <p:txBody>
          <a:bodyPr/>
          <a:lstStyle>
            <a:lvl1pPr>
              <a:defRPr/>
            </a:lvl1pPr>
          </a:lstStyle>
          <a:p>
            <a:fld id="{DBD673FE-F26D-4065-88EE-9059915ABF86}" type="slidenum">
              <a:rPr lang="en-US" altLang="en-US"/>
              <a:pPr/>
              <a:t>‹#›</a:t>
            </a:fld>
            <a:endParaRPr lang="en-US" altLang="en-US"/>
          </a:p>
        </p:txBody>
      </p:sp>
    </p:spTree>
    <p:extLst>
      <p:ext uri="{BB962C8B-B14F-4D97-AF65-F5344CB8AC3E}">
        <p14:creationId xmlns:p14="http://schemas.microsoft.com/office/powerpoint/2010/main" val="376174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3CE6F02-15B3-4DEB-8C40-2813E176CD8A}"/>
              </a:ext>
            </a:extLst>
          </p:cNvPr>
          <p:cNvSpPr>
            <a:spLocks noGrp="1"/>
          </p:cNvSpPr>
          <p:nvPr>
            <p:ph type="dt" sz="half" idx="10"/>
          </p:nvPr>
        </p:nvSpPr>
        <p:spPr/>
        <p:txBody>
          <a:bodyPr/>
          <a:lstStyle>
            <a:lvl1pPr>
              <a:defRPr/>
            </a:lvl1pPr>
          </a:lstStyle>
          <a:p>
            <a:pPr>
              <a:defRPr/>
            </a:pPr>
            <a:fld id="{55CB8ABC-9CAD-4921-84F6-7AA3289470DA}" type="datetimeFigureOut">
              <a:rPr lang="en-US"/>
              <a:pPr>
                <a:defRPr/>
              </a:pPr>
              <a:t>12/11/2020</a:t>
            </a:fld>
            <a:endParaRPr lang="en-US"/>
          </a:p>
        </p:txBody>
      </p:sp>
      <p:sp>
        <p:nvSpPr>
          <p:cNvPr id="8" name="Footer Placeholder 4">
            <a:extLst>
              <a:ext uri="{FF2B5EF4-FFF2-40B4-BE49-F238E27FC236}">
                <a16:creationId xmlns:a16="http://schemas.microsoft.com/office/drawing/2014/main" id="{69F96548-B6D4-40EF-A43F-B92FB1C3D8B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679F28E-9AC3-4A26-B69F-1FD677210238}"/>
              </a:ext>
            </a:extLst>
          </p:cNvPr>
          <p:cNvSpPr>
            <a:spLocks noGrp="1"/>
          </p:cNvSpPr>
          <p:nvPr>
            <p:ph type="sldNum" sz="quarter" idx="12"/>
          </p:nvPr>
        </p:nvSpPr>
        <p:spPr/>
        <p:txBody>
          <a:bodyPr/>
          <a:lstStyle>
            <a:lvl1pPr>
              <a:defRPr/>
            </a:lvl1pPr>
          </a:lstStyle>
          <a:p>
            <a:fld id="{DA7364E4-F1D1-4F93-9B8C-44B666BEF0A3}" type="slidenum">
              <a:rPr lang="en-US" altLang="en-US"/>
              <a:pPr/>
              <a:t>‹#›</a:t>
            </a:fld>
            <a:endParaRPr lang="en-US" altLang="en-US"/>
          </a:p>
        </p:txBody>
      </p:sp>
    </p:spTree>
    <p:extLst>
      <p:ext uri="{BB962C8B-B14F-4D97-AF65-F5344CB8AC3E}">
        <p14:creationId xmlns:p14="http://schemas.microsoft.com/office/powerpoint/2010/main" val="81942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DFE4D4-96B4-4775-972C-B653B2444C50}"/>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2150FD02-8972-415A-8EAB-FE43DCDB47AD}"/>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Content Placeholder 2"/>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97216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102C1-826D-4770-9040-10C95D716BFA}"/>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59C87FBC-C526-486E-958C-2A423B17C1AD}"/>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Content Placeholder 2"/>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38131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Rounded Corners 5">
            <a:extLst>
              <a:ext uri="{FF2B5EF4-FFF2-40B4-BE49-F238E27FC236}">
                <a16:creationId xmlns:a16="http://schemas.microsoft.com/office/drawing/2014/main" id="{95E7018F-059E-4DE1-88D2-32CF60393800}"/>
              </a:ext>
            </a:extLst>
          </p:cNvPr>
          <p:cNvSpPr/>
          <p:nvPr userDrawn="1"/>
        </p:nvSpPr>
        <p:spPr>
          <a:xfrm>
            <a:off x="2212975" y="2892425"/>
            <a:ext cx="4718050" cy="1073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sz="400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
        <p:nvSpPr>
          <p:cNvPr id="3" name="Date Placeholder 2">
            <a:extLst>
              <a:ext uri="{FF2B5EF4-FFF2-40B4-BE49-F238E27FC236}">
                <a16:creationId xmlns:a16="http://schemas.microsoft.com/office/drawing/2014/main" id="{ACF72B69-E271-4EFF-836C-2B43C35E7D02}"/>
              </a:ext>
            </a:extLst>
          </p:cNvPr>
          <p:cNvSpPr>
            <a:spLocks noGrp="1"/>
          </p:cNvSpPr>
          <p:nvPr>
            <p:ph type="dt" sz="half" idx="10"/>
          </p:nvPr>
        </p:nvSpPr>
        <p:spPr/>
        <p:txBody>
          <a:bodyPr/>
          <a:lstStyle>
            <a:lvl1pPr>
              <a:defRPr/>
            </a:lvl1pPr>
          </a:lstStyle>
          <a:p>
            <a:pPr>
              <a:defRPr/>
            </a:pPr>
            <a:fld id="{C39833AB-A396-4422-A8C9-19843651677E}" type="datetimeFigureOut">
              <a:rPr lang="en-US"/>
              <a:pPr>
                <a:defRPr/>
              </a:pPr>
              <a:t>12/11/2020</a:t>
            </a:fld>
            <a:endParaRPr lang="en-US"/>
          </a:p>
        </p:txBody>
      </p:sp>
      <p:sp>
        <p:nvSpPr>
          <p:cNvPr id="4" name="Footer Placeholder 3">
            <a:extLst>
              <a:ext uri="{FF2B5EF4-FFF2-40B4-BE49-F238E27FC236}">
                <a16:creationId xmlns:a16="http://schemas.microsoft.com/office/drawing/2014/main" id="{CFC191E8-8924-4D95-BD06-C0A5690CCE7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7750AB68-3381-408E-844D-5FCF0BAFCB04}"/>
              </a:ext>
            </a:extLst>
          </p:cNvPr>
          <p:cNvSpPr>
            <a:spLocks noGrp="1"/>
          </p:cNvSpPr>
          <p:nvPr>
            <p:ph type="sldNum" sz="quarter" idx="12"/>
          </p:nvPr>
        </p:nvSpPr>
        <p:spPr/>
        <p:txBody>
          <a:bodyPr/>
          <a:lstStyle>
            <a:lvl1pPr>
              <a:defRPr/>
            </a:lvl1pPr>
          </a:lstStyle>
          <a:p>
            <a:fld id="{8892ADDD-3B33-4617-9F48-C4DA76D15DD4}" type="slidenum">
              <a:rPr lang="en-US" altLang="en-US"/>
              <a:pPr/>
              <a:t>‹#›</a:t>
            </a:fld>
            <a:endParaRPr lang="en-US" altLang="en-US"/>
          </a:p>
        </p:txBody>
      </p:sp>
    </p:spTree>
    <p:extLst>
      <p:ext uri="{BB962C8B-B14F-4D97-AF65-F5344CB8AC3E}">
        <p14:creationId xmlns:p14="http://schemas.microsoft.com/office/powerpoint/2010/main" val="337425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F8B41FC-D72D-4043-8D5D-646E0626A5E9}"/>
              </a:ext>
            </a:extLst>
          </p:cNvPr>
          <p:cNvSpPr>
            <a:spLocks noGrp="1"/>
          </p:cNvSpPr>
          <p:nvPr>
            <p:ph type="dt" sz="half" idx="10"/>
          </p:nvPr>
        </p:nvSpPr>
        <p:spPr/>
        <p:txBody>
          <a:bodyPr/>
          <a:lstStyle>
            <a:lvl1pPr>
              <a:defRPr/>
            </a:lvl1pPr>
          </a:lstStyle>
          <a:p>
            <a:pPr>
              <a:defRPr/>
            </a:pPr>
            <a:fld id="{032F8415-C2F0-4B16-8477-63A9206C85C7}" type="datetimeFigureOut">
              <a:rPr lang="en-US"/>
              <a:pPr>
                <a:defRPr/>
              </a:pPr>
              <a:t>12/11/2020</a:t>
            </a:fld>
            <a:endParaRPr lang="en-US"/>
          </a:p>
        </p:txBody>
      </p:sp>
      <p:sp>
        <p:nvSpPr>
          <p:cNvPr id="6" name="Footer Placeholder 4">
            <a:extLst>
              <a:ext uri="{FF2B5EF4-FFF2-40B4-BE49-F238E27FC236}">
                <a16:creationId xmlns:a16="http://schemas.microsoft.com/office/drawing/2014/main" id="{741872E5-3960-4851-9D73-3F6AE17AF68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7656D0A-0AC7-4DD0-8119-303D7A70D448}"/>
              </a:ext>
            </a:extLst>
          </p:cNvPr>
          <p:cNvSpPr>
            <a:spLocks noGrp="1"/>
          </p:cNvSpPr>
          <p:nvPr>
            <p:ph type="sldNum" sz="quarter" idx="12"/>
          </p:nvPr>
        </p:nvSpPr>
        <p:spPr/>
        <p:txBody>
          <a:bodyPr/>
          <a:lstStyle>
            <a:lvl1pPr>
              <a:defRPr/>
            </a:lvl1pPr>
          </a:lstStyle>
          <a:p>
            <a:fld id="{E3ACE909-DDA3-4A42-8EE5-813A9744C918}" type="slidenum">
              <a:rPr lang="en-US" altLang="en-US"/>
              <a:pPr/>
              <a:t>‹#›</a:t>
            </a:fld>
            <a:endParaRPr lang="en-US" altLang="en-US"/>
          </a:p>
        </p:txBody>
      </p:sp>
    </p:spTree>
    <p:extLst>
      <p:ext uri="{BB962C8B-B14F-4D97-AF65-F5344CB8AC3E}">
        <p14:creationId xmlns:p14="http://schemas.microsoft.com/office/powerpoint/2010/main" val="186960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2E44FE-25E0-4573-9FB1-ADD02A5F373F}"/>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AE5520D-91F1-4CAB-9ED2-219C08A39DE9}"/>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0A07C16-FED2-42DA-9D79-13E50C18E95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11662F7-E20E-4D05-BE92-B11279DF533C}" type="datetimeFigureOut">
              <a:rPr lang="en-US"/>
              <a:pPr>
                <a:defRPr/>
              </a:pPr>
              <a:t>12/11/2020</a:t>
            </a:fld>
            <a:endParaRPr lang="en-US"/>
          </a:p>
        </p:txBody>
      </p:sp>
      <p:sp>
        <p:nvSpPr>
          <p:cNvPr id="5" name="Footer Placeholder 4">
            <a:extLst>
              <a:ext uri="{FF2B5EF4-FFF2-40B4-BE49-F238E27FC236}">
                <a16:creationId xmlns:a16="http://schemas.microsoft.com/office/drawing/2014/main" id="{87C825DA-C43E-47B7-81E7-D887BDFE0B4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5D4017C-1F70-426B-9D19-E8ABB7397EE9}"/>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F81D52F4-ADFE-4D84-9962-61073797F68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12" r:id="rId3"/>
    <p:sldLayoutId id="2147483713" r:id="rId4"/>
    <p:sldLayoutId id="2147483714" r:id="rId5"/>
    <p:sldLayoutId id="2147483721" r:id="rId6"/>
    <p:sldLayoutId id="2147483722" r:id="rId7"/>
    <p:sldLayoutId id="2147483723" r:id="rId8"/>
    <p:sldLayoutId id="2147483715" r:id="rId9"/>
    <p:sldLayoutId id="2147483716" r:id="rId10"/>
    <p:sldLayoutId id="2147483717" r:id="rId11"/>
    <p:sldLayoutId id="214748371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D32B7256-1378-4EF7-84F3-CB75A5CA5216}"/>
              </a:ext>
            </a:extLst>
          </p:cNvPr>
          <p:cNvSpPr>
            <a:spLocks noGrp="1"/>
          </p:cNvSpPr>
          <p:nvPr>
            <p:ph idx="1"/>
          </p:nvPr>
        </p:nvSpPr>
        <p:spPr>
          <a:xfrm>
            <a:off x="457200" y="1362075"/>
            <a:ext cx="8256588" cy="3057525"/>
          </a:xfrm>
        </p:spPr>
        <p:txBody>
          <a:bodyPr/>
          <a:lstStyle/>
          <a:p>
            <a:pPr algn="just" eaLnBrk="1" hangingPunct="1">
              <a:lnSpc>
                <a:spcPct val="150000"/>
              </a:lnSpc>
              <a:buFont typeface="Arial" panose="020B0604020202020204" pitchFamily="34" charset="0"/>
              <a:buNone/>
            </a:pPr>
            <a:r>
              <a:rPr lang="en-US" altLang="en-US"/>
              <a:t>To show the loss or gain of energy the unit “decibel” is used.</a:t>
            </a:r>
          </a:p>
          <a:p>
            <a:pPr lvl="2" algn="just" eaLnBrk="1" hangingPunct="1">
              <a:lnSpc>
                <a:spcPct val="150000"/>
              </a:lnSpc>
              <a:buFont typeface="Wingdings" panose="05000000000000000000" pitchFamily="2" charset="2"/>
              <a:buNone/>
            </a:pPr>
            <a:r>
              <a:rPr lang="en-US" altLang="en-US" sz="2800"/>
              <a:t>dB = 10log</a:t>
            </a:r>
            <a:r>
              <a:rPr lang="en-US" altLang="en-US" sz="2800" baseline="-25000"/>
              <a:t>10</a:t>
            </a:r>
            <a:r>
              <a:rPr lang="en-US" altLang="en-US" sz="2800"/>
              <a:t>P</a:t>
            </a:r>
            <a:r>
              <a:rPr lang="en-US" altLang="en-US" sz="2800" baseline="-25000"/>
              <a:t>2</a:t>
            </a:r>
            <a:r>
              <a:rPr lang="en-US" altLang="en-US" sz="2800"/>
              <a:t>/P</a:t>
            </a:r>
            <a:r>
              <a:rPr lang="en-US" altLang="en-US" sz="2800" baseline="-25000"/>
              <a:t>1</a:t>
            </a:r>
          </a:p>
          <a:p>
            <a:pPr lvl="2" algn="just" eaLnBrk="1" hangingPunct="1">
              <a:lnSpc>
                <a:spcPct val="150000"/>
              </a:lnSpc>
              <a:buFont typeface="Wingdings" panose="05000000000000000000" pitchFamily="2" charset="2"/>
              <a:buNone/>
            </a:pPr>
            <a:r>
              <a:rPr lang="en-US" altLang="en-US" sz="2800"/>
              <a:t>P</a:t>
            </a:r>
            <a:r>
              <a:rPr lang="en-US" altLang="en-US" sz="2800" baseline="-25000"/>
              <a:t>1</a:t>
            </a:r>
            <a:r>
              <a:rPr lang="en-US" altLang="en-US" sz="2800"/>
              <a:t> - input signal</a:t>
            </a:r>
          </a:p>
          <a:p>
            <a:pPr lvl="2" algn="just" eaLnBrk="1" hangingPunct="1">
              <a:lnSpc>
                <a:spcPct val="150000"/>
              </a:lnSpc>
              <a:buFont typeface="Wingdings" panose="05000000000000000000" pitchFamily="2" charset="2"/>
              <a:buNone/>
            </a:pPr>
            <a:r>
              <a:rPr lang="en-US" altLang="en-US" sz="2800"/>
              <a:t>P</a:t>
            </a:r>
            <a:r>
              <a:rPr lang="en-US" altLang="en-US" sz="2800" baseline="-25000"/>
              <a:t>2</a:t>
            </a:r>
            <a:r>
              <a:rPr lang="en-US" altLang="en-US" sz="2800"/>
              <a:t> - output signal</a:t>
            </a:r>
          </a:p>
        </p:txBody>
      </p:sp>
      <p:sp>
        <p:nvSpPr>
          <p:cNvPr id="15363" name="Title 2">
            <a:extLst>
              <a:ext uri="{FF2B5EF4-FFF2-40B4-BE49-F238E27FC236}">
                <a16:creationId xmlns:a16="http://schemas.microsoft.com/office/drawing/2014/main" id="{A2B46EE5-9653-4861-BDDF-EFFF16FB283B}"/>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Measurement of Attenuation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a:extLst>
              <a:ext uri="{FF2B5EF4-FFF2-40B4-BE49-F238E27FC236}">
                <a16:creationId xmlns:a16="http://schemas.microsoft.com/office/drawing/2014/main" id="{7F4EB98C-5B84-4805-AEE1-077EC4CF5600}"/>
              </a:ext>
            </a:extLst>
          </p:cNvPr>
          <p:cNvSpPr>
            <a:spLocks noGrp="1"/>
          </p:cNvSpPr>
          <p:nvPr>
            <p:ph idx="1"/>
          </p:nvPr>
        </p:nvSpPr>
        <p:spPr>
          <a:xfrm>
            <a:off x="457200" y="1362075"/>
            <a:ext cx="8270875" cy="4994275"/>
          </a:xfrm>
        </p:spPr>
        <p:txBody>
          <a:bodyPr/>
          <a:lstStyle/>
          <a:p>
            <a:pPr marL="234950" indent="-234950" algn="just" defTabSz="457200" eaLnBrk="1" hangingPunct="1">
              <a:lnSpc>
                <a:spcPct val="150000"/>
              </a:lnSpc>
              <a:spcBef>
                <a:spcPct val="0"/>
              </a:spcBef>
              <a:buClr>
                <a:srgbClr val="7030A0"/>
              </a:buClr>
              <a:defRPr/>
            </a:pPr>
            <a:r>
              <a:rPr lang="en-US" altLang="en-US" sz="2400" dirty="0">
                <a:latin typeface="Bahnschrift"/>
              </a:rPr>
              <a:t>Suppose a signal travels through a transmission medium and its power is reduced to one-half. This means that P2 is (1/2)P1. In this case, the attenuation (loss of power) can be calculated as</a:t>
            </a:r>
          </a:p>
        </p:txBody>
      </p:sp>
      <p:sp>
        <p:nvSpPr>
          <p:cNvPr id="3" name="Title 2">
            <a:extLst>
              <a:ext uri="{FF2B5EF4-FFF2-40B4-BE49-F238E27FC236}">
                <a16:creationId xmlns:a16="http://schemas.microsoft.com/office/drawing/2014/main" id="{53F58110-721D-43E5-8F62-DE30C263FE3C}"/>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dirty="0">
                <a:latin typeface="Bahnschrift SemiBold"/>
              </a:rPr>
              <a:t>Example</a:t>
            </a:r>
          </a:p>
        </p:txBody>
      </p:sp>
      <p:sp>
        <p:nvSpPr>
          <p:cNvPr id="16389" name="Rectangle 4">
            <a:extLst>
              <a:ext uri="{FF2B5EF4-FFF2-40B4-BE49-F238E27FC236}">
                <a16:creationId xmlns:a16="http://schemas.microsoft.com/office/drawing/2014/main" id="{9243744F-A018-438A-BB5B-E4F3AF517DAE}"/>
              </a:ext>
            </a:extLst>
          </p:cNvPr>
          <p:cNvSpPr>
            <a:spLocks noChangeArrowheads="1"/>
          </p:cNvSpPr>
          <p:nvPr/>
        </p:nvSpPr>
        <p:spPr bwMode="auto">
          <a:xfrm>
            <a:off x="457200" y="4725988"/>
            <a:ext cx="8229600" cy="1114425"/>
          </a:xfrm>
          <a:prstGeom prst="rect">
            <a:avLst/>
          </a:prstGeom>
          <a:noFill/>
          <a:ln w="9525">
            <a:noFill/>
            <a:miter lim="800000"/>
            <a:headEnd/>
            <a:tailEnd/>
          </a:ln>
        </p:spPr>
        <p:txBody>
          <a:bodyPr>
            <a:spAutoFit/>
          </a:bodyPr>
          <a:lstStyle/>
          <a:p>
            <a:pPr marL="234950" indent="-234950" algn="just" eaLnBrk="1" hangingPunct="1">
              <a:lnSpc>
                <a:spcPct val="150000"/>
              </a:lnSpc>
              <a:buClr>
                <a:srgbClr val="7030A0"/>
              </a:buClr>
              <a:buFont typeface="Arial" pitchFamily="34" charset="0"/>
              <a:buChar char="•"/>
              <a:defRPr/>
            </a:pPr>
            <a:r>
              <a:rPr lang="en-US" altLang="en-US" sz="2400" dirty="0">
                <a:latin typeface="Bahnschrift"/>
              </a:rPr>
              <a:t>A loss of 3 dB (–3 dB) is equivalent to losing one-half the power.</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143FE04-7289-4905-8C0E-2F4F519D867D}"/>
                  </a:ext>
                </a:extLst>
              </p:cNvPr>
              <p:cNvSpPr txBox="1"/>
              <p:nvPr/>
            </p:nvSpPr>
            <p:spPr>
              <a:xfrm>
                <a:off x="760866" y="3786187"/>
                <a:ext cx="7663542" cy="527580"/>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10</m:t>
                    </m:r>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10</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2</m:t>
                        </m:r>
                      </m:num>
                      <m:den>
                        <m:r>
                          <a:rPr lang="en-US" sz="2400" b="0" i="1" smtClean="0">
                            <a:latin typeface="Cambria Math" panose="02040503050406030204" pitchFamily="18" charset="0"/>
                          </a:rPr>
                          <m:t>𝑃</m:t>
                        </m:r>
                        <m:r>
                          <a:rPr lang="en-US" sz="2400" b="0" i="1" smtClean="0">
                            <a:latin typeface="Cambria Math" panose="02040503050406030204" pitchFamily="18" charset="0"/>
                          </a:rPr>
                          <m:t>1</m:t>
                        </m:r>
                      </m:den>
                    </m:f>
                    <m:r>
                      <a:rPr lang="en-US" sz="2400" b="0" i="1" smtClean="0">
                        <a:latin typeface="Cambria Math" panose="02040503050406030204" pitchFamily="18" charset="0"/>
                      </a:rPr>
                      <m:t>=10 </m:t>
                    </m:r>
                    <m:r>
                      <a:rPr lang="en-US" sz="2400" b="0" i="1" smtClean="0">
                        <a:latin typeface="Cambria Math" panose="02040503050406030204" pitchFamily="18" charset="0"/>
                      </a:rPr>
                      <m:t>𝑙𝑜𝑔</m:t>
                    </m:r>
                    <m:r>
                      <a:rPr lang="en-US" sz="2400" b="0" i="1" baseline="-25000" smtClean="0">
                        <a:latin typeface="Cambria Math" panose="02040503050406030204" pitchFamily="18" charset="0"/>
                      </a:rPr>
                      <m:t>10</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0.5 </m:t>
                        </m:r>
                        <m:r>
                          <a:rPr lang="en-US" sz="2400" i="1">
                            <a:latin typeface="Cambria Math" panose="02040503050406030204" pitchFamily="18" charset="0"/>
                          </a:rPr>
                          <m:t>𝑃</m:t>
                        </m:r>
                        <m:r>
                          <a:rPr lang="en-US" sz="2400" i="1" baseline="-25000">
                            <a:latin typeface="Cambria Math" panose="02040503050406030204" pitchFamily="18" charset="0"/>
                          </a:rPr>
                          <m:t>2</m:t>
                        </m:r>
                      </m:num>
                      <m:den>
                        <m:r>
                          <a:rPr lang="en-US" sz="2400" i="1">
                            <a:latin typeface="Cambria Math" panose="02040503050406030204" pitchFamily="18" charset="0"/>
                          </a:rPr>
                          <m:t>𝑃</m:t>
                        </m:r>
                        <m:r>
                          <a:rPr lang="en-US" sz="2400" i="1" baseline="-25000">
                            <a:latin typeface="Cambria Math" panose="02040503050406030204" pitchFamily="18" charset="0"/>
                          </a:rPr>
                          <m:t>1</m:t>
                        </m:r>
                      </m:den>
                    </m:f>
                  </m:oMath>
                </a14:m>
                <a:r>
                  <a:rPr lang="en-IN" sz="2400" dirty="0">
                    <a:latin typeface="Bahnschrift" panose="020B0502040204020203" pitchFamily="34" charset="0"/>
                  </a:rPr>
                  <a:t>  = </a:t>
                </a:r>
                <a14:m>
                  <m:oMath xmlns:m="http://schemas.openxmlformats.org/officeDocument/2006/math">
                    <m:r>
                      <a:rPr lang="en-US" sz="2400" i="1">
                        <a:latin typeface="Cambria Math" panose="02040503050406030204" pitchFamily="18" charset="0"/>
                      </a:rPr>
                      <m:t>10 </m:t>
                    </m:r>
                    <m:r>
                      <a:rPr lang="en-US" sz="2400" i="1">
                        <a:latin typeface="Cambria Math" panose="02040503050406030204" pitchFamily="18" charset="0"/>
                      </a:rPr>
                      <m:t>𝑙𝑜𝑔</m:t>
                    </m:r>
                    <m:r>
                      <a:rPr lang="en-US" sz="2400" i="1" baseline="-25000">
                        <a:latin typeface="Cambria Math" panose="02040503050406030204" pitchFamily="18" charset="0"/>
                      </a:rPr>
                      <m:t>10</m:t>
                    </m:r>
                    <m:r>
                      <a:rPr lang="en-US" sz="2400" i="1">
                        <a:latin typeface="Cambria Math" panose="02040503050406030204" pitchFamily="18" charset="0"/>
                      </a:rPr>
                      <m:t> </m:t>
                    </m:r>
                  </m:oMath>
                </a14:m>
                <a:r>
                  <a:rPr lang="en-IN" sz="2400" dirty="0">
                    <a:latin typeface="Bahnschrift" panose="020B0502040204020203" pitchFamily="34" charset="0"/>
                  </a:rPr>
                  <a:t>.5 = 10(-0.3) = -3 dB </a:t>
                </a:r>
              </a:p>
            </p:txBody>
          </p:sp>
        </mc:Choice>
        <mc:Fallback>
          <p:sp>
            <p:nvSpPr>
              <p:cNvPr id="2" name="TextBox 1">
                <a:extLst>
                  <a:ext uri="{FF2B5EF4-FFF2-40B4-BE49-F238E27FC236}">
                    <a16:creationId xmlns:a16="http://schemas.microsoft.com/office/drawing/2014/main" id="{C143FE04-7289-4905-8C0E-2F4F519D867D}"/>
                  </a:ext>
                </a:extLst>
              </p:cNvPr>
              <p:cNvSpPr txBox="1">
                <a:spLocks noRot="1" noChangeAspect="1" noMove="1" noResize="1" noEditPoints="1" noAdjustHandles="1" noChangeArrowheads="1" noChangeShapeType="1" noTextEdit="1"/>
              </p:cNvSpPr>
              <p:nvPr/>
            </p:nvSpPr>
            <p:spPr>
              <a:xfrm>
                <a:off x="760866" y="3786187"/>
                <a:ext cx="7663542" cy="527580"/>
              </a:xfrm>
              <a:prstGeom prst="rect">
                <a:avLst/>
              </a:prstGeom>
              <a:blipFill>
                <a:blip r:embed="rId2"/>
                <a:stretch>
                  <a:fillRect t="-4598" r="-3262" b="-17241"/>
                </a:stretch>
              </a:blipFill>
            </p:spPr>
            <p:txBody>
              <a:bodyPr/>
              <a:lstStyle/>
              <a:p>
                <a:r>
                  <a:rPr lang="en-IN">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a:extLst>
              <a:ext uri="{FF2B5EF4-FFF2-40B4-BE49-F238E27FC236}">
                <a16:creationId xmlns:a16="http://schemas.microsoft.com/office/drawing/2014/main" id="{77F73E57-D30C-4C9B-A81F-80DDCEE5B3DB}"/>
              </a:ext>
            </a:extLst>
          </p:cNvPr>
          <p:cNvSpPr>
            <a:spLocks noGrp="1"/>
          </p:cNvSpPr>
          <p:nvPr>
            <p:ph idx="1"/>
          </p:nvPr>
        </p:nvSpPr>
        <p:spPr>
          <a:xfrm>
            <a:off x="457200" y="1362075"/>
            <a:ext cx="8256588" cy="3209925"/>
          </a:xfrm>
        </p:spPr>
        <p:txBody>
          <a:bodyPr/>
          <a:lstStyle/>
          <a:p>
            <a:pPr marL="111125" indent="0" algn="just" eaLnBrk="1" hangingPunct="1">
              <a:lnSpc>
                <a:spcPct val="150000"/>
              </a:lnSpc>
              <a:buFont typeface="Arial" panose="020B0604020202020204" pitchFamily="34" charset="0"/>
              <a:buNone/>
            </a:pPr>
            <a:r>
              <a:rPr lang="en-US" altLang="en-US" dirty="0"/>
              <a:t>A signal travels through an amplifier, and its power is increased 10 times. This means that P</a:t>
            </a:r>
            <a:r>
              <a:rPr lang="en-US" altLang="en-US" baseline="-25000" dirty="0"/>
              <a:t>2</a:t>
            </a:r>
            <a:r>
              <a:rPr lang="en-US" altLang="en-US" dirty="0"/>
              <a:t> = 10P</a:t>
            </a:r>
            <a:r>
              <a:rPr lang="en-US" altLang="en-US" baseline="-25000" dirty="0"/>
              <a:t>1 </a:t>
            </a:r>
            <a:r>
              <a:rPr lang="en-US" altLang="en-US" dirty="0"/>
              <a:t>. In this case, the amplification (gain of power) can be calculated as</a:t>
            </a:r>
          </a:p>
        </p:txBody>
      </p:sp>
      <p:sp>
        <p:nvSpPr>
          <p:cNvPr id="3" name="Title 2">
            <a:extLst>
              <a:ext uri="{FF2B5EF4-FFF2-40B4-BE49-F238E27FC236}">
                <a16:creationId xmlns:a16="http://schemas.microsoft.com/office/drawing/2014/main" id="{7C89245D-A459-48FF-B6BE-D6B31B61996E}"/>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dirty="0">
                <a:latin typeface="Bahnschrift SemiBold"/>
              </a:rPr>
              <a:t>Example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3DCF5E6-C8F1-47DB-BE1B-5359C1CCDEEB}"/>
                  </a:ext>
                </a:extLst>
              </p:cNvPr>
              <p:cNvSpPr txBox="1"/>
              <p:nvPr/>
            </p:nvSpPr>
            <p:spPr>
              <a:xfrm>
                <a:off x="2323963" y="4161104"/>
                <a:ext cx="4496073" cy="707758"/>
              </a:xfrm>
              <a:prstGeom prst="rect">
                <a:avLst/>
              </a:prstGeom>
              <a:noFill/>
            </p:spPr>
            <p:txBody>
              <a:bodyPr wrap="square">
                <a:spAutoFit/>
              </a:bodyPr>
              <a:lstStyle/>
              <a:p>
                <a14:m>
                  <m:oMath xmlns:m="http://schemas.openxmlformats.org/officeDocument/2006/math">
                    <m:r>
                      <a:rPr lang="en-US" sz="2800" b="0" i="1" smtClean="0">
                        <a:latin typeface="Cambria Math" panose="02040503050406030204" pitchFamily="18" charset="0"/>
                      </a:rPr>
                      <m:t>10</m:t>
                    </m:r>
                    <m:r>
                      <a:rPr lang="en-US" sz="2800" b="0" i="1" smtClean="0">
                        <a:latin typeface="Cambria Math" panose="02040503050406030204" pitchFamily="18" charset="0"/>
                      </a:rPr>
                      <m:t>𝑙𝑜𝑔</m:t>
                    </m:r>
                    <m:r>
                      <a:rPr lang="en-US" sz="2800" b="0" i="1" baseline="-25000" smtClean="0">
                        <a:latin typeface="Cambria Math" panose="02040503050406030204" pitchFamily="18" charset="0"/>
                      </a:rPr>
                      <m:t>10</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r>
                          <a:rPr lang="en-US" sz="2800" b="0" i="1" smtClean="0">
                            <a:latin typeface="Cambria Math" panose="02040503050406030204" pitchFamily="18" charset="0"/>
                          </a:rPr>
                          <m:t>2</m:t>
                        </m:r>
                      </m:num>
                      <m:den>
                        <m:r>
                          <a:rPr lang="en-US" sz="2800" b="0" i="1" smtClean="0">
                            <a:latin typeface="Cambria Math" panose="02040503050406030204" pitchFamily="18" charset="0"/>
                          </a:rPr>
                          <m:t>𝑃</m:t>
                        </m:r>
                        <m:r>
                          <a:rPr lang="en-US" sz="2800" b="0" i="1" smtClean="0">
                            <a:latin typeface="Cambria Math" panose="02040503050406030204" pitchFamily="18" charset="0"/>
                          </a:rPr>
                          <m:t>1</m:t>
                        </m:r>
                      </m:den>
                    </m:f>
                    <m:r>
                      <a:rPr lang="en-US" sz="2800" b="0" i="1" smtClean="0">
                        <a:latin typeface="Cambria Math" panose="02040503050406030204" pitchFamily="18" charset="0"/>
                      </a:rPr>
                      <m:t>=10 </m:t>
                    </m:r>
                    <m:r>
                      <a:rPr lang="en-US" sz="2800" b="0" i="1" smtClean="0">
                        <a:latin typeface="Cambria Math" panose="02040503050406030204" pitchFamily="18" charset="0"/>
                      </a:rPr>
                      <m:t>𝑙𝑜𝑔</m:t>
                    </m:r>
                    <m:r>
                      <a:rPr lang="en-US" sz="2800" b="0" i="1" baseline="-25000" smtClean="0">
                        <a:latin typeface="Cambria Math" panose="02040503050406030204" pitchFamily="18" charset="0"/>
                      </a:rPr>
                      <m:t>10</m:t>
                    </m:r>
                    <m:r>
                      <a:rPr lang="en-US" sz="2800" b="0" i="1" smtClean="0">
                        <a:latin typeface="Cambria Math" panose="02040503050406030204" pitchFamily="18" charset="0"/>
                      </a:rPr>
                      <m:t> </m:t>
                    </m:r>
                    <m:f>
                      <m:fPr>
                        <m:ctrlPr>
                          <a:rPr lang="en-US" sz="2800" i="1">
                            <a:latin typeface="Cambria Math" panose="02040503050406030204" pitchFamily="18" charset="0"/>
                          </a:rPr>
                        </m:ctrlPr>
                      </m:fPr>
                      <m:num>
                        <m:r>
                          <a:rPr lang="en-US" sz="2800" b="0" i="1" smtClean="0">
                            <a:latin typeface="Cambria Math" panose="02040503050406030204" pitchFamily="18" charset="0"/>
                          </a:rPr>
                          <m:t>0.5 </m:t>
                        </m:r>
                        <m:r>
                          <a:rPr lang="en-US" sz="2800" i="1">
                            <a:latin typeface="Cambria Math" panose="02040503050406030204" pitchFamily="18" charset="0"/>
                          </a:rPr>
                          <m:t>𝑃</m:t>
                        </m:r>
                        <m:r>
                          <a:rPr lang="en-US" sz="2800" i="1" baseline="-25000">
                            <a:latin typeface="Cambria Math" panose="02040503050406030204" pitchFamily="18" charset="0"/>
                          </a:rPr>
                          <m:t>2</m:t>
                        </m:r>
                      </m:num>
                      <m:den>
                        <m:r>
                          <a:rPr lang="en-US" sz="2800" i="1">
                            <a:latin typeface="Cambria Math" panose="02040503050406030204" pitchFamily="18" charset="0"/>
                          </a:rPr>
                          <m:t>𝑃</m:t>
                        </m:r>
                        <m:r>
                          <a:rPr lang="en-US" sz="2800" i="1" baseline="-25000">
                            <a:latin typeface="Cambria Math" panose="02040503050406030204" pitchFamily="18" charset="0"/>
                          </a:rPr>
                          <m:t>1</m:t>
                        </m:r>
                      </m:den>
                    </m:f>
                  </m:oMath>
                </a14:m>
                <a:r>
                  <a:rPr lang="en-IN" sz="2800" dirty="0">
                    <a:latin typeface="Bahnschrift" panose="020B0502040204020203" pitchFamily="34" charset="0"/>
                  </a:rPr>
                  <a:t> </a:t>
                </a:r>
                <a:endParaRPr lang="en-IN" sz="2800" dirty="0"/>
              </a:p>
            </p:txBody>
          </p:sp>
        </mc:Choice>
        <mc:Fallback>
          <p:sp>
            <p:nvSpPr>
              <p:cNvPr id="7" name="TextBox 6">
                <a:extLst>
                  <a:ext uri="{FF2B5EF4-FFF2-40B4-BE49-F238E27FC236}">
                    <a16:creationId xmlns:a16="http://schemas.microsoft.com/office/drawing/2014/main" id="{03DCF5E6-C8F1-47DB-BE1B-5359C1CCDEEB}"/>
                  </a:ext>
                </a:extLst>
              </p:cNvPr>
              <p:cNvSpPr txBox="1">
                <a:spLocks noRot="1" noChangeAspect="1" noMove="1" noResize="1" noEditPoints="1" noAdjustHandles="1" noChangeArrowheads="1" noChangeShapeType="1" noTextEdit="1"/>
              </p:cNvSpPr>
              <p:nvPr/>
            </p:nvSpPr>
            <p:spPr>
              <a:xfrm>
                <a:off x="2323963" y="4161104"/>
                <a:ext cx="4496073" cy="707758"/>
              </a:xfrm>
              <a:prstGeom prst="rect">
                <a:avLst/>
              </a:prstGeom>
              <a:blipFill>
                <a:blip r:embed="rId2"/>
                <a:stretch>
                  <a:fillRect b="-517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54FD8BA-8650-4275-B2D1-11DC705A0E4E}"/>
                  </a:ext>
                </a:extLst>
              </p:cNvPr>
              <p:cNvSpPr txBox="1"/>
              <p:nvPr/>
            </p:nvSpPr>
            <p:spPr>
              <a:xfrm>
                <a:off x="2203267" y="5301029"/>
                <a:ext cx="4737463" cy="523220"/>
              </a:xfrm>
              <a:prstGeom prst="rect">
                <a:avLst/>
              </a:prstGeom>
              <a:noFill/>
            </p:spPr>
            <p:txBody>
              <a:bodyPr wrap="square">
                <a:spAutoFit/>
              </a:bodyPr>
              <a:lstStyle/>
              <a:p>
                <a14:m>
                  <m:oMath xmlns:m="http://schemas.openxmlformats.org/officeDocument/2006/math">
                    <m:r>
                      <a:rPr lang="en-US" sz="2800" b="0" i="1" smtClean="0">
                        <a:latin typeface="Cambria Math" panose="02040503050406030204" pitchFamily="18" charset="0"/>
                      </a:rPr>
                      <m:t>=10</m:t>
                    </m:r>
                    <m:r>
                      <a:rPr lang="en-US" sz="2800" b="0" i="1" smtClean="0">
                        <a:latin typeface="Cambria Math" panose="02040503050406030204" pitchFamily="18" charset="0"/>
                      </a:rPr>
                      <m:t>𝑙𝑜𝑔</m:t>
                    </m:r>
                    <m:r>
                      <a:rPr lang="en-US" sz="2800" b="0" i="1" baseline="-25000" smtClean="0">
                        <a:latin typeface="Cambria Math" panose="02040503050406030204" pitchFamily="18" charset="0"/>
                      </a:rPr>
                      <m:t>1</m:t>
                    </m:r>
                    <m:r>
                      <a:rPr lang="en-US" sz="2800" b="0" i="1" baseline="-25000" smtClean="0">
                        <a:latin typeface="Cambria Math" panose="02040503050406030204" pitchFamily="18" charset="0"/>
                      </a:rPr>
                      <m:t>0</m:t>
                    </m:r>
                    <m:r>
                      <a:rPr lang="en-US" sz="2800" b="0" i="1" smtClean="0">
                        <a:latin typeface="Cambria Math" panose="02040503050406030204" pitchFamily="18" charset="0"/>
                      </a:rPr>
                      <m:t>10=</m:t>
                    </m:r>
                    <m:r>
                      <a:rPr lang="en-US" sz="2800" b="0" i="1" smtClean="0">
                        <a:latin typeface="Cambria Math" panose="02040503050406030204" pitchFamily="18" charset="0"/>
                      </a:rPr>
                      <m:t>10</m:t>
                    </m:r>
                    <m:r>
                      <a:rPr lang="en-US" sz="2800" b="0" i="1" smtClean="0">
                        <a:latin typeface="Cambria Math" panose="02040503050406030204" pitchFamily="18" charset="0"/>
                      </a:rPr>
                      <m:t> (1)</m:t>
                    </m:r>
                    <m:r>
                      <a:rPr lang="en-US" sz="2800" b="0" i="1" smtClean="0">
                        <a:latin typeface="Cambria Math" panose="02040503050406030204" pitchFamily="18" charset="0"/>
                      </a:rPr>
                      <m:t> </m:t>
                    </m:r>
                  </m:oMath>
                </a14:m>
                <a:r>
                  <a:rPr lang="en-IN" sz="2800" dirty="0"/>
                  <a:t>= 10 dB</a:t>
                </a:r>
              </a:p>
            </p:txBody>
          </p:sp>
        </mc:Choice>
        <mc:Fallback>
          <p:sp>
            <p:nvSpPr>
              <p:cNvPr id="9" name="TextBox 8">
                <a:extLst>
                  <a:ext uri="{FF2B5EF4-FFF2-40B4-BE49-F238E27FC236}">
                    <a16:creationId xmlns:a16="http://schemas.microsoft.com/office/drawing/2014/main" id="{954FD8BA-8650-4275-B2D1-11DC705A0E4E}"/>
                  </a:ext>
                </a:extLst>
              </p:cNvPr>
              <p:cNvSpPr txBox="1">
                <a:spLocks noRot="1" noChangeAspect="1" noMove="1" noResize="1" noEditPoints="1" noAdjustHandles="1" noChangeArrowheads="1" noChangeShapeType="1" noTextEdit="1"/>
              </p:cNvSpPr>
              <p:nvPr/>
            </p:nvSpPr>
            <p:spPr>
              <a:xfrm>
                <a:off x="2203267" y="5301029"/>
                <a:ext cx="4737463" cy="523220"/>
              </a:xfrm>
              <a:prstGeom prst="rect">
                <a:avLst/>
              </a:prstGeom>
              <a:blipFill>
                <a:blip r:embed="rId3"/>
                <a:stretch>
                  <a:fillRect t="-11765" r="-1799" b="-34118"/>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a:extLst>
              <a:ext uri="{FF2B5EF4-FFF2-40B4-BE49-F238E27FC236}">
                <a16:creationId xmlns:a16="http://schemas.microsoft.com/office/drawing/2014/main" id="{07BAA26B-D63C-4A5B-AC35-BC67B0689D1B}"/>
              </a:ext>
            </a:extLst>
          </p:cNvPr>
          <p:cNvSpPr>
            <a:spLocks noGrp="1"/>
          </p:cNvSpPr>
          <p:nvPr>
            <p:ph idx="1"/>
          </p:nvPr>
        </p:nvSpPr>
        <p:spPr>
          <a:xfrm>
            <a:off x="484188" y="1485900"/>
            <a:ext cx="8202612" cy="2198688"/>
          </a:xfrm>
        </p:spPr>
        <p:txBody>
          <a:bodyPr/>
          <a:lstStyle/>
          <a:p>
            <a:pPr marL="0" indent="0" algn="just" eaLnBrk="1" hangingPunct="1">
              <a:lnSpc>
                <a:spcPct val="150000"/>
              </a:lnSpc>
              <a:buFont typeface="Arial" panose="020B0604020202020204" pitchFamily="34" charset="0"/>
              <a:buNone/>
            </a:pPr>
            <a:r>
              <a:rPr lang="en-US" altLang="en-US"/>
              <a:t>One reason that engineers use the decibel to measure the changes in the strength of a signal is that decibel numbers can be added (or subtracted) when we are measuring several points (cascading) instead of just two.</a:t>
            </a:r>
          </a:p>
        </p:txBody>
      </p:sp>
      <p:sp>
        <p:nvSpPr>
          <p:cNvPr id="3" name="Title 2">
            <a:extLst>
              <a:ext uri="{FF2B5EF4-FFF2-40B4-BE49-F238E27FC236}">
                <a16:creationId xmlns:a16="http://schemas.microsoft.com/office/drawing/2014/main" id="{B0F8628C-0CC5-41F1-82F4-4D311426CD22}"/>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dirty="0">
                <a:latin typeface="Bahnschrift SemiBold"/>
              </a:rPr>
              <a:t>Example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602EBEAD-53DE-4D98-ADC8-079AC585BCD7}"/>
              </a:ext>
            </a:extLst>
          </p:cNvPr>
          <p:cNvSpPr>
            <a:spLocks noGrp="1"/>
          </p:cNvSpPr>
          <p:nvPr>
            <p:ph idx="1"/>
          </p:nvPr>
        </p:nvSpPr>
        <p:spPr>
          <a:xfrm>
            <a:off x="484188" y="1362075"/>
            <a:ext cx="8229600" cy="1408113"/>
          </a:xfrm>
        </p:spPr>
        <p:txBody>
          <a:bodyPr/>
          <a:lstStyle/>
          <a:p>
            <a:pPr algn="just" eaLnBrk="1" hangingPunct="1">
              <a:lnSpc>
                <a:spcPct val="150000"/>
              </a:lnSpc>
              <a:buClr>
                <a:srgbClr val="7030A0"/>
              </a:buClr>
            </a:pPr>
            <a:r>
              <a:rPr lang="en-US" altLang="en-US" dirty="0"/>
              <a:t>A signal travels from point 1 to point 4. In this case, the decibel value can be calculated as</a:t>
            </a:r>
          </a:p>
        </p:txBody>
      </p:sp>
      <p:sp>
        <p:nvSpPr>
          <p:cNvPr id="3" name="Title 2">
            <a:extLst>
              <a:ext uri="{FF2B5EF4-FFF2-40B4-BE49-F238E27FC236}">
                <a16:creationId xmlns:a16="http://schemas.microsoft.com/office/drawing/2014/main" id="{37B79929-CC11-4808-98E6-637ACB911367}"/>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dirty="0"/>
              <a:t>Example</a:t>
            </a:r>
          </a:p>
        </p:txBody>
      </p:sp>
      <p:pic>
        <p:nvPicPr>
          <p:cNvPr id="19460" name="Picture 3">
            <a:extLst>
              <a:ext uri="{FF2B5EF4-FFF2-40B4-BE49-F238E27FC236}">
                <a16:creationId xmlns:a16="http://schemas.microsoft.com/office/drawing/2014/main" id="{6F8874FE-296A-4772-B6A7-4A1DE40E04E1}"/>
              </a:ext>
            </a:extLst>
          </p:cNvPr>
          <p:cNvPicPr>
            <a:picLocks noChangeAspect="1"/>
          </p:cNvPicPr>
          <p:nvPr/>
        </p:nvPicPr>
        <p:blipFill>
          <a:blip r:embed="rId3"/>
          <a:srcRect/>
          <a:stretch>
            <a:fillRect/>
          </a:stretch>
        </p:blipFill>
        <p:spPr bwMode="auto">
          <a:xfrm>
            <a:off x="471488" y="2999876"/>
            <a:ext cx="8242300" cy="2335213"/>
          </a:xfrm>
          <a:prstGeom prst="rect">
            <a:avLst/>
          </a:prstGeom>
          <a:ln>
            <a:solidFill>
              <a:srgbClr val="7030A0"/>
            </a:solid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9461CBBC-E82E-4EA0-8EC9-A89332756A7F}"/>
              </a:ext>
            </a:extLst>
          </p:cNvPr>
          <p:cNvSpPr/>
          <p:nvPr/>
        </p:nvSpPr>
        <p:spPr>
          <a:xfrm>
            <a:off x="484188" y="5564777"/>
            <a:ext cx="5580969" cy="539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eaLnBrk="1" hangingPunct="1">
              <a:lnSpc>
                <a:spcPct val="150000"/>
              </a:lnSpc>
              <a:spcBef>
                <a:spcPts val="1000"/>
              </a:spcBef>
              <a:buClr>
                <a:srgbClr val="7030A0"/>
              </a:buClr>
              <a:buFont typeface="Arial" panose="020B0604020202020204" pitchFamily="34" charset="0"/>
              <a:buChar char="•"/>
            </a:pPr>
            <a:r>
              <a:rPr lang="en-US" sz="2800" dirty="0">
                <a:solidFill>
                  <a:schemeClr val="tx1"/>
                </a:solidFill>
                <a:latin typeface="Bahnschrift" panose="020B0502040204020203" pitchFamily="34" charset="0"/>
              </a:rPr>
              <a:t>Here, dB = -3 + 7 – 3 = +1</a:t>
            </a:r>
            <a:endParaRPr lang="en-IN" sz="2800" dirty="0">
              <a:solidFill>
                <a:schemeClr val="tx1"/>
              </a:solidFill>
              <a:latin typeface="Bahnschrif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293CA61D-4D7D-49D8-BFF5-35719FDFBBFC}"/>
              </a:ext>
            </a:extLst>
          </p:cNvPr>
          <p:cNvSpPr>
            <a:spLocks noGrp="1"/>
          </p:cNvSpPr>
          <p:nvPr>
            <p:ph idx="1"/>
          </p:nvPr>
        </p:nvSpPr>
        <p:spPr>
          <a:xfrm>
            <a:off x="457200" y="1362075"/>
            <a:ext cx="8243888" cy="4845050"/>
          </a:xfrm>
        </p:spPr>
        <p:txBody>
          <a:bodyPr/>
          <a:lstStyle/>
          <a:p>
            <a:pPr algn="just" eaLnBrk="1" hangingPunct="1">
              <a:lnSpc>
                <a:spcPct val="170000"/>
              </a:lnSpc>
              <a:buClr>
                <a:srgbClr val="7030A0"/>
              </a:buClr>
            </a:pPr>
            <a:r>
              <a:rPr lang="en-US" altLang="en-US" dirty="0"/>
              <a:t>Means that the signal changes its form or shape.</a:t>
            </a:r>
          </a:p>
          <a:p>
            <a:pPr algn="just" eaLnBrk="1" hangingPunct="1">
              <a:lnSpc>
                <a:spcPct val="170000"/>
              </a:lnSpc>
              <a:buClr>
                <a:srgbClr val="7030A0"/>
              </a:buClr>
            </a:pPr>
            <a:r>
              <a:rPr lang="en-US" altLang="en-US" dirty="0"/>
              <a:t>Distortion occurs in </a:t>
            </a:r>
            <a:r>
              <a:rPr lang="en-US" altLang="en-US" dirty="0">
                <a:solidFill>
                  <a:srgbClr val="C00000"/>
                </a:solidFill>
              </a:rPr>
              <a:t>composite</a:t>
            </a:r>
            <a:r>
              <a:rPr lang="en-US" altLang="en-US" dirty="0"/>
              <a:t> signals.</a:t>
            </a:r>
          </a:p>
          <a:p>
            <a:pPr algn="just" eaLnBrk="1" hangingPunct="1">
              <a:lnSpc>
                <a:spcPct val="170000"/>
              </a:lnSpc>
              <a:buClr>
                <a:srgbClr val="7030A0"/>
              </a:buClr>
            </a:pPr>
            <a:r>
              <a:rPr lang="en-US" altLang="en-US" dirty="0"/>
              <a:t>Each frequency component has its own </a:t>
            </a:r>
            <a:r>
              <a:rPr lang="en-US" altLang="en-US" dirty="0">
                <a:solidFill>
                  <a:srgbClr val="C00000"/>
                </a:solidFill>
              </a:rPr>
              <a:t>propagation speed </a:t>
            </a:r>
            <a:r>
              <a:rPr lang="en-US" altLang="en-US" dirty="0"/>
              <a:t>traveling through a medium.</a:t>
            </a:r>
          </a:p>
        </p:txBody>
      </p:sp>
      <p:sp>
        <p:nvSpPr>
          <p:cNvPr id="3" name="Title 2">
            <a:extLst>
              <a:ext uri="{FF2B5EF4-FFF2-40B4-BE49-F238E27FC236}">
                <a16:creationId xmlns:a16="http://schemas.microsoft.com/office/drawing/2014/main" id="{6A3C062E-BDB8-4BD7-8AA8-161C9129FDF4}"/>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altLang="en-US" dirty="0">
                <a:latin typeface="Bahnschrift SemiBold"/>
              </a:rPr>
              <a:t>Distortion</a:t>
            </a:r>
            <a:endParaRPr lang="en-US" dirty="0">
              <a:latin typeface="Bahnschrif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a:extLst>
              <a:ext uri="{FF2B5EF4-FFF2-40B4-BE49-F238E27FC236}">
                <a16:creationId xmlns:a16="http://schemas.microsoft.com/office/drawing/2014/main" id="{320C7FAC-DE10-4DA0-B41F-83182343AADA}"/>
              </a:ext>
            </a:extLst>
          </p:cNvPr>
          <p:cNvSpPr>
            <a:spLocks noGrp="1"/>
          </p:cNvSpPr>
          <p:nvPr>
            <p:ph idx="1"/>
          </p:nvPr>
        </p:nvSpPr>
        <p:spPr>
          <a:xfrm>
            <a:off x="484188" y="1362075"/>
            <a:ext cx="8229600" cy="3529013"/>
          </a:xfrm>
        </p:spPr>
        <p:txBody>
          <a:bodyPr/>
          <a:lstStyle/>
          <a:p>
            <a:pPr algn="just" eaLnBrk="1" hangingPunct="1">
              <a:lnSpc>
                <a:spcPct val="150000"/>
              </a:lnSpc>
              <a:buClr>
                <a:srgbClr val="7030A0"/>
              </a:buClr>
            </a:pPr>
            <a:r>
              <a:rPr lang="en-US" altLang="en-US" dirty="0"/>
              <a:t>The different components therefore arrive with </a:t>
            </a:r>
            <a:r>
              <a:rPr lang="en-US" altLang="en-US" dirty="0">
                <a:solidFill>
                  <a:srgbClr val="C00000"/>
                </a:solidFill>
              </a:rPr>
              <a:t>different delays </a:t>
            </a:r>
            <a:r>
              <a:rPr lang="en-US" altLang="en-US" dirty="0"/>
              <a:t>at the receiver.</a:t>
            </a:r>
          </a:p>
          <a:p>
            <a:pPr algn="just" eaLnBrk="1" hangingPunct="1">
              <a:lnSpc>
                <a:spcPct val="150000"/>
              </a:lnSpc>
              <a:buClr>
                <a:srgbClr val="7030A0"/>
              </a:buClr>
            </a:pPr>
            <a:r>
              <a:rPr lang="en-US" altLang="en-US" dirty="0"/>
              <a:t>That means that the signals have </a:t>
            </a:r>
            <a:r>
              <a:rPr lang="en-US" altLang="en-US" dirty="0">
                <a:solidFill>
                  <a:srgbClr val="C00000"/>
                </a:solidFill>
              </a:rPr>
              <a:t>different phases</a:t>
            </a:r>
            <a:r>
              <a:rPr lang="en-US" altLang="en-US" dirty="0"/>
              <a:t> at the receiver than they did at the source.</a:t>
            </a:r>
          </a:p>
        </p:txBody>
      </p:sp>
      <p:sp>
        <p:nvSpPr>
          <p:cNvPr id="21507" name="Title 2">
            <a:extLst>
              <a:ext uri="{FF2B5EF4-FFF2-40B4-BE49-F238E27FC236}">
                <a16:creationId xmlns:a16="http://schemas.microsoft.com/office/drawing/2014/main" id="{16A0C79A-A23A-4132-AEDA-C5904C77FE30}"/>
              </a:ext>
            </a:extLst>
          </p:cNvPr>
          <p:cNvSpPr>
            <a:spLocks noGrp="1"/>
          </p:cNvSpPr>
          <p:nvPr>
            <p:ph type="title"/>
          </p:nvPr>
        </p:nvSpPr>
        <p:spPr>
          <a:xfrm>
            <a:off x="269875" y="0"/>
            <a:ext cx="8653463" cy="1065213"/>
          </a:xfrm>
        </p:spPr>
        <p:txBody>
          <a:bodyPr/>
          <a:lstStyle/>
          <a:p>
            <a:r>
              <a:rPr lang="en-US" altLang="en-US">
                <a:effectLst/>
                <a:latin typeface="Bahnschrift SemiBold" panose="020B0502040204020203" pitchFamily="34" charset="0"/>
              </a:rPr>
              <a:t>Distortion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pic>
        <p:nvPicPr>
          <p:cNvPr id="22530" name="Content Placeholder 3">
            <a:extLst>
              <a:ext uri="{FF2B5EF4-FFF2-40B4-BE49-F238E27FC236}">
                <a16:creationId xmlns:a16="http://schemas.microsoft.com/office/drawing/2014/main" id="{DEB7AF84-C825-460A-A200-7E9BF76BE89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822" t="1994" r="53787" b="9785"/>
          <a:stretch>
            <a:fillRect/>
          </a:stretch>
        </p:blipFill>
        <p:spPr>
          <a:xfrm>
            <a:off x="442912" y="2463538"/>
            <a:ext cx="3849688" cy="2890837"/>
          </a:xfrm>
          <a:prstGeom prst="rect">
            <a:avLst/>
          </a:prstGeom>
          <a:ln>
            <a:solidFill>
              <a:srgbClr val="7030A0"/>
            </a:solidFill>
          </a:ln>
          <a:effectLst>
            <a:outerShdw blurRad="190500" algn="tl" rotWithShape="0">
              <a:srgbClr val="000000">
                <a:alpha val="70000"/>
              </a:srgbClr>
            </a:outerShdw>
          </a:effectLst>
        </p:spPr>
      </p:pic>
      <p:sp>
        <p:nvSpPr>
          <p:cNvPr id="22531" name="Title 2">
            <a:extLst>
              <a:ext uri="{FF2B5EF4-FFF2-40B4-BE49-F238E27FC236}">
                <a16:creationId xmlns:a16="http://schemas.microsoft.com/office/drawing/2014/main" id="{700E734F-DB93-4232-9955-991CB742598B}"/>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Example</a:t>
            </a:r>
          </a:p>
        </p:txBody>
      </p:sp>
      <p:pic>
        <p:nvPicPr>
          <p:cNvPr id="22532" name="Content Placeholder 3">
            <a:extLst>
              <a:ext uri="{FF2B5EF4-FFF2-40B4-BE49-F238E27FC236}">
                <a16:creationId xmlns:a16="http://schemas.microsoft.com/office/drawing/2014/main" id="{FC7D710F-968F-4320-84CE-95FB7F77C011}"/>
              </a:ext>
            </a:extLst>
          </p:cNvPr>
          <p:cNvPicPr>
            <a:picLocks noChangeAspect="1"/>
          </p:cNvPicPr>
          <p:nvPr/>
        </p:nvPicPr>
        <p:blipFill>
          <a:blip r:embed="rId3">
            <a:extLst>
              <a:ext uri="{28A0092B-C50C-407E-A947-70E740481C1C}">
                <a14:useLocalDpi xmlns:a14="http://schemas.microsoft.com/office/drawing/2010/main" val="0"/>
              </a:ext>
            </a:extLst>
          </a:blip>
          <a:srcRect l="53030" t="1994" r="748" b="9355"/>
          <a:stretch>
            <a:fillRect/>
          </a:stretch>
        </p:blipFill>
        <p:spPr bwMode="auto">
          <a:xfrm>
            <a:off x="4851402" y="2477825"/>
            <a:ext cx="3851275" cy="2852738"/>
          </a:xfrm>
          <a:prstGeom prst="rect">
            <a:avLst/>
          </a:prstGeom>
          <a:ln>
            <a:solidFill>
              <a:srgbClr val="7030A0"/>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2533" name="TextBox 4">
            <a:extLst>
              <a:ext uri="{FF2B5EF4-FFF2-40B4-BE49-F238E27FC236}">
                <a16:creationId xmlns:a16="http://schemas.microsoft.com/office/drawing/2014/main" id="{178A34A4-3E14-4162-B640-6A988F553F01}"/>
              </a:ext>
            </a:extLst>
          </p:cNvPr>
          <p:cNvSpPr txBox="1">
            <a:spLocks noChangeArrowheads="1"/>
          </p:cNvSpPr>
          <p:nvPr/>
        </p:nvSpPr>
        <p:spPr bwMode="auto">
          <a:xfrm>
            <a:off x="516731" y="5525825"/>
            <a:ext cx="3702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a:latin typeface="Bahnschrift" panose="020B0502040204020203" pitchFamily="34" charset="0"/>
              </a:rPr>
              <a:t>At the sender</a:t>
            </a:r>
            <a:endParaRPr lang="en-US" altLang="en-US" sz="2400" dirty="0">
              <a:latin typeface="Bahnschrift" panose="020B0502040204020203" pitchFamily="34" charset="0"/>
            </a:endParaRPr>
          </a:p>
        </p:txBody>
      </p:sp>
      <p:sp>
        <p:nvSpPr>
          <p:cNvPr id="22534" name="TextBox 5">
            <a:extLst>
              <a:ext uri="{FF2B5EF4-FFF2-40B4-BE49-F238E27FC236}">
                <a16:creationId xmlns:a16="http://schemas.microsoft.com/office/drawing/2014/main" id="{F1E59543-9EF7-42AC-B462-197B7096D5C9}"/>
              </a:ext>
            </a:extLst>
          </p:cNvPr>
          <p:cNvSpPr txBox="1">
            <a:spLocks noChangeArrowheads="1"/>
          </p:cNvSpPr>
          <p:nvPr/>
        </p:nvSpPr>
        <p:spPr bwMode="auto">
          <a:xfrm>
            <a:off x="5003802" y="5525825"/>
            <a:ext cx="3698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a:latin typeface="Bahnschrift" panose="020B0502040204020203" pitchFamily="34" charset="0"/>
              </a:rPr>
              <a:t>At the receiver</a:t>
            </a:r>
            <a:endParaRPr lang="en-US" altLang="en-US" sz="2400" dirty="0">
              <a:latin typeface="Bahnschrift"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a:extLst>
              <a:ext uri="{FF2B5EF4-FFF2-40B4-BE49-F238E27FC236}">
                <a16:creationId xmlns:a16="http://schemas.microsoft.com/office/drawing/2014/main" id="{57625569-04D8-4071-BF18-9D8E57D70464}"/>
              </a:ext>
            </a:extLst>
          </p:cNvPr>
          <p:cNvSpPr>
            <a:spLocks noGrp="1"/>
          </p:cNvSpPr>
          <p:nvPr>
            <p:ph idx="1"/>
          </p:nvPr>
        </p:nvSpPr>
        <p:spPr>
          <a:xfrm>
            <a:off x="471488" y="1362075"/>
            <a:ext cx="8242300" cy="3708400"/>
          </a:xfrm>
        </p:spPr>
        <p:txBody>
          <a:bodyPr/>
          <a:lstStyle/>
          <a:p>
            <a:pPr eaLnBrk="1" hangingPunct="1">
              <a:lnSpc>
                <a:spcPct val="150000"/>
              </a:lnSpc>
              <a:buFont typeface="Arial" panose="020B0604020202020204" pitchFamily="34" charset="0"/>
              <a:buNone/>
            </a:pPr>
            <a:r>
              <a:rPr lang="en-US" altLang="en-US" dirty="0"/>
              <a:t>There are different types of noise</a:t>
            </a:r>
          </a:p>
          <a:p>
            <a:pPr lvl="1" eaLnBrk="1" hangingPunct="1">
              <a:lnSpc>
                <a:spcPct val="150000"/>
              </a:lnSpc>
              <a:buClr>
                <a:srgbClr val="7030A0"/>
              </a:buClr>
            </a:pPr>
            <a:r>
              <a:rPr lang="en-US" altLang="en-US" sz="2800" dirty="0"/>
              <a:t>Thermal </a:t>
            </a:r>
          </a:p>
          <a:p>
            <a:pPr lvl="1" eaLnBrk="1" hangingPunct="1">
              <a:lnSpc>
                <a:spcPct val="150000"/>
              </a:lnSpc>
              <a:buClr>
                <a:srgbClr val="7030A0"/>
              </a:buClr>
            </a:pPr>
            <a:r>
              <a:rPr lang="en-US" altLang="en-US" sz="2800" dirty="0"/>
              <a:t>Induced</a:t>
            </a:r>
          </a:p>
          <a:p>
            <a:pPr lvl="1" eaLnBrk="1" hangingPunct="1">
              <a:lnSpc>
                <a:spcPct val="150000"/>
              </a:lnSpc>
              <a:buClr>
                <a:srgbClr val="7030A0"/>
              </a:buClr>
            </a:pPr>
            <a:r>
              <a:rPr lang="en-US" altLang="en-US" sz="2800" dirty="0"/>
              <a:t>Crosstalk </a:t>
            </a:r>
          </a:p>
          <a:p>
            <a:pPr lvl="1" eaLnBrk="1" hangingPunct="1">
              <a:lnSpc>
                <a:spcPct val="150000"/>
              </a:lnSpc>
              <a:buClr>
                <a:srgbClr val="7030A0"/>
              </a:buClr>
            </a:pPr>
            <a:r>
              <a:rPr lang="en-US" altLang="en-US" sz="2800" dirty="0"/>
              <a:t>Impulse </a:t>
            </a:r>
          </a:p>
        </p:txBody>
      </p:sp>
      <p:sp>
        <p:nvSpPr>
          <p:cNvPr id="23555" name="Title 2">
            <a:extLst>
              <a:ext uri="{FF2B5EF4-FFF2-40B4-BE49-F238E27FC236}">
                <a16:creationId xmlns:a16="http://schemas.microsoft.com/office/drawing/2014/main" id="{3748FA73-0174-4EE5-ABE1-1BDEEC19C41E}"/>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Noise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a:extLst>
              <a:ext uri="{FF2B5EF4-FFF2-40B4-BE49-F238E27FC236}">
                <a16:creationId xmlns:a16="http://schemas.microsoft.com/office/drawing/2014/main" id="{0FC24F58-58A7-401F-ADDF-2BF9398ABDBA}"/>
              </a:ext>
            </a:extLst>
          </p:cNvPr>
          <p:cNvSpPr>
            <a:spLocks noGrp="1"/>
          </p:cNvSpPr>
          <p:nvPr>
            <p:ph idx="1"/>
          </p:nvPr>
        </p:nvSpPr>
        <p:spPr>
          <a:xfrm>
            <a:off x="457200" y="1362075"/>
            <a:ext cx="8243888" cy="2779713"/>
          </a:xfrm>
        </p:spPr>
        <p:txBody>
          <a:bodyPr/>
          <a:lstStyle/>
          <a:p>
            <a:pPr marL="55563" indent="0" algn="just" eaLnBrk="1" hangingPunct="1">
              <a:lnSpc>
                <a:spcPct val="150000"/>
              </a:lnSpc>
              <a:buFont typeface="Arial" panose="020B0604020202020204" pitchFamily="34" charset="0"/>
              <a:buNone/>
            </a:pPr>
            <a:r>
              <a:rPr lang="en-US" altLang="en-US" dirty="0">
                <a:solidFill>
                  <a:srgbClr val="C00000"/>
                </a:solidFill>
              </a:rPr>
              <a:t>Thermal noise </a:t>
            </a:r>
            <a:r>
              <a:rPr lang="en-US" altLang="en-US" dirty="0"/>
              <a:t>is the random motion of electrons in a wire which creates an extra signal not originally sent by the transmitter. </a:t>
            </a:r>
          </a:p>
        </p:txBody>
      </p:sp>
      <p:sp>
        <p:nvSpPr>
          <p:cNvPr id="3" name="Title 2">
            <a:extLst>
              <a:ext uri="{FF2B5EF4-FFF2-40B4-BE49-F238E27FC236}">
                <a16:creationId xmlns:a16="http://schemas.microsoft.com/office/drawing/2014/main" id="{A8FA5189-0EB8-4B5B-B57D-7F7E3C5B6DF3}"/>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dirty="0"/>
              <a:t>Different types of noise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9ACF13-90B7-4B31-9F73-ADA045E47FB8}"/>
              </a:ext>
            </a:extLst>
          </p:cNvPr>
          <p:cNvSpPr>
            <a:spLocks noGrp="1"/>
          </p:cNvSpPr>
          <p:nvPr>
            <p:ph idx="1"/>
          </p:nvPr>
        </p:nvSpPr>
        <p:spPr>
          <a:xfrm>
            <a:off x="361950" y="2070100"/>
            <a:ext cx="8420100" cy="4283075"/>
          </a:xfrm>
        </p:spPr>
        <p:txBody>
          <a:bodyPr rtlCol="0">
            <a:normAutofit/>
          </a:bodyPr>
          <a:lstStyle/>
          <a:p>
            <a:pPr marL="0" indent="0" eaLnBrk="1" fontAlgn="auto" hangingPunct="1">
              <a:spcAft>
                <a:spcPts val="0"/>
              </a:spcAft>
              <a:buFont typeface="Arial" panose="020B0604020202020204" pitchFamily="34" charset="0"/>
              <a:buNone/>
              <a:defRPr/>
            </a:pPr>
            <a:r>
              <a:rPr lang="en-US" dirty="0">
                <a:latin typeface="Bahnschrift"/>
              </a:rPr>
              <a:t>After this lecture you will be able to</a:t>
            </a:r>
          </a:p>
          <a:p>
            <a:pPr lvl="2" eaLnBrk="1" fontAlgn="auto" hangingPunct="1">
              <a:lnSpc>
                <a:spcPct val="150000"/>
              </a:lnSpc>
              <a:spcAft>
                <a:spcPts val="0"/>
              </a:spcAft>
              <a:buClr>
                <a:srgbClr val="7030A0"/>
              </a:buClr>
              <a:defRPr/>
            </a:pPr>
            <a:r>
              <a:rPr lang="en-US" sz="2800" dirty="0">
                <a:latin typeface="Bahnschrift"/>
              </a:rPr>
              <a:t>learn what are transmission impairments</a:t>
            </a:r>
          </a:p>
          <a:p>
            <a:pPr lvl="2" eaLnBrk="1" fontAlgn="auto" hangingPunct="1">
              <a:lnSpc>
                <a:spcPct val="150000"/>
              </a:lnSpc>
              <a:spcAft>
                <a:spcPts val="0"/>
              </a:spcAft>
              <a:buClr>
                <a:srgbClr val="7030A0"/>
              </a:buClr>
              <a:defRPr/>
            </a:pPr>
            <a:r>
              <a:rPr lang="en-US" sz="2800" dirty="0">
                <a:latin typeface="Bahnschrift"/>
              </a:rPr>
              <a:t>what are the possible causes</a:t>
            </a:r>
          </a:p>
          <a:p>
            <a:pPr lvl="2" eaLnBrk="1" fontAlgn="auto" hangingPunct="1">
              <a:lnSpc>
                <a:spcPct val="150000"/>
              </a:lnSpc>
              <a:spcAft>
                <a:spcPts val="0"/>
              </a:spcAft>
              <a:buClr>
                <a:srgbClr val="7030A0"/>
              </a:buClr>
              <a:defRPr/>
            </a:pPr>
            <a:r>
              <a:rPr lang="en-US" sz="2800" dirty="0">
                <a:latin typeface="Bahnschrift"/>
              </a:rPr>
              <a:t>how to overcome the same</a:t>
            </a:r>
          </a:p>
          <a:p>
            <a:pPr eaLnBrk="1" fontAlgn="auto" hangingPunct="1">
              <a:spcAft>
                <a:spcPts val="0"/>
              </a:spcAft>
              <a:defRPr/>
            </a:pPr>
            <a:endParaRPr lang="en-US" dirty="0">
              <a:latin typeface="Bahnschrift"/>
            </a:endParaRPr>
          </a:p>
          <a:p>
            <a:pPr eaLnBrk="1" fontAlgn="auto" hangingPunct="1">
              <a:spcAft>
                <a:spcPts val="0"/>
              </a:spcAft>
              <a:defRPr/>
            </a:pPr>
            <a:endParaRPr lang="en-US" dirty="0">
              <a:latin typeface="Bahnschrif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16500BB4-5D69-410E-AFEE-F97495698DED}"/>
              </a:ext>
            </a:extLst>
          </p:cNvPr>
          <p:cNvSpPr>
            <a:spLocks noGrp="1"/>
          </p:cNvSpPr>
          <p:nvPr>
            <p:ph idx="1"/>
          </p:nvPr>
        </p:nvSpPr>
        <p:spPr>
          <a:xfrm>
            <a:off x="471488" y="1362075"/>
            <a:ext cx="8242300" cy="2779713"/>
          </a:xfrm>
        </p:spPr>
        <p:txBody>
          <a:bodyPr/>
          <a:lstStyle/>
          <a:p>
            <a:pPr marL="55563" indent="0" algn="just">
              <a:lnSpc>
                <a:spcPct val="150000"/>
              </a:lnSpc>
              <a:buFont typeface="Arial" panose="020B0604020202020204" pitchFamily="34" charset="0"/>
              <a:buNone/>
            </a:pPr>
            <a:r>
              <a:rPr lang="en-US" altLang="en-US" dirty="0">
                <a:solidFill>
                  <a:srgbClr val="C00000"/>
                </a:solidFill>
              </a:rPr>
              <a:t>Induced noise </a:t>
            </a:r>
            <a:r>
              <a:rPr lang="en-US" altLang="en-US" dirty="0"/>
              <a:t>comes from sources such as motors and appliances. These devices act as a sending antenna, and the transmission medium acts as the receiving antenna</a:t>
            </a:r>
          </a:p>
        </p:txBody>
      </p:sp>
      <p:sp>
        <p:nvSpPr>
          <p:cNvPr id="25603" name="Title 2">
            <a:extLst>
              <a:ext uri="{FF2B5EF4-FFF2-40B4-BE49-F238E27FC236}">
                <a16:creationId xmlns:a16="http://schemas.microsoft.com/office/drawing/2014/main" id="{DEB980F6-3B26-456A-9CB0-428A10ACAC33}"/>
              </a:ext>
            </a:extLst>
          </p:cNvPr>
          <p:cNvSpPr>
            <a:spLocks noGrp="1"/>
          </p:cNvSpPr>
          <p:nvPr>
            <p:ph type="title"/>
          </p:nvPr>
        </p:nvSpPr>
        <p:spPr>
          <a:xfrm>
            <a:off x="269875" y="0"/>
            <a:ext cx="8653463" cy="1065213"/>
          </a:xfrm>
        </p:spPr>
        <p:txBody>
          <a:bodyPr/>
          <a:lstStyle/>
          <a:p>
            <a:r>
              <a:rPr lang="en-US" altLang="en-US">
                <a:effectLst/>
                <a:latin typeface="Bahnschrift SemiBold" panose="020B0502040204020203" pitchFamily="34" charset="0"/>
              </a:rPr>
              <a:t>Different Types of Noise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a:extLst>
              <a:ext uri="{FF2B5EF4-FFF2-40B4-BE49-F238E27FC236}">
                <a16:creationId xmlns:a16="http://schemas.microsoft.com/office/drawing/2014/main" id="{E87005AC-AB08-4DBA-94CF-467E2A3CEA11}"/>
              </a:ext>
            </a:extLst>
          </p:cNvPr>
          <p:cNvSpPr>
            <a:spLocks noGrp="1"/>
          </p:cNvSpPr>
          <p:nvPr>
            <p:ph idx="1"/>
          </p:nvPr>
        </p:nvSpPr>
        <p:spPr>
          <a:xfrm>
            <a:off x="484188" y="1362075"/>
            <a:ext cx="8229600" cy="2268538"/>
          </a:xfrm>
        </p:spPr>
        <p:txBody>
          <a:bodyPr/>
          <a:lstStyle/>
          <a:p>
            <a:pPr indent="6350" algn="just" eaLnBrk="1" hangingPunct="1">
              <a:lnSpc>
                <a:spcPct val="150000"/>
              </a:lnSpc>
              <a:buFont typeface="Arial" panose="020B0604020202020204" pitchFamily="34" charset="0"/>
              <a:buNone/>
            </a:pPr>
            <a:r>
              <a:rPr lang="en-US" altLang="en-US" dirty="0">
                <a:solidFill>
                  <a:srgbClr val="C00000"/>
                </a:solidFill>
              </a:rPr>
              <a:t>Crosstalk</a:t>
            </a:r>
            <a:r>
              <a:rPr lang="en-US" altLang="en-US" dirty="0"/>
              <a:t> is the effect of one wire on the other. One wire acts as a sending antenna and the other as the receiving antenna.</a:t>
            </a:r>
          </a:p>
        </p:txBody>
      </p:sp>
      <p:sp>
        <p:nvSpPr>
          <p:cNvPr id="3" name="Title 2">
            <a:extLst>
              <a:ext uri="{FF2B5EF4-FFF2-40B4-BE49-F238E27FC236}">
                <a16:creationId xmlns:a16="http://schemas.microsoft.com/office/drawing/2014/main" id="{52522327-0FF5-421A-B1C7-4FA2380E1360}"/>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dirty="0"/>
              <a:t>Different types of noise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a:extLst>
              <a:ext uri="{FF2B5EF4-FFF2-40B4-BE49-F238E27FC236}">
                <a16:creationId xmlns:a16="http://schemas.microsoft.com/office/drawing/2014/main" id="{BEDF548C-8407-4C41-BDF2-35621457BDDF}"/>
              </a:ext>
            </a:extLst>
          </p:cNvPr>
          <p:cNvSpPr>
            <a:spLocks noGrp="1"/>
          </p:cNvSpPr>
          <p:nvPr>
            <p:ph idx="1"/>
          </p:nvPr>
        </p:nvSpPr>
        <p:spPr>
          <a:xfrm>
            <a:off x="484188" y="1362075"/>
            <a:ext cx="8229600" cy="2198688"/>
          </a:xfrm>
        </p:spPr>
        <p:txBody>
          <a:bodyPr/>
          <a:lstStyle/>
          <a:p>
            <a:pPr indent="6350" algn="just">
              <a:lnSpc>
                <a:spcPct val="150000"/>
              </a:lnSpc>
              <a:buFont typeface="Arial" panose="020B0604020202020204" pitchFamily="34" charset="0"/>
              <a:buNone/>
            </a:pPr>
            <a:r>
              <a:rPr lang="en-US" altLang="en-US" dirty="0">
                <a:solidFill>
                  <a:srgbClr val="C00000"/>
                </a:solidFill>
              </a:rPr>
              <a:t>Impulse noise </a:t>
            </a:r>
            <a:r>
              <a:rPr lang="en-US" altLang="en-US" dirty="0"/>
              <a:t>is a spike (a signal with high energy in a very short time) that comes from power lines, lightning, and so</a:t>
            </a:r>
          </a:p>
        </p:txBody>
      </p:sp>
      <p:sp>
        <p:nvSpPr>
          <p:cNvPr id="3" name="Title 2">
            <a:extLst>
              <a:ext uri="{FF2B5EF4-FFF2-40B4-BE49-F238E27FC236}">
                <a16:creationId xmlns:a16="http://schemas.microsoft.com/office/drawing/2014/main" id="{197AAC13-34E8-43A7-85B8-E32EAF296A77}"/>
              </a:ext>
            </a:extLst>
          </p:cNvPr>
          <p:cNvSpPr>
            <a:spLocks noGrp="1"/>
          </p:cNvSpPr>
          <p:nvPr>
            <p:ph type="title"/>
          </p:nvPr>
        </p:nvSpPr>
        <p:spPr>
          <a:xfrm>
            <a:off x="269875" y="0"/>
            <a:ext cx="8653463" cy="1065213"/>
          </a:xfrm>
        </p:spPr>
        <p:txBody>
          <a:bodyPr/>
          <a:lstStyle/>
          <a:p>
            <a:pPr>
              <a:defRPr/>
            </a:pPr>
            <a:r>
              <a:rPr lang="en-US" dirty="0"/>
              <a:t>Different Types of Noise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pic>
        <p:nvPicPr>
          <p:cNvPr id="28674" name="Content Placeholder 3">
            <a:extLst>
              <a:ext uri="{FF2B5EF4-FFF2-40B4-BE49-F238E27FC236}">
                <a16:creationId xmlns:a16="http://schemas.microsoft.com/office/drawing/2014/main" id="{34416ADA-8C50-4F61-8E26-5004B2BA3C0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54075" y="2382838"/>
            <a:ext cx="7485063" cy="2701925"/>
          </a:xfrm>
          <a:prstGeom prst="rect">
            <a:avLst/>
          </a:prstGeom>
          <a:ln>
            <a:solidFill>
              <a:srgbClr val="7030A0"/>
            </a:solidFill>
          </a:ln>
          <a:effectLst>
            <a:outerShdw blurRad="190500" algn="tl" rotWithShape="0">
              <a:srgbClr val="000000">
                <a:alpha val="70000"/>
              </a:srgbClr>
            </a:outerShdw>
          </a:effectLst>
        </p:spPr>
      </p:pic>
      <p:sp>
        <p:nvSpPr>
          <p:cNvPr id="28675" name="Title 2">
            <a:extLst>
              <a:ext uri="{FF2B5EF4-FFF2-40B4-BE49-F238E27FC236}">
                <a16:creationId xmlns:a16="http://schemas.microsoft.com/office/drawing/2014/main" id="{88A37C0C-450F-4008-9345-EBF5BB365D57}"/>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Noise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FD2DAB9-19C4-4879-84D1-D90927515B7A}"/>
                  </a:ext>
                </a:extLst>
              </p:cNvPr>
              <p:cNvSpPr>
                <a:spLocks noGrp="1"/>
              </p:cNvSpPr>
              <p:nvPr>
                <p:ph idx="1"/>
              </p:nvPr>
            </p:nvSpPr>
            <p:spPr>
              <a:xfrm>
                <a:off x="457200" y="1362075"/>
                <a:ext cx="8229600" cy="4994275"/>
              </a:xfrm>
            </p:spPr>
            <p:txBody>
              <a:bodyPr/>
              <a:lstStyle/>
              <a:p>
                <a:pPr algn="just" eaLnBrk="1" fontAlgn="ctr" hangingPunct="1">
                  <a:lnSpc>
                    <a:spcPct val="150000"/>
                  </a:lnSpc>
                  <a:buClr>
                    <a:srgbClr val="7030A0"/>
                  </a:buClr>
                  <a:defRPr/>
                </a:pPr>
                <a:r>
                  <a:rPr lang="en-US" dirty="0"/>
                  <a:t>The signal to noise ration is defined as</a:t>
                </a:r>
              </a:p>
              <a:p>
                <a:pPr marL="0" indent="0" algn="just">
                  <a:lnSpc>
                    <a:spcPct val="150000"/>
                  </a:lnSpc>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𝑆𝑁𝑅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𝐴𝑣𝑒𝑟𝑎𝑔𝑒</m:t>
                          </m:r>
                          <m:r>
                            <a:rPr lang="en-US" i="1">
                              <a:latin typeface="Cambria Math" panose="02040503050406030204" pitchFamily="18" charset="0"/>
                            </a:rPr>
                            <m:t> </m:t>
                          </m:r>
                          <m:r>
                            <a:rPr lang="en-US" i="1">
                              <a:latin typeface="Cambria Math" panose="02040503050406030204" pitchFamily="18" charset="0"/>
                            </a:rPr>
                            <m:t>𝑠𝑖𝑔𝑛𝑎𝑙</m:t>
                          </m:r>
                          <m:r>
                            <a:rPr lang="en-US" i="1">
                              <a:latin typeface="Cambria Math" panose="02040503050406030204" pitchFamily="18" charset="0"/>
                            </a:rPr>
                            <m:t> </m:t>
                          </m:r>
                          <m:r>
                            <a:rPr lang="en-US" i="1">
                              <a:latin typeface="Cambria Math" panose="02040503050406030204" pitchFamily="18" charset="0"/>
                            </a:rPr>
                            <m:t>𝑝𝑜𝑤𝑒𝑟</m:t>
                          </m:r>
                        </m:num>
                        <m:den>
                          <m:r>
                            <a:rPr lang="en-US" i="1">
                              <a:latin typeface="Cambria Math" panose="02040503050406030204" pitchFamily="18" charset="0"/>
                            </a:rPr>
                            <m:t>𝐴𝑣𝑒𝑟𝑎𝑔𝑒</m:t>
                          </m:r>
                          <m:r>
                            <a:rPr lang="en-US" i="1">
                              <a:latin typeface="Cambria Math" panose="02040503050406030204" pitchFamily="18" charset="0"/>
                            </a:rPr>
                            <m:t> </m:t>
                          </m:r>
                          <m:r>
                            <a:rPr lang="en-US" b="0" i="1" smtClean="0">
                              <a:latin typeface="Cambria Math" panose="02040503050406030204" pitchFamily="18" charset="0"/>
                            </a:rPr>
                            <m:t>𝑛𝑜𝑖𝑠𝑒</m:t>
                          </m:r>
                          <m:r>
                            <a:rPr lang="en-US" i="1">
                              <a:latin typeface="Cambria Math" panose="02040503050406030204" pitchFamily="18" charset="0"/>
                            </a:rPr>
                            <m:t> </m:t>
                          </m:r>
                          <m:r>
                            <a:rPr lang="en-US" i="1">
                              <a:latin typeface="Cambria Math" panose="02040503050406030204" pitchFamily="18" charset="0"/>
                            </a:rPr>
                            <m:t>𝑝𝑜𝑤𝑒𝑟</m:t>
                          </m:r>
                        </m:den>
                      </m:f>
                    </m:oMath>
                  </m:oMathPara>
                </a14:m>
                <a:endParaRPr lang="en-US" dirty="0"/>
              </a:p>
              <a:p>
                <a:pPr marL="285750" indent="-285750" algn="just" eaLnBrk="1" fontAlgn="auto" hangingPunct="1">
                  <a:lnSpc>
                    <a:spcPct val="150000"/>
                  </a:lnSpc>
                  <a:spcBef>
                    <a:spcPts val="0"/>
                  </a:spcBef>
                  <a:spcAft>
                    <a:spcPts val="0"/>
                  </a:spcAft>
                  <a:buClr>
                    <a:srgbClr val="7030A0"/>
                  </a:buClr>
                  <a:defRPr/>
                </a:pPr>
                <a:r>
                  <a:rPr lang="en-US" dirty="0">
                    <a:latin typeface="Bahnschrift" panose="020B0502040204020203"/>
                  </a:rPr>
                  <a:t>A </a:t>
                </a:r>
                <a:r>
                  <a:rPr lang="en-US" dirty="0">
                    <a:solidFill>
                      <a:srgbClr val="C00000"/>
                    </a:solidFill>
                    <a:latin typeface="Bahnschrift" panose="020B0502040204020203"/>
                  </a:rPr>
                  <a:t>high SNR </a:t>
                </a:r>
                <a:r>
                  <a:rPr lang="en-US" dirty="0">
                    <a:latin typeface="Bahnschrift" panose="020B0502040204020203"/>
                  </a:rPr>
                  <a:t>means the signal is </a:t>
                </a:r>
                <a:r>
                  <a:rPr lang="en-US" dirty="0">
                    <a:solidFill>
                      <a:srgbClr val="C00000"/>
                    </a:solidFill>
                    <a:latin typeface="Bahnschrift" panose="020B0502040204020203"/>
                  </a:rPr>
                  <a:t>less corrupted </a:t>
                </a:r>
                <a:r>
                  <a:rPr lang="en-US" dirty="0">
                    <a:latin typeface="Bahnschrift" panose="020B0502040204020203"/>
                  </a:rPr>
                  <a:t>by </a:t>
                </a:r>
                <a:r>
                  <a:rPr lang="en-US" dirty="0"/>
                  <a:t>noise</a:t>
                </a:r>
                <a:r>
                  <a:rPr lang="en-US" dirty="0">
                    <a:latin typeface="Bahnschrift" panose="020B0502040204020203"/>
                  </a:rPr>
                  <a:t>.</a:t>
                </a:r>
              </a:p>
              <a:p>
                <a:pPr marL="285750" indent="-285750" algn="just" eaLnBrk="1" fontAlgn="auto" hangingPunct="1">
                  <a:lnSpc>
                    <a:spcPct val="150000"/>
                  </a:lnSpc>
                  <a:spcBef>
                    <a:spcPts val="0"/>
                  </a:spcBef>
                  <a:spcAft>
                    <a:spcPts val="0"/>
                  </a:spcAft>
                  <a:buClr>
                    <a:srgbClr val="7030A0"/>
                  </a:buClr>
                  <a:defRPr/>
                </a:pPr>
                <a:r>
                  <a:rPr lang="en-US" dirty="0"/>
                  <a:t>A </a:t>
                </a:r>
                <a:r>
                  <a:rPr lang="en-US" dirty="0">
                    <a:solidFill>
                      <a:srgbClr val="C00000"/>
                    </a:solidFill>
                    <a:latin typeface="Bahnschrift" panose="020B0502040204020203"/>
                  </a:rPr>
                  <a:t>low SNR </a:t>
                </a:r>
                <a:r>
                  <a:rPr lang="en-US" dirty="0"/>
                  <a:t>means the signal is </a:t>
                </a:r>
                <a:r>
                  <a:rPr lang="en-US" dirty="0">
                    <a:solidFill>
                      <a:srgbClr val="C00000"/>
                    </a:solidFill>
                    <a:latin typeface="Bahnschrift" panose="020B0502040204020203"/>
                  </a:rPr>
                  <a:t>more corrupted </a:t>
                </a:r>
                <a:r>
                  <a:rPr lang="en-US" dirty="0"/>
                  <a:t>by noise.</a:t>
                </a:r>
                <a:endParaRPr lang="en-US" dirty="0">
                  <a:latin typeface="Bahnschrift" panose="020B0502040204020203"/>
                </a:endParaRPr>
              </a:p>
            </p:txBody>
          </p:sp>
        </mc:Choice>
        <mc:Fallback>
          <p:sp>
            <p:nvSpPr>
              <p:cNvPr id="2" name="Content Placeholder 1">
                <a:extLst>
                  <a:ext uri="{FF2B5EF4-FFF2-40B4-BE49-F238E27FC236}">
                    <a16:creationId xmlns:a16="http://schemas.microsoft.com/office/drawing/2014/main" id="{1FD2DAB9-19C4-4879-84D1-D90927515B7A}"/>
                  </a:ext>
                </a:extLst>
              </p:cNvPr>
              <p:cNvSpPr>
                <a:spLocks noGrp="1" noRot="1" noChangeAspect="1" noMove="1" noResize="1" noEditPoints="1" noAdjustHandles="1" noChangeArrowheads="1" noChangeShapeType="1" noTextEdit="1"/>
              </p:cNvSpPr>
              <p:nvPr>
                <p:ph idx="1"/>
              </p:nvPr>
            </p:nvSpPr>
            <p:spPr>
              <a:xfrm>
                <a:off x="457200" y="1362075"/>
                <a:ext cx="8229600" cy="4994275"/>
              </a:xfrm>
              <a:blipFill>
                <a:blip r:embed="rId2"/>
                <a:stretch>
                  <a:fillRect l="-1333" r="-1481"/>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04A67BB6-173D-4181-90F5-DD946F751224}"/>
              </a:ext>
            </a:extLst>
          </p:cNvPr>
          <p:cNvSpPr>
            <a:spLocks noGrp="1"/>
          </p:cNvSpPr>
          <p:nvPr>
            <p:ph type="title"/>
          </p:nvPr>
        </p:nvSpPr>
        <p:spPr>
          <a:xfrm>
            <a:off x="269875" y="0"/>
            <a:ext cx="8653463" cy="1065213"/>
          </a:xfrm>
        </p:spPr>
        <p:txBody>
          <a:bodyPr/>
          <a:lstStyle/>
          <a:p>
            <a:pPr>
              <a:defRPr/>
            </a:pPr>
            <a:r>
              <a:rPr lang="en-US" altLang="en-US" dirty="0">
                <a:effectLst/>
                <a:latin typeface="Bahnschrift SemiBold"/>
              </a:rPr>
              <a:t>Signal to Noise Ratio (SNR)</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pic>
        <p:nvPicPr>
          <p:cNvPr id="30722" name="Content Placeholder 3">
            <a:extLst>
              <a:ext uri="{FF2B5EF4-FFF2-40B4-BE49-F238E27FC236}">
                <a16:creationId xmlns:a16="http://schemas.microsoft.com/office/drawing/2014/main" id="{503CB08B-1756-4C13-8FAA-214038A5E41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5244" t="21274" r="5577" b="47426"/>
          <a:stretch>
            <a:fillRect/>
          </a:stretch>
        </p:blipFill>
        <p:spPr>
          <a:xfrm>
            <a:off x="746919" y="2855913"/>
            <a:ext cx="7650162" cy="1801812"/>
          </a:xfrm>
          <a:prstGeom prst="rect">
            <a:avLst/>
          </a:prstGeom>
          <a:ln>
            <a:solidFill>
              <a:srgbClr val="7030A0"/>
            </a:solidFill>
          </a:ln>
          <a:effectLst>
            <a:outerShdw blurRad="190500" algn="tl" rotWithShape="0">
              <a:srgbClr val="000000">
                <a:alpha val="70000"/>
              </a:srgbClr>
            </a:outerShdw>
          </a:effectLst>
        </p:spPr>
      </p:pic>
      <p:sp>
        <p:nvSpPr>
          <p:cNvPr id="3" name="Title 2">
            <a:extLst>
              <a:ext uri="{FF2B5EF4-FFF2-40B4-BE49-F238E27FC236}">
                <a16:creationId xmlns:a16="http://schemas.microsoft.com/office/drawing/2014/main" id="{2499EB4D-8F61-4A2A-AAA1-B6F5560799C6}"/>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altLang="en-US" dirty="0">
                <a:effectLst/>
                <a:latin typeface="Bahnschrift SemiBold"/>
              </a:rPr>
              <a:t>Signal to Noise Ratio (SNR)</a:t>
            </a:r>
            <a:endParaRPr lang="en-US" dirty="0"/>
          </a:p>
        </p:txBody>
      </p:sp>
      <p:sp>
        <p:nvSpPr>
          <p:cNvPr id="30725" name="TextBox 4">
            <a:extLst>
              <a:ext uri="{FF2B5EF4-FFF2-40B4-BE49-F238E27FC236}">
                <a16:creationId xmlns:a16="http://schemas.microsoft.com/office/drawing/2014/main" id="{5219D672-D6B7-43C7-A601-0CBA885D6A54}"/>
              </a:ext>
            </a:extLst>
          </p:cNvPr>
          <p:cNvSpPr txBox="1">
            <a:spLocks noChangeArrowheads="1"/>
          </p:cNvSpPr>
          <p:nvPr/>
        </p:nvSpPr>
        <p:spPr bwMode="auto">
          <a:xfrm>
            <a:off x="2770981" y="4650580"/>
            <a:ext cx="3871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dirty="0">
                <a:latin typeface="Bahnschrift" panose="020B0502040204020203" pitchFamily="34" charset="0"/>
              </a:rPr>
              <a:t>A large SNR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99EB4D-8F61-4A2A-AAA1-B6F5560799C6}"/>
              </a:ext>
            </a:extLst>
          </p:cNvPr>
          <p:cNvSpPr>
            <a:spLocks noGrp="1"/>
          </p:cNvSpPr>
          <p:nvPr>
            <p:ph type="title"/>
          </p:nvPr>
        </p:nvSpPr>
        <p:spPr>
          <a:xfrm>
            <a:off x="269875" y="0"/>
            <a:ext cx="8653463" cy="1065213"/>
          </a:xfrm>
        </p:spPr>
        <p:txBody>
          <a:bodyPr rtlCol="0"/>
          <a:lstStyle/>
          <a:p>
            <a:pPr eaLnBrk="1" fontAlgn="auto" hangingPunct="1">
              <a:spcAft>
                <a:spcPts val="0"/>
              </a:spcAft>
              <a:defRPr/>
            </a:pPr>
            <a:r>
              <a:rPr lang="en-US" altLang="en-US" dirty="0">
                <a:effectLst/>
                <a:latin typeface="Bahnschrift SemiBold"/>
              </a:rPr>
              <a:t>Signal to Noise Ratio (SNR)</a:t>
            </a:r>
            <a:endParaRPr lang="en-US" dirty="0"/>
          </a:p>
        </p:txBody>
      </p:sp>
      <p:grpSp>
        <p:nvGrpSpPr>
          <p:cNvPr id="2" name="Group 1">
            <a:extLst>
              <a:ext uri="{FF2B5EF4-FFF2-40B4-BE49-F238E27FC236}">
                <a16:creationId xmlns:a16="http://schemas.microsoft.com/office/drawing/2014/main" id="{9B12502D-0CD0-400A-9C19-2B7B6E0F229A}"/>
              </a:ext>
            </a:extLst>
          </p:cNvPr>
          <p:cNvGrpSpPr/>
          <p:nvPr/>
        </p:nvGrpSpPr>
        <p:grpSpPr>
          <a:xfrm>
            <a:off x="778668" y="2873768"/>
            <a:ext cx="7635875" cy="2275681"/>
            <a:chOff x="636588" y="4200525"/>
            <a:chExt cx="7635875" cy="2275681"/>
          </a:xfrm>
        </p:grpSpPr>
        <p:pic>
          <p:nvPicPr>
            <p:cNvPr id="30724" name="Content Placeholder 3">
              <a:extLst>
                <a:ext uri="{FF2B5EF4-FFF2-40B4-BE49-F238E27FC236}">
                  <a16:creationId xmlns:a16="http://schemas.microsoft.com/office/drawing/2014/main" id="{3DFE019B-9F8E-4106-AFC4-258872684E55}"/>
                </a:ext>
              </a:extLst>
            </p:cNvPr>
            <p:cNvPicPr>
              <a:picLocks noChangeAspect="1"/>
            </p:cNvPicPr>
            <p:nvPr/>
          </p:nvPicPr>
          <p:blipFill>
            <a:blip r:embed="rId3">
              <a:extLst>
                <a:ext uri="{28A0092B-C50C-407E-A947-70E740481C1C}">
                  <a14:useLocalDpi xmlns:a14="http://schemas.microsoft.com/office/drawing/2010/main" val="0"/>
                </a:ext>
              </a:extLst>
            </a:blip>
            <a:srcRect l="5244" t="64230" r="5577" b="14832"/>
            <a:stretch>
              <a:fillRect/>
            </a:stretch>
          </p:blipFill>
          <p:spPr bwMode="auto">
            <a:xfrm>
              <a:off x="636588" y="4200525"/>
              <a:ext cx="7635875" cy="1801813"/>
            </a:xfrm>
            <a:prstGeom prst="rect">
              <a:avLst/>
            </a:prstGeom>
            <a:ln>
              <a:solidFill>
                <a:srgbClr val="7030A0"/>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0726" name="TextBox 5">
              <a:extLst>
                <a:ext uri="{FF2B5EF4-FFF2-40B4-BE49-F238E27FC236}">
                  <a16:creationId xmlns:a16="http://schemas.microsoft.com/office/drawing/2014/main" id="{FD2B9825-E2AE-40AB-91E6-B558A577E9F3}"/>
                </a:ext>
              </a:extLst>
            </p:cNvPr>
            <p:cNvSpPr txBox="1">
              <a:spLocks noChangeArrowheads="1"/>
            </p:cNvSpPr>
            <p:nvPr/>
          </p:nvSpPr>
          <p:spPr bwMode="auto">
            <a:xfrm>
              <a:off x="2996406" y="6014243"/>
              <a:ext cx="320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2400" dirty="0">
                  <a:latin typeface="Bahnschrift" panose="020B0502040204020203" pitchFamily="34" charset="0"/>
                </a:rPr>
                <a:t>A small SNR</a:t>
              </a:r>
            </a:p>
          </p:txBody>
        </p:sp>
      </p:grpSp>
    </p:spTree>
    <p:extLst>
      <p:ext uri="{BB962C8B-B14F-4D97-AF65-F5344CB8AC3E}">
        <p14:creationId xmlns:p14="http://schemas.microsoft.com/office/powerpoint/2010/main" val="1705221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08BF2D-0FBC-4561-ABA4-DD3E36678AB7}"/>
              </a:ext>
            </a:extLst>
          </p:cNvPr>
          <p:cNvSpPr>
            <a:spLocks noGrp="1"/>
          </p:cNvSpPr>
          <p:nvPr>
            <p:ph idx="1"/>
          </p:nvPr>
        </p:nvSpPr>
        <p:spPr>
          <a:xfrm>
            <a:off x="471488" y="1362075"/>
            <a:ext cx="8242300" cy="4994275"/>
          </a:xfrm>
        </p:spPr>
        <p:txBody>
          <a:bodyPr rtlCol="0">
            <a:normAutofit/>
          </a:bodyPr>
          <a:lstStyle/>
          <a:p>
            <a:pPr algn="just" eaLnBrk="1" fontAlgn="auto" hangingPunct="1">
              <a:lnSpc>
                <a:spcPct val="150000"/>
              </a:lnSpc>
              <a:spcAft>
                <a:spcPts val="0"/>
              </a:spcAft>
              <a:buClr>
                <a:srgbClr val="7030A0"/>
              </a:buClr>
              <a:defRPr/>
            </a:pPr>
            <a:r>
              <a:rPr lang="en-US" altLang="en-US" dirty="0"/>
              <a:t>To measure the quality of a system the SNR is often used. It indicates the strength of the signal.</a:t>
            </a:r>
          </a:p>
          <a:p>
            <a:pPr algn="just" eaLnBrk="1" fontAlgn="auto" hangingPunct="1">
              <a:lnSpc>
                <a:spcPct val="150000"/>
              </a:lnSpc>
              <a:spcAft>
                <a:spcPts val="0"/>
              </a:spcAft>
              <a:buClr>
                <a:srgbClr val="7030A0"/>
              </a:buClr>
              <a:defRPr/>
            </a:pPr>
            <a:r>
              <a:rPr lang="en-US" dirty="0"/>
              <a:t>Because SNR is the ratio of two powers, it is often described in decibel units, </a:t>
            </a:r>
            <a:r>
              <a:rPr lang="en-US" dirty="0" err="1"/>
              <a:t>SNRdB</a:t>
            </a:r>
            <a:r>
              <a:rPr lang="en-US" dirty="0"/>
              <a:t>, defined as</a:t>
            </a:r>
          </a:p>
          <a:p>
            <a:pPr marL="0" indent="0" algn="just" eaLnBrk="1" fontAlgn="auto" hangingPunct="1">
              <a:lnSpc>
                <a:spcPct val="150000"/>
              </a:lnSpc>
              <a:spcAft>
                <a:spcPts val="0"/>
              </a:spcAft>
              <a:buFont typeface="Arial" panose="020B0604020202020204" pitchFamily="34" charset="0"/>
              <a:buNone/>
              <a:defRPr/>
            </a:pPr>
            <a:r>
              <a:rPr lang="en-US" dirty="0"/>
              <a:t>                 SNR cm = l0log</a:t>
            </a:r>
            <a:r>
              <a:rPr lang="en-US" baseline="-25000" dirty="0"/>
              <a:t>l0</a:t>
            </a:r>
            <a:r>
              <a:rPr lang="en-US" dirty="0"/>
              <a:t> SNR</a:t>
            </a:r>
          </a:p>
        </p:txBody>
      </p:sp>
      <p:sp>
        <p:nvSpPr>
          <p:cNvPr id="31747" name="Title 2">
            <a:extLst>
              <a:ext uri="{FF2B5EF4-FFF2-40B4-BE49-F238E27FC236}">
                <a16:creationId xmlns:a16="http://schemas.microsoft.com/office/drawing/2014/main" id="{3C0B172F-C501-4895-9194-37E554A93944}"/>
              </a:ext>
            </a:extLst>
          </p:cNvPr>
          <p:cNvSpPr>
            <a:spLocks noGrp="1"/>
          </p:cNvSpPr>
          <p:nvPr>
            <p:ph type="title"/>
          </p:nvPr>
        </p:nvSpPr>
        <p:spPr>
          <a:xfrm>
            <a:off x="269875" y="0"/>
            <a:ext cx="8653463" cy="1065213"/>
          </a:xfrm>
        </p:spPr>
        <p:txBody>
          <a:bodyPr/>
          <a:lstStyle/>
          <a:p>
            <a:pPr eaLnBrk="1" hangingPunct="1"/>
            <a:r>
              <a:rPr lang="en-US" altLang="en-US">
                <a:effectLst/>
              </a:rPr>
              <a:t>Signal to Noise Ratio (SNR)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a:extLst>
              <a:ext uri="{FF2B5EF4-FFF2-40B4-BE49-F238E27FC236}">
                <a16:creationId xmlns:a16="http://schemas.microsoft.com/office/drawing/2014/main" id="{ADDFB7DF-24E5-4F04-88A8-7D9E1E63C5BF}"/>
              </a:ext>
            </a:extLst>
          </p:cNvPr>
          <p:cNvSpPr>
            <a:spLocks noGrp="1"/>
          </p:cNvSpPr>
          <p:nvPr>
            <p:ph idx="1"/>
          </p:nvPr>
        </p:nvSpPr>
        <p:spPr>
          <a:xfrm>
            <a:off x="409303" y="1362075"/>
            <a:ext cx="8291785" cy="4775200"/>
          </a:xfrm>
        </p:spPr>
        <p:txBody>
          <a:bodyPr/>
          <a:lstStyle/>
          <a:p>
            <a:pPr indent="6350" algn="just" eaLnBrk="1" hangingPunct="1">
              <a:lnSpc>
                <a:spcPct val="150000"/>
              </a:lnSpc>
              <a:buFont typeface="Arial" panose="020B0604020202020204" pitchFamily="34" charset="0"/>
              <a:buNone/>
            </a:pPr>
            <a:r>
              <a:rPr lang="en-US" altLang="en-US" dirty="0"/>
              <a:t>Signals travel through transmission media, which are not perfect. The imperfection causes signal impairment. This means that the signal at the beginning of the medium is not the same as the signal at the end of the medium. What is sent is not what is received. </a:t>
            </a:r>
          </a:p>
          <a:p>
            <a:pPr indent="6350" algn="just" eaLnBrk="1" hangingPunct="1"/>
            <a:endParaRPr lang="en-US" altLang="en-US" dirty="0"/>
          </a:p>
        </p:txBody>
      </p:sp>
      <p:sp>
        <p:nvSpPr>
          <p:cNvPr id="8195" name="Title 2">
            <a:extLst>
              <a:ext uri="{FF2B5EF4-FFF2-40B4-BE49-F238E27FC236}">
                <a16:creationId xmlns:a16="http://schemas.microsoft.com/office/drawing/2014/main" id="{011B658B-2DF4-43A5-A836-0B7DAC9F998E}"/>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Transmission Impairment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a:extLst>
              <a:ext uri="{FF2B5EF4-FFF2-40B4-BE49-F238E27FC236}">
                <a16:creationId xmlns:a16="http://schemas.microsoft.com/office/drawing/2014/main" id="{56763077-252E-4514-A80A-F7017BFEAA4C}"/>
              </a:ext>
            </a:extLst>
          </p:cNvPr>
          <p:cNvSpPr>
            <a:spLocks noGrp="1"/>
          </p:cNvSpPr>
          <p:nvPr>
            <p:ph type="title"/>
          </p:nvPr>
        </p:nvSpPr>
        <p:spPr>
          <a:xfrm>
            <a:off x="269875" y="0"/>
            <a:ext cx="8653463" cy="1065213"/>
          </a:xfrm>
        </p:spPr>
        <p:txBody>
          <a:bodyPr/>
          <a:lstStyle/>
          <a:p>
            <a:pPr eaLnBrk="1" hangingPunct="1"/>
            <a:r>
              <a:rPr lang="en-US" altLang="en-US">
                <a:effectLst/>
              </a:rPr>
              <a:t>Causes of Impairment</a:t>
            </a:r>
          </a:p>
        </p:txBody>
      </p:sp>
      <p:sp>
        <p:nvSpPr>
          <p:cNvPr id="9219" name="TextBox 5">
            <a:extLst>
              <a:ext uri="{FF2B5EF4-FFF2-40B4-BE49-F238E27FC236}">
                <a16:creationId xmlns:a16="http://schemas.microsoft.com/office/drawing/2014/main" id="{6B678A47-D589-4ECF-82BB-E8AC8C09FD2E}"/>
              </a:ext>
            </a:extLst>
          </p:cNvPr>
          <p:cNvSpPr txBox="1">
            <a:spLocks noChangeArrowheads="1"/>
          </p:cNvSpPr>
          <p:nvPr/>
        </p:nvSpPr>
        <p:spPr bwMode="auto">
          <a:xfrm>
            <a:off x="464281" y="1515829"/>
            <a:ext cx="8256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800" dirty="0">
                <a:latin typeface="Bahnschrift" panose="020B0502040204020203" pitchFamily="34" charset="0"/>
              </a:rPr>
              <a:t>The most significant impairment includes:-</a:t>
            </a:r>
          </a:p>
        </p:txBody>
      </p:sp>
      <p:grpSp>
        <p:nvGrpSpPr>
          <p:cNvPr id="12" name="Group 11">
            <a:extLst>
              <a:ext uri="{FF2B5EF4-FFF2-40B4-BE49-F238E27FC236}">
                <a16:creationId xmlns:a16="http://schemas.microsoft.com/office/drawing/2014/main" id="{D068B389-89A2-414D-B6E2-5152B238C176}"/>
              </a:ext>
            </a:extLst>
          </p:cNvPr>
          <p:cNvGrpSpPr/>
          <p:nvPr/>
        </p:nvGrpSpPr>
        <p:grpSpPr>
          <a:xfrm>
            <a:off x="1565559" y="2860193"/>
            <a:ext cx="6054029" cy="1958104"/>
            <a:chOff x="1449939" y="3143250"/>
            <a:chExt cx="6054029" cy="1958104"/>
          </a:xfrm>
        </p:grpSpPr>
        <p:sp>
          <p:nvSpPr>
            <p:cNvPr id="3" name="Freeform: Shape 2">
              <a:extLst>
                <a:ext uri="{FF2B5EF4-FFF2-40B4-BE49-F238E27FC236}">
                  <a16:creationId xmlns:a16="http://schemas.microsoft.com/office/drawing/2014/main" id="{D7C15C3D-0370-4C4C-BF8B-7F66E88DA058}"/>
                </a:ext>
              </a:extLst>
            </p:cNvPr>
            <p:cNvSpPr/>
            <p:nvPr/>
          </p:nvSpPr>
          <p:spPr>
            <a:xfrm>
              <a:off x="4497530" y="4123202"/>
              <a:ext cx="2115330" cy="374265"/>
            </a:xfrm>
            <a:custGeom>
              <a:avLst/>
              <a:gdLst/>
              <a:ahLst/>
              <a:cxnLst/>
              <a:rect l="0" t="0" r="0" b="0"/>
              <a:pathLst>
                <a:path>
                  <a:moveTo>
                    <a:pt x="0" y="0"/>
                  </a:moveTo>
                  <a:lnTo>
                    <a:pt x="0" y="187132"/>
                  </a:lnTo>
                  <a:lnTo>
                    <a:pt x="2115330" y="187132"/>
                  </a:lnTo>
                  <a:lnTo>
                    <a:pt x="2115330" y="374265"/>
                  </a:lnTo>
                </a:path>
              </a:pathLst>
            </a:custGeom>
          </p:spPr>
          <p:style>
            <a:lnRef idx="3">
              <a:schemeClr val="dk1"/>
            </a:lnRef>
            <a:fillRef idx="0">
              <a:schemeClr val="dk1"/>
            </a:fillRef>
            <a:effectRef idx="2">
              <a:schemeClr val="dk1"/>
            </a:effectRef>
            <a:fontRef idx="minor">
              <a:schemeClr val="tx1"/>
            </a:fontRef>
          </p:style>
        </p:sp>
        <p:sp>
          <p:nvSpPr>
            <p:cNvPr id="4" name="Freeform: Shape 3">
              <a:extLst>
                <a:ext uri="{FF2B5EF4-FFF2-40B4-BE49-F238E27FC236}">
                  <a16:creationId xmlns:a16="http://schemas.microsoft.com/office/drawing/2014/main" id="{3FD8B89B-0768-413F-9570-D0AC7FAC1048}"/>
                </a:ext>
              </a:extLst>
            </p:cNvPr>
            <p:cNvSpPr/>
            <p:nvPr/>
          </p:nvSpPr>
          <p:spPr>
            <a:xfrm>
              <a:off x="4451810" y="4123202"/>
              <a:ext cx="91440" cy="374265"/>
            </a:xfrm>
            <a:custGeom>
              <a:avLst/>
              <a:gdLst/>
              <a:ahLst/>
              <a:cxnLst/>
              <a:rect l="0" t="0" r="0" b="0"/>
              <a:pathLst>
                <a:path>
                  <a:moveTo>
                    <a:pt x="45720" y="0"/>
                  </a:moveTo>
                  <a:lnTo>
                    <a:pt x="45720" y="374265"/>
                  </a:lnTo>
                </a:path>
              </a:pathLst>
            </a:custGeom>
          </p:spPr>
          <p:style>
            <a:lnRef idx="3">
              <a:schemeClr val="dk1"/>
            </a:lnRef>
            <a:fillRef idx="0">
              <a:schemeClr val="dk1"/>
            </a:fillRef>
            <a:effectRef idx="2">
              <a:schemeClr val="dk1"/>
            </a:effectRef>
            <a:fontRef idx="minor">
              <a:schemeClr val="tx1"/>
            </a:fontRef>
          </p:style>
        </p:sp>
        <p:sp>
          <p:nvSpPr>
            <p:cNvPr id="5" name="Freeform: Shape 4">
              <a:extLst>
                <a:ext uri="{FF2B5EF4-FFF2-40B4-BE49-F238E27FC236}">
                  <a16:creationId xmlns:a16="http://schemas.microsoft.com/office/drawing/2014/main" id="{57D906A0-C4EE-4CC6-B741-91D313F623F2}"/>
                </a:ext>
              </a:extLst>
            </p:cNvPr>
            <p:cNvSpPr/>
            <p:nvPr/>
          </p:nvSpPr>
          <p:spPr>
            <a:xfrm>
              <a:off x="2341047" y="4123202"/>
              <a:ext cx="2156482" cy="374265"/>
            </a:xfrm>
            <a:custGeom>
              <a:avLst/>
              <a:gdLst/>
              <a:ahLst/>
              <a:cxnLst/>
              <a:rect l="0" t="0" r="0" b="0"/>
              <a:pathLst>
                <a:path>
                  <a:moveTo>
                    <a:pt x="2156482" y="0"/>
                  </a:moveTo>
                  <a:lnTo>
                    <a:pt x="2156482" y="187132"/>
                  </a:lnTo>
                  <a:lnTo>
                    <a:pt x="0" y="187132"/>
                  </a:lnTo>
                  <a:lnTo>
                    <a:pt x="0" y="374265"/>
                  </a:lnTo>
                </a:path>
              </a:pathLst>
            </a:custGeom>
          </p:spPr>
          <p:style>
            <a:lnRef idx="3">
              <a:schemeClr val="dk1"/>
            </a:lnRef>
            <a:fillRef idx="0">
              <a:schemeClr val="dk1"/>
            </a:fillRef>
            <a:effectRef idx="2">
              <a:schemeClr val="dk1"/>
            </a:effectRef>
            <a:fontRef idx="minor">
              <a:schemeClr val="tx1"/>
            </a:fontRef>
          </p:style>
        </p:sp>
        <p:sp>
          <p:nvSpPr>
            <p:cNvPr id="6" name="Freeform: Shape 5">
              <a:extLst>
                <a:ext uri="{FF2B5EF4-FFF2-40B4-BE49-F238E27FC236}">
                  <a16:creationId xmlns:a16="http://schemas.microsoft.com/office/drawing/2014/main" id="{11074BFD-D520-4C36-99C8-AD292A3D9EC6}"/>
                </a:ext>
              </a:extLst>
            </p:cNvPr>
            <p:cNvSpPr/>
            <p:nvPr/>
          </p:nvSpPr>
          <p:spPr>
            <a:xfrm>
              <a:off x="3015090" y="3143250"/>
              <a:ext cx="2964878" cy="979951"/>
            </a:xfrm>
            <a:custGeom>
              <a:avLst/>
              <a:gdLst>
                <a:gd name="connsiteX0" fmla="*/ 0 w 2964878"/>
                <a:gd name="connsiteY0" fmla="*/ 0 h 891108"/>
                <a:gd name="connsiteX1" fmla="*/ 2964878 w 2964878"/>
                <a:gd name="connsiteY1" fmla="*/ 0 h 891108"/>
                <a:gd name="connsiteX2" fmla="*/ 2964878 w 2964878"/>
                <a:gd name="connsiteY2" fmla="*/ 891108 h 891108"/>
                <a:gd name="connsiteX3" fmla="*/ 0 w 2964878"/>
                <a:gd name="connsiteY3" fmla="*/ 891108 h 891108"/>
                <a:gd name="connsiteX4" fmla="*/ 0 w 2964878"/>
                <a:gd name="connsiteY4" fmla="*/ 0 h 891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4878" h="891108">
                  <a:moveTo>
                    <a:pt x="0" y="0"/>
                  </a:moveTo>
                  <a:lnTo>
                    <a:pt x="2964878" y="0"/>
                  </a:lnTo>
                  <a:lnTo>
                    <a:pt x="2964878" y="891108"/>
                  </a:lnTo>
                  <a:lnTo>
                    <a:pt x="0" y="891108"/>
                  </a:lnTo>
                  <a:lnTo>
                    <a:pt x="0" y="0"/>
                  </a:lnTo>
                  <a:close/>
                </a:path>
              </a:pathLst>
            </a:custGeom>
            <a:gradFill>
              <a:gsLst>
                <a:gs pos="0">
                  <a:srgbClr val="7030A0"/>
                </a:gs>
                <a:gs pos="35000">
                  <a:schemeClr val="bg1"/>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b" anchorCtr="0">
              <a:noAutofit/>
            </a:bodyPr>
            <a:lstStyle/>
            <a:p>
              <a:pPr marL="0" lvl="0" indent="0" algn="ctr" defTabSz="1244600">
                <a:lnSpc>
                  <a:spcPct val="90000"/>
                </a:lnSpc>
                <a:spcBef>
                  <a:spcPct val="0"/>
                </a:spcBef>
                <a:spcAft>
                  <a:spcPct val="35000"/>
                </a:spcAft>
                <a:buNone/>
              </a:pPr>
              <a:r>
                <a:rPr lang="en-US" sz="2800" kern="1200" dirty="0">
                  <a:ln/>
                  <a:solidFill>
                    <a:schemeClr val="tx1">
                      <a:lumMod val="95000"/>
                      <a:lumOff val="5000"/>
                    </a:schemeClr>
                  </a:solidFill>
                  <a:latin typeface="Bahnschrift" panose="020B0502040204020203" pitchFamily="34" charset="0"/>
                </a:rPr>
                <a:t>Impairment Causes</a:t>
              </a:r>
            </a:p>
          </p:txBody>
        </p:sp>
        <p:sp>
          <p:nvSpPr>
            <p:cNvPr id="8" name="Freeform: Shape 7">
              <a:extLst>
                <a:ext uri="{FF2B5EF4-FFF2-40B4-BE49-F238E27FC236}">
                  <a16:creationId xmlns:a16="http://schemas.microsoft.com/office/drawing/2014/main" id="{8D164E3E-F339-4205-BB3A-90E6F59F5794}"/>
                </a:ext>
              </a:extLst>
            </p:cNvPr>
            <p:cNvSpPr/>
            <p:nvPr/>
          </p:nvSpPr>
          <p:spPr>
            <a:xfrm>
              <a:off x="1449939" y="4497468"/>
              <a:ext cx="1782216" cy="603886"/>
            </a:xfrm>
            <a:custGeom>
              <a:avLst/>
              <a:gdLst>
                <a:gd name="connsiteX0" fmla="*/ 0 w 1782216"/>
                <a:gd name="connsiteY0" fmla="*/ 0 h 891108"/>
                <a:gd name="connsiteX1" fmla="*/ 1782216 w 1782216"/>
                <a:gd name="connsiteY1" fmla="*/ 0 h 891108"/>
                <a:gd name="connsiteX2" fmla="*/ 1782216 w 1782216"/>
                <a:gd name="connsiteY2" fmla="*/ 891108 h 891108"/>
                <a:gd name="connsiteX3" fmla="*/ 0 w 1782216"/>
                <a:gd name="connsiteY3" fmla="*/ 891108 h 891108"/>
                <a:gd name="connsiteX4" fmla="*/ 0 w 1782216"/>
                <a:gd name="connsiteY4" fmla="*/ 0 h 891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216" h="891108">
                  <a:moveTo>
                    <a:pt x="0" y="0"/>
                  </a:moveTo>
                  <a:lnTo>
                    <a:pt x="1782216" y="0"/>
                  </a:lnTo>
                  <a:lnTo>
                    <a:pt x="1782216" y="891108"/>
                  </a:lnTo>
                  <a:lnTo>
                    <a:pt x="0" y="891108"/>
                  </a:lnTo>
                  <a:lnTo>
                    <a:pt x="0" y="0"/>
                  </a:lnTo>
                  <a:close/>
                </a:path>
              </a:pathLst>
            </a:custGeom>
            <a:gradFill>
              <a:gsLst>
                <a:gs pos="0">
                  <a:srgbClr val="7030A0"/>
                </a:gs>
                <a:gs pos="35000">
                  <a:schemeClr val="bg1"/>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b" anchorCtr="0">
              <a:noAutofit/>
            </a:bodyPr>
            <a:lstStyle/>
            <a:p>
              <a:pPr algn="ctr" defTabSz="1244600">
                <a:lnSpc>
                  <a:spcPct val="90000"/>
                </a:lnSpc>
                <a:spcAft>
                  <a:spcPct val="35000"/>
                </a:spcAft>
              </a:pPr>
              <a:r>
                <a:rPr lang="en-US" sz="2600" dirty="0">
                  <a:ln/>
                  <a:solidFill>
                    <a:schemeClr val="tx1">
                      <a:lumMod val="95000"/>
                      <a:lumOff val="5000"/>
                    </a:schemeClr>
                  </a:solidFill>
                  <a:latin typeface="Bahnschrift" panose="020B0502040204020203" pitchFamily="34" charset="0"/>
                </a:rPr>
                <a:t>Attenuation</a:t>
              </a:r>
            </a:p>
          </p:txBody>
        </p:sp>
        <p:sp>
          <p:nvSpPr>
            <p:cNvPr id="9" name="Freeform: Shape 8">
              <a:extLst>
                <a:ext uri="{FF2B5EF4-FFF2-40B4-BE49-F238E27FC236}">
                  <a16:creationId xmlns:a16="http://schemas.microsoft.com/office/drawing/2014/main" id="{52007714-6262-4544-9702-750C7D32A70F}"/>
                </a:ext>
              </a:extLst>
            </p:cNvPr>
            <p:cNvSpPr/>
            <p:nvPr/>
          </p:nvSpPr>
          <p:spPr>
            <a:xfrm>
              <a:off x="3606421" y="4497468"/>
              <a:ext cx="1782216" cy="603886"/>
            </a:xfrm>
            <a:custGeom>
              <a:avLst/>
              <a:gdLst>
                <a:gd name="connsiteX0" fmla="*/ 0 w 1782216"/>
                <a:gd name="connsiteY0" fmla="*/ 0 h 891108"/>
                <a:gd name="connsiteX1" fmla="*/ 1782216 w 1782216"/>
                <a:gd name="connsiteY1" fmla="*/ 0 h 891108"/>
                <a:gd name="connsiteX2" fmla="*/ 1782216 w 1782216"/>
                <a:gd name="connsiteY2" fmla="*/ 891108 h 891108"/>
                <a:gd name="connsiteX3" fmla="*/ 0 w 1782216"/>
                <a:gd name="connsiteY3" fmla="*/ 891108 h 891108"/>
                <a:gd name="connsiteX4" fmla="*/ 0 w 1782216"/>
                <a:gd name="connsiteY4" fmla="*/ 0 h 891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216" h="891108">
                  <a:moveTo>
                    <a:pt x="0" y="0"/>
                  </a:moveTo>
                  <a:lnTo>
                    <a:pt x="1782216" y="0"/>
                  </a:lnTo>
                  <a:lnTo>
                    <a:pt x="1782216" y="891108"/>
                  </a:lnTo>
                  <a:lnTo>
                    <a:pt x="0" y="891108"/>
                  </a:lnTo>
                  <a:lnTo>
                    <a:pt x="0" y="0"/>
                  </a:lnTo>
                  <a:close/>
                </a:path>
              </a:pathLst>
            </a:custGeom>
            <a:gradFill>
              <a:gsLst>
                <a:gs pos="0">
                  <a:srgbClr val="7030A0"/>
                </a:gs>
                <a:gs pos="35000">
                  <a:schemeClr val="bg1"/>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b" anchorCtr="0">
              <a:noAutofit/>
            </a:bodyPr>
            <a:lstStyle/>
            <a:p>
              <a:pPr algn="ctr" defTabSz="1244600">
                <a:lnSpc>
                  <a:spcPct val="90000"/>
                </a:lnSpc>
                <a:spcAft>
                  <a:spcPct val="35000"/>
                </a:spcAft>
              </a:pPr>
              <a:r>
                <a:rPr lang="en-US" sz="2600" dirty="0">
                  <a:ln/>
                  <a:solidFill>
                    <a:schemeClr val="tx1">
                      <a:lumMod val="95000"/>
                      <a:lumOff val="5000"/>
                    </a:schemeClr>
                  </a:solidFill>
                  <a:latin typeface="Bahnschrift" panose="020B0502040204020203" pitchFamily="34" charset="0"/>
                </a:rPr>
                <a:t>Distortion</a:t>
              </a:r>
            </a:p>
          </p:txBody>
        </p:sp>
        <p:sp>
          <p:nvSpPr>
            <p:cNvPr id="10" name="Freeform: Shape 9">
              <a:extLst>
                <a:ext uri="{FF2B5EF4-FFF2-40B4-BE49-F238E27FC236}">
                  <a16:creationId xmlns:a16="http://schemas.microsoft.com/office/drawing/2014/main" id="{287D880E-5BBE-49F4-B9ED-E0CC75740AA7}"/>
                </a:ext>
              </a:extLst>
            </p:cNvPr>
            <p:cNvSpPr/>
            <p:nvPr/>
          </p:nvSpPr>
          <p:spPr>
            <a:xfrm>
              <a:off x="5721752" y="4497468"/>
              <a:ext cx="1782216" cy="603886"/>
            </a:xfrm>
            <a:custGeom>
              <a:avLst/>
              <a:gdLst>
                <a:gd name="connsiteX0" fmla="*/ 0 w 1782216"/>
                <a:gd name="connsiteY0" fmla="*/ 0 h 891108"/>
                <a:gd name="connsiteX1" fmla="*/ 1782216 w 1782216"/>
                <a:gd name="connsiteY1" fmla="*/ 0 h 891108"/>
                <a:gd name="connsiteX2" fmla="*/ 1782216 w 1782216"/>
                <a:gd name="connsiteY2" fmla="*/ 891108 h 891108"/>
                <a:gd name="connsiteX3" fmla="*/ 0 w 1782216"/>
                <a:gd name="connsiteY3" fmla="*/ 891108 h 891108"/>
                <a:gd name="connsiteX4" fmla="*/ 0 w 1782216"/>
                <a:gd name="connsiteY4" fmla="*/ 0 h 891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2216" h="891108">
                  <a:moveTo>
                    <a:pt x="0" y="0"/>
                  </a:moveTo>
                  <a:lnTo>
                    <a:pt x="1782216" y="0"/>
                  </a:lnTo>
                  <a:lnTo>
                    <a:pt x="1782216" y="891108"/>
                  </a:lnTo>
                  <a:lnTo>
                    <a:pt x="0" y="891108"/>
                  </a:lnTo>
                  <a:lnTo>
                    <a:pt x="0" y="0"/>
                  </a:lnTo>
                  <a:close/>
                </a:path>
              </a:pathLst>
            </a:custGeom>
            <a:gradFill>
              <a:gsLst>
                <a:gs pos="0">
                  <a:srgbClr val="7030A0"/>
                </a:gs>
                <a:gs pos="35000">
                  <a:schemeClr val="bg1"/>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b" anchorCtr="0">
              <a:noAutofit/>
            </a:bodyPr>
            <a:lstStyle/>
            <a:p>
              <a:pPr algn="ctr" defTabSz="1244600">
                <a:lnSpc>
                  <a:spcPct val="90000"/>
                </a:lnSpc>
                <a:spcAft>
                  <a:spcPct val="35000"/>
                </a:spcAft>
              </a:pPr>
              <a:r>
                <a:rPr lang="en-US" sz="2600">
                  <a:ln/>
                  <a:solidFill>
                    <a:schemeClr val="tx1">
                      <a:lumMod val="95000"/>
                      <a:lumOff val="5000"/>
                    </a:schemeClr>
                  </a:solidFill>
                  <a:latin typeface="Bahnschrift" panose="020B0502040204020203" pitchFamily="34" charset="0"/>
                </a:rPr>
                <a:t>Noise</a:t>
              </a:r>
              <a:endParaRPr lang="en-US" sz="2600" dirty="0">
                <a:ln/>
                <a:solidFill>
                  <a:schemeClr val="tx1">
                    <a:lumMod val="95000"/>
                    <a:lumOff val="5000"/>
                  </a:schemeClr>
                </a:solidFill>
                <a:latin typeface="Bahnschrift" panose="020B0502040204020203"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a:extLst>
              <a:ext uri="{FF2B5EF4-FFF2-40B4-BE49-F238E27FC236}">
                <a16:creationId xmlns:a16="http://schemas.microsoft.com/office/drawing/2014/main" id="{D92FFB55-27C5-43F2-929E-B3E836952A63}"/>
              </a:ext>
            </a:extLst>
          </p:cNvPr>
          <p:cNvSpPr>
            <a:spLocks noGrp="1"/>
          </p:cNvSpPr>
          <p:nvPr>
            <p:ph idx="1"/>
          </p:nvPr>
        </p:nvSpPr>
        <p:spPr>
          <a:xfrm>
            <a:off x="471488" y="1362075"/>
            <a:ext cx="8215312" cy="3667125"/>
          </a:xfrm>
        </p:spPr>
        <p:txBody>
          <a:bodyPr/>
          <a:lstStyle/>
          <a:p>
            <a:pPr algn="just" eaLnBrk="1" hangingPunct="1">
              <a:lnSpc>
                <a:spcPct val="150000"/>
              </a:lnSpc>
              <a:buClr>
                <a:srgbClr val="7030A0"/>
              </a:buClr>
            </a:pPr>
            <a:r>
              <a:rPr lang="en-US" altLang="en-US" dirty="0"/>
              <a:t>Means loss of energy -&gt; weaker signal</a:t>
            </a:r>
          </a:p>
          <a:p>
            <a:pPr algn="just" eaLnBrk="1" hangingPunct="1">
              <a:lnSpc>
                <a:spcPct val="150000"/>
              </a:lnSpc>
              <a:buClr>
                <a:srgbClr val="7030A0"/>
              </a:buClr>
            </a:pPr>
            <a:r>
              <a:rPr lang="en-US" altLang="en-US" dirty="0"/>
              <a:t>When a signal travels through a medium it loses energy overcoming the resistance of the medium</a:t>
            </a:r>
          </a:p>
          <a:p>
            <a:pPr algn="just" eaLnBrk="1" hangingPunct="1">
              <a:lnSpc>
                <a:spcPct val="150000"/>
              </a:lnSpc>
              <a:buClr>
                <a:srgbClr val="7030A0"/>
              </a:buClr>
            </a:pPr>
            <a:r>
              <a:rPr lang="en-US" altLang="en-US" dirty="0"/>
              <a:t>Amplifiers are used to compensate for this loss of energy by amplifying the signal.</a:t>
            </a:r>
          </a:p>
        </p:txBody>
      </p:sp>
      <p:sp>
        <p:nvSpPr>
          <p:cNvPr id="10243" name="Title 2">
            <a:extLst>
              <a:ext uri="{FF2B5EF4-FFF2-40B4-BE49-F238E27FC236}">
                <a16:creationId xmlns:a16="http://schemas.microsoft.com/office/drawing/2014/main" id="{69392923-ADFB-4D6C-9175-A3FF229013A2}"/>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Attenuation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11266" name="Title 2">
            <a:extLst>
              <a:ext uri="{FF2B5EF4-FFF2-40B4-BE49-F238E27FC236}">
                <a16:creationId xmlns:a16="http://schemas.microsoft.com/office/drawing/2014/main" id="{C901A4E6-691E-4A58-AB83-CF56B8AFC66B}"/>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Attenuation</a:t>
            </a:r>
          </a:p>
        </p:txBody>
      </p:sp>
      <p:pic>
        <p:nvPicPr>
          <p:cNvPr id="11267" name="Content Placeholder 3">
            <a:extLst>
              <a:ext uri="{FF2B5EF4-FFF2-40B4-BE49-F238E27FC236}">
                <a16:creationId xmlns:a16="http://schemas.microsoft.com/office/drawing/2014/main" id="{11A63058-0973-4E70-8B2D-5840B8B97AE9}"/>
              </a:ext>
            </a:extLst>
          </p:cNvPr>
          <p:cNvPicPr>
            <a:picLocks noChangeAspect="1"/>
          </p:cNvPicPr>
          <p:nvPr/>
        </p:nvPicPr>
        <p:blipFill>
          <a:blip r:embed="rId3"/>
          <a:srcRect r="75916" b="44164"/>
          <a:stretch>
            <a:fillRect/>
          </a:stretch>
        </p:blipFill>
        <p:spPr bwMode="auto">
          <a:xfrm>
            <a:off x="2409825" y="1912938"/>
            <a:ext cx="4373563" cy="3851275"/>
          </a:xfrm>
          <a:prstGeom prst="rect">
            <a:avLst/>
          </a:prstGeom>
          <a:ln>
            <a:solidFill>
              <a:srgbClr val="7030A0"/>
            </a:solid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pic>
        <p:nvPicPr>
          <p:cNvPr id="12290" name="Content Placeholder 3">
            <a:extLst>
              <a:ext uri="{FF2B5EF4-FFF2-40B4-BE49-F238E27FC236}">
                <a16:creationId xmlns:a16="http://schemas.microsoft.com/office/drawing/2014/main" id="{0CAAF2EF-0886-476A-A013-5BE2C0A113A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45113" r="32610" b="46307"/>
          <a:stretch>
            <a:fillRect/>
          </a:stretch>
        </p:blipFill>
        <p:spPr>
          <a:xfrm>
            <a:off x="2409825" y="1925638"/>
            <a:ext cx="4370388" cy="4005262"/>
          </a:xfrm>
          <a:prstGeom prst="rect">
            <a:avLst/>
          </a:prstGeom>
          <a:ln>
            <a:solidFill>
              <a:srgbClr val="7030A0"/>
            </a:solidFill>
          </a:ln>
          <a:effectLst>
            <a:outerShdw blurRad="190500" algn="tl" rotWithShape="0">
              <a:srgbClr val="000000">
                <a:alpha val="70000"/>
              </a:srgbClr>
            </a:outerShdw>
          </a:effectLst>
        </p:spPr>
      </p:pic>
      <p:sp>
        <p:nvSpPr>
          <p:cNvPr id="12291" name="Title 2">
            <a:extLst>
              <a:ext uri="{FF2B5EF4-FFF2-40B4-BE49-F238E27FC236}">
                <a16:creationId xmlns:a16="http://schemas.microsoft.com/office/drawing/2014/main" id="{F707C65D-ED04-4C76-A8B0-91B83FF78AEA}"/>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Attenuation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13314" name="Title 2">
            <a:extLst>
              <a:ext uri="{FF2B5EF4-FFF2-40B4-BE49-F238E27FC236}">
                <a16:creationId xmlns:a16="http://schemas.microsoft.com/office/drawing/2014/main" id="{E3828A05-D8A7-4B7F-99E9-505359DA3201}"/>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Attenuation</a:t>
            </a:r>
          </a:p>
        </p:txBody>
      </p:sp>
      <p:pic>
        <p:nvPicPr>
          <p:cNvPr id="13315" name="Content Placeholder 3">
            <a:extLst>
              <a:ext uri="{FF2B5EF4-FFF2-40B4-BE49-F238E27FC236}">
                <a16:creationId xmlns:a16="http://schemas.microsoft.com/office/drawing/2014/main" id="{390D589E-D258-4DEF-B09E-D7B59922ED41}"/>
              </a:ext>
            </a:extLst>
          </p:cNvPr>
          <p:cNvPicPr>
            <a:picLocks noChangeAspect="1"/>
          </p:cNvPicPr>
          <p:nvPr/>
        </p:nvPicPr>
        <p:blipFill>
          <a:blip r:embed="rId3"/>
          <a:srcRect l="76930" b="41989"/>
          <a:stretch>
            <a:fillRect/>
          </a:stretch>
        </p:blipFill>
        <p:spPr bwMode="auto">
          <a:xfrm>
            <a:off x="2397125" y="1970088"/>
            <a:ext cx="4370388" cy="4056062"/>
          </a:xfrm>
          <a:prstGeom prst="rect">
            <a:avLst/>
          </a:prstGeom>
          <a:ln>
            <a:solidFill>
              <a:srgbClr val="7030A0"/>
            </a:solid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43ACC190-EF55-48F0-8663-A0BF3EDBDE40}"/>
              </a:ext>
            </a:extLst>
          </p:cNvPr>
          <p:cNvSpPr>
            <a:spLocks noGrp="1"/>
          </p:cNvSpPr>
          <p:nvPr>
            <p:ph type="title"/>
          </p:nvPr>
        </p:nvSpPr>
        <p:spPr>
          <a:xfrm>
            <a:off x="269875" y="0"/>
            <a:ext cx="8653463" cy="1065213"/>
          </a:xfrm>
        </p:spPr>
        <p:txBody>
          <a:bodyPr/>
          <a:lstStyle/>
          <a:p>
            <a:pPr eaLnBrk="1" hangingPunct="1"/>
            <a:r>
              <a:rPr lang="en-US" altLang="en-US">
                <a:effectLst/>
                <a:latin typeface="Bahnschrift SemiBold" panose="020B0502040204020203" pitchFamily="34" charset="0"/>
              </a:rPr>
              <a:t>Attenuation</a:t>
            </a:r>
          </a:p>
        </p:txBody>
      </p:sp>
      <p:pic>
        <p:nvPicPr>
          <p:cNvPr id="14339" name="Content Placeholder 3">
            <a:extLst>
              <a:ext uri="{FF2B5EF4-FFF2-40B4-BE49-F238E27FC236}">
                <a16:creationId xmlns:a16="http://schemas.microsoft.com/office/drawing/2014/main" id="{55D61C40-CB47-45B8-BBE1-F30EE490A4B5}"/>
              </a:ext>
            </a:extLst>
          </p:cNvPr>
          <p:cNvPicPr>
            <a:picLocks noChangeAspect="1"/>
          </p:cNvPicPr>
          <p:nvPr/>
        </p:nvPicPr>
        <p:blipFill>
          <a:blip r:embed="rId3"/>
          <a:srcRect/>
          <a:stretch>
            <a:fillRect/>
          </a:stretch>
        </p:blipFill>
        <p:spPr bwMode="auto">
          <a:xfrm>
            <a:off x="660400" y="2476500"/>
            <a:ext cx="7632700" cy="2900363"/>
          </a:xfrm>
          <a:prstGeom prst="rect">
            <a:avLst/>
          </a:prstGeom>
          <a:ln>
            <a:solidFill>
              <a:srgbClr val="7030A0"/>
            </a:solid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1725</TotalTime>
  <Words>700</Words>
  <Application>Microsoft Office PowerPoint</Application>
  <PresentationFormat>On-screen Show (4:3)</PresentationFormat>
  <Paragraphs>76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Bahnschrift</vt:lpstr>
      <vt:lpstr>Bahnschrift SemiBold</vt:lpstr>
      <vt:lpstr>Calibri</vt:lpstr>
      <vt:lpstr>Calibri Light</vt:lpstr>
      <vt:lpstr>Cambria Math</vt:lpstr>
      <vt:lpstr>Times New Roman</vt:lpstr>
      <vt:lpstr>Wingdings</vt:lpstr>
      <vt:lpstr>Office Theme</vt:lpstr>
      <vt:lpstr>PowerPoint Presentation</vt:lpstr>
      <vt:lpstr>PowerPoint Presentation</vt:lpstr>
      <vt:lpstr>Transmission Impairment</vt:lpstr>
      <vt:lpstr>Causes of Impairment</vt:lpstr>
      <vt:lpstr>Attenuation</vt:lpstr>
      <vt:lpstr>Attenuation</vt:lpstr>
      <vt:lpstr>Attenuation</vt:lpstr>
      <vt:lpstr>Attenuation</vt:lpstr>
      <vt:lpstr>Attenuation</vt:lpstr>
      <vt:lpstr>Measurement of Attenuation</vt:lpstr>
      <vt:lpstr>Example</vt:lpstr>
      <vt:lpstr>Example</vt:lpstr>
      <vt:lpstr>Example</vt:lpstr>
      <vt:lpstr>Example</vt:lpstr>
      <vt:lpstr>Distortion</vt:lpstr>
      <vt:lpstr>Distortion</vt:lpstr>
      <vt:lpstr>Example</vt:lpstr>
      <vt:lpstr>Noise</vt:lpstr>
      <vt:lpstr>Different types of noise</vt:lpstr>
      <vt:lpstr>Different Types of Noise</vt:lpstr>
      <vt:lpstr>Different types of noise</vt:lpstr>
      <vt:lpstr>Different Types of Noise</vt:lpstr>
      <vt:lpstr>Noise</vt:lpstr>
      <vt:lpstr>Signal to Noise Ratio (SNR)</vt:lpstr>
      <vt:lpstr>Signal to Noise Ratio (SNR)</vt:lpstr>
      <vt:lpstr>Signal to Noise Ratio (SNR)</vt:lpstr>
      <vt:lpstr>Signal to Noise Ratio (SNR)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78</cp:revision>
  <dcterms:created xsi:type="dcterms:W3CDTF">2020-12-01T08:07:04Z</dcterms:created>
  <dcterms:modified xsi:type="dcterms:W3CDTF">2020-12-11T15:26:46Z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599709</vt:lpwstr>
  </property>
  <property fmtid="{D5CDD505-2E9C-101B-9397-08002B2CF9AE}" name="NXPowerLiteSettings" pid="3">
    <vt:lpwstr>C6200358026400</vt:lpwstr>
  </property>
  <property fmtid="{D5CDD505-2E9C-101B-9397-08002B2CF9AE}" name="NXPowerLiteVersion" pid="4">
    <vt:lpwstr>D8.0.4</vt:lpwstr>
  </property>
</Properties>
</file>