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8" r:id="rId3"/>
    <p:sldId id="259" r:id="rId4"/>
    <p:sldId id="296" r:id="rId5"/>
    <p:sldId id="293" r:id="rId6"/>
    <p:sldId id="263" r:id="rId7"/>
    <p:sldId id="294" r:id="rId8"/>
    <p:sldId id="262" r:id="rId9"/>
    <p:sldId id="295" r:id="rId10"/>
    <p:sldId id="265" r:id="rId11"/>
    <p:sldId id="266" r:id="rId12"/>
    <p:sldId id="267" r:id="rId13"/>
    <p:sldId id="269" r:id="rId14"/>
    <p:sldId id="299" r:id="rId15"/>
    <p:sldId id="270" r:id="rId16"/>
    <p:sldId id="271" r:id="rId17"/>
    <p:sldId id="272" r:id="rId18"/>
    <p:sldId id="300" r:id="rId19"/>
    <p:sldId id="314" r:id="rId20"/>
    <p:sldId id="301" r:id="rId21"/>
    <p:sldId id="302" r:id="rId22"/>
    <p:sldId id="315" r:id="rId23"/>
    <p:sldId id="316" r:id="rId24"/>
    <p:sldId id="305" r:id="rId25"/>
    <p:sldId id="317" r:id="rId26"/>
    <p:sldId id="307" r:id="rId27"/>
    <p:sldId id="322" r:id="rId28"/>
    <p:sldId id="321" r:id="rId29"/>
    <p:sldId id="318" r:id="rId30"/>
    <p:sldId id="319" r:id="rId31"/>
    <p:sldId id="310" r:id="rId32"/>
    <p:sldId id="323" r:id="rId33"/>
    <p:sldId id="311" r:id="rId34"/>
    <p:sldId id="320" r:id="rId35"/>
    <p:sldId id="257" r:id="rId3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6BDF3D-9FFF-46C8-92A3-E6D342760A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3675B-F1E0-4069-8628-095FF1BC96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1C00E-4EFB-4F65-A5D3-A6E2C48DA7D1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1821712-B05C-4FC9-86FE-0EBE2B21A2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7EBDBE3-F157-440A-BCFC-D96CC290B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70054-69A3-4144-922B-B1178B1F0A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BBE58-47E1-45D6-84D8-CCB4343B3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517563-2F9C-4376-A759-F3D68B1568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9A6001-45FD-4DF2-8F59-3A0F076FCB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D6911D-319D-430A-8864-1264B8E4BBA4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C3AFA-12E4-4066-B0A7-7A990B55288D}"/>
              </a:ext>
            </a:extLst>
          </p:cNvPr>
          <p:cNvSpPr/>
          <p:nvPr userDrawn="1"/>
        </p:nvSpPr>
        <p:spPr>
          <a:xfrm>
            <a:off x="0" y="4043363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F29C-AF70-41E4-A913-F5810026EE98}"/>
              </a:ext>
            </a:extLst>
          </p:cNvPr>
          <p:cNvSpPr/>
          <p:nvPr userDrawn="1"/>
        </p:nvSpPr>
        <p:spPr>
          <a:xfrm>
            <a:off x="0" y="4872038"/>
            <a:ext cx="7029450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F8AF000E-B729-47DE-8D86-3267922DA824}"/>
              </a:ext>
            </a:extLst>
          </p:cNvPr>
          <p:cNvSpPr/>
          <p:nvPr userDrawn="1"/>
        </p:nvSpPr>
        <p:spPr>
          <a:xfrm>
            <a:off x="6529388" y="5630863"/>
            <a:ext cx="248602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E618DD-5D05-4C85-9FA4-F189786A8A0D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925"/>
            <a:ext cx="248602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550BFC-4D4D-416E-B865-0B6305766C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0800" y="6145213"/>
            <a:ext cx="2614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IN" altLang="en-US" sz="2000">
                <a:solidFill>
                  <a:schemeClr val="bg1"/>
                </a:solidFill>
                <a:latin typeface="Bahnschrift"/>
              </a:rPr>
              <a:t>Associate Professor</a:t>
            </a:r>
            <a:endParaRPr lang="en-US" altLang="en-US" sz="2000">
              <a:solidFill>
                <a:schemeClr val="bg1"/>
              </a:solidFill>
              <a:latin typeface="Bahnschrif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F0C7FC-24FF-4CCB-9CBA-25D02C5BF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850"/>
            <a:ext cx="248602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59281D-303A-4CBF-898A-E99BA1EF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8D2DB-C3B0-4F18-B55D-D5658CA7EE9A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3168A3-5873-4124-9850-374E520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C945A-6A84-4783-B13D-F4A76BAD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CC226-63D9-48E9-BD63-F1101C05F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5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57CD-95D9-4D63-8461-D08B5F9A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76C62-D188-48FD-80A4-9AFE73E3DBFD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07EF-B047-4161-9AF4-1E8E0E27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A7AB-E615-40BD-8F04-C738803D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5403C-0CEC-44EC-A6A4-C66FC27171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173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E6C2-BCB5-4223-8326-C25982BB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C8DD8-D5F1-4B07-BE8B-270108589D59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C96CE-B515-46F2-A399-5BFB5CF5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2A100-45BB-4A67-91BA-0320EF14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3F5CF-CC8C-4659-9FF4-E327AA31ED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6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B3826-3CB8-4A44-9B75-E9164C00731E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741591-6D89-40A3-B906-B798B2DBFF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7" r="22244" b="5171"/>
          <a:stretch>
            <a:fillRect/>
          </a:stretch>
        </p:blipFill>
        <p:spPr bwMode="auto">
          <a:xfrm>
            <a:off x="7486650" y="136525"/>
            <a:ext cx="15303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9257B5-71DA-4B8C-8742-10B785799DEB}"/>
              </a:ext>
            </a:extLst>
          </p:cNvPr>
          <p:cNvSpPr/>
          <p:nvPr userDrawn="1"/>
        </p:nvSpPr>
        <p:spPr>
          <a:xfrm>
            <a:off x="628650" y="136525"/>
            <a:ext cx="3219450" cy="1716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548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7EFA-B7AC-4DBA-8B1D-AA8FE675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CB41E-01F2-4827-A8F2-C908FE0C9C78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D7E05-A124-48D1-B0E0-F60B5A81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1E2D-37E7-4ACA-B234-427BED12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8932D-D783-4909-BF43-0114730C37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0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552EB6E-F595-49E0-A11D-30F9DF7D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99C1D-00F4-4158-B357-29F661D235A0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8859B2-98E7-4B17-9C2D-A6F95274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85E470-2531-41CA-BF0C-963A0386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92ABE-F3A2-4D27-8D4B-AF89F35508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92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ADABF55-ADEC-414A-9F54-943E09BB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6303B-3935-47BD-966E-F5DB1117FDC1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22A3AF-3BDB-41CA-A6C4-A5E779B5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B9E08E-A601-4BFE-9E62-E1A36A64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56109-E639-42F9-A641-BE7B0684E2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42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793AC5-EC55-4BD7-BE63-35CE3F6C7DDA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A4CA2-AA41-4976-8A54-B2A09333E470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79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02E7E5-4B74-4EFC-AD54-130347F12186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70423-80BB-460D-A725-080DAC9016DE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77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3E86D138-8B7F-4383-B3C7-E9728184578F}"/>
              </a:ext>
            </a:extLst>
          </p:cNvPr>
          <p:cNvSpPr/>
          <p:nvPr userDrawn="1"/>
        </p:nvSpPr>
        <p:spPr>
          <a:xfrm>
            <a:off x="2212975" y="2892425"/>
            <a:ext cx="4718050" cy="1073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44669-98D7-4659-B03F-CFD61357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9BE50-E735-4A87-B3E6-8BD68EEE1EBC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A9727-5B5C-4377-9907-6722746E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50917-6AA5-4343-8AB5-AF8E6FB7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0DCC-0A5C-4C1F-A839-B7061B900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89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92082B-C6EF-4E2B-A22F-F02AA80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467C1-1E3C-438E-AED0-4EB232048FFD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2E077E-48D5-4C88-A3D1-AB788B5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4FC12F-6B60-463C-B7CD-4F8D143A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440BD-87BF-4250-A746-8189AEB1AE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5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25DB661-41C2-47F3-9324-8062F47E1A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68FA820-2B2D-424C-83C7-6A9C774B9B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14A2-85DD-40EC-B7B1-0ED417279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997AAB-A782-452C-8E1C-5D895A0169A9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30AA-7F07-4306-A8EA-25C0F3BE2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ED30-E458-4422-B355-F18E21969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AAAAC34-C732-48E8-A5FA-C288C305E7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9" r:id="rId3"/>
    <p:sldLayoutId id="2147483730" r:id="rId4"/>
    <p:sldLayoutId id="2147483731" r:id="rId5"/>
    <p:sldLayoutId id="2147483738" r:id="rId6"/>
    <p:sldLayoutId id="2147483739" r:id="rId7"/>
    <p:sldLayoutId id="2147483740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D400C4A7-7BE3-48AD-945F-0223D4A9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A receiver will evaluate the average power of the received signal (called the baseline).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If the incoming signal does not vary over a long period of time, the baseline will drift and thus cause errors in detection of incoming data elements.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A good line encoding scheme will prevent long runs of fixed amplitude.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0B47A3-C0A7-49CE-B58D-4D7C718D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23149"/>
            <a:ext cx="8653463" cy="1065213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Baseline Wandering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>
            <a:extLst>
              <a:ext uri="{FF2B5EF4-FFF2-40B4-BE49-F238E27FC236}">
                <a16:creationId xmlns:a16="http://schemas.microsoft.com/office/drawing/2014/main" id="{8EE2525A-3DD5-4484-B418-46E768492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when the voltage level remains constant for long periods of time, there is an increase in the low frequencies of the signal.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Most channels are bandpass and may not support the low frequencies.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This will require the removal of the dc component of a transmitted signal.</a:t>
            </a:r>
          </a:p>
          <a:p>
            <a:pPr lvl="1" algn="just">
              <a:lnSpc>
                <a:spcPct val="150000"/>
              </a:lnSpc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BEBF3-36BB-4A3A-8FBD-4F9B2ECF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DC Components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7427B31E-7921-4A76-8F17-286856D37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The clocks at the sender and the receiver must have the same bit interval.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If the receiver clock is faster or slower, it will misinterpret the incoming bit stream.</a:t>
            </a:r>
          </a:p>
          <a:p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0733E-C584-4984-8EAD-9DFE73FC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Self Synchronization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50F5CF-0E5E-4964-A8BD-682AD55C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altLang="en-US" dirty="0"/>
              <a:t>Errors occur during transmission due to line impairments.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dirty="0"/>
              <a:t>Some codes are constructed such that when an error occurs it can be detected. 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91C6-3635-4C51-8E65-40D6C77E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Error Detection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50F5CF-0E5E-4964-A8BD-682AD55C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en-US" dirty="0"/>
              <a:t>For example,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altLang="en-US" dirty="0"/>
              <a:t>a particular signal transition is not part of the code. When it occurs, the receiver will know that a symbol error has occurred.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91C6-3635-4C51-8E65-40D6C77E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Error Detection </a:t>
            </a:r>
          </a:p>
        </p:txBody>
      </p:sp>
    </p:spTree>
    <p:extLst>
      <p:ext uri="{BB962C8B-B14F-4D97-AF65-F5344CB8AC3E}">
        <p14:creationId xmlns:p14="http://schemas.microsoft.com/office/powerpoint/2010/main" val="291757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70583D-711C-4219-A4DD-B2016451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altLang="en-US" dirty="0"/>
              <a:t>There are line encoding techniques that make the transmitted signal “immune” to noise and interference.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This means that the signal cannot be corrupted, it is stronger than error detection.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B5B3D1-7F18-47AC-A39C-24C21BDE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Noise and Interference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CAC688-D4DC-43AA-B715-4BDA2064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en-US" dirty="0"/>
              <a:t>The more robust and resilient the code, the more complex it is to implement, and the price is often paid in baud rate or required bandwidth.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4AC39B-5BF1-4F1E-ACEA-198736AB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-30957"/>
            <a:ext cx="8653463" cy="10652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Complexity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618885-7E9C-46F1-BA4B-72D194E9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Line Coding Schemes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9C14FD-31BB-428F-998C-F337A94C79C3}"/>
              </a:ext>
            </a:extLst>
          </p:cNvPr>
          <p:cNvGrpSpPr/>
          <p:nvPr/>
        </p:nvGrpSpPr>
        <p:grpSpPr>
          <a:xfrm>
            <a:off x="185194" y="1861823"/>
            <a:ext cx="8738143" cy="4281411"/>
            <a:chOff x="31072" y="1861823"/>
            <a:chExt cx="8892266" cy="42814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CFF6E8-65A2-4FAF-BC44-777BE8AE8D2F}"/>
                </a:ext>
              </a:extLst>
            </p:cNvPr>
            <p:cNvSpPr/>
            <p:nvPr/>
          </p:nvSpPr>
          <p:spPr>
            <a:xfrm>
              <a:off x="2717406" y="1889194"/>
              <a:ext cx="1665648" cy="665474"/>
            </a:xfrm>
            <a:custGeom>
              <a:avLst/>
              <a:gdLst>
                <a:gd name="connsiteX0" fmla="*/ 0 w 1497357"/>
                <a:gd name="connsiteY0" fmla="*/ 66547 h 665474"/>
                <a:gd name="connsiteX1" fmla="*/ 66547 w 1497357"/>
                <a:gd name="connsiteY1" fmla="*/ 0 h 665474"/>
                <a:gd name="connsiteX2" fmla="*/ 1430810 w 1497357"/>
                <a:gd name="connsiteY2" fmla="*/ 0 h 665474"/>
                <a:gd name="connsiteX3" fmla="*/ 1497357 w 1497357"/>
                <a:gd name="connsiteY3" fmla="*/ 66547 h 665474"/>
                <a:gd name="connsiteX4" fmla="*/ 1497357 w 1497357"/>
                <a:gd name="connsiteY4" fmla="*/ 598927 h 665474"/>
                <a:gd name="connsiteX5" fmla="*/ 1430810 w 1497357"/>
                <a:gd name="connsiteY5" fmla="*/ 665474 h 665474"/>
                <a:gd name="connsiteX6" fmla="*/ 66547 w 1497357"/>
                <a:gd name="connsiteY6" fmla="*/ 665474 h 665474"/>
                <a:gd name="connsiteX7" fmla="*/ 0 w 1497357"/>
                <a:gd name="connsiteY7" fmla="*/ 598927 h 665474"/>
                <a:gd name="connsiteX8" fmla="*/ 0 w 1497357"/>
                <a:gd name="connsiteY8" fmla="*/ 66547 h 66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357" h="665474">
                  <a:moveTo>
                    <a:pt x="0" y="66547"/>
                  </a:moveTo>
                  <a:cubicBezTo>
                    <a:pt x="0" y="29794"/>
                    <a:pt x="29794" y="0"/>
                    <a:pt x="66547" y="0"/>
                  </a:cubicBezTo>
                  <a:lnTo>
                    <a:pt x="1430810" y="0"/>
                  </a:lnTo>
                  <a:cubicBezTo>
                    <a:pt x="1467563" y="0"/>
                    <a:pt x="1497357" y="29794"/>
                    <a:pt x="1497357" y="66547"/>
                  </a:cubicBezTo>
                  <a:lnTo>
                    <a:pt x="1497357" y="598927"/>
                  </a:lnTo>
                  <a:cubicBezTo>
                    <a:pt x="1497357" y="635680"/>
                    <a:pt x="1467563" y="665474"/>
                    <a:pt x="1430810" y="665474"/>
                  </a:cubicBezTo>
                  <a:lnTo>
                    <a:pt x="66547" y="665474"/>
                  </a:lnTo>
                  <a:cubicBezTo>
                    <a:pt x="29794" y="665474"/>
                    <a:pt x="0" y="635680"/>
                    <a:pt x="0" y="598927"/>
                  </a:cubicBezTo>
                  <a:lnTo>
                    <a:pt x="0" y="66547"/>
                  </a:lnTo>
                  <a:close/>
                </a:path>
              </a:pathLst>
            </a:custGeom>
            <a:gradFill flip="none" rotWithShape="1">
              <a:gsLst>
                <a:gs pos="3000">
                  <a:srgbClr val="7030A0"/>
                </a:gs>
                <a:gs pos="21000">
                  <a:schemeClr val="accent1">
                    <a:lumMod val="5000"/>
                    <a:lumOff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347" tIns="46347" rIns="46347" bIns="46347" numCol="1" spcCol="1270" anchor="ctr" anchorCtr="0">
              <a:noAutofit/>
            </a:bodyPr>
            <a:lstStyle/>
            <a:p>
              <a:pPr algn="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Unipolar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FE6CEA-6C73-42A1-8E29-1576907C0E72}"/>
                </a:ext>
              </a:extLst>
            </p:cNvPr>
            <p:cNvSpPr/>
            <p:nvPr/>
          </p:nvSpPr>
          <p:spPr>
            <a:xfrm>
              <a:off x="4920880" y="1861823"/>
              <a:ext cx="1236301" cy="665474"/>
            </a:xfrm>
            <a:custGeom>
              <a:avLst/>
              <a:gdLst>
                <a:gd name="connsiteX0" fmla="*/ 0 w 1330948"/>
                <a:gd name="connsiteY0" fmla="*/ 66547 h 665474"/>
                <a:gd name="connsiteX1" fmla="*/ 66547 w 1330948"/>
                <a:gd name="connsiteY1" fmla="*/ 0 h 665474"/>
                <a:gd name="connsiteX2" fmla="*/ 1264401 w 1330948"/>
                <a:gd name="connsiteY2" fmla="*/ 0 h 665474"/>
                <a:gd name="connsiteX3" fmla="*/ 1330948 w 1330948"/>
                <a:gd name="connsiteY3" fmla="*/ 66547 h 665474"/>
                <a:gd name="connsiteX4" fmla="*/ 1330948 w 1330948"/>
                <a:gd name="connsiteY4" fmla="*/ 598927 h 665474"/>
                <a:gd name="connsiteX5" fmla="*/ 1264401 w 1330948"/>
                <a:gd name="connsiteY5" fmla="*/ 665474 h 665474"/>
                <a:gd name="connsiteX6" fmla="*/ 66547 w 1330948"/>
                <a:gd name="connsiteY6" fmla="*/ 665474 h 665474"/>
                <a:gd name="connsiteX7" fmla="*/ 0 w 1330948"/>
                <a:gd name="connsiteY7" fmla="*/ 598927 h 665474"/>
                <a:gd name="connsiteX8" fmla="*/ 0 w 1330948"/>
                <a:gd name="connsiteY8" fmla="*/ 66547 h 66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948" h="665474">
                  <a:moveTo>
                    <a:pt x="0" y="66547"/>
                  </a:moveTo>
                  <a:cubicBezTo>
                    <a:pt x="0" y="29794"/>
                    <a:pt x="29794" y="0"/>
                    <a:pt x="66547" y="0"/>
                  </a:cubicBezTo>
                  <a:lnTo>
                    <a:pt x="1264401" y="0"/>
                  </a:lnTo>
                  <a:cubicBezTo>
                    <a:pt x="1301154" y="0"/>
                    <a:pt x="1330948" y="29794"/>
                    <a:pt x="1330948" y="66547"/>
                  </a:cubicBezTo>
                  <a:lnTo>
                    <a:pt x="1330948" y="598927"/>
                  </a:lnTo>
                  <a:cubicBezTo>
                    <a:pt x="1330948" y="635680"/>
                    <a:pt x="1301154" y="665474"/>
                    <a:pt x="1264401" y="665474"/>
                  </a:cubicBezTo>
                  <a:lnTo>
                    <a:pt x="66547" y="665474"/>
                  </a:lnTo>
                  <a:cubicBezTo>
                    <a:pt x="29794" y="665474"/>
                    <a:pt x="0" y="635680"/>
                    <a:pt x="0" y="598927"/>
                  </a:cubicBezTo>
                  <a:lnTo>
                    <a:pt x="0" y="66547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731" tIns="34731" rIns="34731" bIns="34731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NRZ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2365193-78DA-459A-8F00-29A50214CD7C}"/>
                </a:ext>
              </a:extLst>
            </p:cNvPr>
            <p:cNvSpPr/>
            <p:nvPr/>
          </p:nvSpPr>
          <p:spPr>
            <a:xfrm>
              <a:off x="4803093" y="3713338"/>
              <a:ext cx="4120245" cy="665474"/>
            </a:xfrm>
            <a:custGeom>
              <a:avLst/>
              <a:gdLst>
                <a:gd name="connsiteX0" fmla="*/ 0 w 4776415"/>
                <a:gd name="connsiteY0" fmla="*/ 66547 h 665474"/>
                <a:gd name="connsiteX1" fmla="*/ 66547 w 4776415"/>
                <a:gd name="connsiteY1" fmla="*/ 0 h 665474"/>
                <a:gd name="connsiteX2" fmla="*/ 4709868 w 4776415"/>
                <a:gd name="connsiteY2" fmla="*/ 0 h 665474"/>
                <a:gd name="connsiteX3" fmla="*/ 4776415 w 4776415"/>
                <a:gd name="connsiteY3" fmla="*/ 66547 h 665474"/>
                <a:gd name="connsiteX4" fmla="*/ 4776415 w 4776415"/>
                <a:gd name="connsiteY4" fmla="*/ 598927 h 665474"/>
                <a:gd name="connsiteX5" fmla="*/ 4709868 w 4776415"/>
                <a:gd name="connsiteY5" fmla="*/ 665474 h 665474"/>
                <a:gd name="connsiteX6" fmla="*/ 66547 w 4776415"/>
                <a:gd name="connsiteY6" fmla="*/ 665474 h 665474"/>
                <a:gd name="connsiteX7" fmla="*/ 0 w 4776415"/>
                <a:gd name="connsiteY7" fmla="*/ 598927 h 665474"/>
                <a:gd name="connsiteX8" fmla="*/ 0 w 4776415"/>
                <a:gd name="connsiteY8" fmla="*/ 66547 h 66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6415" h="665474">
                  <a:moveTo>
                    <a:pt x="0" y="66547"/>
                  </a:moveTo>
                  <a:cubicBezTo>
                    <a:pt x="0" y="29794"/>
                    <a:pt x="29794" y="0"/>
                    <a:pt x="66547" y="0"/>
                  </a:cubicBezTo>
                  <a:lnTo>
                    <a:pt x="4709868" y="0"/>
                  </a:lnTo>
                  <a:cubicBezTo>
                    <a:pt x="4746621" y="0"/>
                    <a:pt x="4776415" y="29794"/>
                    <a:pt x="4776415" y="66547"/>
                  </a:cubicBezTo>
                  <a:lnTo>
                    <a:pt x="4776415" y="598927"/>
                  </a:lnTo>
                  <a:cubicBezTo>
                    <a:pt x="4776415" y="635680"/>
                    <a:pt x="4746621" y="665474"/>
                    <a:pt x="4709868" y="665474"/>
                  </a:cubicBezTo>
                  <a:lnTo>
                    <a:pt x="66547" y="665474"/>
                  </a:lnTo>
                  <a:cubicBezTo>
                    <a:pt x="29794" y="665474"/>
                    <a:pt x="0" y="635680"/>
                    <a:pt x="0" y="598927"/>
                  </a:cubicBezTo>
                  <a:lnTo>
                    <a:pt x="0" y="66547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191" tIns="32191" rIns="32191" bIns="32191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  <a:ea typeface="+mn-ea"/>
                  <a:cs typeface="+mn-cs"/>
                </a:rPr>
                <a:t>NRZ, RZ and bi-phase (Manchester and differential Manchester)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9CF27B-BDAE-484D-8233-589C25FB9C84}"/>
                </a:ext>
              </a:extLst>
            </p:cNvPr>
            <p:cNvSpPr/>
            <p:nvPr/>
          </p:nvSpPr>
          <p:spPr>
            <a:xfrm>
              <a:off x="2717406" y="5477760"/>
              <a:ext cx="1685967" cy="665474"/>
            </a:xfrm>
            <a:custGeom>
              <a:avLst/>
              <a:gdLst>
                <a:gd name="connsiteX0" fmla="*/ 0 w 1497357"/>
                <a:gd name="connsiteY0" fmla="*/ 66547 h 665474"/>
                <a:gd name="connsiteX1" fmla="*/ 66547 w 1497357"/>
                <a:gd name="connsiteY1" fmla="*/ 0 h 665474"/>
                <a:gd name="connsiteX2" fmla="*/ 1430810 w 1497357"/>
                <a:gd name="connsiteY2" fmla="*/ 0 h 665474"/>
                <a:gd name="connsiteX3" fmla="*/ 1497357 w 1497357"/>
                <a:gd name="connsiteY3" fmla="*/ 66547 h 665474"/>
                <a:gd name="connsiteX4" fmla="*/ 1497357 w 1497357"/>
                <a:gd name="connsiteY4" fmla="*/ 598927 h 665474"/>
                <a:gd name="connsiteX5" fmla="*/ 1430810 w 1497357"/>
                <a:gd name="connsiteY5" fmla="*/ 665474 h 665474"/>
                <a:gd name="connsiteX6" fmla="*/ 66547 w 1497357"/>
                <a:gd name="connsiteY6" fmla="*/ 665474 h 665474"/>
                <a:gd name="connsiteX7" fmla="*/ 0 w 1497357"/>
                <a:gd name="connsiteY7" fmla="*/ 598927 h 665474"/>
                <a:gd name="connsiteX8" fmla="*/ 0 w 1497357"/>
                <a:gd name="connsiteY8" fmla="*/ 66547 h 66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357" h="665474">
                  <a:moveTo>
                    <a:pt x="0" y="66547"/>
                  </a:moveTo>
                  <a:cubicBezTo>
                    <a:pt x="0" y="29794"/>
                    <a:pt x="29794" y="0"/>
                    <a:pt x="66547" y="0"/>
                  </a:cubicBezTo>
                  <a:lnTo>
                    <a:pt x="1430810" y="0"/>
                  </a:lnTo>
                  <a:cubicBezTo>
                    <a:pt x="1467563" y="0"/>
                    <a:pt x="1497357" y="29794"/>
                    <a:pt x="1497357" y="66547"/>
                  </a:cubicBezTo>
                  <a:lnTo>
                    <a:pt x="1497357" y="598927"/>
                  </a:lnTo>
                  <a:cubicBezTo>
                    <a:pt x="1497357" y="635680"/>
                    <a:pt x="1467563" y="665474"/>
                    <a:pt x="1430810" y="665474"/>
                  </a:cubicBezTo>
                  <a:lnTo>
                    <a:pt x="66547" y="665474"/>
                  </a:lnTo>
                  <a:cubicBezTo>
                    <a:pt x="29794" y="665474"/>
                    <a:pt x="0" y="635680"/>
                    <a:pt x="0" y="598927"/>
                  </a:cubicBezTo>
                  <a:lnTo>
                    <a:pt x="0" y="66547"/>
                  </a:lnTo>
                  <a:close/>
                </a:path>
              </a:pathLst>
            </a:custGeom>
            <a:gradFill flip="none" rotWithShape="1">
              <a:gsLst>
                <a:gs pos="3000">
                  <a:srgbClr val="7030A0"/>
                </a:gs>
                <a:gs pos="21000">
                  <a:schemeClr val="accent1">
                    <a:lumMod val="5000"/>
                    <a:lumOff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347" tIns="46347" rIns="46347" bIns="46347" numCol="1" spcCol="1270" anchor="ctr" anchorCtr="0">
              <a:noAutofit/>
            </a:bodyPr>
            <a:lstStyle/>
            <a:p>
              <a:pPr algn="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Bipolar</a:t>
              </a:r>
              <a:endPara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0C5401-C4A1-40EC-910B-8306CB13B7D0}"/>
                </a:ext>
              </a:extLst>
            </p:cNvPr>
            <p:cNvCxnSpPr>
              <a:cxnSpLocks/>
            </p:cNvCxnSpPr>
            <p:nvPr/>
          </p:nvCxnSpPr>
          <p:spPr>
            <a:xfrm>
              <a:off x="1717040" y="4003040"/>
              <a:ext cx="30860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0BDF0C-4287-4750-83D8-0575CDE14701}"/>
                </a:ext>
              </a:extLst>
            </p:cNvPr>
            <p:cNvSpPr/>
            <p:nvPr/>
          </p:nvSpPr>
          <p:spPr>
            <a:xfrm>
              <a:off x="2717407" y="3683477"/>
              <a:ext cx="1306692" cy="665474"/>
            </a:xfrm>
            <a:custGeom>
              <a:avLst/>
              <a:gdLst>
                <a:gd name="connsiteX0" fmla="*/ 0 w 1497357"/>
                <a:gd name="connsiteY0" fmla="*/ 66547 h 665474"/>
                <a:gd name="connsiteX1" fmla="*/ 66547 w 1497357"/>
                <a:gd name="connsiteY1" fmla="*/ 0 h 665474"/>
                <a:gd name="connsiteX2" fmla="*/ 1430810 w 1497357"/>
                <a:gd name="connsiteY2" fmla="*/ 0 h 665474"/>
                <a:gd name="connsiteX3" fmla="*/ 1497357 w 1497357"/>
                <a:gd name="connsiteY3" fmla="*/ 66547 h 665474"/>
                <a:gd name="connsiteX4" fmla="*/ 1497357 w 1497357"/>
                <a:gd name="connsiteY4" fmla="*/ 598927 h 665474"/>
                <a:gd name="connsiteX5" fmla="*/ 1430810 w 1497357"/>
                <a:gd name="connsiteY5" fmla="*/ 665474 h 665474"/>
                <a:gd name="connsiteX6" fmla="*/ 66547 w 1497357"/>
                <a:gd name="connsiteY6" fmla="*/ 665474 h 665474"/>
                <a:gd name="connsiteX7" fmla="*/ 0 w 1497357"/>
                <a:gd name="connsiteY7" fmla="*/ 598927 h 665474"/>
                <a:gd name="connsiteX8" fmla="*/ 0 w 1497357"/>
                <a:gd name="connsiteY8" fmla="*/ 66547 h 66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357" h="665474">
                  <a:moveTo>
                    <a:pt x="0" y="66547"/>
                  </a:moveTo>
                  <a:cubicBezTo>
                    <a:pt x="0" y="29794"/>
                    <a:pt x="29794" y="0"/>
                    <a:pt x="66547" y="0"/>
                  </a:cubicBezTo>
                  <a:lnTo>
                    <a:pt x="1430810" y="0"/>
                  </a:lnTo>
                  <a:cubicBezTo>
                    <a:pt x="1467563" y="0"/>
                    <a:pt x="1497357" y="29794"/>
                    <a:pt x="1497357" y="66547"/>
                  </a:cubicBezTo>
                  <a:lnTo>
                    <a:pt x="1497357" y="598927"/>
                  </a:lnTo>
                  <a:cubicBezTo>
                    <a:pt x="1497357" y="635680"/>
                    <a:pt x="1467563" y="665474"/>
                    <a:pt x="1430810" y="665474"/>
                  </a:cubicBezTo>
                  <a:lnTo>
                    <a:pt x="66547" y="665474"/>
                  </a:lnTo>
                  <a:cubicBezTo>
                    <a:pt x="29794" y="665474"/>
                    <a:pt x="0" y="635680"/>
                    <a:pt x="0" y="598927"/>
                  </a:cubicBezTo>
                  <a:lnTo>
                    <a:pt x="0" y="66547"/>
                  </a:lnTo>
                  <a:close/>
                </a:path>
              </a:pathLst>
            </a:custGeom>
            <a:gradFill flip="none" rotWithShape="1">
              <a:gsLst>
                <a:gs pos="3000">
                  <a:srgbClr val="7030A0"/>
                </a:gs>
                <a:gs pos="21000">
                  <a:schemeClr val="accent1">
                    <a:lumMod val="5000"/>
                    <a:lumOff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347" tIns="46347" rIns="46347" bIns="46347" numCol="1" spcCol="1270" anchor="ctr" anchorCtr="0">
              <a:noAutofit/>
            </a:bodyPr>
            <a:lstStyle/>
            <a:p>
              <a:pPr algn="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Polar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D9F35FB-5742-48E3-AF9A-D6AE6BF171D8}"/>
                </a:ext>
              </a:extLst>
            </p:cNvPr>
            <p:cNvCxnSpPr/>
            <p:nvPr/>
          </p:nvCxnSpPr>
          <p:spPr>
            <a:xfrm flipV="1">
              <a:off x="1696720" y="2194560"/>
              <a:ext cx="1020687" cy="1828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D9557A-E783-4BB4-AEF8-FB4E99440AD3}"/>
                </a:ext>
              </a:extLst>
            </p:cNvPr>
            <p:cNvCxnSpPr/>
            <p:nvPr/>
          </p:nvCxnSpPr>
          <p:spPr>
            <a:xfrm>
              <a:off x="1717040" y="3998956"/>
              <a:ext cx="1000367" cy="18247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49EC0F7-B700-48E2-9AC6-50156485450B}"/>
                </a:ext>
              </a:extLst>
            </p:cNvPr>
            <p:cNvSpPr/>
            <p:nvPr/>
          </p:nvSpPr>
          <p:spPr>
            <a:xfrm>
              <a:off x="31072" y="3545840"/>
              <a:ext cx="1792535" cy="975359"/>
            </a:xfrm>
            <a:custGeom>
              <a:avLst/>
              <a:gdLst>
                <a:gd name="connsiteX0" fmla="*/ 0 w 1792535"/>
                <a:gd name="connsiteY0" fmla="*/ 97536 h 975359"/>
                <a:gd name="connsiteX1" fmla="*/ 97536 w 1792535"/>
                <a:gd name="connsiteY1" fmla="*/ 0 h 975359"/>
                <a:gd name="connsiteX2" fmla="*/ 1694999 w 1792535"/>
                <a:gd name="connsiteY2" fmla="*/ 0 h 975359"/>
                <a:gd name="connsiteX3" fmla="*/ 1792535 w 1792535"/>
                <a:gd name="connsiteY3" fmla="*/ 97536 h 975359"/>
                <a:gd name="connsiteX4" fmla="*/ 1792535 w 1792535"/>
                <a:gd name="connsiteY4" fmla="*/ 877823 h 975359"/>
                <a:gd name="connsiteX5" fmla="*/ 1694999 w 1792535"/>
                <a:gd name="connsiteY5" fmla="*/ 975359 h 975359"/>
                <a:gd name="connsiteX6" fmla="*/ 97536 w 1792535"/>
                <a:gd name="connsiteY6" fmla="*/ 975359 h 975359"/>
                <a:gd name="connsiteX7" fmla="*/ 0 w 1792535"/>
                <a:gd name="connsiteY7" fmla="*/ 877823 h 975359"/>
                <a:gd name="connsiteX8" fmla="*/ 0 w 1792535"/>
                <a:gd name="connsiteY8" fmla="*/ 97536 h 97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2535" h="975359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1694999" y="0"/>
                  </a:lnTo>
                  <a:cubicBezTo>
                    <a:pt x="1748867" y="0"/>
                    <a:pt x="1792535" y="43668"/>
                    <a:pt x="1792535" y="97536"/>
                  </a:cubicBezTo>
                  <a:lnTo>
                    <a:pt x="1792535" y="877823"/>
                  </a:lnTo>
                  <a:cubicBezTo>
                    <a:pt x="1792535" y="931691"/>
                    <a:pt x="1748867" y="975359"/>
                    <a:pt x="1694999" y="975359"/>
                  </a:cubicBezTo>
                  <a:lnTo>
                    <a:pt x="97536" y="975359"/>
                  </a:lnTo>
                  <a:cubicBezTo>
                    <a:pt x="43668" y="975359"/>
                    <a:pt x="0" y="931691"/>
                    <a:pt x="0" y="877823"/>
                  </a:cubicBezTo>
                  <a:lnTo>
                    <a:pt x="0" y="97536"/>
                  </a:lnTo>
                  <a:close/>
                </a:path>
              </a:pathLst>
            </a:custGeom>
            <a:gradFill flip="none" rotWithShape="1">
              <a:gsLst>
                <a:gs pos="3000">
                  <a:srgbClr val="7030A0"/>
                </a:gs>
                <a:gs pos="21000">
                  <a:schemeClr val="accent1">
                    <a:lumMod val="5000"/>
                    <a:lumOff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347" tIns="46347" rIns="46347" bIns="46347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28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   Line</a:t>
              </a:r>
              <a:br>
                <a:rPr lang="en-US" sz="28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US" sz="28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  Coding</a:t>
              </a:r>
              <a:endParaRPr lang="en-IN" sz="2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FC093E-7B3F-4898-A633-F0A666A396DF}"/>
                </a:ext>
              </a:extLst>
            </p:cNvPr>
            <p:cNvCxnSpPr>
              <a:cxnSpLocks/>
            </p:cNvCxnSpPr>
            <p:nvPr/>
          </p:nvCxnSpPr>
          <p:spPr>
            <a:xfrm>
              <a:off x="4383055" y="2194560"/>
              <a:ext cx="5883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latin typeface="Bahnschrift"/>
              </a:rPr>
              <a:t>Use single voltage to represent data.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1-high voltage is transmitted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0-low voltage is transmitted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Unipolar</a:t>
            </a:r>
          </a:p>
        </p:txBody>
      </p:sp>
    </p:spTree>
    <p:extLst>
      <p:ext uri="{BB962C8B-B14F-4D97-AF65-F5344CB8AC3E}">
        <p14:creationId xmlns:p14="http://schemas.microsoft.com/office/powerpoint/2010/main" val="206124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32B668-6770-4513-9E1E-56F1A9E72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67468"/>
              </p:ext>
            </p:extLst>
          </p:nvPr>
        </p:nvGraphicFramePr>
        <p:xfrm>
          <a:off x="578498" y="1397000"/>
          <a:ext cx="8024331" cy="5050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001">
                  <a:extLst>
                    <a:ext uri="{9D8B030D-6E8A-4147-A177-3AD203B41FA5}">
                      <a16:colId xmlns:a16="http://schemas.microsoft.com/office/drawing/2014/main" val="408481241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059259891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74380497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98838535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140257057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3434619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236079473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704650818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10325251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41520005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650027730"/>
                    </a:ext>
                  </a:extLst>
                </a:gridCol>
              </a:tblGrid>
              <a:tr h="609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372219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455503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523845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43220"/>
                  </a:ext>
                </a:extLst>
              </a:tr>
              <a:tr h="16528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3432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60AEB-9722-421B-9480-F7DC138AB2A5}"/>
              </a:ext>
            </a:extLst>
          </p:cNvPr>
          <p:cNvCxnSpPr/>
          <p:nvPr/>
        </p:nvCxnSpPr>
        <p:spPr>
          <a:xfrm flipV="1">
            <a:off x="578498" y="2024743"/>
            <a:ext cx="0" cy="4422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0E8DB1-9C4B-442F-90CC-F1D48CC51517}"/>
              </a:ext>
            </a:extLst>
          </p:cNvPr>
          <p:cNvCxnSpPr/>
          <p:nvPr/>
        </p:nvCxnSpPr>
        <p:spPr>
          <a:xfrm>
            <a:off x="578498" y="4058816"/>
            <a:ext cx="8388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7F8CA6-54B7-4293-8F86-E750F491DAAF}"/>
              </a:ext>
            </a:extLst>
          </p:cNvPr>
          <p:cNvSpPr txBox="1"/>
          <p:nvPr/>
        </p:nvSpPr>
        <p:spPr>
          <a:xfrm rot="16200000">
            <a:off x="-528360" y="3827983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Amplitude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14919-C764-4B4F-BEBB-CFD98B7B0EE2}"/>
              </a:ext>
            </a:extLst>
          </p:cNvPr>
          <p:cNvSpPr txBox="1"/>
          <p:nvPr/>
        </p:nvSpPr>
        <p:spPr>
          <a:xfrm>
            <a:off x="7849721" y="405881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Time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935E49C-1D3F-4418-9D1A-D8D3A789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Unipolar</a:t>
            </a:r>
          </a:p>
        </p:txBody>
      </p:sp>
    </p:spTree>
    <p:extLst>
      <p:ext uri="{BB962C8B-B14F-4D97-AF65-F5344CB8AC3E}">
        <p14:creationId xmlns:p14="http://schemas.microsoft.com/office/powerpoint/2010/main" val="8167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>
            <a:extLst>
              <a:ext uri="{FF2B5EF4-FFF2-40B4-BE49-F238E27FC236}">
                <a16:creationId xmlns:a16="http://schemas.microsoft.com/office/drawing/2014/main" id="{E25940F9-1F88-45A0-9C7C-FC388F1C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070100"/>
            <a:ext cx="8420100" cy="428307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dirty="0">
                <a:latin typeface="Bahnschrift"/>
              </a:rPr>
              <a:t>After this lecture, student will be able to</a:t>
            </a:r>
          </a:p>
          <a:p>
            <a:pPr lvl="1" eaLnBrk="1" hangingPunct="1">
              <a:defRPr/>
            </a:pPr>
            <a:r>
              <a:rPr lang="en-US" altLang="en-US" dirty="0"/>
              <a:t>represent digital data by using digital signals.</a:t>
            </a:r>
          </a:p>
          <a:p>
            <a:pPr lvl="1" eaLnBrk="1" hangingPunct="1">
              <a:defRPr/>
            </a:pPr>
            <a:r>
              <a:rPr lang="en-US" altLang="en-US" dirty="0">
                <a:latin typeface="Bahnschrift"/>
              </a:rPr>
              <a:t>learning schemes to transmit data digitally.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Uses multiple voltage to represent binary values.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It is available in 4 types: -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Polar Non-return to Zero.(NRZ)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Return to Zero(RZ)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Manchester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Differential Manchester</a:t>
            </a:r>
          </a:p>
          <a:p>
            <a:pPr lvl="1">
              <a:lnSpc>
                <a:spcPct val="150000"/>
              </a:lnSpc>
            </a:pPr>
            <a:endParaRPr lang="en-US" altLang="en-US" dirty="0">
              <a:latin typeface="Bahnschrif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Polar Encoding</a:t>
            </a:r>
          </a:p>
        </p:txBody>
      </p:sp>
    </p:spTree>
    <p:extLst>
      <p:ext uri="{BB962C8B-B14F-4D97-AF65-F5344CB8AC3E}">
        <p14:creationId xmlns:p14="http://schemas.microsoft.com/office/powerpoint/2010/main" val="269106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It has 2 level of amplitude: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NRZ-L (level Signals)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NRZ-I(Signals gets inverted)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NRZ (Non-Return to Zero)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6B3D6F-8AD6-4E79-B38E-344B637EE1E1}"/>
              </a:ext>
            </a:extLst>
          </p:cNvPr>
          <p:cNvSpPr/>
          <p:nvPr/>
        </p:nvSpPr>
        <p:spPr>
          <a:xfrm>
            <a:off x="8113852" y="127321"/>
            <a:ext cx="810228" cy="8102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ahnschrift" panose="020B0502040204020203" pitchFamily="34" charset="0"/>
              </a:rPr>
              <a:t>1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3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32B668-6770-4513-9E1E-56F1A9E72AB3}"/>
              </a:ext>
            </a:extLst>
          </p:cNvPr>
          <p:cNvGraphicFramePr>
            <a:graphicFrameLocks noGrp="1"/>
          </p:cNvGraphicFramePr>
          <p:nvPr/>
        </p:nvGraphicFramePr>
        <p:xfrm>
          <a:off x="578498" y="1397000"/>
          <a:ext cx="8024331" cy="5050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001">
                  <a:extLst>
                    <a:ext uri="{9D8B030D-6E8A-4147-A177-3AD203B41FA5}">
                      <a16:colId xmlns:a16="http://schemas.microsoft.com/office/drawing/2014/main" val="408481241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059259891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74380497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98838535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140257057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3434619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236079473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704650818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10325251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41520005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650027730"/>
                    </a:ext>
                  </a:extLst>
                </a:gridCol>
              </a:tblGrid>
              <a:tr h="609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372219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455503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523845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43220"/>
                  </a:ext>
                </a:extLst>
              </a:tr>
              <a:tr h="16528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3432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60AEB-9722-421B-9480-F7DC138AB2A5}"/>
              </a:ext>
            </a:extLst>
          </p:cNvPr>
          <p:cNvCxnSpPr/>
          <p:nvPr/>
        </p:nvCxnSpPr>
        <p:spPr>
          <a:xfrm flipV="1">
            <a:off x="578498" y="2024743"/>
            <a:ext cx="0" cy="4422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0E8DB1-9C4B-442F-90CC-F1D48CC51517}"/>
              </a:ext>
            </a:extLst>
          </p:cNvPr>
          <p:cNvCxnSpPr/>
          <p:nvPr/>
        </p:nvCxnSpPr>
        <p:spPr>
          <a:xfrm>
            <a:off x="578498" y="4058816"/>
            <a:ext cx="8388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7F8CA6-54B7-4293-8F86-E750F491DAAF}"/>
              </a:ext>
            </a:extLst>
          </p:cNvPr>
          <p:cNvSpPr txBox="1"/>
          <p:nvPr/>
        </p:nvSpPr>
        <p:spPr>
          <a:xfrm rot="16200000">
            <a:off x="-528360" y="3827983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Amplitude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14919-C764-4B4F-BEBB-CFD98B7B0EE2}"/>
              </a:ext>
            </a:extLst>
          </p:cNvPr>
          <p:cNvSpPr txBox="1"/>
          <p:nvPr/>
        </p:nvSpPr>
        <p:spPr>
          <a:xfrm>
            <a:off x="7849721" y="405881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Time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A63596C-F331-406A-B16B-36FC9251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NRZ-L</a:t>
            </a:r>
          </a:p>
        </p:txBody>
      </p:sp>
    </p:spTree>
    <p:extLst>
      <p:ext uri="{BB962C8B-B14F-4D97-AF65-F5344CB8AC3E}">
        <p14:creationId xmlns:p14="http://schemas.microsoft.com/office/powerpoint/2010/main" val="3951833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32B668-6770-4513-9E1E-56F1A9E72AB3}"/>
              </a:ext>
            </a:extLst>
          </p:cNvPr>
          <p:cNvGraphicFramePr>
            <a:graphicFrameLocks noGrp="1"/>
          </p:cNvGraphicFramePr>
          <p:nvPr/>
        </p:nvGraphicFramePr>
        <p:xfrm>
          <a:off x="578498" y="1397000"/>
          <a:ext cx="8024331" cy="5050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001">
                  <a:extLst>
                    <a:ext uri="{9D8B030D-6E8A-4147-A177-3AD203B41FA5}">
                      <a16:colId xmlns:a16="http://schemas.microsoft.com/office/drawing/2014/main" val="408481241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059259891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74380497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98838535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140257057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3434619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236079473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704650818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10325251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41520005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650027730"/>
                    </a:ext>
                  </a:extLst>
                </a:gridCol>
              </a:tblGrid>
              <a:tr h="609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372219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455503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523845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43220"/>
                  </a:ext>
                </a:extLst>
              </a:tr>
              <a:tr h="16528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3432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60AEB-9722-421B-9480-F7DC138AB2A5}"/>
              </a:ext>
            </a:extLst>
          </p:cNvPr>
          <p:cNvCxnSpPr/>
          <p:nvPr/>
        </p:nvCxnSpPr>
        <p:spPr>
          <a:xfrm flipV="1">
            <a:off x="578498" y="2024743"/>
            <a:ext cx="0" cy="4422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0E8DB1-9C4B-442F-90CC-F1D48CC51517}"/>
              </a:ext>
            </a:extLst>
          </p:cNvPr>
          <p:cNvCxnSpPr/>
          <p:nvPr/>
        </p:nvCxnSpPr>
        <p:spPr>
          <a:xfrm>
            <a:off x="578498" y="4058816"/>
            <a:ext cx="8388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7F8CA6-54B7-4293-8F86-E750F491DAAF}"/>
              </a:ext>
            </a:extLst>
          </p:cNvPr>
          <p:cNvSpPr txBox="1"/>
          <p:nvPr/>
        </p:nvSpPr>
        <p:spPr>
          <a:xfrm rot="16200000">
            <a:off x="-528360" y="3827983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Amplitude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14919-C764-4B4F-BEBB-CFD98B7B0EE2}"/>
              </a:ext>
            </a:extLst>
          </p:cNvPr>
          <p:cNvSpPr txBox="1"/>
          <p:nvPr/>
        </p:nvSpPr>
        <p:spPr>
          <a:xfrm>
            <a:off x="7849721" y="405881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Time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935E49C-1D3F-4418-9D1A-D8D3A789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NRZ-I</a:t>
            </a:r>
          </a:p>
        </p:txBody>
      </p:sp>
    </p:spTree>
    <p:extLst>
      <p:ext uri="{BB962C8B-B14F-4D97-AF65-F5344CB8AC3E}">
        <p14:creationId xmlns:p14="http://schemas.microsoft.com/office/powerpoint/2010/main" val="3495425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main problem is receiver cannot conclude when a bit ended and when next bit is started, in case sender and receiver clock are not synchronized.</a:t>
            </a:r>
          </a:p>
          <a:p>
            <a:pPr>
              <a:lnSpc>
                <a:spcPct val="150000"/>
              </a:lnSpc>
            </a:pPr>
            <a:r>
              <a:rPr lang="en-US" dirty="0"/>
              <a:t>RZ uses 3 voltage levels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+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volatge</a:t>
            </a:r>
            <a:r>
              <a:rPr lang="en-US" dirty="0"/>
              <a:t> – 1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-</a:t>
            </a:r>
            <a:r>
              <a:rPr lang="en-US" dirty="0" err="1"/>
              <a:t>ve</a:t>
            </a:r>
            <a:r>
              <a:rPr lang="en-US" dirty="0"/>
              <a:t> voltage – 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zero voltage - none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Return to Zero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FA76FC-4A02-450F-96C7-BF15BF92FB29}"/>
              </a:ext>
            </a:extLst>
          </p:cNvPr>
          <p:cNvSpPr/>
          <p:nvPr/>
        </p:nvSpPr>
        <p:spPr>
          <a:xfrm>
            <a:off x="8113852" y="127321"/>
            <a:ext cx="810228" cy="8102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ahnschrift" panose="020B0502040204020203" pitchFamily="34" charset="0"/>
              </a:rPr>
              <a:t>2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10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32B668-6770-4513-9E1E-56F1A9E72AB3}"/>
              </a:ext>
            </a:extLst>
          </p:cNvPr>
          <p:cNvGraphicFramePr>
            <a:graphicFrameLocks noGrp="1"/>
          </p:cNvGraphicFramePr>
          <p:nvPr/>
        </p:nvGraphicFramePr>
        <p:xfrm>
          <a:off x="578498" y="1397000"/>
          <a:ext cx="8024331" cy="5050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001">
                  <a:extLst>
                    <a:ext uri="{9D8B030D-6E8A-4147-A177-3AD203B41FA5}">
                      <a16:colId xmlns:a16="http://schemas.microsoft.com/office/drawing/2014/main" val="408481241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059259891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74380497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98838535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140257057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3434619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236079473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704650818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10325251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41520005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650027730"/>
                    </a:ext>
                  </a:extLst>
                </a:gridCol>
              </a:tblGrid>
              <a:tr h="609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372219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455503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523845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43220"/>
                  </a:ext>
                </a:extLst>
              </a:tr>
              <a:tr h="16528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3432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60AEB-9722-421B-9480-F7DC138AB2A5}"/>
              </a:ext>
            </a:extLst>
          </p:cNvPr>
          <p:cNvCxnSpPr/>
          <p:nvPr/>
        </p:nvCxnSpPr>
        <p:spPr>
          <a:xfrm flipV="1">
            <a:off x="578498" y="2024743"/>
            <a:ext cx="0" cy="4422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0E8DB1-9C4B-442F-90CC-F1D48CC51517}"/>
              </a:ext>
            </a:extLst>
          </p:cNvPr>
          <p:cNvCxnSpPr/>
          <p:nvPr/>
        </p:nvCxnSpPr>
        <p:spPr>
          <a:xfrm>
            <a:off x="578498" y="4058816"/>
            <a:ext cx="8388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7F8CA6-54B7-4293-8F86-E750F491DAAF}"/>
              </a:ext>
            </a:extLst>
          </p:cNvPr>
          <p:cNvSpPr txBox="1"/>
          <p:nvPr/>
        </p:nvSpPr>
        <p:spPr>
          <a:xfrm rot="16200000">
            <a:off x="-528360" y="3827983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Amplitude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14919-C764-4B4F-BEBB-CFD98B7B0EE2}"/>
              </a:ext>
            </a:extLst>
          </p:cNvPr>
          <p:cNvSpPr txBox="1"/>
          <p:nvPr/>
        </p:nvSpPr>
        <p:spPr>
          <a:xfrm>
            <a:off x="7849721" y="405881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Time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935E49C-1D3F-4418-9D1A-D8D3A789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 panose="020B0502040204020203" pitchFamily="34" charset="0"/>
              </a:rPr>
              <a:t>RZ Example</a:t>
            </a:r>
          </a:p>
        </p:txBody>
      </p:sp>
    </p:spTree>
    <p:extLst>
      <p:ext uri="{BB962C8B-B14F-4D97-AF65-F5344CB8AC3E}">
        <p14:creationId xmlns:p14="http://schemas.microsoft.com/office/powerpoint/2010/main" val="12896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815" y="1435261"/>
            <a:ext cx="8565265" cy="52987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encoding scheme is a combination of RZ and NRZ-L.</a:t>
            </a:r>
          </a:p>
          <a:p>
            <a:pPr>
              <a:lnSpc>
                <a:spcPct val="150000"/>
              </a:lnSpc>
            </a:pPr>
            <a:r>
              <a:rPr lang="en-US" dirty="0"/>
              <a:t>For Bit1 -&gt; transition from –</a:t>
            </a:r>
            <a:r>
              <a:rPr lang="en-US" dirty="0" err="1"/>
              <a:t>ve</a:t>
            </a:r>
            <a:r>
              <a:rPr lang="en-US" dirty="0"/>
              <a:t> to +</a:t>
            </a:r>
            <a:r>
              <a:rPr lang="en-US" dirty="0" err="1"/>
              <a:t>ve</a:t>
            </a:r>
            <a:r>
              <a:rPr lang="en-US" dirty="0"/>
              <a:t> volts</a:t>
            </a:r>
          </a:p>
          <a:p>
            <a:pPr>
              <a:lnSpc>
                <a:spcPct val="150000"/>
              </a:lnSpc>
            </a:pPr>
            <a:r>
              <a:rPr lang="en-US" dirty="0"/>
              <a:t>For Bit0 -&gt; transition from +</a:t>
            </a:r>
            <a:r>
              <a:rPr lang="en-US" dirty="0" err="1"/>
              <a:t>ve</a:t>
            </a:r>
            <a:r>
              <a:rPr lang="en-US" dirty="0"/>
              <a:t> to –</a:t>
            </a:r>
            <a:r>
              <a:rPr lang="en-US" dirty="0" err="1"/>
              <a:t>ve</a:t>
            </a:r>
            <a:r>
              <a:rPr lang="en-US" dirty="0"/>
              <a:t> volts.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Manchester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5727BB-8349-4649-B098-CCAA8943EC7B}"/>
              </a:ext>
            </a:extLst>
          </p:cNvPr>
          <p:cNvSpPr/>
          <p:nvPr/>
        </p:nvSpPr>
        <p:spPr>
          <a:xfrm>
            <a:off x="8113852" y="127321"/>
            <a:ext cx="810228" cy="8102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815" y="1435261"/>
            <a:ext cx="8565265" cy="52987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encoding scheme is a combination of RZ and NRZ-L.</a:t>
            </a:r>
          </a:p>
          <a:p>
            <a:pPr>
              <a:lnSpc>
                <a:spcPct val="150000"/>
              </a:lnSpc>
            </a:pPr>
            <a:r>
              <a:rPr lang="en-US" dirty="0"/>
              <a:t>For Bit1 -&gt; transition from –</a:t>
            </a:r>
            <a:r>
              <a:rPr lang="en-US" dirty="0" err="1"/>
              <a:t>ve</a:t>
            </a:r>
            <a:r>
              <a:rPr lang="en-US" dirty="0"/>
              <a:t> to +</a:t>
            </a:r>
            <a:r>
              <a:rPr lang="en-US" dirty="0" err="1"/>
              <a:t>ve</a:t>
            </a:r>
            <a:r>
              <a:rPr lang="en-US" dirty="0"/>
              <a:t> volts</a:t>
            </a:r>
          </a:p>
          <a:p>
            <a:pPr>
              <a:lnSpc>
                <a:spcPct val="150000"/>
              </a:lnSpc>
            </a:pPr>
            <a:r>
              <a:rPr lang="en-US" dirty="0"/>
              <a:t>For Bit0 -&gt; transition from +</a:t>
            </a:r>
            <a:r>
              <a:rPr lang="en-US" dirty="0" err="1"/>
              <a:t>ve</a:t>
            </a:r>
            <a:r>
              <a:rPr lang="en-US" dirty="0"/>
              <a:t> to –</a:t>
            </a:r>
            <a:r>
              <a:rPr lang="en-US" dirty="0" err="1"/>
              <a:t>ve</a:t>
            </a:r>
            <a:r>
              <a:rPr lang="en-US" dirty="0"/>
              <a:t> volts.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Manchester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5727BB-8349-4649-B098-CCAA8943EC7B}"/>
              </a:ext>
            </a:extLst>
          </p:cNvPr>
          <p:cNvSpPr/>
          <p:nvPr/>
        </p:nvSpPr>
        <p:spPr>
          <a:xfrm>
            <a:off x="8113852" y="127321"/>
            <a:ext cx="810228" cy="8102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ahnschrift" panose="020B0502040204020203" pitchFamily="34" charset="0"/>
              </a:rPr>
              <a:t>3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89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753" y="1574157"/>
            <a:ext cx="8434327" cy="51598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Combination of RZ and NRZ-I</a:t>
            </a:r>
          </a:p>
          <a:p>
            <a:pPr>
              <a:lnSpc>
                <a:spcPct val="150000"/>
              </a:lnSpc>
            </a:pPr>
            <a:r>
              <a:rPr lang="en-US" dirty="0"/>
              <a:t>It also transit in the middle of the bit but change phase only when 1 is encountered.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Differential Manchester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5727BB-8349-4649-B098-CCAA8943EC7B}"/>
              </a:ext>
            </a:extLst>
          </p:cNvPr>
          <p:cNvSpPr/>
          <p:nvPr/>
        </p:nvSpPr>
        <p:spPr>
          <a:xfrm>
            <a:off x="8113852" y="127321"/>
            <a:ext cx="810228" cy="8102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ahnschrift" panose="020B0502040204020203" pitchFamily="34" charset="0"/>
              </a:rPr>
              <a:t>4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42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32B668-6770-4513-9E1E-56F1A9E72AB3}"/>
              </a:ext>
            </a:extLst>
          </p:cNvPr>
          <p:cNvGraphicFramePr>
            <a:graphicFrameLocks noGrp="1"/>
          </p:cNvGraphicFramePr>
          <p:nvPr/>
        </p:nvGraphicFramePr>
        <p:xfrm>
          <a:off x="578498" y="1397000"/>
          <a:ext cx="8024331" cy="5050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001">
                  <a:extLst>
                    <a:ext uri="{9D8B030D-6E8A-4147-A177-3AD203B41FA5}">
                      <a16:colId xmlns:a16="http://schemas.microsoft.com/office/drawing/2014/main" val="408481241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059259891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74380497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98838535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140257057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3434619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236079473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704650818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10325251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41520005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650027730"/>
                    </a:ext>
                  </a:extLst>
                </a:gridCol>
              </a:tblGrid>
              <a:tr h="609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372219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455503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523845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43220"/>
                  </a:ext>
                </a:extLst>
              </a:tr>
              <a:tr h="16528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3432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60AEB-9722-421B-9480-F7DC138AB2A5}"/>
              </a:ext>
            </a:extLst>
          </p:cNvPr>
          <p:cNvCxnSpPr/>
          <p:nvPr/>
        </p:nvCxnSpPr>
        <p:spPr>
          <a:xfrm flipV="1">
            <a:off x="578498" y="2024743"/>
            <a:ext cx="0" cy="4422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0E8DB1-9C4B-442F-90CC-F1D48CC51517}"/>
              </a:ext>
            </a:extLst>
          </p:cNvPr>
          <p:cNvCxnSpPr/>
          <p:nvPr/>
        </p:nvCxnSpPr>
        <p:spPr>
          <a:xfrm>
            <a:off x="578498" y="4058816"/>
            <a:ext cx="8388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7F8CA6-54B7-4293-8F86-E750F491DAAF}"/>
              </a:ext>
            </a:extLst>
          </p:cNvPr>
          <p:cNvSpPr txBox="1"/>
          <p:nvPr/>
        </p:nvSpPr>
        <p:spPr>
          <a:xfrm rot="16200000">
            <a:off x="-528360" y="3827983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Amplitude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14919-C764-4B4F-BEBB-CFD98B7B0EE2}"/>
              </a:ext>
            </a:extLst>
          </p:cNvPr>
          <p:cNvSpPr txBox="1"/>
          <p:nvPr/>
        </p:nvSpPr>
        <p:spPr>
          <a:xfrm>
            <a:off x="7849721" y="405881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Time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935E49C-1D3F-4418-9D1A-D8D3A789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Manchester</a:t>
            </a:r>
          </a:p>
        </p:txBody>
      </p:sp>
    </p:spTree>
    <p:extLst>
      <p:ext uri="{BB962C8B-B14F-4D97-AF65-F5344CB8AC3E}">
        <p14:creationId xmlns:p14="http://schemas.microsoft.com/office/powerpoint/2010/main" val="53389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>
            <a:extLst>
              <a:ext uri="{FF2B5EF4-FFF2-40B4-BE49-F238E27FC236}">
                <a16:creationId xmlns:a16="http://schemas.microsoft.com/office/drawing/2014/main" id="{E585C84F-091F-4AFB-B616-51CB6B57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/>
              <a:t>The conversion involves three techniques: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line coding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block coding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scrambling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Digital to Digital Conversion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32B668-6770-4513-9E1E-56F1A9E72AB3}"/>
              </a:ext>
            </a:extLst>
          </p:cNvPr>
          <p:cNvGraphicFramePr>
            <a:graphicFrameLocks noGrp="1"/>
          </p:cNvGraphicFramePr>
          <p:nvPr/>
        </p:nvGraphicFramePr>
        <p:xfrm>
          <a:off x="578498" y="1397000"/>
          <a:ext cx="8024331" cy="5050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001">
                  <a:extLst>
                    <a:ext uri="{9D8B030D-6E8A-4147-A177-3AD203B41FA5}">
                      <a16:colId xmlns:a16="http://schemas.microsoft.com/office/drawing/2014/main" val="408481241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059259891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74380497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98838535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140257057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3434619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236079473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704650818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10325251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41520005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650027730"/>
                    </a:ext>
                  </a:extLst>
                </a:gridCol>
              </a:tblGrid>
              <a:tr h="609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372219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455503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523845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43220"/>
                  </a:ext>
                </a:extLst>
              </a:tr>
              <a:tr h="16528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3432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60AEB-9722-421B-9480-F7DC138AB2A5}"/>
              </a:ext>
            </a:extLst>
          </p:cNvPr>
          <p:cNvCxnSpPr/>
          <p:nvPr/>
        </p:nvCxnSpPr>
        <p:spPr>
          <a:xfrm flipV="1">
            <a:off x="578498" y="2024743"/>
            <a:ext cx="0" cy="4422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0E8DB1-9C4B-442F-90CC-F1D48CC51517}"/>
              </a:ext>
            </a:extLst>
          </p:cNvPr>
          <p:cNvCxnSpPr/>
          <p:nvPr/>
        </p:nvCxnSpPr>
        <p:spPr>
          <a:xfrm>
            <a:off x="578498" y="4058816"/>
            <a:ext cx="8388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7F8CA6-54B7-4293-8F86-E750F491DAAF}"/>
              </a:ext>
            </a:extLst>
          </p:cNvPr>
          <p:cNvSpPr txBox="1"/>
          <p:nvPr/>
        </p:nvSpPr>
        <p:spPr>
          <a:xfrm rot="16200000">
            <a:off x="-528360" y="3827983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Amplitude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14919-C764-4B4F-BEBB-CFD98B7B0EE2}"/>
              </a:ext>
            </a:extLst>
          </p:cNvPr>
          <p:cNvSpPr txBox="1"/>
          <p:nvPr/>
        </p:nvSpPr>
        <p:spPr>
          <a:xfrm>
            <a:off x="7849721" y="405881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Time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935E49C-1D3F-4418-9D1A-D8D3A789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Differential Manchester</a:t>
            </a:r>
          </a:p>
        </p:txBody>
      </p:sp>
    </p:spTree>
    <p:extLst>
      <p:ext uri="{BB962C8B-B14F-4D97-AF65-F5344CB8AC3E}">
        <p14:creationId xmlns:p14="http://schemas.microsoft.com/office/powerpoint/2010/main" val="2591653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412112"/>
            <a:ext cx="8469054" cy="496000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The Manchester scheme overcomes several problems associated with NRZ-L, and differential Manchester overcomes several problems associated with NRZ-I as there is no baseline wandering and no DC component because each bit has a positive and negative voltage contribution.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Problems Associated</a:t>
            </a:r>
          </a:p>
        </p:txBody>
      </p:sp>
    </p:spTree>
    <p:extLst>
      <p:ext uri="{BB962C8B-B14F-4D97-AF65-F5344CB8AC3E}">
        <p14:creationId xmlns:p14="http://schemas.microsoft.com/office/powerpoint/2010/main" val="3488661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412112"/>
            <a:ext cx="8469054" cy="496000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Only limitation is that the minimum bandwidth of Manchester and differential Manchester is twice that of NRZ.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Problems Associated</a:t>
            </a:r>
          </a:p>
        </p:txBody>
      </p:sp>
    </p:spTree>
    <p:extLst>
      <p:ext uri="{BB962C8B-B14F-4D97-AF65-F5344CB8AC3E}">
        <p14:creationId xmlns:p14="http://schemas.microsoft.com/office/powerpoint/2010/main" val="3880376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It uses 3 voltage levels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+</a:t>
            </a:r>
            <a:r>
              <a:rPr lang="en-US" dirty="0" err="1"/>
              <a:t>ve</a:t>
            </a:r>
            <a:r>
              <a:rPr lang="en-US" dirty="0"/>
              <a:t>,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-</a:t>
            </a:r>
            <a:r>
              <a:rPr lang="en-US" dirty="0" err="1"/>
              <a:t>ve</a:t>
            </a:r>
            <a:r>
              <a:rPr lang="en-US" dirty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zero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Zero voltage represents binary 0 and bit 1 representing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volatges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Bipolar</a:t>
            </a:r>
          </a:p>
        </p:txBody>
      </p:sp>
    </p:spTree>
    <p:extLst>
      <p:ext uri="{BB962C8B-B14F-4D97-AF65-F5344CB8AC3E}">
        <p14:creationId xmlns:p14="http://schemas.microsoft.com/office/powerpoint/2010/main" val="1335811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32B668-6770-4513-9E1E-56F1A9E72AB3}"/>
              </a:ext>
            </a:extLst>
          </p:cNvPr>
          <p:cNvGraphicFramePr>
            <a:graphicFrameLocks noGrp="1"/>
          </p:cNvGraphicFramePr>
          <p:nvPr/>
        </p:nvGraphicFramePr>
        <p:xfrm>
          <a:off x="578498" y="1397000"/>
          <a:ext cx="8024331" cy="5050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001">
                  <a:extLst>
                    <a:ext uri="{9D8B030D-6E8A-4147-A177-3AD203B41FA5}">
                      <a16:colId xmlns:a16="http://schemas.microsoft.com/office/drawing/2014/main" val="408481241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059259891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743804976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98838535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140257057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3434619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236079473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3704650818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210325251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4152000564"/>
                    </a:ext>
                  </a:extLst>
                </a:gridCol>
                <a:gridCol w="730333">
                  <a:extLst>
                    <a:ext uri="{9D8B030D-6E8A-4147-A177-3AD203B41FA5}">
                      <a16:colId xmlns:a16="http://schemas.microsoft.com/office/drawing/2014/main" val="1650027730"/>
                    </a:ext>
                  </a:extLst>
                </a:gridCol>
              </a:tblGrid>
              <a:tr h="609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372219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455503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523845"/>
                  </a:ext>
                </a:extLst>
              </a:tr>
              <a:tr h="929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43220"/>
                  </a:ext>
                </a:extLst>
              </a:tr>
              <a:tr h="16528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3432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60AEB-9722-421B-9480-F7DC138AB2A5}"/>
              </a:ext>
            </a:extLst>
          </p:cNvPr>
          <p:cNvCxnSpPr/>
          <p:nvPr/>
        </p:nvCxnSpPr>
        <p:spPr>
          <a:xfrm flipV="1">
            <a:off x="578498" y="2024743"/>
            <a:ext cx="0" cy="4422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0E8DB1-9C4B-442F-90CC-F1D48CC51517}"/>
              </a:ext>
            </a:extLst>
          </p:cNvPr>
          <p:cNvCxnSpPr/>
          <p:nvPr/>
        </p:nvCxnSpPr>
        <p:spPr>
          <a:xfrm>
            <a:off x="578498" y="4058816"/>
            <a:ext cx="8388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7F8CA6-54B7-4293-8F86-E750F491DAAF}"/>
              </a:ext>
            </a:extLst>
          </p:cNvPr>
          <p:cNvSpPr txBox="1"/>
          <p:nvPr/>
        </p:nvSpPr>
        <p:spPr>
          <a:xfrm rot="16200000">
            <a:off x="-528360" y="3827983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Amplitude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14919-C764-4B4F-BEBB-CFD98B7B0EE2}"/>
              </a:ext>
            </a:extLst>
          </p:cNvPr>
          <p:cNvSpPr txBox="1"/>
          <p:nvPr/>
        </p:nvSpPr>
        <p:spPr>
          <a:xfrm>
            <a:off x="7849721" y="405881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Time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935E49C-1D3F-4418-9D1A-D8D3A789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 panose="020B0502040204020203" pitchFamily="34" charset="0"/>
              </a:rPr>
              <a:t>Bipolar</a:t>
            </a:r>
          </a:p>
        </p:txBody>
      </p:sp>
    </p:spTree>
    <p:extLst>
      <p:ext uri="{BB962C8B-B14F-4D97-AF65-F5344CB8AC3E}">
        <p14:creationId xmlns:p14="http://schemas.microsoft.com/office/powerpoint/2010/main" val="704796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>
            <a:extLst>
              <a:ext uri="{FF2B5EF4-FFF2-40B4-BE49-F238E27FC236}">
                <a16:creationId xmlns:a16="http://schemas.microsoft.com/office/drawing/2014/main" id="{E585C84F-091F-4AFB-B616-51CB6B57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698806"/>
            <a:ext cx="8653463" cy="499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Line Coding is </a:t>
            </a:r>
            <a:r>
              <a:rPr lang="en-US" altLang="en-US" dirty="0">
                <a:solidFill>
                  <a:srgbClr val="FF0000"/>
                </a:solidFill>
              </a:rPr>
              <a:t>always needed</a:t>
            </a:r>
            <a:r>
              <a:rPr lang="en-US" altLang="en-US" dirty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Block Coding and Scrambling may or </a:t>
            </a:r>
            <a:r>
              <a:rPr lang="en-US" altLang="en-US" dirty="0">
                <a:solidFill>
                  <a:srgbClr val="FF0000"/>
                </a:solidFill>
              </a:rPr>
              <a:t>may not be needed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Digital to 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142912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>
            <a:extLst>
              <a:ext uri="{FF2B5EF4-FFF2-40B4-BE49-F238E27FC236}">
                <a16:creationId xmlns:a16="http://schemas.microsoft.com/office/drawing/2014/main" id="{499B278E-A507-4E0C-B4C7-1877C806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065" y="4944746"/>
            <a:ext cx="6486566" cy="56896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000" dirty="0"/>
              <a:t>Converting digital data to digital signals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3E526-619E-4EB2-8A08-2EE92DD9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Line Coding</a:t>
            </a:r>
          </a:p>
        </p:txBody>
      </p:sp>
      <p:pic>
        <p:nvPicPr>
          <p:cNvPr id="10244" name="Content Placeholder 3">
            <a:extLst>
              <a:ext uri="{FF2B5EF4-FFF2-40B4-BE49-F238E27FC236}">
                <a16:creationId xmlns:a16="http://schemas.microsoft.com/office/drawing/2014/main" id="{2B57514A-5ED7-4806-8D9B-3B12CF74C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7" y="2100262"/>
            <a:ext cx="8653463" cy="2657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69F841CC-09F6-4869-811D-5D8CEC59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" y="1373686"/>
            <a:ext cx="8653463" cy="5353685"/>
          </a:xfrm>
        </p:spPr>
        <p:txBody>
          <a:bodyPr numCol="2"/>
          <a:lstStyle/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Bahnschrift"/>
              </a:rPr>
              <a:t>Signal element vs Data Element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Bahnschrift"/>
              </a:rPr>
              <a:t>Data rate vs Signal rate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Bahnschrift"/>
              </a:rPr>
              <a:t>Baseline Wandering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Bahnschrift"/>
              </a:rPr>
              <a:t>DC Components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Bahnschrift"/>
              </a:rPr>
              <a:t>Self-Synchronization.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Bahnschrift"/>
              </a:rPr>
              <a:t>Noise Interference</a:t>
            </a:r>
          </a:p>
          <a:p>
            <a:pPr marL="801688" indent="-260350">
              <a:lnSpc>
                <a:spcPct val="150000"/>
              </a:lnSpc>
              <a:defRPr/>
            </a:pPr>
            <a:r>
              <a:rPr lang="en-US" altLang="en-US" dirty="0">
                <a:latin typeface="Bahnschrift"/>
              </a:rPr>
              <a:t>Error Detection</a:t>
            </a:r>
          </a:p>
          <a:p>
            <a:pPr marL="801688" indent="-260350">
              <a:lnSpc>
                <a:spcPct val="150000"/>
              </a:lnSpc>
              <a:defRPr/>
            </a:pPr>
            <a:r>
              <a:rPr lang="en-US" altLang="en-US" dirty="0">
                <a:latin typeface="Bahnschrift"/>
              </a:rPr>
              <a:t>Complexity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>
              <a:latin typeface="Bahnschrift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en-US" dirty="0">
              <a:latin typeface="Bahnschrift"/>
            </a:endParaRPr>
          </a:p>
          <a:p>
            <a:pPr>
              <a:lnSpc>
                <a:spcPct val="150000"/>
              </a:lnSpc>
              <a:defRPr/>
            </a:pPr>
            <a:endParaRPr lang="en-US" altLang="en-US" dirty="0">
              <a:latin typeface="Bahnschrift"/>
            </a:endParaRPr>
          </a:p>
          <a:p>
            <a:pPr>
              <a:lnSpc>
                <a:spcPct val="150000"/>
              </a:lnSpc>
              <a:defRPr/>
            </a:pPr>
            <a:endParaRPr lang="en-US" altLang="en-US" dirty="0">
              <a:latin typeface="Bahnschrif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25E14B-86F8-41B6-BB72-63DE5C6E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Common Characteristics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7F8A95FE-C029-4291-A70A-B4EDD435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A data element is the smallest entity that can  represent a piece of information. This is the bit. Data elements are what we need to send.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A signal element carries data elements. Signal elements are what we can send.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48107C-D17F-426A-A4C4-2069683D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Bahnschrift SemiBold" panose="020B0502040204020203" pitchFamily="34" charset="0"/>
              </a:rPr>
              <a:t>Signal Element vs Data Element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3">
            <a:extLst>
              <a:ext uri="{FF2B5EF4-FFF2-40B4-BE49-F238E27FC236}">
                <a16:creationId xmlns:a16="http://schemas.microsoft.com/office/drawing/2014/main" id="{D4B2A4F1-7952-48B4-B10F-94028A00350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8" t="53225" r="1730" b="11404"/>
          <a:stretch/>
        </p:blipFill>
        <p:spPr>
          <a:xfrm>
            <a:off x="5368451" y="4350720"/>
            <a:ext cx="2431306" cy="16232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E296A0-05A4-4E3B-82ED-C4EB5C3F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Signal Element vs Data Element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574D5CC-A696-4AE4-ABA3-4AF7076D4A3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5" t="1553" r="1633" b="63076"/>
          <a:stretch/>
        </p:blipFill>
        <p:spPr bwMode="auto">
          <a:xfrm>
            <a:off x="5368451" y="1387916"/>
            <a:ext cx="2432188" cy="16232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6B6B1-30BB-435E-A9AE-7ED3CF19C026}"/>
              </a:ext>
            </a:extLst>
          </p:cNvPr>
          <p:cNvSpPr txBox="1"/>
          <p:nvPr/>
        </p:nvSpPr>
        <p:spPr>
          <a:xfrm>
            <a:off x="505371" y="3237579"/>
            <a:ext cx="35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a) One data element per one signal element (r = 1)</a:t>
            </a:r>
            <a:endParaRPr lang="en-IN" sz="1400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D897EA8-6CCC-4E87-8208-538548E516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1553" r="55896" b="63076"/>
          <a:stretch/>
        </p:blipFill>
        <p:spPr bwMode="auto">
          <a:xfrm>
            <a:off x="1157367" y="1557195"/>
            <a:ext cx="2431306" cy="16803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37E8BA-D6A5-4DA0-8961-B763D4995B2E}"/>
                  </a:ext>
                </a:extLst>
              </p:cNvPr>
              <p:cNvSpPr txBox="1"/>
              <p:nvPr/>
            </p:nvSpPr>
            <p:spPr>
              <a:xfrm>
                <a:off x="4572000" y="3211867"/>
                <a:ext cx="39278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Bahnschrift" panose="020B0502040204020203" pitchFamily="34" charset="0"/>
                  </a:rPr>
                  <a:t>b) One data element per two signal </a:t>
                </a:r>
                <a:br>
                  <a:rPr lang="en-US" sz="1400" dirty="0">
                    <a:latin typeface="Bahnschrift" panose="020B0502040204020203" pitchFamily="34" charset="0"/>
                  </a:rPr>
                </a:br>
                <a:r>
                  <a:rPr lang="en-US" sz="1400" dirty="0">
                    <a:latin typeface="Bahnschrift" panose="020B0502040204020203" pitchFamily="34" charset="0"/>
                  </a:rPr>
                  <a:t>element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=(1/2))</m:t>
                    </m:r>
                  </m:oMath>
                </a14:m>
                <a:endParaRPr lang="en-IN" sz="1400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37E8BA-D6A5-4DA0-8961-B763D499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11867"/>
                <a:ext cx="3927874" cy="523220"/>
              </a:xfrm>
              <a:prstGeom prst="rect">
                <a:avLst/>
              </a:prstGeom>
              <a:blipFill>
                <a:blip r:embed="rId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DB82C86-197A-4867-8914-62945B2FA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t="53225" r="56829" b="11404"/>
          <a:stretch/>
        </p:blipFill>
        <p:spPr bwMode="auto">
          <a:xfrm>
            <a:off x="1068735" y="4350720"/>
            <a:ext cx="2431306" cy="16803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49B90B-1979-4C1E-987F-EC776CEA2B62}"/>
              </a:ext>
            </a:extLst>
          </p:cNvPr>
          <p:cNvSpPr txBox="1"/>
          <p:nvPr/>
        </p:nvSpPr>
        <p:spPr>
          <a:xfrm>
            <a:off x="412774" y="6031104"/>
            <a:ext cx="365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Bahnschrift" panose="020B0502040204020203" pitchFamily="34" charset="0"/>
              </a:defRPr>
            </a:lvl1pPr>
          </a:lstStyle>
          <a:p>
            <a:r>
              <a:rPr lang="en-US" sz="1400" dirty="0"/>
              <a:t>c) Two data element per one signal element (r = 2)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2F0A6D-B589-4D23-8B4C-ED3303BE39FA}"/>
              </a:ext>
            </a:extLst>
          </p:cNvPr>
          <p:cNvSpPr txBox="1"/>
          <p:nvPr/>
        </p:nvSpPr>
        <p:spPr>
          <a:xfrm>
            <a:off x="4754972" y="5973924"/>
            <a:ext cx="365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Bahnschrift" panose="020B0502040204020203" pitchFamily="34" charset="0"/>
              </a:defRPr>
            </a:lvl1pPr>
          </a:lstStyle>
          <a:p>
            <a:r>
              <a:rPr lang="en-US" sz="1400" dirty="0"/>
              <a:t>d) Four data element per three signal element (r = 4/3)</a:t>
            </a:r>
            <a:endParaRPr lang="en-IN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870835-62B6-4305-8D5F-190D422B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ahnschrift SemiBold" panose="020B0502040204020203" pitchFamily="34" charset="0"/>
              </a:rPr>
              <a:t>Data Rate vs Signal Rate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81BB501-3ACE-4394-BCFC-AD43AB427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1854"/>
              </p:ext>
            </p:extLst>
          </p:nvPr>
        </p:nvGraphicFramePr>
        <p:xfrm>
          <a:off x="522790" y="1924818"/>
          <a:ext cx="8098420" cy="390882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4049210">
                  <a:extLst>
                    <a:ext uri="{9D8B030D-6E8A-4147-A177-3AD203B41FA5}">
                      <a16:colId xmlns:a16="http://schemas.microsoft.com/office/drawing/2014/main" val="4200488184"/>
                    </a:ext>
                  </a:extLst>
                </a:gridCol>
                <a:gridCol w="4049210">
                  <a:extLst>
                    <a:ext uri="{9D8B030D-6E8A-4147-A177-3AD203B41FA5}">
                      <a16:colId xmlns:a16="http://schemas.microsoft.com/office/drawing/2014/main" val="825784420"/>
                    </a:ext>
                  </a:extLst>
                </a:gridCol>
              </a:tblGrid>
              <a:tr h="643119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dirty="0"/>
                        <a:t>Data rate</a:t>
                      </a:r>
                      <a:endParaRPr lang="en-IN" sz="28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Signal rate</a:t>
                      </a:r>
                      <a:endParaRPr lang="en-IN" sz="28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98456"/>
                  </a:ext>
                </a:extLst>
              </a:tr>
              <a:tr h="1081997"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2600" dirty="0"/>
                        <a:t>The number of data elements(bits) sent in 1s.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2600" dirty="0"/>
                        <a:t>The number of signal elements sent in 1s.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488094"/>
                  </a:ext>
                </a:extLst>
              </a:tr>
              <a:tr h="1075697"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2600" dirty="0"/>
                        <a:t>The unit is bits per second(bps). 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2600" dirty="0"/>
                        <a:t>The unit is the </a:t>
                      </a:r>
                      <a:r>
                        <a:rPr lang="en-US" altLang="en-US" sz="2600" b="1" dirty="0"/>
                        <a:t>baud.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70567"/>
                  </a:ext>
                </a:extLst>
              </a:tr>
              <a:tr h="1108009">
                <a:tc>
                  <a:txBody>
                    <a:bodyPr/>
                    <a:lstStyle/>
                    <a:p>
                      <a:pPr algn="just"/>
                      <a:r>
                        <a:rPr lang="en-US" sz="2600" dirty="0"/>
                        <a:t>Also known as bit rate.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dirty="0"/>
                        <a:t>Also known as pulse rate.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364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1593</TotalTime>
  <Words>946</Words>
  <Application>Microsoft Office PowerPoint</Application>
  <PresentationFormat>On-screen Show (4:3)</PresentationFormat>
  <Paragraphs>195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Bahnschrift</vt:lpstr>
      <vt:lpstr>Bahnschrift SemiBold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Digital to Digital Conversion</vt:lpstr>
      <vt:lpstr>Digital to Digital Conversion</vt:lpstr>
      <vt:lpstr>Line Coding</vt:lpstr>
      <vt:lpstr>Common Characteristics</vt:lpstr>
      <vt:lpstr>Signal Element vs Data Element</vt:lpstr>
      <vt:lpstr>Signal Element vs Data Element</vt:lpstr>
      <vt:lpstr>Data Rate vs Signal Rate</vt:lpstr>
      <vt:lpstr>Baseline Wandering </vt:lpstr>
      <vt:lpstr>DC Components </vt:lpstr>
      <vt:lpstr>Self Synchronization </vt:lpstr>
      <vt:lpstr>Error Detection </vt:lpstr>
      <vt:lpstr>Error Detection </vt:lpstr>
      <vt:lpstr>Noise and Interference </vt:lpstr>
      <vt:lpstr>Complexity </vt:lpstr>
      <vt:lpstr>Line Coding Schemes</vt:lpstr>
      <vt:lpstr>Unipolar</vt:lpstr>
      <vt:lpstr>Unipolar</vt:lpstr>
      <vt:lpstr>Polar Encoding</vt:lpstr>
      <vt:lpstr>NRZ (Non-Return to Zero)</vt:lpstr>
      <vt:lpstr>NRZ-L</vt:lpstr>
      <vt:lpstr>NRZ-I</vt:lpstr>
      <vt:lpstr>Return to Zero</vt:lpstr>
      <vt:lpstr>RZ Example</vt:lpstr>
      <vt:lpstr>Manchester</vt:lpstr>
      <vt:lpstr>Manchester</vt:lpstr>
      <vt:lpstr>Differential Manchester</vt:lpstr>
      <vt:lpstr>Manchester</vt:lpstr>
      <vt:lpstr>Differential Manchester</vt:lpstr>
      <vt:lpstr>Problems Associated</vt:lpstr>
      <vt:lpstr>Problems Associated</vt:lpstr>
      <vt:lpstr>Bipolar</vt:lpstr>
      <vt:lpstr>Bipolar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82</cp:revision>
  <dcterms:created xsi:type="dcterms:W3CDTF">2020-12-01T08:07:04Z</dcterms:created>
  <dcterms:modified xsi:type="dcterms:W3CDTF">2020-12-16T04:21:32Z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297616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