
<file path=[Content_Types].xml><?xml version="1.0" encoding="utf-8"?>
<Types xmlns="http://schemas.openxmlformats.org/package/2006/content-types">
  <Default ContentType="image/x-emf" Extension="emf"/>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967" r:id="rId23"/>
    <p:sldId id="984" r:id="rId24"/>
    <p:sldId id="968" r:id="rId25"/>
    <p:sldId id="969" r:id="rId26"/>
    <p:sldId id="970" r:id="rId27"/>
    <p:sldId id="985" r:id="rId28"/>
    <p:sldId id="971" r:id="rId29"/>
    <p:sldId id="972" r:id="rId30"/>
    <p:sldId id="973" r:id="rId31"/>
    <p:sldId id="974" r:id="rId32"/>
    <p:sldId id="975" r:id="rId33"/>
    <p:sldId id="986" r:id="rId34"/>
    <p:sldId id="976" r:id="rId35"/>
    <p:sldId id="978" r:id="rId36"/>
    <p:sldId id="979" r:id="rId37"/>
    <p:sldId id="977" r:id="rId38"/>
    <p:sldId id="980" r:id="rId39"/>
    <p:sldId id="981" r:id="rId40"/>
    <p:sldId id="982" r:id="rId41"/>
    <p:sldId id="983" r:id="rId42"/>
    <p:sldId id="25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4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502C6-FC8B-4B22-A9C1-B32915778008}" type="datetimeFigureOut">
              <a:rPr lang="en-IN" smtClean="0"/>
              <a:t>08-03-2021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8F1F3-F9DD-47A4-8DEA-26F0FC0B1429}" type="slidenum">
              <a:rPr lang="en-IN" smtClean="0"/>
              <a:t>‹#›</a:t>
            </a:fld>
            <a:endParaRPr lang="en-IN"/>
          </a:p>
        </p:txBody>
      </p:sp>
    </p:spTree>
    <p:extLst>
      <p:ext uri="{BB962C8B-B14F-4D97-AF65-F5344CB8AC3E}">
        <p14:creationId xmlns:p14="http://schemas.microsoft.com/office/powerpoint/2010/main" val="298954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15D018-A06C-4F25-9992-4657BA38140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57" r="12057" b="6"/>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5759DA7-AB0C-480D-8EF0-04AF322DD8CF}"/>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54EAE0-E4AA-44C1-8693-321328EE8989}"/>
              </a:ext>
            </a:extLst>
          </p:cNvPr>
          <p:cNvSpPr/>
          <p:nvPr userDrawn="1"/>
        </p:nvSpPr>
        <p:spPr>
          <a:xfrm>
            <a:off x="0" y="4043375"/>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13" name="Rectangle 12">
            <a:extLst>
              <a:ext uri="{FF2B5EF4-FFF2-40B4-BE49-F238E27FC236}">
                <a16:creationId xmlns:a16="http://schemas.microsoft.com/office/drawing/2014/main" id="{7ACCF02B-1417-4DC5-8BAD-485667C840BA}"/>
              </a:ext>
            </a:extLst>
          </p:cNvPr>
          <p:cNvSpPr/>
          <p:nvPr userDrawn="1"/>
        </p:nvSpPr>
        <p:spPr>
          <a:xfrm>
            <a:off x="0" y="4872050"/>
            <a:ext cx="7029452"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i="0" u="none" strike="noStrike" dirty="0">
                <a:solidFill>
                  <a:schemeClr val="bg1"/>
                </a:solidFill>
                <a:effectLst/>
                <a:latin typeface="Times New Roman" panose="02020603050405020304" pitchFamily="18" charset="0"/>
              </a:rPr>
              <a:t> DATA COMMUNICATION AND NETWORKING</a:t>
            </a:r>
            <a:endParaRPr lang="en-US" sz="2400" dirty="0">
              <a:solidFill>
                <a:schemeClr val="bg1"/>
              </a:solidFill>
              <a:latin typeface="Bahnschrift" panose="020B0502040204020203" pitchFamily="34" charset="0"/>
            </a:endParaRPr>
          </a:p>
        </p:txBody>
      </p:sp>
      <p:sp>
        <p:nvSpPr>
          <p:cNvPr id="14" name="Rectangle: Rounded Corners 13">
            <a:extLst>
              <a:ext uri="{FF2B5EF4-FFF2-40B4-BE49-F238E27FC236}">
                <a16:creationId xmlns:a16="http://schemas.microsoft.com/office/drawing/2014/main" id="{24894B1A-622A-44CC-AE12-81B13D7B4CD2}"/>
              </a:ext>
            </a:extLst>
          </p:cNvPr>
          <p:cNvSpPr/>
          <p:nvPr userDrawn="1"/>
        </p:nvSpPr>
        <p:spPr>
          <a:xfrm>
            <a:off x="6529388" y="5630459"/>
            <a:ext cx="2486024"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Bahnschrift" panose="020B0502040204020203" pitchFamily="34" charset="0"/>
              </a:rPr>
              <a:t>Dr. Rajni Bhalla</a:t>
            </a:r>
          </a:p>
        </p:txBody>
      </p:sp>
      <p:cxnSp>
        <p:nvCxnSpPr>
          <p:cNvPr id="16" name="Straight Connector 15">
            <a:extLst>
              <a:ext uri="{FF2B5EF4-FFF2-40B4-BE49-F238E27FC236}">
                <a16:creationId xmlns:a16="http://schemas.microsoft.com/office/drawing/2014/main" id="{A608A9A3-B3FC-41EB-84F4-C5FAF148F031}"/>
              </a:ext>
            </a:extLst>
          </p:cNvPr>
          <p:cNvCxnSpPr>
            <a:cxnSpLocks/>
          </p:cNvCxnSpPr>
          <p:nvPr userDrawn="1"/>
        </p:nvCxnSpPr>
        <p:spPr>
          <a:xfrm flipV="1">
            <a:off x="6529388" y="6130277"/>
            <a:ext cx="2486025" cy="14264"/>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62F2D8-735A-4D19-8675-71F30164B703}"/>
              </a:ext>
            </a:extLst>
          </p:cNvPr>
          <p:cNvSpPr txBox="1"/>
          <p:nvPr userDrawn="1"/>
        </p:nvSpPr>
        <p:spPr>
          <a:xfrm>
            <a:off x="6400801" y="6145469"/>
            <a:ext cx="2614611" cy="400110"/>
          </a:xfrm>
          <a:prstGeom prst="rect">
            <a:avLst/>
          </a:prstGeom>
          <a:noFill/>
        </p:spPr>
        <p:txBody>
          <a:bodyPr wrap="square" rtlCol="0">
            <a:spAutoFit/>
          </a:bodyPr>
          <a:lstStyle/>
          <a:p>
            <a:pPr algn="r"/>
            <a:r>
              <a:rPr lang="en-IN" sz="2000" b="0" dirty="0">
                <a:solidFill>
                  <a:schemeClr val="bg1"/>
                </a:solidFill>
                <a:latin typeface="Bahnschrift" panose="020B0502040204020203" pitchFamily="34" charset="0"/>
              </a:rPr>
              <a:t>Associate Professor</a:t>
            </a:r>
            <a:endParaRPr lang="en-US" sz="2000" b="0" dirty="0">
              <a:solidFill>
                <a:schemeClr val="bg1"/>
              </a:solidFill>
              <a:latin typeface="Bahnschrift" panose="020B0502040204020203" pitchFamily="34" charset="0"/>
            </a:endParaRPr>
          </a:p>
        </p:txBody>
      </p:sp>
      <p:cxnSp>
        <p:nvCxnSpPr>
          <p:cNvPr id="32" name="Straight Connector 31">
            <a:extLst>
              <a:ext uri="{FF2B5EF4-FFF2-40B4-BE49-F238E27FC236}">
                <a16:creationId xmlns:a16="http://schemas.microsoft.com/office/drawing/2014/main" id="{383BB2C2-8BFC-4320-BC1D-9175D97C1061}"/>
              </a:ext>
            </a:extLst>
          </p:cNvPr>
          <p:cNvCxnSpPr>
            <a:cxnSpLocks/>
          </p:cNvCxnSpPr>
          <p:nvPr userDrawn="1"/>
        </p:nvCxnSpPr>
        <p:spPr>
          <a:xfrm flipV="1">
            <a:off x="6529388" y="6546507"/>
            <a:ext cx="2486025" cy="14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0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6842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23932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72659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19ED5-793D-48B4-AF84-08BFCFF7C032}"/>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2" name="Picture 4">
            <a:extLst>
              <a:ext uri="{FF2B5EF4-FFF2-40B4-BE49-F238E27FC236}">
                <a16:creationId xmlns:a16="http://schemas.microsoft.com/office/drawing/2014/main" id="{00258770-16A1-4730-BE8B-FF20DF2E6F65}"/>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10000" b="90000" l="10000" r="90000">
                        <a14:foregroundMark x1="74143" y1="55600" x2="74143" y2="55600"/>
                        <a14:foregroundMark x1="57143" y1="36600" x2="57143" y2="36600"/>
                        <a14:foregroundMark x1="63857" y1="38800" x2="63857" y2="38800"/>
                        <a14:foregroundMark x1="65000" y1="32600" x2="65000" y2="32600"/>
                        <a14:foregroundMark x1="64286" y1="26600" x2="64286" y2="26600"/>
                        <a14:foregroundMark x1="39143" y1="26600" x2="39143" y2="26600"/>
                        <a14:foregroundMark x1="39000" y1="33400" x2="39000" y2="33400"/>
                        <a14:foregroundMark x1="39429" y1="38800" x2="39429" y2="38800"/>
                        <a14:backgroundMark x1="51571" y1="55000" x2="51571" y2="55000"/>
                      </a14:backgroundRemoval>
                    </a14:imgEffect>
                  </a14:imgLayer>
                </a14:imgProps>
              </a:ext>
              <a:ext uri="{28A0092B-C50C-407E-A947-70E740481C1C}">
                <a14:useLocalDpi xmlns:a14="http://schemas.microsoft.com/office/drawing/2010/main" val="0"/>
              </a:ext>
            </a:extLst>
          </a:blip>
          <a:srcRect l="20897" t="5616" r="22245" b="5171"/>
          <a:stretch/>
        </p:blipFill>
        <p:spPr bwMode="auto">
          <a:xfrm>
            <a:off x="7486650" y="136524"/>
            <a:ext cx="1530748" cy="17155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62E51D0B-DA75-4D75-9033-F959EAF3EE9A}"/>
              </a:ext>
            </a:extLst>
          </p:cNvPr>
          <p:cNvSpPr>
            <a:spLocks noGrp="1"/>
          </p:cNvSpPr>
          <p:nvPr>
            <p:ph idx="1" hasCustomPrompt="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
        <p:nvSpPr>
          <p:cNvPr id="2" name="Rectangle 1">
            <a:extLst>
              <a:ext uri="{FF2B5EF4-FFF2-40B4-BE49-F238E27FC236}">
                <a16:creationId xmlns:a16="http://schemas.microsoft.com/office/drawing/2014/main" id="{4C0A2F7D-4116-4588-8A00-A615E67BDBC2}"/>
              </a:ext>
            </a:extLst>
          </p:cNvPr>
          <p:cNvSpPr/>
          <p:nvPr userDrawn="1"/>
        </p:nvSpPr>
        <p:spPr>
          <a:xfrm>
            <a:off x="628650" y="136524"/>
            <a:ext cx="3220019" cy="171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21902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B86E7-B855-48D8-AF59-BE3BA3BF5572}"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206640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B86E7-B855-48D8-AF59-BE3BA3BF5572}"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410095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B86E7-B855-48D8-AF59-BE3BA3BF5572}"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186612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6678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2396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8B86E7-B855-48D8-AF59-BE3BA3BF5572}"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3C84D-F1F2-4EEF-AFAF-C90FA4C9F754}" type="slidenum">
              <a:rPr lang="en-US" smtClean="0"/>
              <a:t>‹#›</a:t>
            </a:fld>
            <a:endParaRPr lang="en-US"/>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2213655" y="2891971"/>
            <a:ext cx="4716689" cy="10740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33508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0157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86E7-B855-48D8-AF59-BE3BA3BF5572}" type="datetimeFigureOut">
              <a:rPr lang="en-US" smtClean="0"/>
              <a:t>3/8/2021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C84D-F1F2-4EEF-AFAF-C90FA4C9F754}" type="slidenum">
              <a:rPr lang="en-US" smtClean="0"/>
              <a:t>‹#›</a:t>
            </a:fld>
            <a:endParaRPr lang="en-US"/>
          </a:p>
        </p:txBody>
      </p:sp>
    </p:spTree>
    <p:extLst>
      <p:ext uri="{BB962C8B-B14F-4D97-AF65-F5344CB8AC3E}">
        <p14:creationId xmlns:p14="http://schemas.microsoft.com/office/powerpoint/2010/main" val="774413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7" r:id="rId7"/>
    <p:sldLayoutId id="2147483666"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arget="../media/image5.jpeg" Type="http://schemas.openxmlformats.org/officeDocument/2006/relationships/image"/><Relationship Id="rId1" Target="../slideLayouts/slideLayout7.xml" Type="http://schemas.openxmlformats.org/officeDocument/2006/relationships/slideLayout"/></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arget="../media/image13.jpeg" Type="http://schemas.openxmlformats.org/officeDocument/2006/relationships/image"/><Relationship Id="rId1" Target="../slideLayouts/slideLayout7.xml" Type="http://schemas.openxmlformats.org/officeDocument/2006/relationships/slideLayout"/></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arget="../media/image4.jpeg" Type="http://schemas.openxmlformats.org/officeDocument/2006/relationships/image"/><Relationship Id="rId1" Target="../slideLayouts/slideLayout7.xml" Type="http://schemas.openxmlformats.org/officeDocument/2006/relationships/slideLayout"/></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9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40B15-FBAA-423E-9DA8-11C1172B0401}"/>
              </a:ext>
            </a:extLst>
          </p:cNvPr>
          <p:cNvSpPr>
            <a:spLocks noGrp="1"/>
          </p:cNvSpPr>
          <p:nvPr>
            <p:ph idx="1"/>
          </p:nvPr>
        </p:nvSpPr>
        <p:spPr>
          <a:xfrm>
            <a:off x="269833" y="1361440"/>
            <a:ext cx="8407635" cy="2067560"/>
          </a:xfrm>
        </p:spPr>
        <p:txBody>
          <a:bodyPr>
            <a:normAutofit/>
          </a:bodyPr>
          <a:lstStyle/>
          <a:p>
            <a:pPr algn="just">
              <a:lnSpc>
                <a:spcPct val="150000"/>
              </a:lnSpc>
            </a:pPr>
            <a:r>
              <a:rPr lang="en-US" b="0" i="0" u="none" strike="noStrike" baseline="0" dirty="0"/>
              <a:t>The power we use at home has a frequency of 60 Hz (50 Hz in Europe). The period of this sine </a:t>
            </a:r>
            <a:r>
              <a:rPr lang="en-IN" b="0" i="0" u="none" strike="noStrike" baseline="0" dirty="0"/>
              <a:t>wave can be determined.</a:t>
            </a:r>
            <a:endParaRPr lang="en-IN" dirty="0"/>
          </a:p>
        </p:txBody>
      </p:sp>
      <p:sp>
        <p:nvSpPr>
          <p:cNvPr id="3" name="Title 2">
            <a:extLst>
              <a:ext uri="{FF2B5EF4-FFF2-40B4-BE49-F238E27FC236}">
                <a16:creationId xmlns:a16="http://schemas.microsoft.com/office/drawing/2014/main" id="{3C3F9B1F-96AD-42BD-ADF7-31A2ED7E9149}"/>
              </a:ext>
            </a:extLst>
          </p:cNvPr>
          <p:cNvSpPr>
            <a:spLocks noGrp="1"/>
          </p:cNvSpPr>
          <p:nvPr>
            <p:ph type="title"/>
          </p:nvPr>
        </p:nvSpPr>
        <p:spPr/>
        <p:txBody>
          <a:bodyPr/>
          <a:lstStyle/>
          <a:p>
            <a:r>
              <a:rPr lang="en-IN" dirty="0"/>
              <a:t>Example</a:t>
            </a:r>
          </a:p>
        </p:txBody>
      </p:sp>
    </p:spTree>
    <p:extLst>
      <p:ext uri="{BB962C8B-B14F-4D97-AF65-F5344CB8AC3E}">
        <p14:creationId xmlns:p14="http://schemas.microsoft.com/office/powerpoint/2010/main" val="1146420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BE7D99-FA99-4C93-B502-8F875B4F30DD}"/>
              </a:ext>
            </a:extLst>
          </p:cNvPr>
          <p:cNvSpPr>
            <a:spLocks noGrp="1"/>
          </p:cNvSpPr>
          <p:nvPr>
            <p:ph idx="1"/>
          </p:nvPr>
        </p:nvSpPr>
        <p:spPr>
          <a:xfrm>
            <a:off x="269834" y="1585375"/>
            <a:ext cx="8654246" cy="542005"/>
          </a:xfrm>
        </p:spPr>
        <p:txBody>
          <a:bodyPr/>
          <a:lstStyle/>
          <a:p>
            <a:r>
              <a:rPr lang="en-US" dirty="0"/>
              <a:t>Express a period of 100 </a:t>
            </a:r>
            <a:r>
              <a:rPr lang="en-US" dirty="0" err="1"/>
              <a:t>ms</a:t>
            </a:r>
            <a:r>
              <a:rPr lang="en-US" dirty="0"/>
              <a:t> in microseconds.</a:t>
            </a:r>
            <a:endParaRPr lang="en-IN" dirty="0"/>
          </a:p>
        </p:txBody>
      </p:sp>
      <p:sp>
        <p:nvSpPr>
          <p:cNvPr id="3" name="Title 2">
            <a:extLst>
              <a:ext uri="{FF2B5EF4-FFF2-40B4-BE49-F238E27FC236}">
                <a16:creationId xmlns:a16="http://schemas.microsoft.com/office/drawing/2014/main" id="{7EDC6383-348D-43DE-94EB-17BD78CD6E37}"/>
              </a:ext>
            </a:extLst>
          </p:cNvPr>
          <p:cNvSpPr>
            <a:spLocks noGrp="1"/>
          </p:cNvSpPr>
          <p:nvPr>
            <p:ph type="title"/>
          </p:nvPr>
        </p:nvSpPr>
        <p:spPr/>
        <p:txBody>
          <a:bodyPr/>
          <a:lstStyle/>
          <a:p>
            <a:r>
              <a:rPr lang="en-US" dirty="0"/>
              <a:t>Example</a:t>
            </a:r>
            <a:endParaRPr lang="en-IN" dirty="0"/>
          </a:p>
        </p:txBody>
      </p:sp>
    </p:spTree>
    <p:extLst>
      <p:ext uri="{BB962C8B-B14F-4D97-AF65-F5344CB8AC3E}">
        <p14:creationId xmlns:p14="http://schemas.microsoft.com/office/powerpoint/2010/main" val="425734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E9152E-10FF-4DF1-9566-F386E07AF3F3}"/>
              </a:ext>
            </a:extLst>
          </p:cNvPr>
          <p:cNvSpPr>
            <a:spLocks noGrp="1"/>
          </p:cNvSpPr>
          <p:nvPr>
            <p:ph idx="1"/>
          </p:nvPr>
        </p:nvSpPr>
        <p:spPr>
          <a:xfrm>
            <a:off x="269834" y="1361441"/>
            <a:ext cx="8654246" cy="1540380"/>
          </a:xfrm>
        </p:spPr>
        <p:txBody>
          <a:bodyPr>
            <a:normAutofit/>
          </a:bodyPr>
          <a:lstStyle/>
          <a:p>
            <a:pPr algn="just">
              <a:lnSpc>
                <a:spcPct val="150000"/>
              </a:lnSpc>
            </a:pPr>
            <a:r>
              <a:rPr lang="en-US" b="0" i="0" u="none" strike="noStrike" baseline="0" dirty="0"/>
              <a:t>The period of a signal is 100 </a:t>
            </a:r>
            <a:r>
              <a:rPr lang="en-US" b="0" i="0" u="none" strike="noStrike" baseline="0" dirty="0" err="1"/>
              <a:t>ms.</a:t>
            </a:r>
            <a:r>
              <a:rPr lang="en-US" b="0" i="0" u="none" strike="noStrike" baseline="0" dirty="0"/>
              <a:t> What is its frequency in kilohertz?</a:t>
            </a:r>
            <a:endParaRPr lang="en-IN" sz="4000" dirty="0"/>
          </a:p>
        </p:txBody>
      </p:sp>
      <p:sp>
        <p:nvSpPr>
          <p:cNvPr id="3" name="Title 2">
            <a:extLst>
              <a:ext uri="{FF2B5EF4-FFF2-40B4-BE49-F238E27FC236}">
                <a16:creationId xmlns:a16="http://schemas.microsoft.com/office/drawing/2014/main" id="{511FD0A3-212A-4736-93E4-6B14584AB07E}"/>
              </a:ext>
            </a:extLst>
          </p:cNvPr>
          <p:cNvSpPr>
            <a:spLocks noGrp="1"/>
          </p:cNvSpPr>
          <p:nvPr>
            <p:ph type="title"/>
          </p:nvPr>
        </p:nvSpPr>
        <p:spPr/>
        <p:txBody>
          <a:bodyPr/>
          <a:lstStyle/>
          <a:p>
            <a:r>
              <a:rPr lang="en-US" dirty="0"/>
              <a:t>Example</a:t>
            </a:r>
            <a:endParaRPr lang="en-IN" dirty="0"/>
          </a:p>
        </p:txBody>
      </p:sp>
    </p:spTree>
    <p:extLst>
      <p:ext uri="{BB962C8B-B14F-4D97-AF65-F5344CB8AC3E}">
        <p14:creationId xmlns:p14="http://schemas.microsoft.com/office/powerpoint/2010/main" val="308761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7757C9-540E-43E8-A96A-685F160D7415}"/>
              </a:ext>
            </a:extLst>
          </p:cNvPr>
          <p:cNvSpPr>
            <a:spLocks noGrp="1"/>
          </p:cNvSpPr>
          <p:nvPr>
            <p:ph type="title"/>
          </p:nvPr>
        </p:nvSpPr>
        <p:spPr/>
        <p:txBody>
          <a:bodyPr/>
          <a:lstStyle/>
          <a:p>
            <a:r>
              <a:rPr lang="en-US" dirty="0"/>
              <a:t>Frequency</a:t>
            </a:r>
            <a:endParaRPr lang="en-IN" dirty="0"/>
          </a:p>
        </p:txBody>
      </p:sp>
    </p:spTree>
    <p:extLst>
      <p:ext uri="{BB962C8B-B14F-4D97-AF65-F5344CB8AC3E}">
        <p14:creationId xmlns:p14="http://schemas.microsoft.com/office/powerpoint/2010/main" val="200273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1527E4-C9AF-49D2-9006-497E10B49A2C}"/>
              </a:ext>
            </a:extLst>
          </p:cNvPr>
          <p:cNvSpPr>
            <a:spLocks noGrp="1"/>
          </p:cNvSpPr>
          <p:nvPr>
            <p:ph idx="1"/>
          </p:nvPr>
        </p:nvSpPr>
        <p:spPr>
          <a:xfrm>
            <a:off x="354186" y="1317171"/>
            <a:ext cx="8435628" cy="2409825"/>
          </a:xfrm>
        </p:spPr>
        <p:txBody>
          <a:bodyPr>
            <a:normAutofit lnSpcReduction="10000"/>
          </a:bodyPr>
          <a:lstStyle/>
          <a:p>
            <a:pPr marL="0" indent="0" algn="just">
              <a:lnSpc>
                <a:spcPct val="150000"/>
              </a:lnSpc>
              <a:buNone/>
            </a:pPr>
            <a:r>
              <a:rPr lang="en-US" dirty="0"/>
              <a:t>Frequency is the rate of change with respect to time. Change in a short span of time means high frequency. Change over a long span of time means low frequency.</a:t>
            </a:r>
            <a:endParaRPr lang="en-IN" dirty="0"/>
          </a:p>
        </p:txBody>
      </p:sp>
      <p:sp>
        <p:nvSpPr>
          <p:cNvPr id="3" name="Title 2">
            <a:extLst>
              <a:ext uri="{FF2B5EF4-FFF2-40B4-BE49-F238E27FC236}">
                <a16:creationId xmlns:a16="http://schemas.microsoft.com/office/drawing/2014/main" id="{CB95D100-B73E-46E9-AE77-8652DE8E9AA9}"/>
              </a:ext>
            </a:extLst>
          </p:cNvPr>
          <p:cNvSpPr>
            <a:spLocks noGrp="1"/>
          </p:cNvSpPr>
          <p:nvPr>
            <p:ph type="title"/>
          </p:nvPr>
        </p:nvSpPr>
        <p:spPr/>
        <p:txBody>
          <a:bodyPr/>
          <a:lstStyle/>
          <a:p>
            <a:r>
              <a:rPr lang="en-IN" dirty="0"/>
              <a:t>Frequency</a:t>
            </a:r>
          </a:p>
        </p:txBody>
      </p:sp>
    </p:spTree>
    <p:extLst>
      <p:ext uri="{BB962C8B-B14F-4D97-AF65-F5344CB8AC3E}">
        <p14:creationId xmlns:p14="http://schemas.microsoft.com/office/powerpoint/2010/main" val="262007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4205AB-7878-4E6B-A2A0-15ED9ED52DC7}"/>
              </a:ext>
            </a:extLst>
          </p:cNvPr>
          <p:cNvSpPr>
            <a:spLocks noGrp="1"/>
          </p:cNvSpPr>
          <p:nvPr>
            <p:ph idx="1"/>
          </p:nvPr>
        </p:nvSpPr>
        <p:spPr>
          <a:xfrm>
            <a:off x="344479" y="1417838"/>
            <a:ext cx="8323660" cy="4022323"/>
          </a:xfrm>
        </p:spPr>
        <p:txBody>
          <a:bodyPr>
            <a:noAutofit/>
          </a:bodyPr>
          <a:lstStyle/>
          <a:p>
            <a:pPr algn="just">
              <a:lnSpc>
                <a:spcPct val="150000"/>
              </a:lnSpc>
            </a:pPr>
            <a:r>
              <a:rPr lang="en-US" b="0" i="0" u="none" strike="noStrike" baseline="0" dirty="0"/>
              <a:t>What if a signal does not change at all? What if it maintains a constant voltage level for the entire time it is active? In such a case, its frequency is zero. Conceptually, this idea is a simple one. If a signal does not change at all, it never completes a cycle, so its frequency is 0 Hz.</a:t>
            </a:r>
            <a:endParaRPr lang="en-IN" dirty="0"/>
          </a:p>
        </p:txBody>
      </p:sp>
      <p:sp>
        <p:nvSpPr>
          <p:cNvPr id="3" name="Title 2">
            <a:extLst>
              <a:ext uri="{FF2B5EF4-FFF2-40B4-BE49-F238E27FC236}">
                <a16:creationId xmlns:a16="http://schemas.microsoft.com/office/drawing/2014/main" id="{DC7BD8AD-F292-4E6B-BB94-2E6C14BCF78C}"/>
              </a:ext>
            </a:extLst>
          </p:cNvPr>
          <p:cNvSpPr>
            <a:spLocks noGrp="1"/>
          </p:cNvSpPr>
          <p:nvPr>
            <p:ph type="title"/>
          </p:nvPr>
        </p:nvSpPr>
        <p:spPr/>
        <p:txBody>
          <a:bodyPr/>
          <a:lstStyle/>
          <a:p>
            <a:r>
              <a:rPr lang="en-US" dirty="0"/>
              <a:t>Two Extremes</a:t>
            </a:r>
            <a:endParaRPr lang="en-IN" dirty="0"/>
          </a:p>
        </p:txBody>
      </p:sp>
    </p:spTree>
    <p:extLst>
      <p:ext uri="{BB962C8B-B14F-4D97-AF65-F5344CB8AC3E}">
        <p14:creationId xmlns:p14="http://schemas.microsoft.com/office/powerpoint/2010/main" val="4260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62AC08-4A5F-4775-A996-015D298FAD3B}"/>
              </a:ext>
            </a:extLst>
          </p:cNvPr>
          <p:cNvSpPr>
            <a:spLocks noGrp="1"/>
          </p:cNvSpPr>
          <p:nvPr>
            <p:ph idx="1"/>
          </p:nvPr>
        </p:nvSpPr>
        <p:spPr>
          <a:xfrm>
            <a:off x="467783" y="1396092"/>
            <a:ext cx="8258346" cy="3157246"/>
          </a:xfrm>
        </p:spPr>
        <p:txBody>
          <a:bodyPr>
            <a:normAutofit/>
          </a:bodyPr>
          <a:lstStyle/>
          <a:p>
            <a:pPr algn="just">
              <a:lnSpc>
                <a:spcPct val="150000"/>
              </a:lnSpc>
            </a:pPr>
            <a:r>
              <a:rPr lang="en-US" b="0" i="0" u="none" strike="noStrike" baseline="0" dirty="0"/>
              <a:t>If a signal does not change at all, its frequency is zero.</a:t>
            </a:r>
          </a:p>
          <a:p>
            <a:pPr algn="just">
              <a:lnSpc>
                <a:spcPct val="150000"/>
              </a:lnSpc>
            </a:pPr>
            <a:r>
              <a:rPr lang="en-US" b="0" i="0" u="none" strike="noStrike" baseline="0" dirty="0"/>
              <a:t>If a signal changes instantaneously, its frequency is infinite</a:t>
            </a:r>
            <a:endParaRPr lang="en-IN" dirty="0"/>
          </a:p>
        </p:txBody>
      </p:sp>
      <p:sp>
        <p:nvSpPr>
          <p:cNvPr id="3" name="Title 2">
            <a:extLst>
              <a:ext uri="{FF2B5EF4-FFF2-40B4-BE49-F238E27FC236}">
                <a16:creationId xmlns:a16="http://schemas.microsoft.com/office/drawing/2014/main" id="{732D2D97-F3F4-4A01-A9AE-22B7B143168B}"/>
              </a:ext>
            </a:extLst>
          </p:cNvPr>
          <p:cNvSpPr>
            <a:spLocks noGrp="1"/>
          </p:cNvSpPr>
          <p:nvPr>
            <p:ph type="title"/>
          </p:nvPr>
        </p:nvSpPr>
        <p:spPr/>
        <p:txBody>
          <a:bodyPr/>
          <a:lstStyle/>
          <a:p>
            <a:r>
              <a:rPr lang="en-US" dirty="0"/>
              <a:t>Two Extremes</a:t>
            </a:r>
            <a:endParaRPr lang="en-IN" dirty="0"/>
          </a:p>
        </p:txBody>
      </p:sp>
    </p:spTree>
    <p:extLst>
      <p:ext uri="{BB962C8B-B14F-4D97-AF65-F5344CB8AC3E}">
        <p14:creationId xmlns:p14="http://schemas.microsoft.com/office/powerpoint/2010/main" val="2912343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DF2B39-DC6C-4F79-932C-D431D1F677CE}"/>
              </a:ext>
            </a:extLst>
          </p:cNvPr>
          <p:cNvSpPr>
            <a:spLocks noGrp="1"/>
          </p:cNvSpPr>
          <p:nvPr>
            <p:ph idx="1"/>
          </p:nvPr>
        </p:nvSpPr>
        <p:spPr>
          <a:xfrm>
            <a:off x="269833" y="1257818"/>
            <a:ext cx="8496927" cy="3163907"/>
          </a:xfrm>
        </p:spPr>
        <p:txBody>
          <a:bodyPr>
            <a:normAutofit/>
          </a:bodyPr>
          <a:lstStyle/>
          <a:p>
            <a:pPr algn="just">
              <a:lnSpc>
                <a:spcPct val="150000"/>
              </a:lnSpc>
            </a:pPr>
            <a:r>
              <a:rPr lang="en-US" sz="2600" b="0" i="0" u="none" strike="noStrike" baseline="0" dirty="0"/>
              <a:t>The term phase describes the position of the waveform relative to time O. If we think of the wave as something that can be shifted backward or forward along the time axis, phase describes the amount of that shift. It indicates the status of the first cycle.</a:t>
            </a:r>
            <a:endParaRPr lang="en-IN" sz="2600" dirty="0"/>
          </a:p>
        </p:txBody>
      </p:sp>
      <p:sp>
        <p:nvSpPr>
          <p:cNvPr id="3" name="Title 2">
            <a:extLst>
              <a:ext uri="{FF2B5EF4-FFF2-40B4-BE49-F238E27FC236}">
                <a16:creationId xmlns:a16="http://schemas.microsoft.com/office/drawing/2014/main" id="{144FF974-72F0-4E0F-B47E-BB5803FC9C36}"/>
              </a:ext>
            </a:extLst>
          </p:cNvPr>
          <p:cNvSpPr>
            <a:spLocks noGrp="1"/>
          </p:cNvSpPr>
          <p:nvPr>
            <p:ph type="title"/>
          </p:nvPr>
        </p:nvSpPr>
        <p:spPr/>
        <p:txBody>
          <a:bodyPr>
            <a:normAutofit/>
          </a:bodyPr>
          <a:lstStyle/>
          <a:p>
            <a:r>
              <a:rPr lang="en-IN" b="0" i="0" u="none" strike="noStrike" baseline="0" dirty="0">
                <a:effectLst/>
              </a:rPr>
              <a:t>Phase</a:t>
            </a:r>
            <a:endParaRPr lang="en-IN" dirty="0">
              <a:effectLst/>
            </a:endParaRPr>
          </a:p>
        </p:txBody>
      </p:sp>
      <p:sp>
        <p:nvSpPr>
          <p:cNvPr id="5" name="TextBox 4">
            <a:extLst>
              <a:ext uri="{FF2B5EF4-FFF2-40B4-BE49-F238E27FC236}">
                <a16:creationId xmlns:a16="http://schemas.microsoft.com/office/drawing/2014/main" id="{5D5AB1B0-B9BC-4F2D-89F3-0DA565E25DC9}"/>
              </a:ext>
            </a:extLst>
          </p:cNvPr>
          <p:cNvSpPr txBox="1"/>
          <p:nvPr/>
        </p:nvSpPr>
        <p:spPr>
          <a:xfrm>
            <a:off x="1894066" y="4738408"/>
            <a:ext cx="5355867" cy="861774"/>
          </a:xfrm>
          <a:prstGeom prst="rect">
            <a:avLst/>
          </a:prstGeom>
          <a:noFill/>
          <a:ln>
            <a:solidFill>
              <a:srgbClr val="7030A0"/>
            </a:solidFill>
          </a:ln>
        </p:spPr>
        <p:txBody>
          <a:bodyPr wrap="square">
            <a:spAutoFit/>
          </a:bodyPr>
          <a:lstStyle/>
          <a:p>
            <a:pPr algn="ctr"/>
            <a:r>
              <a:rPr lang="en-US" sz="2500" dirty="0">
                <a:latin typeface="Bahnschrift" panose="020B0502040204020203" pitchFamily="34" charset="0"/>
              </a:rPr>
              <a:t>Phase describes the position of the waveform relative to time O.</a:t>
            </a:r>
            <a:endParaRPr lang="en-IN" sz="2500" dirty="0">
              <a:latin typeface="Bahnschrift" panose="020B0502040204020203" pitchFamily="34" charset="0"/>
            </a:endParaRPr>
          </a:p>
        </p:txBody>
      </p:sp>
    </p:spTree>
    <p:extLst>
      <p:ext uri="{BB962C8B-B14F-4D97-AF65-F5344CB8AC3E}">
        <p14:creationId xmlns:p14="http://schemas.microsoft.com/office/powerpoint/2010/main" val="391157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6BB58F-95EA-419F-B39F-F6F7C8081EEA}"/>
              </a:ext>
            </a:extLst>
          </p:cNvPr>
          <p:cNvSpPr>
            <a:spLocks noGrp="1"/>
          </p:cNvSpPr>
          <p:nvPr>
            <p:ph type="title"/>
          </p:nvPr>
        </p:nvSpPr>
        <p:spPr/>
        <p:txBody>
          <a:bodyPr/>
          <a:lstStyle/>
          <a:p>
            <a:r>
              <a:rPr lang="en-US" dirty="0"/>
              <a:t>Three sine waves with the same amplitude and frequency, but different phases</a:t>
            </a:r>
            <a:endParaRPr lang="en-IN" dirty="0"/>
          </a:p>
        </p:txBody>
      </p:sp>
      <p:pic>
        <p:nvPicPr>
          <p:cNvPr id="4" name="Picture 3">
            <a:extLst>
              <a:ext uri="{FF2B5EF4-FFF2-40B4-BE49-F238E27FC236}">
                <a16:creationId xmlns:a16="http://schemas.microsoft.com/office/drawing/2014/main" id="{E74E01F0-4C85-4EF5-8968-059AC4C6B5D9}"/>
              </a:ext>
            </a:extLst>
          </p:cNvPr>
          <p:cNvPicPr>
            <a:picLocks noChangeAspect="1"/>
          </p:cNvPicPr>
          <p:nvPr/>
        </p:nvPicPr>
        <p:blipFill rotWithShape="1">
          <a:blip r:embed="rId2"/>
          <a:srcRect l="4000" t="13953" r="10889"/>
          <a:stretch/>
        </p:blipFill>
        <p:spPr>
          <a:xfrm>
            <a:off x="1782319" y="1257300"/>
            <a:ext cx="5629274" cy="5438202"/>
          </a:xfrm>
          <a:prstGeom prst="rect">
            <a:avLst/>
          </a:prstGeom>
        </p:spPr>
      </p:pic>
    </p:spTree>
    <p:extLst>
      <p:ext uri="{BB962C8B-B14F-4D97-AF65-F5344CB8AC3E}">
        <p14:creationId xmlns:p14="http://schemas.microsoft.com/office/powerpoint/2010/main" val="2112533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374A63-8257-45AC-9F80-6EBEA5011E34}"/>
              </a:ext>
            </a:extLst>
          </p:cNvPr>
          <p:cNvSpPr>
            <a:spLocks noGrp="1"/>
          </p:cNvSpPr>
          <p:nvPr>
            <p:ph idx="1"/>
          </p:nvPr>
        </p:nvSpPr>
        <p:spPr>
          <a:xfrm>
            <a:off x="269833" y="1361441"/>
            <a:ext cx="8388974" cy="1465736"/>
          </a:xfrm>
        </p:spPr>
        <p:txBody>
          <a:bodyPr>
            <a:normAutofit/>
          </a:bodyPr>
          <a:lstStyle/>
          <a:p>
            <a:pPr algn="just">
              <a:lnSpc>
                <a:spcPct val="150000"/>
              </a:lnSpc>
            </a:pPr>
            <a:r>
              <a:rPr lang="en-US" b="0" i="0" u="none" strike="noStrike" baseline="0" dirty="0"/>
              <a:t>A sine wave is offset 1/6 cycle with respect to time 0. What is its phase in degrees and radians?</a:t>
            </a:r>
            <a:endParaRPr lang="en-IN" dirty="0"/>
          </a:p>
        </p:txBody>
      </p:sp>
      <p:sp>
        <p:nvSpPr>
          <p:cNvPr id="3" name="Title 2">
            <a:extLst>
              <a:ext uri="{FF2B5EF4-FFF2-40B4-BE49-F238E27FC236}">
                <a16:creationId xmlns:a16="http://schemas.microsoft.com/office/drawing/2014/main" id="{36FCAE6E-4536-4AAA-A0A2-366847C97699}"/>
              </a:ext>
            </a:extLst>
          </p:cNvPr>
          <p:cNvSpPr>
            <a:spLocks noGrp="1"/>
          </p:cNvSpPr>
          <p:nvPr>
            <p:ph type="title"/>
          </p:nvPr>
        </p:nvSpPr>
        <p:spPr/>
        <p:txBody>
          <a:bodyPr/>
          <a:lstStyle/>
          <a:p>
            <a:r>
              <a:rPr lang="en-US" dirty="0">
                <a:latin typeface="Bahnschrift SemiBold" panose="020B0502040204020203" pitchFamily="34" charset="0"/>
              </a:rPr>
              <a:t>Example</a:t>
            </a:r>
            <a:endParaRPr lang="en-IN" dirty="0">
              <a:latin typeface="Bahnschrift SemiBold" panose="020B0502040204020203" pitchFamily="34" charset="0"/>
            </a:endParaRPr>
          </a:p>
        </p:txBody>
      </p:sp>
    </p:spTree>
    <p:extLst>
      <p:ext uri="{BB962C8B-B14F-4D97-AF65-F5344CB8AC3E}">
        <p14:creationId xmlns:p14="http://schemas.microsoft.com/office/powerpoint/2010/main" val="322086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5DF9D0-E301-4B88-81F8-B3B02C54B60E}"/>
              </a:ext>
            </a:extLst>
          </p:cNvPr>
          <p:cNvSpPr>
            <a:spLocks noGrp="1"/>
          </p:cNvSpPr>
          <p:nvPr>
            <p:ph idx="1"/>
          </p:nvPr>
        </p:nvSpPr>
        <p:spPr>
          <a:xfrm>
            <a:off x="1080725" y="2265772"/>
            <a:ext cx="6673014" cy="1503796"/>
          </a:xfrm>
        </p:spPr>
        <p:txBody>
          <a:bodyPr/>
          <a:lstStyle/>
          <a:p>
            <a:pPr marL="0" indent="0">
              <a:buNone/>
            </a:pPr>
            <a:r>
              <a:rPr lang="en-US" dirty="0"/>
              <a:t>After this lecture you will be able to</a:t>
            </a:r>
          </a:p>
          <a:p>
            <a:pPr lvl="1"/>
            <a:r>
              <a:rPr lang="en-US" sz="2800" dirty="0"/>
              <a:t>answer periodic analog signals</a:t>
            </a:r>
          </a:p>
        </p:txBody>
      </p:sp>
    </p:spTree>
    <p:extLst>
      <p:ext uri="{BB962C8B-B14F-4D97-AF65-F5344CB8AC3E}">
        <p14:creationId xmlns:p14="http://schemas.microsoft.com/office/powerpoint/2010/main" val="61885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41C0CE-6DC5-4461-90BF-82602E5F42DB}"/>
              </a:ext>
            </a:extLst>
          </p:cNvPr>
          <p:cNvSpPr>
            <a:spLocks noGrp="1"/>
          </p:cNvSpPr>
          <p:nvPr>
            <p:ph idx="1"/>
          </p:nvPr>
        </p:nvSpPr>
        <p:spPr>
          <a:xfrm>
            <a:off x="368785" y="1274133"/>
            <a:ext cx="8456341" cy="2709921"/>
          </a:xfrm>
        </p:spPr>
        <p:txBody>
          <a:bodyPr>
            <a:normAutofit fontScale="92500"/>
          </a:bodyPr>
          <a:lstStyle/>
          <a:p>
            <a:pPr marL="0" indent="0" algn="just">
              <a:lnSpc>
                <a:spcPct val="150000"/>
              </a:lnSpc>
              <a:buNone/>
            </a:pPr>
            <a:r>
              <a:rPr lang="en-US" b="0" i="0" u="none" strike="noStrike" baseline="0" dirty="0"/>
              <a:t>Wavelength is another characteristic of a signal traveling through a transmission medium. Wavelength binds the period or the frequency of a simple sine wave to the propagation speed of the medium.</a:t>
            </a:r>
            <a:endParaRPr lang="en-IN" dirty="0"/>
          </a:p>
        </p:txBody>
      </p:sp>
      <p:sp>
        <p:nvSpPr>
          <p:cNvPr id="3" name="Title 2">
            <a:extLst>
              <a:ext uri="{FF2B5EF4-FFF2-40B4-BE49-F238E27FC236}">
                <a16:creationId xmlns:a16="http://schemas.microsoft.com/office/drawing/2014/main" id="{AF347D93-7C4E-469D-A778-E762CE71BFA3}"/>
              </a:ext>
            </a:extLst>
          </p:cNvPr>
          <p:cNvSpPr>
            <a:spLocks noGrp="1"/>
          </p:cNvSpPr>
          <p:nvPr>
            <p:ph type="title"/>
          </p:nvPr>
        </p:nvSpPr>
        <p:spPr/>
        <p:txBody>
          <a:bodyPr>
            <a:normAutofit/>
          </a:bodyPr>
          <a:lstStyle/>
          <a:p>
            <a:r>
              <a:rPr lang="en-IN" i="0" u="none" strike="noStrike" baseline="0" dirty="0">
                <a:latin typeface="Bahnschrift SemiBold" panose="020B0502040204020203" pitchFamily="34" charset="0"/>
              </a:rPr>
              <a:t>Wavelength</a:t>
            </a:r>
            <a:endParaRPr lang="en-IN" dirty="0">
              <a:latin typeface="Bahnschrift SemiBold" panose="020B0502040204020203" pitchFamily="34" charset="0"/>
            </a:endParaRPr>
          </a:p>
        </p:txBody>
      </p:sp>
      <p:pic>
        <p:nvPicPr>
          <p:cNvPr id="4" name="Picture 3">
            <a:extLst>
              <a:ext uri="{FF2B5EF4-FFF2-40B4-BE49-F238E27FC236}">
                <a16:creationId xmlns:a16="http://schemas.microsoft.com/office/drawing/2014/main" id="{03E5A869-E993-4982-B159-A9C13B394884}"/>
              </a:ext>
            </a:extLst>
          </p:cNvPr>
          <p:cNvPicPr>
            <a:picLocks noChangeAspect="1"/>
          </p:cNvPicPr>
          <p:nvPr/>
        </p:nvPicPr>
        <p:blipFill rotWithShape="1">
          <a:blip r:embed="rId2"/>
          <a:srcRect t="34432" b="28022"/>
          <a:stretch/>
        </p:blipFill>
        <p:spPr>
          <a:xfrm>
            <a:off x="343829" y="4228906"/>
            <a:ext cx="8456341" cy="2381250"/>
          </a:xfrm>
          <a:prstGeom prst="rect">
            <a:avLst/>
          </a:prstGeom>
        </p:spPr>
      </p:pic>
    </p:spTree>
    <p:extLst>
      <p:ext uri="{BB962C8B-B14F-4D97-AF65-F5344CB8AC3E}">
        <p14:creationId xmlns:p14="http://schemas.microsoft.com/office/powerpoint/2010/main" val="1323014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D72E9-AF6F-4EF9-B8A2-8DDD29BD7031}"/>
              </a:ext>
            </a:extLst>
          </p:cNvPr>
          <p:cNvSpPr>
            <a:spLocks noGrp="1"/>
          </p:cNvSpPr>
          <p:nvPr>
            <p:ph idx="1"/>
          </p:nvPr>
        </p:nvSpPr>
        <p:spPr>
          <a:xfrm>
            <a:off x="269832" y="1268135"/>
            <a:ext cx="8654246" cy="3051940"/>
          </a:xfrm>
        </p:spPr>
        <p:txBody>
          <a:bodyPr>
            <a:normAutofit/>
          </a:bodyPr>
          <a:lstStyle/>
          <a:p>
            <a:pPr marL="0" indent="0" algn="just">
              <a:lnSpc>
                <a:spcPct val="150000"/>
              </a:lnSpc>
              <a:buNone/>
            </a:pPr>
            <a:r>
              <a:rPr lang="en-US" sz="2600" dirty="0"/>
              <a:t>I</a:t>
            </a:r>
            <a:r>
              <a:rPr lang="en-US" sz="2600" b="0" i="0" u="none" strike="noStrike" baseline="0" dirty="0"/>
              <a:t>f one is given the propagation speed (the speed of light) and the period of the signal. However, since period and frequency are related to each other, if we represent wavelength by A, propagation speed by c (speed of light), and </a:t>
            </a:r>
            <a:r>
              <a:rPr lang="en-IN" sz="2600" b="0" i="0" u="none" strike="noStrike" baseline="0" dirty="0"/>
              <a:t>frequency by </a:t>
            </a:r>
            <a:r>
              <a:rPr lang="en-IN" sz="2600" b="0" i="1" u="none" strike="noStrike" baseline="0" dirty="0"/>
              <a:t>1, </a:t>
            </a:r>
            <a:r>
              <a:rPr lang="en-IN" sz="2600" b="0" i="0" u="none" strike="noStrike" baseline="0" dirty="0"/>
              <a:t>we get</a:t>
            </a:r>
            <a:endParaRPr lang="en-IN" sz="2600" dirty="0"/>
          </a:p>
        </p:txBody>
      </p:sp>
      <p:sp>
        <p:nvSpPr>
          <p:cNvPr id="3" name="Title 2">
            <a:extLst>
              <a:ext uri="{FF2B5EF4-FFF2-40B4-BE49-F238E27FC236}">
                <a16:creationId xmlns:a16="http://schemas.microsoft.com/office/drawing/2014/main" id="{0810FEB0-F215-4D7C-B77B-15F4879C33DE}"/>
              </a:ext>
            </a:extLst>
          </p:cNvPr>
          <p:cNvSpPr>
            <a:spLocks noGrp="1"/>
          </p:cNvSpPr>
          <p:nvPr>
            <p:ph type="title"/>
          </p:nvPr>
        </p:nvSpPr>
        <p:spPr/>
        <p:txBody>
          <a:bodyPr/>
          <a:lstStyle/>
          <a:p>
            <a:r>
              <a:rPr lang="en-US" sz="3200" b="0" i="0" u="none" strike="noStrike" baseline="0" dirty="0">
                <a:latin typeface="Bahnschrift SemiBold" panose="020B0502040204020203" pitchFamily="34" charset="0"/>
              </a:rPr>
              <a:t>Wavelength can be calculated</a:t>
            </a:r>
            <a:endParaRPr lang="en-IN" dirty="0">
              <a:latin typeface="Bahnschrift SemiBold" panose="020B0502040204020203" pitchFamily="34" charset="0"/>
            </a:endParaRPr>
          </a:p>
        </p:txBody>
      </p:sp>
    </p:spTree>
    <p:extLst>
      <p:ext uri="{BB962C8B-B14F-4D97-AF65-F5344CB8AC3E}">
        <p14:creationId xmlns:p14="http://schemas.microsoft.com/office/powerpoint/2010/main" val="784202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96B59-1113-4E81-9E76-64A630255F09}"/>
              </a:ext>
            </a:extLst>
          </p:cNvPr>
          <p:cNvSpPr>
            <a:spLocks noGrp="1"/>
          </p:cNvSpPr>
          <p:nvPr>
            <p:ph idx="1"/>
          </p:nvPr>
        </p:nvSpPr>
        <p:spPr>
          <a:xfrm>
            <a:off x="269834" y="1361440"/>
            <a:ext cx="8519603" cy="4376887"/>
          </a:xfrm>
        </p:spPr>
        <p:txBody>
          <a:bodyPr>
            <a:normAutofit/>
          </a:bodyPr>
          <a:lstStyle/>
          <a:p>
            <a:pPr algn="just">
              <a:lnSpc>
                <a:spcPct val="150000"/>
              </a:lnSpc>
            </a:pPr>
            <a:r>
              <a:rPr lang="en-US" altLang="en-US" sz="2600" dirty="0"/>
              <a:t>A sine wave is comprehensively defined by its amplitude, frequency, and phase. We have been showing a sine wave by using what is called a time domain plot. The time-domain plot shows changes in signal amplitude with respect to time (it is an amplitude-versus-time plot). Phase is not explicitly shown on a time-domain plot.</a:t>
            </a:r>
            <a:endParaRPr lang="en-IN" sz="2600" dirty="0"/>
          </a:p>
        </p:txBody>
      </p:sp>
      <p:sp>
        <p:nvSpPr>
          <p:cNvPr id="3" name="Title 2">
            <a:extLst>
              <a:ext uri="{FF2B5EF4-FFF2-40B4-BE49-F238E27FC236}">
                <a16:creationId xmlns:a16="http://schemas.microsoft.com/office/drawing/2014/main" id="{22243384-4EC1-4B78-B241-513E31CD6B6F}"/>
              </a:ext>
            </a:extLst>
          </p:cNvPr>
          <p:cNvSpPr>
            <a:spLocks noGrp="1"/>
          </p:cNvSpPr>
          <p:nvPr>
            <p:ph type="title"/>
          </p:nvPr>
        </p:nvSpPr>
        <p:spPr/>
        <p:txBody>
          <a:bodyPr/>
          <a:lstStyle/>
          <a:p>
            <a:r>
              <a:rPr lang="en-US" dirty="0"/>
              <a:t>Time and Frequency Domain</a:t>
            </a:r>
            <a:endParaRPr lang="en-IN" dirty="0"/>
          </a:p>
        </p:txBody>
      </p:sp>
    </p:spTree>
    <p:extLst>
      <p:ext uri="{BB962C8B-B14F-4D97-AF65-F5344CB8AC3E}">
        <p14:creationId xmlns:p14="http://schemas.microsoft.com/office/powerpoint/2010/main" val="493805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150CFE8-2A18-4303-98C3-FC9C352D2DCC}"/>
              </a:ext>
            </a:extLst>
          </p:cNvPr>
          <p:cNvGrpSpPr/>
          <p:nvPr/>
        </p:nvGrpSpPr>
        <p:grpSpPr>
          <a:xfrm>
            <a:off x="1154405" y="1390103"/>
            <a:ext cx="7439090" cy="4534417"/>
            <a:chOff x="457200" y="1143000"/>
            <a:chExt cx="7123113" cy="4341813"/>
          </a:xfrm>
        </p:grpSpPr>
        <p:pic>
          <p:nvPicPr>
            <p:cNvPr id="5" name="Picture 2">
              <a:extLst>
                <a:ext uri="{FF2B5EF4-FFF2-40B4-BE49-F238E27FC236}">
                  <a16:creationId xmlns:a16="http://schemas.microsoft.com/office/drawing/2014/main" id="{A76901DA-8173-425B-96B5-49CF72314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11325"/>
              <a:ext cx="71231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C2869BB7-CE5F-4BC1-8150-C2BC388D3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84663"/>
              <a:ext cx="71231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7ACB65CF-FDA5-4DBB-AB5F-A120149A2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143000"/>
              <a:ext cx="1295400"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id="{B97C3E7D-FD57-4DAA-B742-0D0BF302AF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100" y="2870200"/>
              <a:ext cx="17780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42603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9497F4-E0AD-4A14-80CE-D47F5B3ACD17}"/>
              </a:ext>
            </a:extLst>
          </p:cNvPr>
          <p:cNvPicPr>
            <a:picLocks noGrp="1" noChangeAspect="1"/>
          </p:cNvPicPr>
          <p:nvPr>
            <p:ph idx="1"/>
          </p:nvPr>
        </p:nvPicPr>
        <p:blipFill>
          <a:blip r:embed="rId2"/>
          <a:stretch>
            <a:fillRect/>
          </a:stretch>
        </p:blipFill>
        <p:spPr>
          <a:xfrm>
            <a:off x="364478" y="1438839"/>
            <a:ext cx="4804681" cy="2688698"/>
          </a:xfrm>
          <a:prstGeom prst="rect">
            <a:avLst/>
          </a:prstGeom>
        </p:spPr>
      </p:pic>
      <p:sp>
        <p:nvSpPr>
          <p:cNvPr id="6" name="Title 5">
            <a:extLst>
              <a:ext uri="{FF2B5EF4-FFF2-40B4-BE49-F238E27FC236}">
                <a16:creationId xmlns:a16="http://schemas.microsoft.com/office/drawing/2014/main" id="{A15F8772-2F00-4A81-8CCC-DE79D1160402}"/>
              </a:ext>
            </a:extLst>
          </p:cNvPr>
          <p:cNvSpPr>
            <a:spLocks noGrp="1"/>
          </p:cNvSpPr>
          <p:nvPr>
            <p:ph type="title"/>
          </p:nvPr>
        </p:nvSpPr>
        <p:spPr/>
        <p:txBody>
          <a:bodyPr/>
          <a:lstStyle/>
          <a:p>
            <a:r>
              <a:rPr lang="en-US" altLang="en-US" sz="3200" dirty="0"/>
              <a:t>The time and frequency-domain plots of a sine wave</a:t>
            </a:r>
            <a:endParaRPr lang="en-IN" dirty="0"/>
          </a:p>
        </p:txBody>
      </p:sp>
      <p:pic>
        <p:nvPicPr>
          <p:cNvPr id="5" name="Picture 4">
            <a:extLst>
              <a:ext uri="{FF2B5EF4-FFF2-40B4-BE49-F238E27FC236}">
                <a16:creationId xmlns:a16="http://schemas.microsoft.com/office/drawing/2014/main" id="{B4BFE57E-46F7-4797-9A12-9D237977B66D}"/>
              </a:ext>
            </a:extLst>
          </p:cNvPr>
          <p:cNvPicPr>
            <a:picLocks noChangeAspect="1"/>
          </p:cNvPicPr>
          <p:nvPr/>
        </p:nvPicPr>
        <p:blipFill>
          <a:blip r:embed="rId3"/>
          <a:stretch>
            <a:fillRect/>
          </a:stretch>
        </p:blipFill>
        <p:spPr>
          <a:xfrm>
            <a:off x="4310159" y="3808530"/>
            <a:ext cx="4469363" cy="2688698"/>
          </a:xfrm>
          <a:prstGeom prst="rect">
            <a:avLst/>
          </a:prstGeom>
        </p:spPr>
      </p:pic>
    </p:spTree>
    <p:extLst>
      <p:ext uri="{BB962C8B-B14F-4D97-AF65-F5344CB8AC3E}">
        <p14:creationId xmlns:p14="http://schemas.microsoft.com/office/powerpoint/2010/main" val="2696515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25D0CD-3A95-4CA0-8FF3-C31A6D6A63AF}"/>
              </a:ext>
            </a:extLst>
          </p:cNvPr>
          <p:cNvPicPr>
            <a:picLocks noGrp="1" noChangeAspect="1"/>
          </p:cNvPicPr>
          <p:nvPr>
            <p:ph idx="1"/>
          </p:nvPr>
        </p:nvPicPr>
        <p:blipFill rotWithShape="1">
          <a:blip r:embed="rId2"/>
          <a:srcRect l="1790" t="25957" r="3226" b="24774"/>
          <a:stretch/>
        </p:blipFill>
        <p:spPr>
          <a:xfrm>
            <a:off x="269833" y="3321343"/>
            <a:ext cx="8609309" cy="3352800"/>
          </a:xfrm>
          <a:prstGeom prst="rect">
            <a:avLst/>
          </a:prstGeom>
        </p:spPr>
      </p:pic>
      <p:sp>
        <p:nvSpPr>
          <p:cNvPr id="5" name="Title 4">
            <a:extLst>
              <a:ext uri="{FF2B5EF4-FFF2-40B4-BE49-F238E27FC236}">
                <a16:creationId xmlns:a16="http://schemas.microsoft.com/office/drawing/2014/main" id="{465E1584-5709-4C70-AE56-6CF37B0A4F5E}"/>
              </a:ext>
            </a:extLst>
          </p:cNvPr>
          <p:cNvSpPr>
            <a:spLocks noGrp="1"/>
          </p:cNvSpPr>
          <p:nvPr>
            <p:ph type="title"/>
          </p:nvPr>
        </p:nvSpPr>
        <p:spPr/>
        <p:txBody>
          <a:bodyPr/>
          <a:lstStyle/>
          <a:p>
            <a:r>
              <a:rPr lang="en-US" dirty="0"/>
              <a:t>The time domain and frequency domain of three sine waves</a:t>
            </a:r>
            <a:endParaRPr lang="en-IN" dirty="0"/>
          </a:p>
        </p:txBody>
      </p:sp>
      <p:sp>
        <p:nvSpPr>
          <p:cNvPr id="7" name="TextBox 6">
            <a:extLst>
              <a:ext uri="{FF2B5EF4-FFF2-40B4-BE49-F238E27FC236}">
                <a16:creationId xmlns:a16="http://schemas.microsoft.com/office/drawing/2014/main" id="{F0EDB37C-035D-4536-B38E-57136BE39C2E}"/>
              </a:ext>
            </a:extLst>
          </p:cNvPr>
          <p:cNvSpPr txBox="1"/>
          <p:nvPr/>
        </p:nvSpPr>
        <p:spPr>
          <a:xfrm>
            <a:off x="269833" y="1266485"/>
            <a:ext cx="8609309" cy="2054858"/>
          </a:xfrm>
          <a:prstGeom prst="rect">
            <a:avLst/>
          </a:prstGeom>
          <a:noFill/>
        </p:spPr>
        <p:txBody>
          <a:bodyPr wrap="square">
            <a:spAutoFit/>
          </a:bodyPr>
          <a:lstStyle/>
          <a:p>
            <a:pPr algn="just">
              <a:lnSpc>
                <a:spcPct val="150000"/>
              </a:lnSpc>
            </a:pPr>
            <a:r>
              <a:rPr lang="en-US" sz="2200" b="0" i="0" u="none" strike="noStrike" baseline="0" dirty="0">
                <a:latin typeface="Bahnschrift" panose="020B0502040204020203" pitchFamily="34" charset="0"/>
              </a:rPr>
              <a:t>The frequency domain is more compact and useful when we are dealing with more than one sine wave. For example, Figure shows three sine waves, each with different amplitude and frequency. All can be represented by three spikes in the frequency domain</a:t>
            </a:r>
            <a:endParaRPr lang="en-IN" sz="2200" dirty="0">
              <a:latin typeface="Bahnschrift" panose="020B0502040204020203" pitchFamily="34" charset="0"/>
            </a:endParaRPr>
          </a:p>
        </p:txBody>
      </p:sp>
    </p:spTree>
    <p:extLst>
      <p:ext uri="{BB962C8B-B14F-4D97-AF65-F5344CB8AC3E}">
        <p14:creationId xmlns:p14="http://schemas.microsoft.com/office/powerpoint/2010/main" val="157544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F97945-DAC3-4673-AACD-484EAFBD3EB4}"/>
              </a:ext>
            </a:extLst>
          </p:cNvPr>
          <p:cNvSpPr>
            <a:spLocks noGrp="1"/>
          </p:cNvSpPr>
          <p:nvPr>
            <p:ph idx="1"/>
          </p:nvPr>
        </p:nvSpPr>
        <p:spPr>
          <a:xfrm>
            <a:off x="269834" y="1361440"/>
            <a:ext cx="8426297" cy="4994911"/>
          </a:xfrm>
        </p:spPr>
        <p:txBody>
          <a:bodyPr>
            <a:normAutofit/>
          </a:bodyPr>
          <a:lstStyle/>
          <a:p>
            <a:pPr algn="just">
              <a:lnSpc>
                <a:spcPct val="150000"/>
              </a:lnSpc>
            </a:pPr>
            <a:r>
              <a:rPr lang="en-US" altLang="en-US" sz="2600" dirty="0"/>
              <a:t>So far, we have focused on simple sine waves. Simple sine waves have many applications in daily life. We can send a single sine wave to carry electric energy from one place to another. For example, the power company sends a single sine wave with a frequency of 60 Hz to distribute electric energy to houses and businesses. </a:t>
            </a:r>
            <a:endParaRPr lang="en-IN" sz="2600" dirty="0"/>
          </a:p>
        </p:txBody>
      </p:sp>
      <p:sp>
        <p:nvSpPr>
          <p:cNvPr id="3" name="Title 2">
            <a:extLst>
              <a:ext uri="{FF2B5EF4-FFF2-40B4-BE49-F238E27FC236}">
                <a16:creationId xmlns:a16="http://schemas.microsoft.com/office/drawing/2014/main" id="{98B7C9B6-5279-46A3-B43F-EE6F3D0DEC6B}"/>
              </a:ext>
            </a:extLst>
          </p:cNvPr>
          <p:cNvSpPr>
            <a:spLocks noGrp="1"/>
          </p:cNvSpPr>
          <p:nvPr>
            <p:ph type="title"/>
          </p:nvPr>
        </p:nvSpPr>
        <p:spPr/>
        <p:txBody>
          <a:bodyPr/>
          <a:lstStyle/>
          <a:p>
            <a:r>
              <a:rPr lang="en-US" dirty="0"/>
              <a:t>Composite Signals</a:t>
            </a:r>
            <a:endParaRPr lang="en-IN" dirty="0"/>
          </a:p>
        </p:txBody>
      </p:sp>
    </p:spTree>
    <p:extLst>
      <p:ext uri="{BB962C8B-B14F-4D97-AF65-F5344CB8AC3E}">
        <p14:creationId xmlns:p14="http://schemas.microsoft.com/office/powerpoint/2010/main" val="2345844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F97945-DAC3-4673-AACD-484EAFBD3EB4}"/>
              </a:ext>
            </a:extLst>
          </p:cNvPr>
          <p:cNvSpPr>
            <a:spLocks noGrp="1"/>
          </p:cNvSpPr>
          <p:nvPr>
            <p:ph idx="1"/>
          </p:nvPr>
        </p:nvSpPr>
        <p:spPr>
          <a:xfrm>
            <a:off x="269834" y="1361440"/>
            <a:ext cx="8519603" cy="3201229"/>
          </a:xfrm>
        </p:spPr>
        <p:txBody>
          <a:bodyPr>
            <a:normAutofit/>
          </a:bodyPr>
          <a:lstStyle/>
          <a:p>
            <a:pPr algn="just">
              <a:lnSpc>
                <a:spcPct val="150000"/>
              </a:lnSpc>
            </a:pPr>
            <a:r>
              <a:rPr lang="en-US" altLang="en-US" sz="2600" dirty="0"/>
              <a:t>As another example, we can use a single sine wave to send an alarm to a security center when a burglar opens a door or window in the house. In the first case, the sine wave is carrying energy; in the second, the sine wave is a signal of danger.</a:t>
            </a:r>
            <a:endParaRPr lang="en-IN" sz="2600" dirty="0"/>
          </a:p>
        </p:txBody>
      </p:sp>
      <p:sp>
        <p:nvSpPr>
          <p:cNvPr id="3" name="Title 2">
            <a:extLst>
              <a:ext uri="{FF2B5EF4-FFF2-40B4-BE49-F238E27FC236}">
                <a16:creationId xmlns:a16="http://schemas.microsoft.com/office/drawing/2014/main" id="{98B7C9B6-5279-46A3-B43F-EE6F3D0DEC6B}"/>
              </a:ext>
            </a:extLst>
          </p:cNvPr>
          <p:cNvSpPr>
            <a:spLocks noGrp="1"/>
          </p:cNvSpPr>
          <p:nvPr>
            <p:ph type="title"/>
          </p:nvPr>
        </p:nvSpPr>
        <p:spPr/>
        <p:txBody>
          <a:bodyPr/>
          <a:lstStyle/>
          <a:p>
            <a:r>
              <a:rPr lang="en-US" dirty="0"/>
              <a:t>Composite Signals</a:t>
            </a:r>
            <a:endParaRPr lang="en-IN" dirty="0"/>
          </a:p>
        </p:txBody>
      </p:sp>
    </p:spTree>
    <p:extLst>
      <p:ext uri="{BB962C8B-B14F-4D97-AF65-F5344CB8AC3E}">
        <p14:creationId xmlns:p14="http://schemas.microsoft.com/office/powerpoint/2010/main" val="985637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E1B700-7AC9-4AC2-AFB4-AC29F4A77EAF}"/>
              </a:ext>
            </a:extLst>
          </p:cNvPr>
          <p:cNvSpPr>
            <a:spLocks noGrp="1"/>
          </p:cNvSpPr>
          <p:nvPr>
            <p:ph idx="1"/>
          </p:nvPr>
        </p:nvSpPr>
        <p:spPr>
          <a:xfrm>
            <a:off x="269834" y="1361441"/>
            <a:ext cx="8528933" cy="3639768"/>
          </a:xfrm>
        </p:spPr>
        <p:txBody>
          <a:bodyPr>
            <a:normAutofit/>
          </a:bodyPr>
          <a:lstStyle/>
          <a:p>
            <a:pPr algn="just">
              <a:lnSpc>
                <a:spcPct val="150000"/>
              </a:lnSpc>
            </a:pPr>
            <a:r>
              <a:rPr lang="en-US" sz="2600" b="0" i="0" u="none" strike="noStrike" baseline="0" dirty="0"/>
              <a:t>In the early 1900s, the French mathematician Jean-Baptiste Fourier showed that any composite signal is actually a combination of simple sine waves with different frequencies, amplitudes, and phases. Fourier analysis is discussed in Appendix C; for our purposes, we just present the concept.</a:t>
            </a:r>
            <a:endParaRPr lang="en-IN" sz="2600" dirty="0"/>
          </a:p>
        </p:txBody>
      </p:sp>
      <p:sp>
        <p:nvSpPr>
          <p:cNvPr id="3" name="Title 2">
            <a:extLst>
              <a:ext uri="{FF2B5EF4-FFF2-40B4-BE49-F238E27FC236}">
                <a16:creationId xmlns:a16="http://schemas.microsoft.com/office/drawing/2014/main" id="{33070D79-F9C8-4A36-93EE-3C5BCA358F28}"/>
              </a:ext>
            </a:extLst>
          </p:cNvPr>
          <p:cNvSpPr>
            <a:spLocks noGrp="1"/>
          </p:cNvSpPr>
          <p:nvPr>
            <p:ph type="title"/>
          </p:nvPr>
        </p:nvSpPr>
        <p:spPr/>
        <p:txBody>
          <a:bodyPr/>
          <a:lstStyle/>
          <a:p>
            <a:r>
              <a:rPr lang="en-US" dirty="0"/>
              <a:t>Composite Signal</a:t>
            </a:r>
            <a:endParaRPr lang="en-IN" dirty="0"/>
          </a:p>
        </p:txBody>
      </p:sp>
    </p:spTree>
    <p:extLst>
      <p:ext uri="{BB962C8B-B14F-4D97-AF65-F5344CB8AC3E}">
        <p14:creationId xmlns:p14="http://schemas.microsoft.com/office/powerpoint/2010/main" val="1104619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6E0C4E-EDEF-4D39-961B-F7F7A306A610}"/>
              </a:ext>
            </a:extLst>
          </p:cNvPr>
          <p:cNvSpPr>
            <a:spLocks noGrp="1"/>
          </p:cNvSpPr>
          <p:nvPr>
            <p:ph idx="1"/>
          </p:nvPr>
        </p:nvSpPr>
        <p:spPr>
          <a:xfrm>
            <a:off x="269834" y="1585375"/>
            <a:ext cx="8654246" cy="588658"/>
          </a:xfrm>
        </p:spPr>
        <p:txBody>
          <a:bodyPr>
            <a:normAutofit/>
          </a:bodyPr>
          <a:lstStyle/>
          <a:p>
            <a:pPr algn="just"/>
            <a:r>
              <a:rPr lang="en-US" b="0" i="0" u="none" strike="noStrike" baseline="0" dirty="0"/>
              <a:t>A composite signal can be periodic or nonperiodic.</a:t>
            </a:r>
            <a:endParaRPr lang="en-IN" dirty="0"/>
          </a:p>
        </p:txBody>
      </p:sp>
      <p:sp>
        <p:nvSpPr>
          <p:cNvPr id="3" name="Title 2">
            <a:extLst>
              <a:ext uri="{FF2B5EF4-FFF2-40B4-BE49-F238E27FC236}">
                <a16:creationId xmlns:a16="http://schemas.microsoft.com/office/drawing/2014/main" id="{9A80EF1C-6A0D-4467-A1BE-AD33F98C63AE}"/>
              </a:ext>
            </a:extLst>
          </p:cNvPr>
          <p:cNvSpPr>
            <a:spLocks noGrp="1"/>
          </p:cNvSpPr>
          <p:nvPr>
            <p:ph type="title"/>
          </p:nvPr>
        </p:nvSpPr>
        <p:spPr/>
        <p:txBody>
          <a:bodyPr/>
          <a:lstStyle/>
          <a:p>
            <a:r>
              <a:rPr lang="en-US" dirty="0"/>
              <a:t>Composite Signal</a:t>
            </a:r>
            <a:endParaRPr lang="en-IN" dirty="0"/>
          </a:p>
        </p:txBody>
      </p:sp>
    </p:spTree>
    <p:extLst>
      <p:ext uri="{BB962C8B-B14F-4D97-AF65-F5344CB8AC3E}">
        <p14:creationId xmlns:p14="http://schemas.microsoft.com/office/powerpoint/2010/main" val="333218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F71F37-A6C4-45CA-9D93-9DB49408E04D}"/>
              </a:ext>
            </a:extLst>
          </p:cNvPr>
          <p:cNvSpPr>
            <a:spLocks noGrp="1"/>
          </p:cNvSpPr>
          <p:nvPr>
            <p:ph idx="1"/>
          </p:nvPr>
        </p:nvSpPr>
        <p:spPr>
          <a:xfrm>
            <a:off x="269834" y="1361441"/>
            <a:ext cx="8295668" cy="3359850"/>
          </a:xfrm>
        </p:spPr>
        <p:txBody>
          <a:bodyPr/>
          <a:lstStyle/>
          <a:p>
            <a:pPr algn="just">
              <a:lnSpc>
                <a:spcPct val="150000"/>
              </a:lnSpc>
            </a:pPr>
            <a:r>
              <a:rPr lang="en-US" dirty="0"/>
              <a:t>Periodic analog signals can be classified as simple or composite. A simple periodic analog signal, a sine wave, cannot be decomposed into simpler signals. A composite periodic analog signal is composed of multiple sine waves.</a:t>
            </a:r>
            <a:endParaRPr lang="en-IN" dirty="0"/>
          </a:p>
        </p:txBody>
      </p:sp>
      <p:sp>
        <p:nvSpPr>
          <p:cNvPr id="3" name="Title 2">
            <a:extLst>
              <a:ext uri="{FF2B5EF4-FFF2-40B4-BE49-F238E27FC236}">
                <a16:creationId xmlns:a16="http://schemas.microsoft.com/office/drawing/2014/main" id="{8D917636-D617-446C-B3E2-F80303628AF6}"/>
              </a:ext>
            </a:extLst>
          </p:cNvPr>
          <p:cNvSpPr>
            <a:spLocks noGrp="1"/>
          </p:cNvSpPr>
          <p:nvPr>
            <p:ph type="title"/>
          </p:nvPr>
        </p:nvSpPr>
        <p:spPr/>
        <p:txBody>
          <a:bodyPr/>
          <a:lstStyle/>
          <a:p>
            <a:r>
              <a:rPr lang="en-IN" dirty="0"/>
              <a:t>Periodic Analog Signals </a:t>
            </a:r>
          </a:p>
        </p:txBody>
      </p:sp>
    </p:spTree>
    <p:extLst>
      <p:ext uri="{BB962C8B-B14F-4D97-AF65-F5344CB8AC3E}">
        <p14:creationId xmlns:p14="http://schemas.microsoft.com/office/powerpoint/2010/main" val="4193866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6E0C4E-EDEF-4D39-961B-F7F7A306A610}"/>
              </a:ext>
            </a:extLst>
          </p:cNvPr>
          <p:cNvSpPr>
            <a:spLocks noGrp="1"/>
          </p:cNvSpPr>
          <p:nvPr>
            <p:ph idx="1"/>
          </p:nvPr>
        </p:nvSpPr>
        <p:spPr>
          <a:xfrm>
            <a:off x="559460" y="1250140"/>
            <a:ext cx="8025080" cy="1213809"/>
          </a:xfrm>
        </p:spPr>
        <p:txBody>
          <a:bodyPr>
            <a:normAutofit lnSpcReduction="10000"/>
          </a:bodyPr>
          <a:lstStyle/>
          <a:p>
            <a:pPr algn="just">
              <a:lnSpc>
                <a:spcPct val="150000"/>
              </a:lnSpc>
            </a:pPr>
            <a:r>
              <a:rPr lang="en-US" dirty="0"/>
              <a:t>It s</a:t>
            </a:r>
            <a:r>
              <a:rPr lang="en-US" b="0" i="0" u="none" strike="noStrike" baseline="0" dirty="0"/>
              <a:t>hows a periodic composite signal with frequency </a:t>
            </a:r>
            <a:r>
              <a:rPr lang="en-US" b="0" i="1" u="none" strike="noStrike" baseline="0" dirty="0"/>
              <a:t>f</a:t>
            </a:r>
            <a:endParaRPr lang="en-IN" dirty="0"/>
          </a:p>
        </p:txBody>
      </p:sp>
      <p:sp>
        <p:nvSpPr>
          <p:cNvPr id="3" name="Title 2">
            <a:extLst>
              <a:ext uri="{FF2B5EF4-FFF2-40B4-BE49-F238E27FC236}">
                <a16:creationId xmlns:a16="http://schemas.microsoft.com/office/drawing/2014/main" id="{9A80EF1C-6A0D-4467-A1BE-AD33F98C63AE}"/>
              </a:ext>
            </a:extLst>
          </p:cNvPr>
          <p:cNvSpPr>
            <a:spLocks noGrp="1"/>
          </p:cNvSpPr>
          <p:nvPr>
            <p:ph type="title"/>
          </p:nvPr>
        </p:nvSpPr>
        <p:spPr/>
        <p:txBody>
          <a:bodyPr/>
          <a:lstStyle/>
          <a:p>
            <a:r>
              <a:rPr lang="en-US" dirty="0"/>
              <a:t>Composite Signal</a:t>
            </a:r>
            <a:endParaRPr lang="en-IN" dirty="0"/>
          </a:p>
        </p:txBody>
      </p:sp>
      <p:pic>
        <p:nvPicPr>
          <p:cNvPr id="4" name="Picture 3">
            <a:extLst>
              <a:ext uri="{FF2B5EF4-FFF2-40B4-BE49-F238E27FC236}">
                <a16:creationId xmlns:a16="http://schemas.microsoft.com/office/drawing/2014/main" id="{79E7B664-76C8-46C7-966C-5D59CDA0636B}"/>
              </a:ext>
            </a:extLst>
          </p:cNvPr>
          <p:cNvPicPr>
            <a:picLocks noChangeAspect="1"/>
          </p:cNvPicPr>
          <p:nvPr/>
        </p:nvPicPr>
        <p:blipFill rotWithShape="1">
          <a:blip r:embed="rId2"/>
          <a:srcRect t="26922" b="25459"/>
          <a:stretch/>
        </p:blipFill>
        <p:spPr>
          <a:xfrm>
            <a:off x="634103" y="3119569"/>
            <a:ext cx="7950437" cy="2839443"/>
          </a:xfrm>
          <a:prstGeom prst="rect">
            <a:avLst/>
          </a:prstGeom>
        </p:spPr>
      </p:pic>
    </p:spTree>
    <p:extLst>
      <p:ext uri="{BB962C8B-B14F-4D97-AF65-F5344CB8AC3E}">
        <p14:creationId xmlns:p14="http://schemas.microsoft.com/office/powerpoint/2010/main" val="356714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5743A9F-3DD6-4F78-9891-7C79272B9ABB}"/>
              </a:ext>
            </a:extLst>
          </p:cNvPr>
          <p:cNvPicPr>
            <a:picLocks noGrp="1" noChangeAspect="1"/>
          </p:cNvPicPr>
          <p:nvPr>
            <p:ph idx="1"/>
          </p:nvPr>
        </p:nvPicPr>
        <p:blipFill rotWithShape="1">
          <a:blip r:embed="rId2"/>
          <a:srcRect l="36507" t="31573" r="21445" b="18527"/>
          <a:stretch/>
        </p:blipFill>
        <p:spPr>
          <a:xfrm>
            <a:off x="699216" y="1522323"/>
            <a:ext cx="7579545" cy="5059647"/>
          </a:xfrm>
        </p:spPr>
      </p:pic>
      <p:sp>
        <p:nvSpPr>
          <p:cNvPr id="10" name="Title 9">
            <a:extLst>
              <a:ext uri="{FF2B5EF4-FFF2-40B4-BE49-F238E27FC236}">
                <a16:creationId xmlns:a16="http://schemas.microsoft.com/office/drawing/2014/main" id="{6A2DAC8F-EFEB-4195-8FE3-6DEAA997C612}"/>
              </a:ext>
            </a:extLst>
          </p:cNvPr>
          <p:cNvSpPr>
            <a:spLocks noGrp="1"/>
          </p:cNvSpPr>
          <p:nvPr>
            <p:ph type="title"/>
          </p:nvPr>
        </p:nvSpPr>
        <p:spPr/>
        <p:txBody>
          <a:bodyPr>
            <a:noAutofit/>
          </a:bodyPr>
          <a:lstStyle/>
          <a:p>
            <a:pPr>
              <a:lnSpc>
                <a:spcPct val="100000"/>
              </a:lnSpc>
            </a:pPr>
            <a:r>
              <a:rPr lang="en-US" b="0" strike="noStrike" baseline="0" dirty="0"/>
              <a:t>Decomposition of a composite periodic signal in the time and frequency domains</a:t>
            </a:r>
            <a:endParaRPr lang="en-IN" dirty="0"/>
          </a:p>
        </p:txBody>
      </p:sp>
    </p:spTree>
    <p:extLst>
      <p:ext uri="{BB962C8B-B14F-4D97-AF65-F5344CB8AC3E}">
        <p14:creationId xmlns:p14="http://schemas.microsoft.com/office/powerpoint/2010/main" val="3318963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CFF830-EE83-412F-943D-51E1369F146B}"/>
              </a:ext>
            </a:extLst>
          </p:cNvPr>
          <p:cNvSpPr>
            <a:spLocks noGrp="1"/>
          </p:cNvSpPr>
          <p:nvPr>
            <p:ph idx="1"/>
          </p:nvPr>
        </p:nvSpPr>
        <p:spPr>
          <a:xfrm>
            <a:off x="115660" y="1174828"/>
            <a:ext cx="8743105" cy="5239385"/>
          </a:xfrm>
        </p:spPr>
        <p:txBody>
          <a:bodyPr>
            <a:normAutofit/>
          </a:bodyPr>
          <a:lstStyle/>
          <a:p>
            <a:pPr algn="just">
              <a:lnSpc>
                <a:spcPct val="160000"/>
              </a:lnSpc>
            </a:pPr>
            <a:r>
              <a:rPr lang="en-IN" sz="2600" b="0" i="0" u="none" strike="noStrike" baseline="0" dirty="0"/>
              <a:t>The frequency </a:t>
            </a:r>
            <a:r>
              <a:rPr lang="en-US" sz="2600" b="0" i="0" u="none" strike="noStrike" baseline="0" dirty="0"/>
              <a:t>of the sine wave with frequency </a:t>
            </a:r>
            <a:r>
              <a:rPr lang="en-US" sz="2600" b="0" i="1" u="none" strike="noStrike" baseline="0" dirty="0"/>
              <a:t>f </a:t>
            </a:r>
            <a:r>
              <a:rPr lang="en-US" sz="2600" b="0" i="0" u="none" strike="noStrike" baseline="0" dirty="0"/>
              <a:t>is the same as the frequency of the composite signal; it is called the fundamental frequency, or first harmonic. The sine wave with frequency 3f has a frequency of 3 times the fundamental frequency; it is called the third harmonic. The third sine wave with frequency </a:t>
            </a:r>
            <a:r>
              <a:rPr lang="en-US" sz="2600" b="0" i="1" u="none" strike="noStrike" baseline="0" dirty="0"/>
              <a:t>9f has </a:t>
            </a:r>
            <a:r>
              <a:rPr lang="en-US" sz="2600" b="0" i="0" u="none" strike="noStrike" baseline="0" dirty="0"/>
              <a:t>a frequency of 9 times the fundamental frequency; it is called the ninth harmonic. </a:t>
            </a:r>
            <a:endParaRPr lang="en-IN" sz="2600" dirty="0"/>
          </a:p>
        </p:txBody>
      </p:sp>
      <p:sp>
        <p:nvSpPr>
          <p:cNvPr id="3" name="Title 2">
            <a:extLst>
              <a:ext uri="{FF2B5EF4-FFF2-40B4-BE49-F238E27FC236}">
                <a16:creationId xmlns:a16="http://schemas.microsoft.com/office/drawing/2014/main" id="{0D23E7D3-E3F0-4CF5-A218-9DB63BA0BEF0}"/>
              </a:ext>
            </a:extLst>
          </p:cNvPr>
          <p:cNvSpPr>
            <a:spLocks noGrp="1"/>
          </p:cNvSpPr>
          <p:nvPr>
            <p:ph type="title"/>
          </p:nvPr>
        </p:nvSpPr>
        <p:spPr/>
        <p:txBody>
          <a:bodyPr>
            <a:noAutofit/>
          </a:bodyPr>
          <a:lstStyle/>
          <a:p>
            <a:pPr>
              <a:lnSpc>
                <a:spcPct val="100000"/>
              </a:lnSpc>
            </a:pPr>
            <a:r>
              <a:rPr lang="en-US" b="0" u="none" strike="noStrike" baseline="0" dirty="0"/>
              <a:t>Decomposition of a composite periodic signal in the time and frequency domains</a:t>
            </a:r>
            <a:endParaRPr lang="en-IN" dirty="0"/>
          </a:p>
        </p:txBody>
      </p:sp>
    </p:spTree>
    <p:extLst>
      <p:ext uri="{BB962C8B-B14F-4D97-AF65-F5344CB8AC3E}">
        <p14:creationId xmlns:p14="http://schemas.microsoft.com/office/powerpoint/2010/main" val="3361864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CFF830-EE83-412F-943D-51E1369F146B}"/>
              </a:ext>
            </a:extLst>
          </p:cNvPr>
          <p:cNvSpPr>
            <a:spLocks noGrp="1"/>
          </p:cNvSpPr>
          <p:nvPr>
            <p:ph idx="1"/>
          </p:nvPr>
        </p:nvSpPr>
        <p:spPr>
          <a:xfrm>
            <a:off x="180976" y="1361440"/>
            <a:ext cx="8524486" cy="5239385"/>
          </a:xfrm>
        </p:spPr>
        <p:txBody>
          <a:bodyPr>
            <a:normAutofit/>
          </a:bodyPr>
          <a:lstStyle/>
          <a:p>
            <a:pPr algn="just">
              <a:lnSpc>
                <a:spcPct val="160000"/>
              </a:lnSpc>
            </a:pPr>
            <a:r>
              <a:rPr lang="en-US" sz="2600" b="0" i="0" u="none" strike="noStrike" baseline="0" dirty="0"/>
              <a:t>Note that the frequency decomposition of the signal is discrete; it has frequencies f, </a:t>
            </a:r>
            <a:r>
              <a:rPr lang="en-US" sz="2600" b="0" i="1" u="none" strike="noStrike" baseline="0" dirty="0"/>
              <a:t>3f, </a:t>
            </a:r>
            <a:r>
              <a:rPr lang="en-US" sz="2600" b="0" i="0" u="none" strike="noStrike" baseline="0" dirty="0"/>
              <a:t>and </a:t>
            </a:r>
            <a:r>
              <a:rPr lang="en-US" sz="2600" b="0" i="1" u="none" strike="noStrike" baseline="0" dirty="0"/>
              <a:t>9f </a:t>
            </a:r>
            <a:r>
              <a:rPr lang="en-US" sz="2600" b="0" i="0" u="none" strike="noStrike" baseline="0" dirty="0"/>
              <a:t>Because </a:t>
            </a:r>
            <a:r>
              <a:rPr lang="en-US" sz="2600" b="0" i="1" u="none" strike="noStrike" baseline="0" dirty="0"/>
              <a:t>f  </a:t>
            </a:r>
            <a:r>
              <a:rPr lang="en-US" sz="2600" b="0" i="0" u="none" strike="noStrike" baseline="0" dirty="0"/>
              <a:t>is an integral number, </a:t>
            </a:r>
            <a:r>
              <a:rPr lang="en-US" sz="2600" b="0" i="1" u="none" strike="noStrike" baseline="0" dirty="0"/>
              <a:t>3f </a:t>
            </a:r>
            <a:r>
              <a:rPr lang="en-US" sz="2600" b="0" i="0" u="none" strike="noStrike" baseline="0" dirty="0"/>
              <a:t>and </a:t>
            </a:r>
            <a:r>
              <a:rPr lang="en-US" sz="2600" b="0" i="1" u="none" strike="noStrike" baseline="0" dirty="0"/>
              <a:t>9f </a:t>
            </a:r>
            <a:r>
              <a:rPr lang="en-US" sz="2600" b="0" i="0" u="none" strike="noStrike" baseline="0" dirty="0"/>
              <a:t>are also integral numbers. There are no frequencies such as </a:t>
            </a:r>
            <a:r>
              <a:rPr lang="en-US" sz="2600" b="0" i="1" u="none" strike="noStrike" baseline="0" dirty="0"/>
              <a:t>1.2f </a:t>
            </a:r>
            <a:r>
              <a:rPr lang="en-US" sz="2600" b="0" i="0" u="none" strike="noStrike" baseline="0" dirty="0"/>
              <a:t>or </a:t>
            </a:r>
            <a:r>
              <a:rPr lang="en-US" sz="2600" b="0" i="1" u="none" strike="noStrike" baseline="0" dirty="0"/>
              <a:t>2.6f. </a:t>
            </a:r>
            <a:r>
              <a:rPr lang="en-US" sz="2600" b="0" i="0" u="none" strike="noStrike" baseline="0" dirty="0"/>
              <a:t>The frequency domain of a periodic composite signal is always made of discrete </a:t>
            </a:r>
            <a:r>
              <a:rPr lang="en-IN" sz="2600" b="0" i="0" u="none" strike="noStrike" baseline="0" dirty="0"/>
              <a:t>spikes.</a:t>
            </a:r>
            <a:endParaRPr lang="en-IN" sz="2600" dirty="0"/>
          </a:p>
        </p:txBody>
      </p:sp>
      <p:sp>
        <p:nvSpPr>
          <p:cNvPr id="3" name="Title 2">
            <a:extLst>
              <a:ext uri="{FF2B5EF4-FFF2-40B4-BE49-F238E27FC236}">
                <a16:creationId xmlns:a16="http://schemas.microsoft.com/office/drawing/2014/main" id="{0D23E7D3-E3F0-4CF5-A218-9DB63BA0BEF0}"/>
              </a:ext>
            </a:extLst>
          </p:cNvPr>
          <p:cNvSpPr>
            <a:spLocks noGrp="1"/>
          </p:cNvSpPr>
          <p:nvPr>
            <p:ph type="title"/>
          </p:nvPr>
        </p:nvSpPr>
        <p:spPr/>
        <p:txBody>
          <a:bodyPr>
            <a:noAutofit/>
          </a:bodyPr>
          <a:lstStyle/>
          <a:p>
            <a:pPr>
              <a:lnSpc>
                <a:spcPct val="100000"/>
              </a:lnSpc>
            </a:pPr>
            <a:r>
              <a:rPr lang="en-US" b="0" u="none" strike="noStrike" baseline="0" dirty="0"/>
              <a:t>Decomposition of a composite periodic signal in the time and frequency domains</a:t>
            </a:r>
            <a:endParaRPr lang="en-IN" dirty="0"/>
          </a:p>
        </p:txBody>
      </p:sp>
    </p:spTree>
    <p:extLst>
      <p:ext uri="{BB962C8B-B14F-4D97-AF65-F5344CB8AC3E}">
        <p14:creationId xmlns:p14="http://schemas.microsoft.com/office/powerpoint/2010/main" val="2825216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5AD896F-0899-4C75-8276-D92BE13AFB51}"/>
              </a:ext>
            </a:extLst>
          </p:cNvPr>
          <p:cNvPicPr>
            <a:picLocks noGrp="1" noChangeAspect="1"/>
          </p:cNvPicPr>
          <p:nvPr>
            <p:ph idx="1"/>
          </p:nvPr>
        </p:nvPicPr>
        <p:blipFill>
          <a:blip r:embed="rId2"/>
          <a:stretch>
            <a:fillRect/>
          </a:stretch>
        </p:blipFill>
        <p:spPr>
          <a:xfrm>
            <a:off x="348065" y="1354749"/>
            <a:ext cx="3907875" cy="2465854"/>
          </a:xfrm>
          <a:prstGeom prst="rect">
            <a:avLst/>
          </a:prstGeom>
        </p:spPr>
      </p:pic>
      <p:sp>
        <p:nvSpPr>
          <p:cNvPr id="6" name="Title 5">
            <a:extLst>
              <a:ext uri="{FF2B5EF4-FFF2-40B4-BE49-F238E27FC236}">
                <a16:creationId xmlns:a16="http://schemas.microsoft.com/office/drawing/2014/main" id="{4BF124F4-1184-4518-8E31-0F69D4BBEF9D}"/>
              </a:ext>
            </a:extLst>
          </p:cNvPr>
          <p:cNvSpPr>
            <a:spLocks noGrp="1"/>
          </p:cNvSpPr>
          <p:nvPr>
            <p:ph type="title"/>
          </p:nvPr>
        </p:nvSpPr>
        <p:spPr/>
        <p:txBody>
          <a:bodyPr>
            <a:normAutofit/>
          </a:bodyPr>
          <a:lstStyle/>
          <a:p>
            <a:r>
              <a:rPr lang="en-US" b="0" u="none" strike="noStrike" baseline="0" dirty="0"/>
              <a:t>The time and frequency domains of a nonperiodic signal</a:t>
            </a:r>
            <a:endParaRPr lang="en-IN" dirty="0"/>
          </a:p>
        </p:txBody>
      </p:sp>
      <p:pic>
        <p:nvPicPr>
          <p:cNvPr id="5" name="Picture 4">
            <a:extLst>
              <a:ext uri="{FF2B5EF4-FFF2-40B4-BE49-F238E27FC236}">
                <a16:creationId xmlns:a16="http://schemas.microsoft.com/office/drawing/2014/main" id="{331EB9FF-9AD8-4109-9E6F-89C805BC92EB}"/>
              </a:ext>
            </a:extLst>
          </p:cNvPr>
          <p:cNvPicPr>
            <a:picLocks noChangeAspect="1"/>
          </p:cNvPicPr>
          <p:nvPr/>
        </p:nvPicPr>
        <p:blipFill>
          <a:blip r:embed="rId3"/>
          <a:stretch>
            <a:fillRect/>
          </a:stretch>
        </p:blipFill>
        <p:spPr>
          <a:xfrm>
            <a:off x="348065" y="3895503"/>
            <a:ext cx="4305427" cy="2616463"/>
          </a:xfrm>
          <a:prstGeom prst="rect">
            <a:avLst/>
          </a:prstGeom>
        </p:spPr>
      </p:pic>
      <p:sp>
        <p:nvSpPr>
          <p:cNvPr id="8" name="TextBox 7">
            <a:extLst>
              <a:ext uri="{FF2B5EF4-FFF2-40B4-BE49-F238E27FC236}">
                <a16:creationId xmlns:a16="http://schemas.microsoft.com/office/drawing/2014/main" id="{49FFDCA1-CD90-4598-90EE-A8F071937C15}"/>
              </a:ext>
            </a:extLst>
          </p:cNvPr>
          <p:cNvSpPr txBox="1"/>
          <p:nvPr/>
        </p:nvSpPr>
        <p:spPr>
          <a:xfrm>
            <a:off x="4866568" y="1497403"/>
            <a:ext cx="3882290" cy="4646400"/>
          </a:xfrm>
          <a:prstGeom prst="rect">
            <a:avLst/>
          </a:prstGeom>
          <a:noFill/>
        </p:spPr>
        <p:txBody>
          <a:bodyPr wrap="square">
            <a:spAutoFit/>
          </a:bodyPr>
          <a:lstStyle/>
          <a:p>
            <a:pPr algn="just">
              <a:lnSpc>
                <a:spcPct val="150000"/>
              </a:lnSpc>
            </a:pPr>
            <a:r>
              <a:rPr lang="en-US" sz="2000" b="0" i="0" u="none" strike="noStrike" baseline="0" dirty="0">
                <a:latin typeface="Bahnschrift" panose="020B0502040204020203" pitchFamily="34" charset="0"/>
              </a:rPr>
              <a:t>This Figure shows a nonperiodic composite signal. It can be the signal created by a microphone or a telephone set when a word or two is pronounced. In this case, the composite signal cannot be periodic, because that implies that we are repeating the same word or words with exactly the same tone</a:t>
            </a:r>
            <a:endParaRPr lang="en-IN" sz="2000" dirty="0">
              <a:latin typeface="Bahnschrift" panose="020B0502040204020203" pitchFamily="34" charset="0"/>
            </a:endParaRPr>
          </a:p>
        </p:txBody>
      </p:sp>
    </p:spTree>
    <p:extLst>
      <p:ext uri="{BB962C8B-B14F-4D97-AF65-F5344CB8AC3E}">
        <p14:creationId xmlns:p14="http://schemas.microsoft.com/office/powerpoint/2010/main" val="963641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35E725-F9D1-4A19-AD65-A835076DB968}"/>
              </a:ext>
            </a:extLst>
          </p:cNvPr>
          <p:cNvSpPr>
            <a:spLocks noGrp="1"/>
          </p:cNvSpPr>
          <p:nvPr>
            <p:ph idx="1"/>
          </p:nvPr>
        </p:nvSpPr>
        <p:spPr>
          <a:xfrm>
            <a:off x="269834" y="1361440"/>
            <a:ext cx="8360982" cy="3005287"/>
          </a:xfrm>
        </p:spPr>
        <p:txBody>
          <a:bodyPr>
            <a:normAutofit/>
          </a:bodyPr>
          <a:lstStyle/>
          <a:p>
            <a:pPr algn="just">
              <a:lnSpc>
                <a:spcPct val="150000"/>
              </a:lnSpc>
            </a:pPr>
            <a:r>
              <a:rPr lang="en-US" altLang="en-US" sz="2600" dirty="0"/>
              <a:t>The range of frequencies contained in a composite signal is its bandwidth. The bandwidth is normally a difference between two numbers. For example, if a composite signal contains frequencies between 1000 and 5000, its bandwidth is 5000 − 1000, or 4000.</a:t>
            </a:r>
            <a:endParaRPr lang="en-IN" sz="2600" dirty="0"/>
          </a:p>
        </p:txBody>
      </p:sp>
      <p:sp>
        <p:nvSpPr>
          <p:cNvPr id="3" name="Title 2">
            <a:extLst>
              <a:ext uri="{FF2B5EF4-FFF2-40B4-BE49-F238E27FC236}">
                <a16:creationId xmlns:a16="http://schemas.microsoft.com/office/drawing/2014/main" id="{24C659BD-33DC-474A-8709-4EABE918C004}"/>
              </a:ext>
            </a:extLst>
          </p:cNvPr>
          <p:cNvSpPr>
            <a:spLocks noGrp="1"/>
          </p:cNvSpPr>
          <p:nvPr>
            <p:ph type="title"/>
          </p:nvPr>
        </p:nvSpPr>
        <p:spPr/>
        <p:txBody>
          <a:bodyPr/>
          <a:lstStyle/>
          <a:p>
            <a:r>
              <a:rPr lang="en-IN" dirty="0"/>
              <a:t>Bandwidth</a:t>
            </a:r>
          </a:p>
        </p:txBody>
      </p:sp>
    </p:spTree>
    <p:extLst>
      <p:ext uri="{BB962C8B-B14F-4D97-AF65-F5344CB8AC3E}">
        <p14:creationId xmlns:p14="http://schemas.microsoft.com/office/powerpoint/2010/main" val="2053800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026713-FAC8-4175-9D44-EC97F1D50D49}"/>
              </a:ext>
            </a:extLst>
          </p:cNvPr>
          <p:cNvSpPr>
            <a:spLocks noGrp="1"/>
          </p:cNvSpPr>
          <p:nvPr>
            <p:ph type="title"/>
          </p:nvPr>
        </p:nvSpPr>
        <p:spPr/>
        <p:txBody>
          <a:bodyPr/>
          <a:lstStyle/>
          <a:p>
            <a:r>
              <a:rPr lang="en-IN" dirty="0"/>
              <a:t>Bandwidth</a:t>
            </a:r>
          </a:p>
        </p:txBody>
      </p:sp>
      <p:pic>
        <p:nvPicPr>
          <p:cNvPr id="5" name="Picture 2">
            <a:extLst>
              <a:ext uri="{FF2B5EF4-FFF2-40B4-BE49-F238E27FC236}">
                <a16:creationId xmlns:a16="http://schemas.microsoft.com/office/drawing/2014/main" id="{5478C9B1-6C98-415F-A3C7-F33D0A562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33" y="1516062"/>
            <a:ext cx="4538663"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A26BC1DC-EFE3-4950-8940-F9C0ED5D4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506" y="4084216"/>
            <a:ext cx="45085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446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4FAEEC-2A20-4753-A251-132C970F6913}"/>
              </a:ext>
            </a:extLst>
          </p:cNvPr>
          <p:cNvSpPr>
            <a:spLocks noGrp="1"/>
          </p:cNvSpPr>
          <p:nvPr>
            <p:ph idx="1"/>
          </p:nvPr>
        </p:nvSpPr>
        <p:spPr>
          <a:xfrm>
            <a:off x="269834" y="1361441"/>
            <a:ext cx="8388974" cy="3210560"/>
          </a:xfrm>
        </p:spPr>
        <p:txBody>
          <a:bodyPr>
            <a:normAutofit/>
          </a:bodyPr>
          <a:lstStyle/>
          <a:p>
            <a:pPr algn="just">
              <a:lnSpc>
                <a:spcPct val="150000"/>
              </a:lnSpc>
            </a:pPr>
            <a:r>
              <a:rPr lang="en-US" sz="2600" b="0" i="0" u="none" strike="noStrike" baseline="0" dirty="0"/>
              <a:t>If a periodic signal is decomposed into five sine waves with frequencies of 100, 300, 500, 700, and 900 Hz, what is its bandwidth? Draw the spectrum, assuming all components have a maximum </a:t>
            </a:r>
            <a:r>
              <a:rPr lang="en-IN" sz="2600" b="0" i="0" u="none" strike="noStrike" baseline="0" dirty="0"/>
              <a:t>amplitude of 10 V.</a:t>
            </a:r>
            <a:endParaRPr lang="en-IN" sz="2600" dirty="0"/>
          </a:p>
        </p:txBody>
      </p:sp>
      <p:sp>
        <p:nvSpPr>
          <p:cNvPr id="3" name="Title 2">
            <a:extLst>
              <a:ext uri="{FF2B5EF4-FFF2-40B4-BE49-F238E27FC236}">
                <a16:creationId xmlns:a16="http://schemas.microsoft.com/office/drawing/2014/main" id="{A10F5971-5008-4153-9352-F048E19EBFE7}"/>
              </a:ext>
            </a:extLst>
          </p:cNvPr>
          <p:cNvSpPr>
            <a:spLocks noGrp="1"/>
          </p:cNvSpPr>
          <p:nvPr>
            <p:ph type="title"/>
          </p:nvPr>
        </p:nvSpPr>
        <p:spPr/>
        <p:txBody>
          <a:bodyPr/>
          <a:lstStyle/>
          <a:p>
            <a:r>
              <a:rPr lang="en-IN" dirty="0"/>
              <a:t>Example</a:t>
            </a:r>
          </a:p>
        </p:txBody>
      </p:sp>
    </p:spTree>
    <p:extLst>
      <p:ext uri="{BB962C8B-B14F-4D97-AF65-F5344CB8AC3E}">
        <p14:creationId xmlns:p14="http://schemas.microsoft.com/office/powerpoint/2010/main" val="4140663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D6EF20-7115-4AD1-B9F8-A7A7E7D046E8}"/>
              </a:ext>
            </a:extLst>
          </p:cNvPr>
          <p:cNvSpPr>
            <a:spLocks noGrp="1"/>
          </p:cNvSpPr>
          <p:nvPr>
            <p:ph type="title"/>
          </p:nvPr>
        </p:nvSpPr>
        <p:spPr/>
        <p:txBody>
          <a:bodyPr/>
          <a:lstStyle/>
          <a:p>
            <a:r>
              <a:rPr lang="en-IN" dirty="0"/>
              <a:t>Example</a:t>
            </a:r>
          </a:p>
        </p:txBody>
      </p:sp>
      <p:grpSp>
        <p:nvGrpSpPr>
          <p:cNvPr id="2" name="Group 1">
            <a:extLst>
              <a:ext uri="{FF2B5EF4-FFF2-40B4-BE49-F238E27FC236}">
                <a16:creationId xmlns:a16="http://schemas.microsoft.com/office/drawing/2014/main" id="{581EFE85-7F6C-4FAE-812C-3A06BBD0061D}"/>
              </a:ext>
            </a:extLst>
          </p:cNvPr>
          <p:cNvGrpSpPr/>
          <p:nvPr/>
        </p:nvGrpSpPr>
        <p:grpSpPr>
          <a:xfrm>
            <a:off x="919260" y="2238504"/>
            <a:ext cx="6924675" cy="1870075"/>
            <a:chOff x="695325" y="2397125"/>
            <a:chExt cx="6924675" cy="1870075"/>
          </a:xfrm>
        </p:grpSpPr>
        <p:pic>
          <p:nvPicPr>
            <p:cNvPr id="4" name="Picture 2">
              <a:extLst>
                <a:ext uri="{FF2B5EF4-FFF2-40B4-BE49-F238E27FC236}">
                  <a16:creationId xmlns:a16="http://schemas.microsoft.com/office/drawing/2014/main" id="{8278B7E8-27B4-44AD-9ED9-C8B507C96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2397125"/>
              <a:ext cx="6924675"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81730B7C-0495-461C-A492-FAA5FD83E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688" y="3727450"/>
              <a:ext cx="3897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52955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401481-1BEC-4343-805E-D8F2B0AD3A78}"/>
              </a:ext>
            </a:extLst>
          </p:cNvPr>
          <p:cNvSpPr>
            <a:spLocks noGrp="1"/>
          </p:cNvSpPr>
          <p:nvPr>
            <p:ph idx="1"/>
          </p:nvPr>
        </p:nvSpPr>
        <p:spPr>
          <a:xfrm>
            <a:off x="269834" y="1361440"/>
            <a:ext cx="8435627" cy="2501433"/>
          </a:xfrm>
        </p:spPr>
        <p:txBody>
          <a:bodyPr>
            <a:normAutofit/>
          </a:bodyPr>
          <a:lstStyle/>
          <a:p>
            <a:pPr algn="just">
              <a:lnSpc>
                <a:spcPct val="150000"/>
              </a:lnSpc>
            </a:pPr>
            <a:r>
              <a:rPr lang="en-US" sz="2600" b="0" i="0" u="none" strike="noStrike" baseline="0" dirty="0"/>
              <a:t>A periodic signal has a bandwidth of 20 Hz. The highest frequency is 60 Hz. What is the lowest frequency? Draw the spectrum if the signal contains all frequencies of the same amplitude.</a:t>
            </a:r>
            <a:endParaRPr lang="en-IN" sz="2600" dirty="0"/>
          </a:p>
        </p:txBody>
      </p:sp>
      <p:sp>
        <p:nvSpPr>
          <p:cNvPr id="3" name="Title 2">
            <a:extLst>
              <a:ext uri="{FF2B5EF4-FFF2-40B4-BE49-F238E27FC236}">
                <a16:creationId xmlns:a16="http://schemas.microsoft.com/office/drawing/2014/main" id="{066D4A7F-B9D8-407C-B3CF-DB1F28D3E010}"/>
              </a:ext>
            </a:extLst>
          </p:cNvPr>
          <p:cNvSpPr>
            <a:spLocks noGrp="1"/>
          </p:cNvSpPr>
          <p:nvPr>
            <p:ph type="title"/>
          </p:nvPr>
        </p:nvSpPr>
        <p:spPr/>
        <p:txBody>
          <a:bodyPr/>
          <a:lstStyle/>
          <a:p>
            <a:r>
              <a:rPr lang="en-IN" dirty="0"/>
              <a:t>Example</a:t>
            </a:r>
          </a:p>
        </p:txBody>
      </p:sp>
    </p:spTree>
    <p:extLst>
      <p:ext uri="{BB962C8B-B14F-4D97-AF65-F5344CB8AC3E}">
        <p14:creationId xmlns:p14="http://schemas.microsoft.com/office/powerpoint/2010/main" val="3574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350FCA-E7BE-4B1C-BCCA-BE0C46510937}"/>
              </a:ext>
            </a:extLst>
          </p:cNvPr>
          <p:cNvSpPr>
            <a:spLocks noGrp="1"/>
          </p:cNvSpPr>
          <p:nvPr>
            <p:ph type="title"/>
          </p:nvPr>
        </p:nvSpPr>
        <p:spPr/>
        <p:txBody>
          <a:bodyPr/>
          <a:lstStyle/>
          <a:p>
            <a:r>
              <a:rPr lang="en-IN" dirty="0"/>
              <a:t>Sine Wave </a:t>
            </a:r>
          </a:p>
        </p:txBody>
      </p:sp>
    </p:spTree>
    <p:extLst>
      <p:ext uri="{BB962C8B-B14F-4D97-AF65-F5344CB8AC3E}">
        <p14:creationId xmlns:p14="http://schemas.microsoft.com/office/powerpoint/2010/main" val="445941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616A973-EEB2-4D90-A435-BF755E332A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337" y="2376634"/>
            <a:ext cx="8653463" cy="132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a:extLst>
              <a:ext uri="{FF2B5EF4-FFF2-40B4-BE49-F238E27FC236}">
                <a16:creationId xmlns:a16="http://schemas.microsoft.com/office/drawing/2014/main" id="{4D356EB1-E58A-499A-A6F5-82A0C8FC700B}"/>
              </a:ext>
            </a:extLst>
          </p:cNvPr>
          <p:cNvSpPr>
            <a:spLocks noGrp="1"/>
          </p:cNvSpPr>
          <p:nvPr>
            <p:ph type="title"/>
          </p:nvPr>
        </p:nvSpPr>
        <p:spPr/>
        <p:txBody>
          <a:bodyPr/>
          <a:lstStyle/>
          <a:p>
            <a:r>
              <a:rPr lang="en-IN" dirty="0"/>
              <a:t>Example</a:t>
            </a:r>
          </a:p>
        </p:txBody>
      </p:sp>
      <p:pic>
        <p:nvPicPr>
          <p:cNvPr id="5" name="Picture 3">
            <a:extLst>
              <a:ext uri="{FF2B5EF4-FFF2-40B4-BE49-F238E27FC236}">
                <a16:creationId xmlns:a16="http://schemas.microsoft.com/office/drawing/2014/main" id="{BDBA0D47-1F22-4378-996D-EEE6D8EF2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2" y="3699603"/>
            <a:ext cx="57816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anim calcmode="lin" valueType="num">
                                      <p:cBhvr>
                                        <p:cTn id="12" dur="2000" fill="hold"/>
                                        <p:tgtEl>
                                          <p:spTgt spid="5"/>
                                        </p:tgtEl>
                                        <p:attrNameLst>
                                          <p:attrName>ppt_w</p:attrName>
                                        </p:attrNameLst>
                                      </p:cBhvr>
                                      <p:tavLst>
                                        <p:tav tm="0" fmla="#ppt_w*sin(2.5*pi*$)">
                                          <p:val>
                                            <p:fltVal val="0"/>
                                          </p:val>
                                        </p:tav>
                                        <p:tav tm="100000">
                                          <p:val>
                                            <p:fltVal val="1"/>
                                          </p:val>
                                        </p:tav>
                                      </p:tavLst>
                                    </p:anim>
                                    <p:anim calcmode="lin" valueType="num">
                                      <p:cBhvr>
                                        <p:cTn id="13"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740F20-A9E1-43F6-8F48-E464382C7915}"/>
              </a:ext>
            </a:extLst>
          </p:cNvPr>
          <p:cNvSpPr>
            <a:spLocks noGrp="1"/>
          </p:cNvSpPr>
          <p:nvPr>
            <p:ph idx="1"/>
          </p:nvPr>
        </p:nvSpPr>
        <p:spPr>
          <a:xfrm>
            <a:off x="418472" y="1389433"/>
            <a:ext cx="8356968" cy="3089262"/>
          </a:xfrm>
        </p:spPr>
        <p:txBody>
          <a:bodyPr>
            <a:normAutofit/>
          </a:bodyPr>
          <a:lstStyle/>
          <a:p>
            <a:pPr algn="just">
              <a:lnSpc>
                <a:spcPct val="150000"/>
              </a:lnSpc>
            </a:pPr>
            <a:r>
              <a:rPr lang="en-US" altLang="en-US" sz="2600" b="0" i="0" dirty="0">
                <a:cs typeface="Times New Roman" panose="02020603050405020304" pitchFamily="18" charset="0"/>
              </a:rPr>
              <a:t>A nonperiodic composite signal has a bandwidth of 200 kHz, with a middle frequency of 140 kHz and peak amplitude of 20 V. The two extreme frequencies have an amplitude of 0. Draw the frequency domain of the signal.</a:t>
            </a:r>
            <a:endParaRPr lang="en-IN" sz="2600" dirty="0"/>
          </a:p>
        </p:txBody>
      </p:sp>
      <p:sp>
        <p:nvSpPr>
          <p:cNvPr id="3" name="Title 2">
            <a:extLst>
              <a:ext uri="{FF2B5EF4-FFF2-40B4-BE49-F238E27FC236}">
                <a16:creationId xmlns:a16="http://schemas.microsoft.com/office/drawing/2014/main" id="{F2CC01EE-6637-4B37-A036-3914AD7D9446}"/>
              </a:ext>
            </a:extLst>
          </p:cNvPr>
          <p:cNvSpPr>
            <a:spLocks noGrp="1"/>
          </p:cNvSpPr>
          <p:nvPr>
            <p:ph type="title"/>
          </p:nvPr>
        </p:nvSpPr>
        <p:spPr/>
        <p:txBody>
          <a:bodyPr/>
          <a:lstStyle/>
          <a:p>
            <a:r>
              <a:rPr lang="en-IN" dirty="0"/>
              <a:t>Example</a:t>
            </a:r>
          </a:p>
        </p:txBody>
      </p:sp>
    </p:spTree>
    <p:extLst>
      <p:ext uri="{BB962C8B-B14F-4D97-AF65-F5344CB8AC3E}">
        <p14:creationId xmlns:p14="http://schemas.microsoft.com/office/powerpoint/2010/main" val="501190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47BB8B-2F48-45CC-8F60-D14BD64229FD}"/>
              </a:ext>
            </a:extLst>
          </p:cNvPr>
          <p:cNvSpPr>
            <a:spLocks noGrp="1"/>
          </p:cNvSpPr>
          <p:nvPr>
            <p:ph idx="1"/>
          </p:nvPr>
        </p:nvSpPr>
        <p:spPr>
          <a:xfrm>
            <a:off x="269833" y="1324117"/>
            <a:ext cx="8491611" cy="4994911"/>
          </a:xfrm>
        </p:spPr>
        <p:txBody>
          <a:bodyPr>
            <a:normAutofit lnSpcReduction="10000"/>
          </a:bodyPr>
          <a:lstStyle/>
          <a:p>
            <a:pPr algn="just">
              <a:lnSpc>
                <a:spcPct val="150000"/>
              </a:lnSpc>
            </a:pPr>
            <a:r>
              <a:rPr lang="en-US" dirty="0"/>
              <a:t>The power in your house can be represented by a sine wave with a peak amplitude of 155 to 170 V. However, it is common knowledge that the voltage of the power in U.S. homes is 110 to 120 V. This discrepancy is due to the fact that these are </a:t>
            </a:r>
            <a:r>
              <a:rPr lang="en-US" dirty="0">
                <a:solidFill>
                  <a:srgbClr val="FF0000"/>
                </a:solidFill>
              </a:rPr>
              <a:t>root mean square (rms) values</a:t>
            </a:r>
            <a:r>
              <a:rPr lang="en-US" dirty="0"/>
              <a:t>. The signal is squared and then the average amplitude is calculated. The peak value is equal to 2½ × rms value. </a:t>
            </a:r>
            <a:endParaRPr lang="en-IN" dirty="0"/>
          </a:p>
        </p:txBody>
      </p:sp>
      <p:sp>
        <p:nvSpPr>
          <p:cNvPr id="3" name="Title 2">
            <a:extLst>
              <a:ext uri="{FF2B5EF4-FFF2-40B4-BE49-F238E27FC236}">
                <a16:creationId xmlns:a16="http://schemas.microsoft.com/office/drawing/2014/main" id="{43C7C661-2EAF-4EB9-A9C2-AD5736814F98}"/>
              </a:ext>
            </a:extLst>
          </p:cNvPr>
          <p:cNvSpPr>
            <a:spLocks noGrp="1"/>
          </p:cNvSpPr>
          <p:nvPr>
            <p:ph type="title"/>
          </p:nvPr>
        </p:nvSpPr>
        <p:spPr/>
        <p:txBody>
          <a:bodyPr/>
          <a:lstStyle/>
          <a:p>
            <a:r>
              <a:rPr lang="en-US" dirty="0"/>
              <a:t>Example</a:t>
            </a:r>
            <a:endParaRPr lang="en-IN" dirty="0"/>
          </a:p>
        </p:txBody>
      </p:sp>
    </p:spTree>
    <p:extLst>
      <p:ext uri="{BB962C8B-B14F-4D97-AF65-F5344CB8AC3E}">
        <p14:creationId xmlns:p14="http://schemas.microsoft.com/office/powerpoint/2010/main" val="322598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26BDE2-2469-4FD1-9DB2-06DB71EA67EE}"/>
              </a:ext>
            </a:extLst>
          </p:cNvPr>
          <p:cNvSpPr>
            <a:spLocks noGrp="1"/>
          </p:cNvSpPr>
          <p:nvPr>
            <p:ph idx="1"/>
          </p:nvPr>
        </p:nvSpPr>
        <p:spPr>
          <a:xfrm>
            <a:off x="372471" y="1352109"/>
            <a:ext cx="8221023" cy="3462487"/>
          </a:xfrm>
        </p:spPr>
        <p:txBody>
          <a:bodyPr/>
          <a:lstStyle/>
          <a:p>
            <a:pPr algn="just">
              <a:lnSpc>
                <a:spcPct val="150000"/>
              </a:lnSpc>
            </a:pPr>
            <a:r>
              <a:rPr lang="en-US" dirty="0"/>
              <a:t>The voltage of a battery is a constant; this constant value can be considered a sine wave, as we will see later. </a:t>
            </a:r>
          </a:p>
          <a:p>
            <a:pPr marL="0" indent="0" algn="just">
              <a:lnSpc>
                <a:spcPct val="150000"/>
              </a:lnSpc>
              <a:buNone/>
            </a:pPr>
            <a:r>
              <a:rPr lang="en-US" dirty="0"/>
              <a:t>For example, the peak value of an AA battery is normally 1.5 V.</a:t>
            </a:r>
            <a:endParaRPr lang="en-IN" dirty="0"/>
          </a:p>
        </p:txBody>
      </p:sp>
      <p:sp>
        <p:nvSpPr>
          <p:cNvPr id="3" name="Title 2">
            <a:extLst>
              <a:ext uri="{FF2B5EF4-FFF2-40B4-BE49-F238E27FC236}">
                <a16:creationId xmlns:a16="http://schemas.microsoft.com/office/drawing/2014/main" id="{1AADCA91-757B-4222-8B6C-B6FCBAF17794}"/>
              </a:ext>
            </a:extLst>
          </p:cNvPr>
          <p:cNvSpPr>
            <a:spLocks noGrp="1"/>
          </p:cNvSpPr>
          <p:nvPr>
            <p:ph type="title"/>
          </p:nvPr>
        </p:nvSpPr>
        <p:spPr/>
        <p:txBody>
          <a:bodyPr/>
          <a:lstStyle/>
          <a:p>
            <a:r>
              <a:rPr lang="en-IN" dirty="0"/>
              <a:t>Example</a:t>
            </a:r>
          </a:p>
        </p:txBody>
      </p:sp>
    </p:spTree>
    <p:extLst>
      <p:ext uri="{BB962C8B-B14F-4D97-AF65-F5344CB8AC3E}">
        <p14:creationId xmlns:p14="http://schemas.microsoft.com/office/powerpoint/2010/main" val="13343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D5738D-DDF3-40EB-85C9-48FE2B6C16F9}"/>
              </a:ext>
            </a:extLst>
          </p:cNvPr>
          <p:cNvSpPr>
            <a:spLocks noGrp="1"/>
          </p:cNvSpPr>
          <p:nvPr>
            <p:ph type="title"/>
          </p:nvPr>
        </p:nvSpPr>
        <p:spPr/>
        <p:txBody>
          <a:bodyPr/>
          <a:lstStyle/>
          <a:p>
            <a:r>
              <a:rPr lang="en-US" dirty="0"/>
              <a:t>Period and Frequency</a:t>
            </a:r>
            <a:endParaRPr lang="en-IN" dirty="0"/>
          </a:p>
        </p:txBody>
      </p:sp>
    </p:spTree>
    <p:extLst>
      <p:ext uri="{BB962C8B-B14F-4D97-AF65-F5344CB8AC3E}">
        <p14:creationId xmlns:p14="http://schemas.microsoft.com/office/powerpoint/2010/main" val="326679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B4086E-200D-485E-8A65-9E3D7DD9ADDE}"/>
              </a:ext>
            </a:extLst>
          </p:cNvPr>
          <p:cNvPicPr>
            <a:picLocks noGrp="1" noChangeAspect="1"/>
          </p:cNvPicPr>
          <p:nvPr>
            <p:ph idx="1"/>
          </p:nvPr>
        </p:nvPicPr>
        <p:blipFill rotWithShape="1">
          <a:blip r:embed="rId2"/>
          <a:srcRect l="21452" t="21360" r="23049" b="9218"/>
          <a:stretch/>
        </p:blipFill>
        <p:spPr>
          <a:xfrm>
            <a:off x="1876425" y="1266825"/>
            <a:ext cx="5807528" cy="5448300"/>
          </a:xfrm>
          <a:prstGeom prst="rect">
            <a:avLst/>
          </a:prstGeom>
        </p:spPr>
      </p:pic>
      <p:sp>
        <p:nvSpPr>
          <p:cNvPr id="3" name="Title 2">
            <a:extLst>
              <a:ext uri="{FF2B5EF4-FFF2-40B4-BE49-F238E27FC236}">
                <a16:creationId xmlns:a16="http://schemas.microsoft.com/office/drawing/2014/main" id="{710C2254-9511-4799-BA67-5BCE9734CE1B}"/>
              </a:ext>
            </a:extLst>
          </p:cNvPr>
          <p:cNvSpPr>
            <a:spLocks noGrp="1"/>
          </p:cNvSpPr>
          <p:nvPr>
            <p:ph type="title"/>
          </p:nvPr>
        </p:nvSpPr>
        <p:spPr/>
        <p:txBody>
          <a:bodyPr/>
          <a:lstStyle/>
          <a:p>
            <a:r>
              <a:rPr lang="en-US" dirty="0"/>
              <a:t>Two signals with the same amplitude and phase, but different frequencies</a:t>
            </a:r>
            <a:endParaRPr lang="en-IN" dirty="0"/>
          </a:p>
        </p:txBody>
      </p:sp>
    </p:spTree>
    <p:extLst>
      <p:ext uri="{BB962C8B-B14F-4D97-AF65-F5344CB8AC3E}">
        <p14:creationId xmlns:p14="http://schemas.microsoft.com/office/powerpoint/2010/main" val="317673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568FF3B-103C-4515-B624-5693C2D99BFF}"/>
              </a:ext>
            </a:extLst>
          </p:cNvPr>
          <p:cNvGraphicFramePr>
            <a:graphicFrameLocks noGrp="1"/>
          </p:cNvGraphicFramePr>
          <p:nvPr>
            <p:ph idx="1"/>
            <p:extLst>
              <p:ext uri="{D42A27DB-BD31-4B8C-83A1-F6EECF244321}">
                <p14:modId xmlns:p14="http://schemas.microsoft.com/office/powerpoint/2010/main" val="2163605657"/>
              </p:ext>
            </p:extLst>
          </p:nvPr>
        </p:nvGraphicFramePr>
        <p:xfrm>
          <a:off x="269833" y="1446050"/>
          <a:ext cx="8654248" cy="4834890"/>
        </p:xfrm>
        <a:graphic>
          <a:graphicData uri="http://schemas.openxmlformats.org/drawingml/2006/table">
            <a:tbl>
              <a:tblPr firstRow="1" bandRow="1">
                <a:tableStyleId>{6E25E649-3F16-4E02-A733-19D2CDBF48F0}</a:tableStyleId>
              </a:tblPr>
              <a:tblGrid>
                <a:gridCol w="2163562">
                  <a:extLst>
                    <a:ext uri="{9D8B030D-6E8A-4147-A177-3AD203B41FA5}">
                      <a16:colId xmlns:a16="http://schemas.microsoft.com/office/drawing/2014/main" val="2326944968"/>
                    </a:ext>
                  </a:extLst>
                </a:gridCol>
                <a:gridCol w="2163562">
                  <a:extLst>
                    <a:ext uri="{9D8B030D-6E8A-4147-A177-3AD203B41FA5}">
                      <a16:colId xmlns:a16="http://schemas.microsoft.com/office/drawing/2014/main" val="135885744"/>
                    </a:ext>
                  </a:extLst>
                </a:gridCol>
                <a:gridCol w="2163562">
                  <a:extLst>
                    <a:ext uri="{9D8B030D-6E8A-4147-A177-3AD203B41FA5}">
                      <a16:colId xmlns:a16="http://schemas.microsoft.com/office/drawing/2014/main" val="2913434662"/>
                    </a:ext>
                  </a:extLst>
                </a:gridCol>
                <a:gridCol w="2163562">
                  <a:extLst>
                    <a:ext uri="{9D8B030D-6E8A-4147-A177-3AD203B41FA5}">
                      <a16:colId xmlns:a16="http://schemas.microsoft.com/office/drawing/2014/main" val="3444416556"/>
                    </a:ext>
                  </a:extLst>
                </a:gridCol>
              </a:tblGrid>
              <a:tr h="805815">
                <a:tc>
                  <a:txBody>
                    <a:bodyPr/>
                    <a:lstStyle/>
                    <a:p>
                      <a:pPr algn="ctr"/>
                      <a:r>
                        <a:rPr lang="en-US" sz="2400" dirty="0">
                          <a:latin typeface="Bahnschrift" panose="020B0502040204020203" pitchFamily="34" charset="0"/>
                        </a:rPr>
                        <a:t>Unit</a:t>
                      </a: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2400" dirty="0">
                          <a:latin typeface="Bahnschrift" panose="020B0502040204020203" pitchFamily="34" charset="0"/>
                        </a:rPr>
                        <a:t>Equivalent</a:t>
                      </a: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2400" dirty="0">
                          <a:latin typeface="Bahnschrift" panose="020B0502040204020203" pitchFamily="34" charset="0"/>
                        </a:rPr>
                        <a:t>Unit</a:t>
                      </a: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2400" dirty="0">
                          <a:latin typeface="Bahnschrift" panose="020B0502040204020203" pitchFamily="34" charset="0"/>
                        </a:rPr>
                        <a:t>Equivalent</a:t>
                      </a: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47747292"/>
                  </a:ext>
                </a:extLst>
              </a:tr>
              <a:tr h="805815">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114405"/>
                  </a:ext>
                </a:extLst>
              </a:tr>
              <a:tr h="805815">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5256816"/>
                  </a:ext>
                </a:extLst>
              </a:tr>
              <a:tr h="805815">
                <a:tc>
                  <a:txBody>
                    <a:bodyPr/>
                    <a:lstStyle/>
                    <a:p>
                      <a:pPr algn="ctr"/>
                      <a:endParaRPr lang="en-IN" sz="240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3815369"/>
                  </a:ext>
                </a:extLst>
              </a:tr>
              <a:tr h="805815">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342869"/>
                  </a:ext>
                </a:extLst>
              </a:tr>
              <a:tr h="805815">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174057"/>
                  </a:ext>
                </a:extLst>
              </a:tr>
            </a:tbl>
          </a:graphicData>
        </a:graphic>
      </p:graphicFrame>
      <p:sp>
        <p:nvSpPr>
          <p:cNvPr id="3" name="Title 2">
            <a:extLst>
              <a:ext uri="{FF2B5EF4-FFF2-40B4-BE49-F238E27FC236}">
                <a16:creationId xmlns:a16="http://schemas.microsoft.com/office/drawing/2014/main" id="{801354DB-7CC2-4C9D-9A87-E4B5E5A9CC29}"/>
              </a:ext>
            </a:extLst>
          </p:cNvPr>
          <p:cNvSpPr>
            <a:spLocks noGrp="1"/>
          </p:cNvSpPr>
          <p:nvPr>
            <p:ph type="title"/>
          </p:nvPr>
        </p:nvSpPr>
        <p:spPr/>
        <p:txBody>
          <a:bodyPr/>
          <a:lstStyle/>
          <a:p>
            <a:r>
              <a:rPr lang="en-US" dirty="0"/>
              <a:t>Units of period and frequency</a:t>
            </a:r>
            <a:endParaRPr lang="en-IN" dirty="0"/>
          </a:p>
        </p:txBody>
      </p:sp>
    </p:spTree>
    <p:extLst>
      <p:ext uri="{BB962C8B-B14F-4D97-AF65-F5344CB8AC3E}">
        <p14:creationId xmlns:p14="http://schemas.microsoft.com/office/powerpoint/2010/main" val="21601469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1958</TotalTime>
  <Words>1337</Words>
  <Application>Microsoft Office PowerPoint</Application>
  <PresentationFormat>On-screen Show (4:3)</PresentationFormat>
  <Paragraphs>74</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Bahnschrift</vt:lpstr>
      <vt:lpstr>Bahnschrift SemiBold</vt:lpstr>
      <vt:lpstr>Calibri</vt:lpstr>
      <vt:lpstr>Calibri Light</vt:lpstr>
      <vt:lpstr>Times New Roman</vt:lpstr>
      <vt:lpstr>Office Theme</vt:lpstr>
      <vt:lpstr>PowerPoint Presentation</vt:lpstr>
      <vt:lpstr>PowerPoint Presentation</vt:lpstr>
      <vt:lpstr>Periodic Analog Signals </vt:lpstr>
      <vt:lpstr>Sine Wave </vt:lpstr>
      <vt:lpstr>Example</vt:lpstr>
      <vt:lpstr>Example</vt:lpstr>
      <vt:lpstr>Period and Frequency</vt:lpstr>
      <vt:lpstr>Two signals with the same amplitude and phase, but different frequencies</vt:lpstr>
      <vt:lpstr>Units of period and frequency</vt:lpstr>
      <vt:lpstr>Example</vt:lpstr>
      <vt:lpstr>Example</vt:lpstr>
      <vt:lpstr>Example</vt:lpstr>
      <vt:lpstr>Frequency</vt:lpstr>
      <vt:lpstr>Frequency</vt:lpstr>
      <vt:lpstr>Two Extremes</vt:lpstr>
      <vt:lpstr>Two Extremes</vt:lpstr>
      <vt:lpstr>Phase</vt:lpstr>
      <vt:lpstr>Three sine waves with the same amplitude and frequency, but different phases</vt:lpstr>
      <vt:lpstr>Example</vt:lpstr>
      <vt:lpstr>Wavelength</vt:lpstr>
      <vt:lpstr>Wavelength can be calculated</vt:lpstr>
      <vt:lpstr>Time and Frequency Domain</vt:lpstr>
      <vt:lpstr>PowerPoint Presentation</vt:lpstr>
      <vt:lpstr>The time and frequency-domain plots of a sine wave</vt:lpstr>
      <vt:lpstr>The time domain and frequency domain of three sine waves</vt:lpstr>
      <vt:lpstr>Composite Signals</vt:lpstr>
      <vt:lpstr>Composite Signals</vt:lpstr>
      <vt:lpstr>Composite Signal</vt:lpstr>
      <vt:lpstr>Composite Signal</vt:lpstr>
      <vt:lpstr>Composite Signal</vt:lpstr>
      <vt:lpstr>Decomposition of a composite periodic signal in the time and frequency domains</vt:lpstr>
      <vt:lpstr>Decomposition of a composite periodic signal in the time and frequency domains</vt:lpstr>
      <vt:lpstr>Decomposition of a composite periodic signal in the time and frequency domains</vt:lpstr>
      <vt:lpstr>The time and frequency domains of a nonperiodic signal</vt:lpstr>
      <vt:lpstr>Bandwidth</vt:lpstr>
      <vt:lpstr>Bandwidth</vt:lpstr>
      <vt:lpstr>Example</vt:lpstr>
      <vt:lpstr>Example</vt:lpstr>
      <vt:lpstr>Example</vt:lpstr>
      <vt:lpstr>Example</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146</cp:revision>
  <dcterms:created xsi:type="dcterms:W3CDTF">2020-12-01T08:07:04Z</dcterms:created>
  <dcterms:modified xsi:type="dcterms:W3CDTF">2021-03-08T04:40:38Z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878703</vt:lpwstr>
  </property>
  <property fmtid="{D5CDD505-2E9C-101B-9397-08002B2CF9AE}" name="NXPowerLiteSettings" pid="3">
    <vt:lpwstr>C6200358026400</vt:lpwstr>
  </property>
  <property fmtid="{D5CDD505-2E9C-101B-9397-08002B2CF9AE}" name="NXPowerLiteVersion" pid="4">
    <vt:lpwstr>D8.0.4</vt:lpwstr>
  </property>
</Properties>
</file>