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binary" PartName="/ppt/metadata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91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bB8jDB7T7Epir4nEExfakuhkI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D45E-3BC3-45B6-AC7B-08C68C5B4B32}">
  <a:tblStyle styleId="{EB96D45E-3BC3-45B6-AC7B-08C68C5B4B3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38380c5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38380c5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7"/>
          <p:cNvPicPr preferRelativeResize="0"/>
          <p:nvPr/>
        </p:nvPicPr>
        <p:blipFill rotWithShape="1">
          <a:blip r:embed="rId2">
            <a:alphaModFix/>
          </a:blip>
          <a:srcRect l="12056" r="12057" b="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49000">
                <a:srgbClr val="A9BEE4">
                  <a:alpha val="10980"/>
                </a:srgb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7"/>
          <p:cNvSpPr/>
          <p:nvPr/>
        </p:nvSpPr>
        <p:spPr>
          <a:xfrm>
            <a:off x="0" y="4043363"/>
            <a:ext cx="2514600" cy="828675"/>
          </a:xfrm>
          <a:prstGeom prst="rect">
            <a:avLst/>
          </a:prstGeom>
          <a:solidFill>
            <a:srgbClr val="0C0C0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ECAP453</a:t>
            </a:r>
            <a:endParaRPr sz="44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7"/>
          <p:cNvSpPr/>
          <p:nvPr/>
        </p:nvSpPr>
        <p:spPr>
          <a:xfrm>
            <a:off x="0" y="4872038"/>
            <a:ext cx="7029450" cy="4857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DATA COMMUNICATION AND NETWORKING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7"/>
          <p:cNvSpPr/>
          <p:nvPr/>
        </p:nvSpPr>
        <p:spPr>
          <a:xfrm>
            <a:off x="6529388" y="5630863"/>
            <a:ext cx="2486025" cy="4857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Rajni Bhalla</a:t>
            </a:r>
            <a:endParaRPr/>
          </a:p>
        </p:txBody>
      </p:sp>
      <p:cxnSp>
        <p:nvCxnSpPr>
          <p:cNvPr id="17" name="Google Shape;17;p37"/>
          <p:cNvCxnSpPr/>
          <p:nvPr/>
        </p:nvCxnSpPr>
        <p:spPr>
          <a:xfrm rot="10800000" flipH="1">
            <a:off x="6529388" y="6130925"/>
            <a:ext cx="2486025" cy="142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37"/>
          <p:cNvSpPr txBox="1"/>
          <p:nvPr/>
        </p:nvSpPr>
        <p:spPr>
          <a:xfrm>
            <a:off x="6400800" y="6145213"/>
            <a:ext cx="261461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37"/>
          <p:cNvCxnSpPr/>
          <p:nvPr/>
        </p:nvCxnSpPr>
        <p:spPr>
          <a:xfrm rot="10800000" flipH="1">
            <a:off x="6529388" y="6546850"/>
            <a:ext cx="2486025" cy="142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/>
          <p:nvPr/>
        </p:nvSpPr>
        <p:spPr>
          <a:xfrm>
            <a:off x="0" y="-1"/>
            <a:ext cx="9144000" cy="1933304"/>
          </a:xfrm>
          <a:prstGeom prst="rect">
            <a:avLst/>
          </a:prstGeom>
          <a:gradFill>
            <a:gsLst>
              <a:gs pos="0">
                <a:srgbClr val="7030A0"/>
              </a:gs>
              <a:gs pos="45000">
                <a:srgbClr val="8DA9DB"/>
              </a:gs>
              <a:gs pos="96000">
                <a:srgbClr val="F7FBF4">
                  <a:alpha val="0"/>
                </a:srgbClr>
              </a:gs>
              <a:gs pos="100000">
                <a:srgbClr val="F7FBF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8"/>
          <p:cNvPicPr preferRelativeResize="0"/>
          <p:nvPr/>
        </p:nvPicPr>
        <p:blipFill rotWithShape="1">
          <a:blip r:embed="rId2">
            <a:alphaModFix/>
          </a:blip>
          <a:srcRect l="20896" t="5617" r="22244" b="5170"/>
          <a:stretch/>
        </p:blipFill>
        <p:spPr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8"/>
          <p:cNvSpPr/>
          <p:nvPr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362268" y="2069828"/>
            <a:ext cx="8419464" cy="428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9A0B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9A0B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A0B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A0B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A0B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 (Grey)">
  <p:cSld name="LAYOUT 1 (Grey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/>
          <p:nvPr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9"/>
          <p:cNvSpPr/>
          <p:nvPr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269834" y="1361440"/>
            <a:ext cx="8654246" cy="499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/>
          <p:nvPr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0"/>
          <p:cNvSpPr/>
          <p:nvPr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69834" y="1361440"/>
            <a:ext cx="8654246" cy="499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2212975" y="2892425"/>
            <a:ext cx="4718050" cy="10731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 ?><Relationships xmlns="http://schemas.openxmlformats.org/package/2006/relationships"><Relationship Id="rId3" Target="../media/image9.jpeg" Type="http://schemas.openxmlformats.org/officeDocument/2006/relationships/image"/><Relationship Id="rId2" Target="../notesSlides/notesSlide26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notesSlides/notesSlide28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374650" y="1427163"/>
            <a:ext cx="8423275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>
                <a:solidFill>
                  <a:srgbClr val="C00000"/>
                </a:solidFill>
              </a:rPr>
              <a:t>In circuit switching, the resources need to be reserved during the setup phase; the resources remain dedicated for the entire duration of data transfer until the teardown phase.</a:t>
            </a: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Switching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542338" cy="520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Circuit switching was designed for _________________ applications.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best suitable example of circuit switching is ______________________.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connection is established using _____________ path. 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Circuit switching takes place at the __________ layer.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Fill in the Blanks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body" idx="1"/>
          </p:nvPr>
        </p:nvSpPr>
        <p:spPr>
          <a:xfrm>
            <a:off x="374650" y="1362075"/>
            <a:ext cx="843756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Circuit switching was designed for </a:t>
            </a:r>
            <a:r>
              <a:rPr lang="en-US" u="sng">
                <a:solidFill>
                  <a:srgbClr val="C00000"/>
                </a:solidFill>
              </a:rPr>
              <a:t>voice</a:t>
            </a:r>
            <a:r>
              <a:rPr lang="en-US"/>
              <a:t> applications.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best suitable example of circuit switching is </a:t>
            </a:r>
            <a:r>
              <a:rPr lang="en-US" u="sng">
                <a:solidFill>
                  <a:srgbClr val="C00000"/>
                </a:solidFill>
              </a:rPr>
              <a:t>telephone</a:t>
            </a:r>
            <a:r>
              <a:rPr lang="en-US"/>
              <a:t>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connection is established using </a:t>
            </a:r>
            <a:r>
              <a:rPr lang="en-US" u="sng">
                <a:solidFill>
                  <a:srgbClr val="C00000"/>
                </a:solidFill>
              </a:rPr>
              <a:t>Dedicated</a:t>
            </a:r>
            <a:r>
              <a:rPr lang="en-US"/>
              <a:t> path. 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Circuit switching takes place at the </a:t>
            </a:r>
            <a:r>
              <a:rPr lang="en-US" u="sng">
                <a:solidFill>
                  <a:srgbClr val="C00000"/>
                </a:solidFill>
              </a:rPr>
              <a:t>physical</a:t>
            </a:r>
            <a:r>
              <a:rPr lang="en-US"/>
              <a:t> layer.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Fill in the Blanks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269875" y="1279525"/>
            <a:ext cx="8653463" cy="5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Efficiency</a:t>
            </a:r>
            <a:endParaRPr/>
          </a:p>
          <a:p>
            <a:pPr marL="457200" lvl="1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-US" sz="2600"/>
              <a:t>Not as efficient as the other two types of networks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Delay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Low efficiency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delay in this type of network is minimal.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No waiting time at each switch.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Total delay is due to the time needed to </a:t>
            </a:r>
            <a:r>
              <a:rPr lang="en-US" sz="2600">
                <a:solidFill>
                  <a:srgbClr val="C00000"/>
                </a:solidFill>
              </a:rPr>
              <a:t>create the connection</a:t>
            </a:r>
            <a:r>
              <a:rPr lang="en-US" sz="2600"/>
              <a:t>, </a:t>
            </a:r>
            <a:r>
              <a:rPr lang="en-US" sz="2600">
                <a:solidFill>
                  <a:srgbClr val="FF0000"/>
                </a:solidFill>
              </a:rPr>
              <a:t>transfer data</a:t>
            </a:r>
            <a:r>
              <a:rPr lang="en-US" sz="2600"/>
              <a:t>, and </a:t>
            </a:r>
            <a:r>
              <a:rPr lang="en-US" sz="2600">
                <a:solidFill>
                  <a:srgbClr val="FF0000"/>
                </a:solidFill>
              </a:rPr>
              <a:t>disconnect the circuit</a:t>
            </a:r>
            <a:r>
              <a:rPr lang="en-US" sz="2600">
                <a:solidFill>
                  <a:srgbClr val="002060"/>
                </a:solidFill>
              </a:rPr>
              <a:t>.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Switching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653463" cy="7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Delay in circuit switched network.</a:t>
            </a:r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Circuit Switching</a:t>
            </a:r>
            <a:endParaRPr/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813" y="2287588"/>
            <a:ext cx="7318375" cy="40687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body" idx="1"/>
          </p:nvPr>
        </p:nvSpPr>
        <p:spPr>
          <a:xfrm>
            <a:off x="387350" y="1362075"/>
            <a:ext cx="8535988" cy="341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Establishment of a dedicated channel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Improves data transmission rate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Improves data loss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Improves delay in the data flow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Advantages of Circuit Switching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body" idx="1"/>
          </p:nvPr>
        </p:nvSpPr>
        <p:spPr>
          <a:xfrm>
            <a:off x="457200" y="1362075"/>
            <a:ext cx="8243888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waiting time lasts long, and there is no data transfer.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Each connection has a dedicated path, and this gets expensive.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connected systems do not use the channel, it is kept idle.</a:t>
            </a: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Disadvantages of Circuit Switching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471488" y="1250950"/>
            <a:ext cx="8242300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Whole message is treated as a data unit.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Receives the whole message and buffers it . 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Stored and forwarded technique</a:t>
            </a:r>
            <a:endParaRPr dirty="0"/>
          </a:p>
        </p:txBody>
      </p:sp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Message Switching</a:t>
            </a:r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 b="14883"/>
          <a:stretch/>
        </p:blipFill>
        <p:spPr>
          <a:xfrm>
            <a:off x="1439863" y="3429000"/>
            <a:ext cx="6264275" cy="3197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body" idx="1"/>
          </p:nvPr>
        </p:nvSpPr>
        <p:spPr>
          <a:xfrm>
            <a:off x="471488" y="1362075"/>
            <a:ext cx="8229600" cy="441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Stores the message when the next node is not available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Reduces traffic congestion.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channels are shared by network devices.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Manages traffic efficiently by assigning priorities.</a:t>
            </a:r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Advantages of Message Switching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body" idx="1"/>
          </p:nvPr>
        </p:nvSpPr>
        <p:spPr>
          <a:xfrm>
            <a:off x="387350" y="1362075"/>
            <a:ext cx="8437563" cy="3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Transit path needs enough storage.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Message switching is very slow.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Message switching was not a solution for streaming media and real-time applications.</a:t>
            </a:r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Drawbacks of Message Switching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76238" y="1958132"/>
            <a:ext cx="8394538" cy="461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this lecture, you will be able to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learn different types of switching techniques along with their advantages and disadvantages.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differentiate between virtual circuit and datagram.</a:t>
            </a:r>
            <a:endParaRPr/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528050" cy="33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whole message is treated as a ____________.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First receives the whole message and _________ it.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Message switching technique is also called _____________________ technique.</a:t>
            </a:r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Fill in the Blanks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653463" cy="33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whole message is treated as a </a:t>
            </a:r>
            <a:r>
              <a:rPr lang="en-US" u="sng">
                <a:solidFill>
                  <a:srgbClr val="C00000"/>
                </a:solidFill>
              </a:rPr>
              <a:t>data unit</a:t>
            </a:r>
            <a:r>
              <a:rPr lang="en-US">
                <a:solidFill>
                  <a:srgbClr val="C00000"/>
                </a:solidFill>
              </a:rPr>
              <a:t>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First receives the whole message and </a:t>
            </a:r>
            <a:r>
              <a:rPr lang="en-US" u="sng">
                <a:solidFill>
                  <a:srgbClr val="C00000"/>
                </a:solidFill>
              </a:rPr>
              <a:t>buffer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it.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Message switching technique is also called </a:t>
            </a:r>
            <a:r>
              <a:rPr lang="en-US" u="sng">
                <a:solidFill>
                  <a:srgbClr val="C00000"/>
                </a:solidFill>
              </a:rPr>
              <a:t>Store and forward</a:t>
            </a:r>
            <a:r>
              <a:rPr lang="en-US" b="1" u="sng">
                <a:solidFill>
                  <a:srgbClr val="C00000"/>
                </a:solidFill>
              </a:rPr>
              <a:t> </a:t>
            </a:r>
            <a:r>
              <a:rPr lang="en-US"/>
              <a:t>technique.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Fill in the Blanks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269875" y="1285875"/>
            <a:ext cx="8874125" cy="361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Message is broken down into smaller chunks called Packets.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Packets of fixed or variable size.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header of each packet contains the switching information .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Packet Switching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272542" y="4857262"/>
            <a:ext cx="8550132" cy="1429727"/>
            <a:chOff x="2668" y="234172"/>
            <a:chExt cx="8550132" cy="1429727"/>
          </a:xfrm>
        </p:grpSpPr>
        <p:sp>
          <p:nvSpPr>
            <p:cNvPr id="282" name="Google Shape;282;p22"/>
            <p:cNvSpPr/>
            <p:nvPr/>
          </p:nvSpPr>
          <p:spPr>
            <a:xfrm>
              <a:off x="4277735" y="788112"/>
              <a:ext cx="2957326" cy="3218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83" name="Google Shape;283;p22"/>
            <p:cNvSpPr/>
            <p:nvPr/>
          </p:nvSpPr>
          <p:spPr>
            <a:xfrm>
              <a:off x="4232015" y="788112"/>
              <a:ext cx="91440" cy="3218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84" name="Google Shape;284;p22"/>
            <p:cNvSpPr/>
            <p:nvPr/>
          </p:nvSpPr>
          <p:spPr>
            <a:xfrm>
              <a:off x="1320408" y="788112"/>
              <a:ext cx="2957326" cy="3218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85" name="Google Shape;285;p22"/>
            <p:cNvSpPr/>
            <p:nvPr/>
          </p:nvSpPr>
          <p:spPr>
            <a:xfrm>
              <a:off x="2959995" y="234172"/>
              <a:ext cx="2635478" cy="553939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2959995" y="234172"/>
              <a:ext cx="2635478" cy="553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Header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668" y="1109960"/>
              <a:ext cx="2635478" cy="553939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2668" y="1109960"/>
              <a:ext cx="2635478" cy="553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 Node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2959995" y="1109960"/>
              <a:ext cx="2635478" cy="553939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2959995" y="1109960"/>
              <a:ext cx="2635478" cy="553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Destination Node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917322" y="1109960"/>
              <a:ext cx="2635478" cy="553939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5917322" y="1109960"/>
              <a:ext cx="2635478" cy="553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Intermediate Node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Modes of Packet Switching</a:t>
            </a:r>
            <a:endParaRPr/>
          </a:p>
        </p:txBody>
      </p:sp>
      <p:sp>
        <p:nvSpPr>
          <p:cNvPr id="298" name="Google Shape;298;p23"/>
          <p:cNvSpPr txBox="1"/>
          <p:nvPr/>
        </p:nvSpPr>
        <p:spPr>
          <a:xfrm>
            <a:off x="301625" y="1279525"/>
            <a:ext cx="8653463" cy="196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resource allocation for a packet.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are allocated on demand.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come, first-served basis.</a:t>
            </a:r>
            <a:endParaRPr/>
          </a:p>
        </p:txBody>
      </p:sp>
      <p:grpSp>
        <p:nvGrpSpPr>
          <p:cNvPr id="299" name="Google Shape;299;p23"/>
          <p:cNvGrpSpPr/>
          <p:nvPr/>
        </p:nvGrpSpPr>
        <p:grpSpPr>
          <a:xfrm>
            <a:off x="309808" y="3615808"/>
            <a:ext cx="8637093" cy="2198423"/>
            <a:chOff x="8184" y="186808"/>
            <a:chExt cx="8637093" cy="2198423"/>
          </a:xfrm>
        </p:grpSpPr>
        <p:sp>
          <p:nvSpPr>
            <p:cNvPr id="300" name="Google Shape;300;p23"/>
            <p:cNvSpPr/>
            <p:nvPr/>
          </p:nvSpPr>
          <p:spPr>
            <a:xfrm>
              <a:off x="4326731" y="996532"/>
              <a:ext cx="2304017" cy="5789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301" name="Google Shape;301;p23"/>
            <p:cNvSpPr/>
            <p:nvPr/>
          </p:nvSpPr>
          <p:spPr>
            <a:xfrm>
              <a:off x="2022714" y="996532"/>
              <a:ext cx="2304017" cy="5789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302" name="Google Shape;302;p23"/>
            <p:cNvSpPr/>
            <p:nvPr/>
          </p:nvSpPr>
          <p:spPr>
            <a:xfrm>
              <a:off x="2312201" y="186808"/>
              <a:ext cx="4029059" cy="809724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2312201" y="186808"/>
              <a:ext cx="4029059" cy="809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 Switching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8184" y="1575507"/>
              <a:ext cx="4029059" cy="809724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8184" y="1575507"/>
              <a:ext cx="4029059" cy="809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Connectionless Switching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4616218" y="1575507"/>
              <a:ext cx="4029059" cy="809724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 txBox="1"/>
            <p:nvPr/>
          </p:nvSpPr>
          <p:spPr>
            <a:xfrm>
              <a:off x="4616218" y="1575507"/>
              <a:ext cx="4029059" cy="809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Connection-oriented Switching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431213" cy="257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Packets handled in two ways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Datagram networks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Virtual circuit</a:t>
            </a:r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fld id="{00000000-1234-1234-1234-123412341234}" type="slidenum"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2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269875" y="263525"/>
            <a:ext cx="62452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Basic Forms of Packet Switching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fld id="{00000000-1234-1234-1234-123412341234}" type="slidenum"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2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276225" y="228600"/>
            <a:ext cx="39957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Datagram Networks</a:t>
            </a:r>
            <a:endParaRPr dirty="0"/>
          </a:p>
        </p:txBody>
      </p:sp>
      <p:sp>
        <p:nvSpPr>
          <p:cNvPr id="321" name="Google Shape;321;p25"/>
          <p:cNvSpPr txBox="1"/>
          <p:nvPr/>
        </p:nvSpPr>
        <p:spPr>
          <a:xfrm>
            <a:off x="401638" y="1403350"/>
            <a:ext cx="8396287" cy="390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packet treated independently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 can take any practical route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 may arrive out of order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 may get lost or delayed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receiver to re-order packets and recover from missing packets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Datagram Example</a:t>
            </a:r>
            <a:endParaRPr/>
          </a:p>
        </p:txBody>
      </p:sp>
      <p:pic>
        <p:nvPicPr>
          <p:cNvPr id="327" name="Google Shape;327;p26"/>
          <p:cNvPicPr preferRelativeResize="0"/>
          <p:nvPr/>
        </p:nvPicPr>
        <p:blipFill rotWithShape="1">
          <a:blip r:embed="rId3">
            <a:alphaModFix/>
          </a:blip>
          <a:srcRect t="46184" b="9025"/>
          <a:stretch/>
        </p:blipFill>
        <p:spPr>
          <a:xfrm>
            <a:off x="306388" y="3746500"/>
            <a:ext cx="8529637" cy="287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28" name="Google Shape;328;p26"/>
          <p:cNvSpPr txBox="1"/>
          <p:nvPr/>
        </p:nvSpPr>
        <p:spPr>
          <a:xfrm>
            <a:off x="244475" y="1260475"/>
            <a:ext cx="8653463" cy="243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datagram networks are sometimes referred to as connectionless networks. The term connectionless here means that the switch (packet switch) does not keep information about the connection state.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>
            <a:spLocks noGrp="1"/>
          </p:cNvSpPr>
          <p:nvPr>
            <p:ph type="body" idx="1"/>
          </p:nvPr>
        </p:nvSpPr>
        <p:spPr>
          <a:xfrm>
            <a:off x="244475" y="1065213"/>
            <a:ext cx="8655050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-US" sz="2600"/>
              <a:t>Routing Table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Each switch (or packet switch) has a routing table which is based on the destination address.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Routing tables are dynamic and are updated periodically.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Destination addresses and the corresponding forwarding output ports are recorded in the tables.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Datagram Networks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2001739"/>
            <a:ext cx="2209800" cy="29829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Datagram Networking</a:t>
            </a:r>
            <a:endParaRPr dirty="0"/>
          </a:p>
        </p:txBody>
      </p:sp>
      <p:sp>
        <p:nvSpPr>
          <p:cNvPr id="341" name="Google Shape;341;p28"/>
          <p:cNvSpPr/>
          <p:nvPr/>
        </p:nvSpPr>
        <p:spPr>
          <a:xfrm>
            <a:off x="1" y="1299933"/>
            <a:ext cx="914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table in a datagram network</a:t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244475" y="5014945"/>
            <a:ext cx="86550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destination address in the header of a packet in a datagram network remains the same during the entire journey of the packet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653463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Efficiency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Better than that of a circuit-switched network.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Resources are allocated only when there are packets to be transferred.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Datagram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653463" cy="429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large networks, there can be multiple paths from sender to receiver. 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 technique will decide the best route for data transmission.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is used to connect the systems for making one-to-one communication.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Switching Techniques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38380c5d7_0_1"/>
          <p:cNvSpPr txBox="1">
            <a:spLocks noGrp="1"/>
          </p:cNvSpPr>
          <p:nvPr>
            <p:ph type="body" idx="1"/>
          </p:nvPr>
        </p:nvSpPr>
        <p:spPr>
          <a:xfrm>
            <a:off x="269834" y="1361440"/>
            <a:ext cx="8654100" cy="499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Delay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54" name="Google Shape;354;gb38380c5d7_0_1"/>
          <p:cNvSpPr txBox="1">
            <a:spLocks noGrp="1"/>
          </p:cNvSpPr>
          <p:nvPr>
            <p:ph type="title"/>
          </p:nvPr>
        </p:nvSpPr>
        <p:spPr>
          <a:xfrm>
            <a:off x="269833" y="0"/>
            <a:ext cx="8654100" cy="10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Datagram Network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>
            <a:spLocks noGrp="1"/>
          </p:cNvSpPr>
          <p:nvPr>
            <p:ph type="body" idx="1"/>
          </p:nvPr>
        </p:nvSpPr>
        <p:spPr>
          <a:xfrm>
            <a:off x="374650" y="1362075"/>
            <a:ext cx="8423275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Bahnschrift" panose="020B0502040204020203" pitchFamily="34" charset="0"/>
              </a:rPr>
              <a:t>Preplanned route established before any packets sent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Bahnschrift" panose="020B0502040204020203" pitchFamily="34" charset="0"/>
              </a:rPr>
              <a:t>Call request and call accept packets establish connection (handshake)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Bahnschrift" panose="020B0502040204020203" pitchFamily="34" charset="0"/>
              </a:rPr>
              <a:t>Each packet contains a virtual circuit identifier instead of destination address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60" name="Google Shape;360;p30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SemiBold" panose="020B0502040204020203" pitchFamily="34" charset="0"/>
                <a:sym typeface="Arial"/>
              </a:rPr>
              <a:t>Virtual Circuit</a:t>
            </a:r>
            <a:endParaRPr dirty="0">
              <a:latin typeface="Bahnschrift SemiBold" panose="020B050204020402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>
            <a:spLocks noGrp="1"/>
          </p:cNvSpPr>
          <p:nvPr>
            <p:ph type="body" idx="1"/>
          </p:nvPr>
        </p:nvSpPr>
        <p:spPr>
          <a:xfrm>
            <a:off x="387350" y="1362075"/>
            <a:ext cx="8437563" cy="26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Bahnschrift" panose="020B0502040204020203" pitchFamily="34" charset="0"/>
              </a:rPr>
              <a:t>No routing decisions required for each packet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Bahnschrift" panose="020B0502040204020203" pitchFamily="34" charset="0"/>
              </a:rPr>
              <a:t>Clear request to drop circuit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Bahnschrift" panose="020B0502040204020203" pitchFamily="34" charset="0"/>
              </a:rPr>
              <a:t>Not a dedicated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SemiBold" panose="020B0502040204020203" pitchFamily="34" charset="0"/>
                <a:sym typeface="Arial"/>
              </a:rPr>
              <a:t>Virtual Circuit</a:t>
            </a:r>
            <a:endParaRPr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9E3151-F377-4190-9AD6-92ACD2BD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Working of Virtual Circuit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41987" name="AutoShape 5" descr="Switching techniques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C271F7-E4A1-4D5F-8EEF-61514403BAD3}"/>
              </a:ext>
            </a:extLst>
          </p:cNvPr>
          <p:cNvGrpSpPr/>
          <p:nvPr/>
        </p:nvGrpSpPr>
        <p:grpSpPr>
          <a:xfrm>
            <a:off x="1632371" y="1636330"/>
            <a:ext cx="5521387" cy="4832284"/>
            <a:chOff x="489589" y="1649538"/>
            <a:chExt cx="5521387" cy="48322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DB879AA-FD1B-4F57-93DC-207AC501B69F}"/>
                </a:ext>
              </a:extLst>
            </p:cNvPr>
            <p:cNvCxnSpPr/>
            <p:nvPr/>
          </p:nvCxnSpPr>
          <p:spPr>
            <a:xfrm>
              <a:off x="1805651" y="3055716"/>
              <a:ext cx="0" cy="34261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178D57-D1BF-41F4-A4E6-8452C269685B}"/>
                </a:ext>
              </a:extLst>
            </p:cNvPr>
            <p:cNvCxnSpPr/>
            <p:nvPr/>
          </p:nvCxnSpPr>
          <p:spPr>
            <a:xfrm>
              <a:off x="2774066" y="3055716"/>
              <a:ext cx="0" cy="34261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A693B2-4745-47EC-9323-3F50323D25FB}"/>
                </a:ext>
              </a:extLst>
            </p:cNvPr>
            <p:cNvCxnSpPr/>
            <p:nvPr/>
          </p:nvCxnSpPr>
          <p:spPr>
            <a:xfrm>
              <a:off x="3742481" y="3055716"/>
              <a:ext cx="0" cy="34261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C9192D-E1D8-4D8C-B62C-10AF0C95C711}"/>
                </a:ext>
              </a:extLst>
            </p:cNvPr>
            <p:cNvCxnSpPr/>
            <p:nvPr/>
          </p:nvCxnSpPr>
          <p:spPr>
            <a:xfrm>
              <a:off x="4930816" y="3055716"/>
              <a:ext cx="0" cy="34261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278054-A84D-4D35-B671-1035B41A3AA0}"/>
                </a:ext>
              </a:extLst>
            </p:cNvPr>
            <p:cNvCxnSpPr>
              <a:cxnSpLocks/>
            </p:cNvCxnSpPr>
            <p:nvPr/>
          </p:nvCxnSpPr>
          <p:spPr>
            <a:xfrm>
              <a:off x="1805651" y="3541853"/>
              <a:ext cx="3125165" cy="3703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7DDE71-A083-4112-9946-7C507FC02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5650" y="4282633"/>
              <a:ext cx="3125166" cy="3802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5013D6-DC27-4D52-AB1C-55C3A1DCC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5649" y="5192168"/>
              <a:ext cx="3125167" cy="3752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B57907-A41A-48CF-B524-BF73F2541007}"/>
                </a:ext>
              </a:extLst>
            </p:cNvPr>
            <p:cNvCxnSpPr>
              <a:cxnSpLocks/>
            </p:cNvCxnSpPr>
            <p:nvPr/>
          </p:nvCxnSpPr>
          <p:spPr>
            <a:xfrm>
              <a:off x="1805649" y="6024622"/>
              <a:ext cx="31251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012330-7AB6-4429-A2E4-71D9FF324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5649" y="4641443"/>
              <a:ext cx="3125167" cy="1834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24D76A-B9E8-453B-ABD2-3C4C8B2DF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5649" y="4733182"/>
              <a:ext cx="3125167" cy="1834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EE9A3E-4688-4A7F-B647-AAAD15338B5B}"/>
                </a:ext>
              </a:extLst>
            </p:cNvPr>
            <p:cNvSpPr txBox="1"/>
            <p:nvPr/>
          </p:nvSpPr>
          <p:spPr>
            <a:xfrm>
              <a:off x="1629960" y="2684543"/>
              <a:ext cx="351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756EF8-44BB-417E-8A42-724CB83F697B}"/>
                </a:ext>
              </a:extLst>
            </p:cNvPr>
            <p:cNvSpPr txBox="1"/>
            <p:nvPr/>
          </p:nvSpPr>
          <p:spPr>
            <a:xfrm>
              <a:off x="4687745" y="2684543"/>
              <a:ext cx="351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C64707-042C-4294-A157-8E6EBA7B6E1E}"/>
                </a:ext>
              </a:extLst>
            </p:cNvPr>
            <p:cNvSpPr txBox="1"/>
            <p:nvPr/>
          </p:nvSpPr>
          <p:spPr>
            <a:xfrm>
              <a:off x="3580433" y="2684543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049B77-A741-468C-8683-2652F9754395}"/>
                </a:ext>
              </a:extLst>
            </p:cNvPr>
            <p:cNvSpPr txBox="1"/>
            <p:nvPr/>
          </p:nvSpPr>
          <p:spPr>
            <a:xfrm>
              <a:off x="2652891" y="268454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28B92E-3A77-4A16-B5A5-073189B361B1}"/>
                </a:ext>
              </a:extLst>
            </p:cNvPr>
            <p:cNvSpPr txBox="1"/>
            <p:nvPr/>
          </p:nvSpPr>
          <p:spPr>
            <a:xfrm>
              <a:off x="2764184" y="1649538"/>
              <a:ext cx="1059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Nodes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DAC779-4A3C-41FC-9EC0-27016C82E884}"/>
                </a:ext>
              </a:extLst>
            </p:cNvPr>
            <p:cNvSpPr txBox="1"/>
            <p:nvPr/>
          </p:nvSpPr>
          <p:spPr>
            <a:xfrm>
              <a:off x="1334002" y="2363348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Sender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B476DD-064D-46D2-A9D3-A85ACEE16DCD}"/>
                </a:ext>
              </a:extLst>
            </p:cNvPr>
            <p:cNvSpPr txBox="1"/>
            <p:nvPr/>
          </p:nvSpPr>
          <p:spPr>
            <a:xfrm>
              <a:off x="4237244" y="2363348"/>
              <a:ext cx="1396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Receiver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20000D-40D4-4A38-956C-255A169AEA00}"/>
                </a:ext>
              </a:extLst>
            </p:cNvPr>
            <p:cNvSpPr txBox="1"/>
            <p:nvPr/>
          </p:nvSpPr>
          <p:spPr>
            <a:xfrm>
              <a:off x="489589" y="4584446"/>
              <a:ext cx="1353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Data</a:t>
              </a:r>
              <a:br>
                <a:rPr lang="en-IN" sz="2400" dirty="0">
                  <a:latin typeface="Bahnschrift" panose="020B0502040204020203" pitchFamily="34" charset="0"/>
                </a:rPr>
              </a:br>
              <a:r>
                <a:rPr lang="en-IN" sz="2400" dirty="0">
                  <a:latin typeface="Bahnschrift" panose="020B0502040204020203" pitchFamily="34" charset="0"/>
                </a:rPr>
                <a:t>Transfer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FBCA17-5674-462D-8877-E2913847C6DC}"/>
                </a:ext>
              </a:extLst>
            </p:cNvPr>
            <p:cNvSpPr txBox="1"/>
            <p:nvPr/>
          </p:nvSpPr>
          <p:spPr>
            <a:xfrm>
              <a:off x="733534" y="5772220"/>
              <a:ext cx="925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Clear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971EFC-E211-4E31-80B3-6A7E49E8E4A5}"/>
                </a:ext>
              </a:extLst>
            </p:cNvPr>
            <p:cNvSpPr txBox="1"/>
            <p:nvPr/>
          </p:nvSpPr>
          <p:spPr>
            <a:xfrm>
              <a:off x="5106449" y="4938389"/>
              <a:ext cx="665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ack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20A0A8-008B-44C7-BABF-D899528548EC}"/>
                </a:ext>
              </a:extLst>
            </p:cNvPr>
            <p:cNvSpPr txBox="1"/>
            <p:nvPr/>
          </p:nvSpPr>
          <p:spPr>
            <a:xfrm>
              <a:off x="4922216" y="3882523"/>
              <a:ext cx="1088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Call</a:t>
              </a:r>
              <a:br>
                <a:rPr lang="en-IN" sz="2400" dirty="0">
                  <a:latin typeface="Bahnschrift" panose="020B0502040204020203" pitchFamily="34" charset="0"/>
                </a:rPr>
              </a:br>
              <a:r>
                <a:rPr lang="en-IN" sz="2400" dirty="0">
                  <a:latin typeface="Bahnschrift" panose="020B0502040204020203" pitchFamily="34" charset="0"/>
                </a:rPr>
                <a:t>accept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DED747-FC86-4489-BD8A-64C579F79FE9}"/>
                </a:ext>
              </a:extLst>
            </p:cNvPr>
            <p:cNvCxnSpPr>
              <a:cxnSpLocks/>
              <a:stCxn id="35" idx="2"/>
              <a:endCxn id="34" idx="0"/>
            </p:cNvCxnSpPr>
            <p:nvPr/>
          </p:nvCxnSpPr>
          <p:spPr>
            <a:xfrm flipH="1">
              <a:off x="2787704" y="2111203"/>
              <a:ext cx="506433" cy="573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91D7EF-3373-4D9F-AA58-DF74C8615952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3294137" y="2111203"/>
              <a:ext cx="382476" cy="53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189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5" y="1362075"/>
            <a:ext cx="8569325" cy="4994275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Bahnschrift" panose="020B0502040204020203" pitchFamily="34" charset="0"/>
              </a:rPr>
              <a:t>Packets are delivered to the receiver in the same order sent by the sender.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Bahnschrift" panose="020B0502040204020203" pitchFamily="34" charset="0"/>
              </a:rPr>
              <a:t>Virtual circuit is a reliable network circuit.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Bahnschrift" panose="020B0502040204020203" pitchFamily="34" charset="0"/>
              </a:rPr>
              <a:t>There is no need for overhead in each packet.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Bahnschrift" panose="020B0502040204020203" pitchFamily="34" charset="0"/>
              </a:rPr>
              <a:t>Single global packet overhead is used in virtual circuit.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3011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r>
              <a:rPr lang="en-US" altLang="en-US" dirty="0">
                <a:effectLst/>
                <a:latin typeface="Bahnschrift SemiBold"/>
              </a:rPr>
              <a:t>Advantages of Virtual Circuit</a:t>
            </a:r>
          </a:p>
        </p:txBody>
      </p:sp>
    </p:spTree>
    <p:extLst>
      <p:ext uri="{BB962C8B-B14F-4D97-AF65-F5344CB8AC3E}">
        <p14:creationId xmlns:p14="http://schemas.microsoft.com/office/powerpoint/2010/main" val="244249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269876" y="1362075"/>
            <a:ext cx="8549660" cy="4994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Bahnschrift" panose="020B0502040204020203"/>
              </a:rPr>
              <a:t>Virtual circuit is costly to implement.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Bahnschrift" panose="020B0502040204020203"/>
              </a:rPr>
              <a:t>It provides only connection-oriented service.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Bahnschrift" panose="020B0502040204020203"/>
              </a:rPr>
              <a:t>Always a new connection set up is required for transmission.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  <a:latin typeface="Bahnschrift SemiBold"/>
              </a:rPr>
              <a:t>Disadvantages of Virtual Circuit</a:t>
            </a:r>
            <a:endParaRPr lang="en-US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75535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3E033B-0D0D-4F41-96AA-A291E5D506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663" y="1590675"/>
          <a:ext cx="82423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489360974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3538490212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Datagram switching 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A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Virtual circuit switching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A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17365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Connectionless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Connection-oriented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85497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No reservations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Reservations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57949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Out of order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Same order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94367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High overhead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Less overhead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74565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Packet loss 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Packet Lost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1292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Cost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Cost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55515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Delay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Delay</a:t>
                      </a:r>
                    </a:p>
                  </a:txBody>
                  <a:tcPr marL="91427" marR="91427" marT="41589" marB="4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6462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A485E1-0A20-4541-858D-E3BAAE80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Difference Between Datagram Switching and Virtual Circuit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0B1B1-7C4A-4B8A-AA6C-F23C59972A3C}"/>
              </a:ext>
            </a:extLst>
          </p:cNvPr>
          <p:cNvCxnSpPr/>
          <p:nvPr/>
        </p:nvCxnSpPr>
        <p:spPr>
          <a:xfrm flipV="1">
            <a:off x="7043124" y="5516563"/>
            <a:ext cx="0" cy="387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457530-B945-438F-9968-74CC74A80CC2}"/>
              </a:ext>
            </a:extLst>
          </p:cNvPr>
          <p:cNvCxnSpPr>
            <a:cxnSpLocks/>
          </p:cNvCxnSpPr>
          <p:nvPr/>
        </p:nvCxnSpPr>
        <p:spPr>
          <a:xfrm>
            <a:off x="7548871" y="4865688"/>
            <a:ext cx="0" cy="42545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57530-B945-438F-9968-74CC74A80CC2}"/>
              </a:ext>
            </a:extLst>
          </p:cNvPr>
          <p:cNvCxnSpPr>
            <a:cxnSpLocks/>
          </p:cNvCxnSpPr>
          <p:nvPr/>
        </p:nvCxnSpPr>
        <p:spPr>
          <a:xfrm>
            <a:off x="2957615" y="5516563"/>
            <a:ext cx="0" cy="42545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457530-B945-438F-9968-74CC74A80CC2}"/>
              </a:ext>
            </a:extLst>
          </p:cNvPr>
          <p:cNvCxnSpPr>
            <a:cxnSpLocks/>
          </p:cNvCxnSpPr>
          <p:nvPr/>
        </p:nvCxnSpPr>
        <p:spPr>
          <a:xfrm>
            <a:off x="7102989" y="6138863"/>
            <a:ext cx="0" cy="42545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60B1B1-7C4A-4B8A-AA6C-F23C59972A3C}"/>
              </a:ext>
            </a:extLst>
          </p:cNvPr>
          <p:cNvCxnSpPr/>
          <p:nvPr/>
        </p:nvCxnSpPr>
        <p:spPr>
          <a:xfrm flipV="1">
            <a:off x="3391617" y="4865688"/>
            <a:ext cx="0" cy="387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0B1B1-7C4A-4B8A-AA6C-F23C59972A3C}"/>
              </a:ext>
            </a:extLst>
          </p:cNvPr>
          <p:cNvCxnSpPr/>
          <p:nvPr/>
        </p:nvCxnSpPr>
        <p:spPr>
          <a:xfrm flipV="1">
            <a:off x="3059113" y="6176963"/>
            <a:ext cx="0" cy="387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48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85750" y="1392238"/>
            <a:ext cx="8653463" cy="4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The two broad level switching methods are: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Switching Methods</a:t>
            </a: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278059" y="2288419"/>
            <a:ext cx="8637093" cy="2281161"/>
            <a:chOff x="8184" y="145439"/>
            <a:chExt cx="8637093" cy="2281161"/>
          </a:xfrm>
        </p:grpSpPr>
        <p:sp>
          <p:nvSpPr>
            <p:cNvPr id="110" name="Google Shape;110;p4"/>
            <p:cNvSpPr/>
            <p:nvPr/>
          </p:nvSpPr>
          <p:spPr>
            <a:xfrm>
              <a:off x="4326731" y="996532"/>
              <a:ext cx="2304017" cy="5789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11" name="Google Shape;111;p4"/>
            <p:cNvSpPr/>
            <p:nvPr/>
          </p:nvSpPr>
          <p:spPr>
            <a:xfrm>
              <a:off x="2022714" y="996532"/>
              <a:ext cx="2304017" cy="5789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12" name="Google Shape;112;p4"/>
            <p:cNvSpPr/>
            <p:nvPr/>
          </p:nvSpPr>
          <p:spPr>
            <a:xfrm>
              <a:off x="2312201" y="145439"/>
              <a:ext cx="4029059" cy="851093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2312201" y="145439"/>
              <a:ext cx="4029059" cy="851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Switching Methods</a:t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184" y="1575507"/>
              <a:ext cx="4029059" cy="851093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8184" y="1575507"/>
              <a:ext cx="4029059" cy="851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Connection-oriented Switching</a:t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616218" y="1575507"/>
              <a:ext cx="4029059" cy="851093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4616218" y="1575507"/>
              <a:ext cx="4029059" cy="851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Connectionless Switching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Classification of Switching Techniques</a:t>
            </a:r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321075" y="2444111"/>
            <a:ext cx="8535064" cy="1965171"/>
            <a:chOff x="51200" y="769298"/>
            <a:chExt cx="8535064" cy="1965171"/>
          </a:xfrm>
        </p:grpSpPr>
        <p:sp>
          <p:nvSpPr>
            <p:cNvPr id="124" name="Google Shape;124;p5"/>
            <p:cNvSpPr/>
            <p:nvPr/>
          </p:nvSpPr>
          <p:spPr>
            <a:xfrm>
              <a:off x="4263196" y="1581352"/>
              <a:ext cx="2995733" cy="3410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25" name="Google Shape;125;p5"/>
            <p:cNvSpPr/>
            <p:nvPr/>
          </p:nvSpPr>
          <p:spPr>
            <a:xfrm>
              <a:off x="4217476" y="1581352"/>
              <a:ext cx="91440" cy="3410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26" name="Google Shape;126;p5"/>
            <p:cNvSpPr/>
            <p:nvPr/>
          </p:nvSpPr>
          <p:spPr>
            <a:xfrm>
              <a:off x="1378535" y="1581352"/>
              <a:ext cx="2884660" cy="3410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27" name="Google Shape;127;p5"/>
            <p:cNvSpPr/>
            <p:nvPr/>
          </p:nvSpPr>
          <p:spPr>
            <a:xfrm>
              <a:off x="2223364" y="769298"/>
              <a:ext cx="4079663" cy="812054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2223364" y="769298"/>
              <a:ext cx="4079663" cy="812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Switching Techniques</a:t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1200" y="1922415"/>
              <a:ext cx="2654670" cy="812054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51200" y="1922415"/>
              <a:ext cx="2654670" cy="812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Circuit switching</a:t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935860" y="1922415"/>
              <a:ext cx="2654670" cy="812054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2935860" y="1922415"/>
              <a:ext cx="2654670" cy="812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 switching</a:t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931594" y="1922415"/>
              <a:ext cx="2654670" cy="812054"/>
            </a:xfrm>
            <a:prstGeom prst="rect">
              <a:avLst/>
            </a:prstGeom>
            <a:solidFill>
              <a:srgbClr val="DEAF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5931594" y="1922415"/>
              <a:ext cx="2654670" cy="812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Message switching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653463" cy="242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Dedicated path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circuit is established to transfer the data.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Circuits may be permanent or temporary.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Circuit Switching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Trivial Circuit-Switched Network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3168" y="2384131"/>
            <a:ext cx="5457663" cy="33835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47" name="Google Shape;147;p7"/>
          <p:cNvSpPr/>
          <p:nvPr/>
        </p:nvSpPr>
        <p:spPr>
          <a:xfrm>
            <a:off x="425449" y="5971140"/>
            <a:ext cx="8342313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Trivial circuit-switched network with four switches and four links.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85763" y="1162050"/>
            <a:ext cx="8439150" cy="11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link is divided into n (n is 3 in this figure) channels by using FDM or TDM.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269875" y="1362075"/>
            <a:ext cx="8653463" cy="387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Applications that use circuit switching may have to go through three phases:-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Establishing a circuit.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Transferring the data.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Disconnecting the circuit.</a:t>
            </a: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Different Phases in Circuit Switching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2366" t="15712" r="77814" b="65358"/>
          <a:stretch/>
        </p:blipFill>
        <p:spPr>
          <a:xfrm>
            <a:off x="827088" y="2022475"/>
            <a:ext cx="962025" cy="8461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249238" y="0"/>
            <a:ext cx="8694737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Different Phases in Circuit Switching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l="12224" t="41156" r="77814" b="37433"/>
          <a:stretch/>
        </p:blipFill>
        <p:spPr>
          <a:xfrm>
            <a:off x="827088" y="3309938"/>
            <a:ext cx="976312" cy="955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l="12224" t="66914" r="77814" b="14163"/>
          <a:stretch/>
        </p:blipFill>
        <p:spPr>
          <a:xfrm>
            <a:off x="866775" y="4676775"/>
            <a:ext cx="976313" cy="84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l="79289" t="16953" r="12045" b="65361"/>
          <a:stretch/>
        </p:blipFill>
        <p:spPr>
          <a:xfrm>
            <a:off x="7369175" y="1995488"/>
            <a:ext cx="849313" cy="7889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l="79288" t="41156" r="12044" b="37433"/>
          <a:stretch/>
        </p:blipFill>
        <p:spPr>
          <a:xfrm>
            <a:off x="7369175" y="3309938"/>
            <a:ext cx="849313" cy="955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l="79289" t="66914" r="10748" b="14163"/>
          <a:stretch/>
        </p:blipFill>
        <p:spPr>
          <a:xfrm>
            <a:off x="7407275" y="4676775"/>
            <a:ext cx="976313" cy="84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l="58407" t="21883" r="32927" b="59189"/>
          <a:stretch/>
        </p:blipFill>
        <p:spPr>
          <a:xfrm>
            <a:off x="5345113" y="2093913"/>
            <a:ext cx="849312" cy="84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l="58407" t="21883" r="32927" b="59189"/>
          <a:stretch/>
        </p:blipFill>
        <p:spPr>
          <a:xfrm>
            <a:off x="2949575" y="2093913"/>
            <a:ext cx="849313" cy="84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l="58407" t="21883" r="32927" b="59189"/>
          <a:stretch/>
        </p:blipFill>
        <p:spPr>
          <a:xfrm>
            <a:off x="4125913" y="3309938"/>
            <a:ext cx="849312" cy="84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l="58407" t="21883" r="32927" b="59189"/>
          <a:stretch/>
        </p:blipFill>
        <p:spPr>
          <a:xfrm>
            <a:off x="5399088" y="4676775"/>
            <a:ext cx="849312" cy="84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l="58407" t="21883" r="32927" b="59189"/>
          <a:stretch/>
        </p:blipFill>
        <p:spPr>
          <a:xfrm>
            <a:off x="3001963" y="4676775"/>
            <a:ext cx="849312" cy="84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71" name="Google Shape;171;p9"/>
          <p:cNvCxnSpPr/>
          <p:nvPr/>
        </p:nvCxnSpPr>
        <p:spPr>
          <a:xfrm>
            <a:off x="1949450" y="5099050"/>
            <a:ext cx="9302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9"/>
          <p:cNvCxnSpPr/>
          <p:nvPr/>
        </p:nvCxnSpPr>
        <p:spPr>
          <a:xfrm>
            <a:off x="1906588" y="3787775"/>
            <a:ext cx="2082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9"/>
          <p:cNvCxnSpPr/>
          <p:nvPr/>
        </p:nvCxnSpPr>
        <p:spPr>
          <a:xfrm>
            <a:off x="1895875" y="2539206"/>
            <a:ext cx="93045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9"/>
          <p:cNvCxnSpPr/>
          <p:nvPr/>
        </p:nvCxnSpPr>
        <p:spPr>
          <a:xfrm>
            <a:off x="6368995" y="5099844"/>
            <a:ext cx="93045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9"/>
          <p:cNvCxnSpPr/>
          <p:nvPr/>
        </p:nvCxnSpPr>
        <p:spPr>
          <a:xfrm>
            <a:off x="5092700" y="3787775"/>
            <a:ext cx="216693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9"/>
          <p:cNvCxnSpPr/>
          <p:nvPr/>
        </p:nvCxnSpPr>
        <p:spPr>
          <a:xfrm>
            <a:off x="6315075" y="2535238"/>
            <a:ext cx="9302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9"/>
          <p:cNvCxnSpPr/>
          <p:nvPr/>
        </p:nvCxnSpPr>
        <p:spPr>
          <a:xfrm>
            <a:off x="3901670" y="5095866"/>
            <a:ext cx="1444273" cy="346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9"/>
          <p:cNvCxnSpPr/>
          <p:nvPr/>
        </p:nvCxnSpPr>
        <p:spPr>
          <a:xfrm>
            <a:off x="3851572" y="2689845"/>
            <a:ext cx="469923" cy="57578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9"/>
          <p:cNvCxnSpPr/>
          <p:nvPr/>
        </p:nvCxnSpPr>
        <p:spPr>
          <a:xfrm flipH="1">
            <a:off x="4822825" y="2714625"/>
            <a:ext cx="455613" cy="55086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9"/>
          <p:cNvSpPr txBox="1"/>
          <p:nvPr/>
        </p:nvSpPr>
        <p:spPr>
          <a:xfrm>
            <a:off x="679450" y="4279900"/>
            <a:ext cx="14176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(2)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679450" y="2895600"/>
            <a:ext cx="14176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(1)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679450" y="5561013"/>
            <a:ext cx="1417638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(3)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7132638" y="4251325"/>
            <a:ext cx="141763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(5)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7132638" y="2868613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(4)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7132638" y="5534025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(6)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2173288" y="3395663"/>
            <a:ext cx="7080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6437313" y="2128838"/>
            <a:ext cx="7080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 rot="-2998129">
            <a:off x="4583113" y="2654300"/>
            <a:ext cx="706438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 rot="3195622">
            <a:off x="4022194" y="2773501"/>
            <a:ext cx="705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4030663" y="4079875"/>
            <a:ext cx="11620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(3)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5275263" y="5581650"/>
            <a:ext cx="11620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(5)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2832100" y="5581650"/>
            <a:ext cx="1160463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(4)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5218113" y="2935288"/>
            <a:ext cx="11620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(2)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2773363" y="2935288"/>
            <a:ext cx="11620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(1)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2092325" y="4668838"/>
            <a:ext cx="7096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1611313" y="1874838"/>
            <a:ext cx="1514475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Dedicated connections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6078538" y="4478338"/>
            <a:ext cx="15144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Dedicated connections</a:t>
            </a:r>
            <a:endParaRPr/>
          </a:p>
        </p:txBody>
      </p:sp>
      <p:cxnSp>
        <p:nvCxnSpPr>
          <p:cNvPr id="198" name="Google Shape;198;p9"/>
          <p:cNvCxnSpPr/>
          <p:nvPr/>
        </p:nvCxnSpPr>
        <p:spPr>
          <a:xfrm rot="10800000" flipH="1">
            <a:off x="3717795" y="4037279"/>
            <a:ext cx="368738" cy="5477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9"/>
          <p:cNvSpPr txBox="1"/>
          <p:nvPr/>
        </p:nvSpPr>
        <p:spPr>
          <a:xfrm>
            <a:off x="3884613" y="4489450"/>
            <a:ext cx="1514475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Dedicated connections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6015038" y="3343275"/>
            <a:ext cx="7080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1060</Words>
  <Application>Microsoft Office PowerPoint</Application>
  <PresentationFormat>On-screen Show (4:3)</PresentationFormat>
  <Paragraphs>194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Bahnschrift</vt:lpstr>
      <vt:lpstr>Bahnschrift SemiBold</vt:lpstr>
      <vt:lpstr>Calibri</vt:lpstr>
      <vt:lpstr>Times New Roman</vt:lpstr>
      <vt:lpstr>Office Theme</vt:lpstr>
      <vt:lpstr>PowerPoint Presentation</vt:lpstr>
      <vt:lpstr>PowerPoint Presentation</vt:lpstr>
      <vt:lpstr>Switching Techniques</vt:lpstr>
      <vt:lpstr>Switching Methods</vt:lpstr>
      <vt:lpstr>Classification of Switching Techniques</vt:lpstr>
      <vt:lpstr>Circuit Switching</vt:lpstr>
      <vt:lpstr>A Trivial Circuit-Switched Network</vt:lpstr>
      <vt:lpstr>Different Phases in Circuit Switching</vt:lpstr>
      <vt:lpstr>Different Phases in Circuit Switching</vt:lpstr>
      <vt:lpstr>Circuit Switching</vt:lpstr>
      <vt:lpstr>Fill in the Blanks</vt:lpstr>
      <vt:lpstr>Fill in the Blanks</vt:lpstr>
      <vt:lpstr>Circuit Switching</vt:lpstr>
      <vt:lpstr>Circuit Switching</vt:lpstr>
      <vt:lpstr>Advantages of Circuit Switching</vt:lpstr>
      <vt:lpstr>Disadvantages of Circuit Switching</vt:lpstr>
      <vt:lpstr>Message Switching</vt:lpstr>
      <vt:lpstr>Advantages of Message Switching</vt:lpstr>
      <vt:lpstr>Drawbacks of Message Switching</vt:lpstr>
      <vt:lpstr>Fill in the Blanks</vt:lpstr>
      <vt:lpstr>Fill in the Blanks</vt:lpstr>
      <vt:lpstr>Packet Switching</vt:lpstr>
      <vt:lpstr>Modes of Packet Switching</vt:lpstr>
      <vt:lpstr>PowerPoint Presentation</vt:lpstr>
      <vt:lpstr>PowerPoint Presentation</vt:lpstr>
      <vt:lpstr>Datagram Example</vt:lpstr>
      <vt:lpstr>Datagram Networks</vt:lpstr>
      <vt:lpstr>Datagram Networking</vt:lpstr>
      <vt:lpstr>Datagram Networks</vt:lpstr>
      <vt:lpstr>Datagram Network</vt:lpstr>
      <vt:lpstr>Virtual Circuit</vt:lpstr>
      <vt:lpstr>Virtual Circuit</vt:lpstr>
      <vt:lpstr>Working of Virtual Circuit</vt:lpstr>
      <vt:lpstr>Advantages of Virtual Circuit</vt:lpstr>
      <vt:lpstr>Disadvantages of Virtual Circuit</vt:lpstr>
      <vt:lpstr>Difference Between Datagram Switching and Virtual 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3</cp:revision>
  <dcterms:created xsi:type="dcterms:W3CDTF">2020-12-01T08:07:04Z</dcterms:created>
  <dcterms:modified xsi:type="dcterms:W3CDTF">2021-01-06T07:10:05Z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358035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