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317" r:id="rId4"/>
    <p:sldId id="318" r:id="rId5"/>
    <p:sldId id="319" r:id="rId6"/>
    <p:sldId id="320" r:id="rId7"/>
    <p:sldId id="332" r:id="rId8"/>
    <p:sldId id="322" r:id="rId9"/>
    <p:sldId id="323" r:id="rId10"/>
    <p:sldId id="324" r:id="rId11"/>
    <p:sldId id="325" r:id="rId12"/>
    <p:sldId id="333" r:id="rId13"/>
    <p:sldId id="326" r:id="rId14"/>
    <p:sldId id="313" r:id="rId15"/>
    <p:sldId id="314" r:id="rId16"/>
    <p:sldId id="334" r:id="rId17"/>
    <p:sldId id="315" r:id="rId18"/>
    <p:sldId id="272" r:id="rId19"/>
    <p:sldId id="273" r:id="rId20"/>
    <p:sldId id="274" r:id="rId21"/>
    <p:sldId id="25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C1FF"/>
    <a:srgbClr val="BC8FFF"/>
    <a:srgbClr val="B481FF"/>
    <a:srgbClr val="995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62DE6-D2AB-446A-BCD2-443984D8314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5B7F4-E46C-44A7-9220-146BE6F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9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2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2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5" y="1361442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4" y="0"/>
            <a:ext cx="8654247" cy="106487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237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86E7-B855-48D8-AF59-BE3BA3BF55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d(00000, 01011) = ? </a:t>
            </a:r>
          </a:p>
          <a:p>
            <a:pPr>
              <a:lnSpc>
                <a:spcPct val="150000"/>
              </a:lnSpc>
            </a:pPr>
            <a:r>
              <a:rPr lang="en-US" dirty="0"/>
              <a:t>d(01011, 10101) = ? </a:t>
            </a:r>
          </a:p>
          <a:p>
            <a:pPr>
              <a:lnSpc>
                <a:spcPct val="150000"/>
              </a:lnSpc>
            </a:pPr>
            <a:r>
              <a:rPr lang="en-US" dirty="0"/>
              <a:t>d(00000, 10101) = ?</a:t>
            </a:r>
          </a:p>
          <a:p>
            <a:pPr>
              <a:lnSpc>
                <a:spcPct val="150000"/>
              </a:lnSpc>
            </a:pPr>
            <a:r>
              <a:rPr lang="en-US" dirty="0"/>
              <a:t>d(01011, 11110) = ?</a:t>
            </a:r>
          </a:p>
          <a:p>
            <a:pPr>
              <a:lnSpc>
                <a:spcPct val="150000"/>
              </a:lnSpc>
            </a:pPr>
            <a:r>
              <a:rPr lang="en-US" dirty="0"/>
              <a:t> d(00000, 11110) = ? </a:t>
            </a:r>
          </a:p>
          <a:p>
            <a:pPr>
              <a:lnSpc>
                <a:spcPct val="150000"/>
              </a:lnSpc>
            </a:pPr>
            <a:r>
              <a:rPr lang="en-US" dirty="0"/>
              <a:t>d(10101, 11110) = 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Find The Minimum Hamming Distance </a:t>
            </a:r>
            <a:br>
              <a:rPr lang="en-US" dirty="0">
                <a:latin typeface="Bahnschrift SemiBold"/>
              </a:rPr>
            </a:br>
            <a:r>
              <a:rPr lang="en-US" dirty="0">
                <a:latin typeface="Bahnschrift SemiBold"/>
              </a:rPr>
              <a:t>of the Coding Scheme?</a:t>
            </a:r>
          </a:p>
        </p:txBody>
      </p:sp>
    </p:spTree>
    <p:extLst>
      <p:ext uri="{BB962C8B-B14F-4D97-AF65-F5344CB8AC3E}">
        <p14:creationId xmlns:p14="http://schemas.microsoft.com/office/powerpoint/2010/main" val="189553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d(00000, 01011) = 3 </a:t>
            </a:r>
          </a:p>
          <a:p>
            <a:pPr>
              <a:lnSpc>
                <a:spcPct val="150000"/>
              </a:lnSpc>
            </a:pPr>
            <a:r>
              <a:rPr lang="en-US" dirty="0"/>
              <a:t>d(01011, 10101) =4 </a:t>
            </a:r>
          </a:p>
          <a:p>
            <a:pPr>
              <a:lnSpc>
                <a:spcPct val="150000"/>
              </a:lnSpc>
            </a:pPr>
            <a:r>
              <a:rPr lang="en-US" dirty="0"/>
              <a:t>d(00000, 10101) =3 </a:t>
            </a:r>
          </a:p>
          <a:p>
            <a:pPr>
              <a:lnSpc>
                <a:spcPct val="150000"/>
              </a:lnSpc>
            </a:pPr>
            <a:r>
              <a:rPr lang="en-US" dirty="0"/>
              <a:t>d(01011, 11110) = 3</a:t>
            </a:r>
          </a:p>
          <a:p>
            <a:pPr>
              <a:lnSpc>
                <a:spcPct val="150000"/>
              </a:lnSpc>
            </a:pPr>
            <a:r>
              <a:rPr lang="en-US" dirty="0"/>
              <a:t> d(00000, 11110) = 4 </a:t>
            </a:r>
          </a:p>
          <a:p>
            <a:pPr>
              <a:lnSpc>
                <a:spcPct val="150000"/>
              </a:lnSpc>
            </a:pPr>
            <a:r>
              <a:rPr lang="en-US" dirty="0"/>
              <a:t>d(10101, 11110) =3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5EAA919F-ACF9-4633-A3B7-371F0176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/>
              </a:rPr>
              <a:t>Find The Minimum Hamming Distance </a:t>
            </a:r>
            <a:br>
              <a:rPr lang="en-US" dirty="0">
                <a:latin typeface="Bahnschrift SemiBold"/>
              </a:rPr>
            </a:br>
            <a:r>
              <a:rPr lang="en-US" dirty="0">
                <a:latin typeface="Bahnschrift SemiBold"/>
              </a:rPr>
              <a:t>of the Coding Scheme?</a:t>
            </a:r>
          </a:p>
        </p:txBody>
      </p:sp>
    </p:spTree>
    <p:extLst>
      <p:ext uri="{BB962C8B-B14F-4D97-AF65-F5344CB8AC3E}">
        <p14:creationId xmlns:p14="http://schemas.microsoft.com/office/powerpoint/2010/main" val="171528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584" y="2125511"/>
            <a:ext cx="2489548" cy="46900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9843" y="0"/>
            <a:ext cx="8684237" cy="1064870"/>
          </a:xfrm>
        </p:spPr>
        <p:txBody>
          <a:bodyPr/>
          <a:lstStyle/>
          <a:p>
            <a:r>
              <a:rPr lang="en-US" dirty="0">
                <a:latin typeface="Bahnschrift SemiBold"/>
              </a:rPr>
              <a:t>Hamming Distance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8583" y="1601876"/>
            <a:ext cx="2489549" cy="358744"/>
          </a:xfrm>
          <a:prstGeom prst="rect">
            <a:avLst/>
          </a:prstGeom>
          <a:solidFill>
            <a:srgbClr val="DAC1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/>
              </a:rPr>
              <a:t>Valid </a:t>
            </a:r>
            <a:r>
              <a:rPr lang="en-US" sz="2400" dirty="0" err="1">
                <a:solidFill>
                  <a:schemeClr val="tx1"/>
                </a:solidFill>
                <a:latin typeface="Bahnschrift" panose="020B0502040204020203"/>
              </a:rPr>
              <a:t>Codewords</a:t>
            </a:r>
            <a:endParaRPr lang="en-US" sz="2400" dirty="0">
              <a:solidFill>
                <a:schemeClr val="tx1"/>
              </a:solidFill>
              <a:latin typeface="Bahnschrift" panose="020B0502040204020203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9686" y="3750762"/>
            <a:ext cx="2628976" cy="690609"/>
          </a:xfrm>
          <a:prstGeom prst="rect">
            <a:avLst/>
          </a:prstGeom>
          <a:solidFill>
            <a:srgbClr val="DAC1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ahnschrift" panose="020B0502040204020203"/>
              </a:rPr>
              <a:t>It can detect d-1 error.</a:t>
            </a:r>
          </a:p>
        </p:txBody>
      </p:sp>
    </p:spTree>
    <p:extLst>
      <p:ext uri="{BB962C8B-B14F-4D97-AF65-F5344CB8AC3E}">
        <p14:creationId xmlns:p14="http://schemas.microsoft.com/office/powerpoint/2010/main" val="223587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31460"/>
            <a:ext cx="8654246" cy="5324173"/>
          </a:xfrm>
        </p:spPr>
        <p:txBody>
          <a:bodyPr>
            <a:normAutofit lnSpcReduction="10000"/>
          </a:bodyPr>
          <a:lstStyle/>
          <a:p>
            <a:pPr marL="225425" indent="-225425" algn="just">
              <a:lnSpc>
                <a:spcPct val="150000"/>
              </a:lnSpc>
            </a:pPr>
            <a:r>
              <a:rPr lang="en-US" dirty="0"/>
              <a:t>When a </a:t>
            </a:r>
            <a:r>
              <a:rPr lang="en-US" dirty="0" err="1"/>
              <a:t>codeword</a:t>
            </a:r>
            <a:r>
              <a:rPr lang="en-US" dirty="0"/>
              <a:t> is corrupted during transmission, the hamming distance between the sent and received </a:t>
            </a:r>
            <a:r>
              <a:rPr lang="en-US" dirty="0" err="1"/>
              <a:t>codewords</a:t>
            </a:r>
            <a:r>
              <a:rPr lang="en-US" dirty="0"/>
              <a:t> is the number of bits affected by the error.</a:t>
            </a:r>
          </a:p>
          <a:p>
            <a:pPr marL="225425" indent="-225425" algn="just">
              <a:lnSpc>
                <a:spcPct val="150000"/>
              </a:lnSpc>
            </a:pPr>
            <a:r>
              <a:rPr lang="en-US" dirty="0"/>
              <a:t>If the </a:t>
            </a:r>
            <a:r>
              <a:rPr lang="en-US" dirty="0" err="1"/>
              <a:t>codeword</a:t>
            </a:r>
            <a:r>
              <a:rPr lang="en-US" dirty="0"/>
              <a:t> 00000 is sent and 01101 is received </a:t>
            </a:r>
          </a:p>
          <a:p>
            <a:pPr marL="225425" indent="-225425" algn="just">
              <a:lnSpc>
                <a:spcPct val="150000"/>
              </a:lnSpc>
              <a:buNone/>
            </a:pPr>
            <a:r>
              <a:rPr lang="en-US" dirty="0"/>
              <a:t>_________ bits are in the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Hamming distance between the two is  d(00000,01101) = 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34" y="0"/>
            <a:ext cx="8654246" cy="1064870"/>
          </a:xfrm>
        </p:spPr>
        <p:txBody>
          <a:bodyPr/>
          <a:lstStyle/>
          <a:p>
            <a:r>
              <a:rPr lang="en-US" dirty="0">
                <a:latin typeface="Bahnschrift SemiBold"/>
              </a:rPr>
              <a:t>Hamming Distance and Error</a:t>
            </a:r>
          </a:p>
        </p:txBody>
      </p:sp>
    </p:spTree>
    <p:extLst>
      <p:ext uri="{BB962C8B-B14F-4D97-AF65-F5344CB8AC3E}">
        <p14:creationId xmlns:p14="http://schemas.microsoft.com/office/powerpoint/2010/main" val="136554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25809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Parity bits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Even parity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Odd Parity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Hamming Code</a:t>
            </a:r>
          </a:p>
        </p:txBody>
      </p:sp>
    </p:spTree>
    <p:extLst>
      <p:ext uri="{BB962C8B-B14F-4D97-AF65-F5344CB8AC3E}">
        <p14:creationId xmlns:p14="http://schemas.microsoft.com/office/powerpoint/2010/main" val="269752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355533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An information of 'd' bits are added to the redundant bits 'r' to form </a:t>
            </a:r>
            <a:r>
              <a:rPr lang="en-US" dirty="0" err="1"/>
              <a:t>d+r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location of each of the (</a:t>
            </a:r>
            <a:r>
              <a:rPr lang="en-US" dirty="0" err="1"/>
              <a:t>d+r</a:t>
            </a:r>
            <a:r>
              <a:rPr lang="en-US" dirty="0"/>
              <a:t>) digits is assigned a decimal value.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/>
              </a:rPr>
              <a:t>Algorithm of Hamming Code</a:t>
            </a:r>
          </a:p>
        </p:txBody>
      </p:sp>
    </p:spTree>
    <p:extLst>
      <p:ext uri="{BB962C8B-B14F-4D97-AF65-F5344CB8AC3E}">
        <p14:creationId xmlns:p14="http://schemas.microsoft.com/office/powerpoint/2010/main" val="201137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35403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'r' bits are placed in the positions 1,2,.....2</a:t>
            </a:r>
            <a:r>
              <a:rPr lang="en-US" baseline="30000" dirty="0"/>
              <a:t>k-1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At the receiving end, the parity bits are recalculated. The decimal value of the parity bits determines the position of an error.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/>
              </a:rPr>
              <a:t>Algorithm of Hamming Code</a:t>
            </a:r>
          </a:p>
        </p:txBody>
      </p:sp>
    </p:spTree>
    <p:extLst>
      <p:ext uri="{BB962C8B-B14F-4D97-AF65-F5344CB8AC3E}">
        <p14:creationId xmlns:p14="http://schemas.microsoft.com/office/powerpoint/2010/main" val="3997048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57466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Total number of data bits ‘d’ = 4.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Number of redundant bits r : 2</a:t>
            </a:r>
            <a:r>
              <a:rPr lang="en-US" baseline="30000" dirty="0"/>
              <a:t>r </a:t>
            </a:r>
            <a:r>
              <a:rPr lang="en-US" dirty="0"/>
              <a:t> &gt;= d+r+1.					  2</a:t>
            </a:r>
            <a:r>
              <a:rPr lang="en-US" baseline="30000" dirty="0"/>
              <a:t>r </a:t>
            </a:r>
            <a:r>
              <a:rPr lang="en-US" dirty="0"/>
              <a:t> &gt;= 4+r+1.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Therefore, the value of r is 3 that </a:t>
            </a:r>
            <a:r>
              <a:rPr lang="en-US" dirty="0" err="1"/>
              <a:t>statisfies</a:t>
            </a:r>
            <a:r>
              <a:rPr lang="en-US" dirty="0"/>
              <a:t> the above relation.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Total number of bits = </a:t>
            </a:r>
            <a:r>
              <a:rPr lang="en-US" dirty="0" err="1"/>
              <a:t>d+r</a:t>
            </a:r>
            <a:r>
              <a:rPr lang="en-US" dirty="0"/>
              <a:t> = 4+3 = 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Suppose the Original Data is 1010 </a:t>
            </a:r>
            <a:br>
              <a:rPr lang="en-US" dirty="0">
                <a:latin typeface="Bahnschrift SemiBold"/>
              </a:rPr>
            </a:br>
            <a:r>
              <a:rPr lang="en-US" dirty="0">
                <a:latin typeface="Bahnschrift SemiBold"/>
              </a:rPr>
              <a:t>Which is to be Sent</a:t>
            </a:r>
          </a:p>
        </p:txBody>
      </p:sp>
    </p:spTree>
    <p:extLst>
      <p:ext uri="{BB962C8B-B14F-4D97-AF65-F5344CB8AC3E}">
        <p14:creationId xmlns:p14="http://schemas.microsoft.com/office/powerpoint/2010/main" val="2340428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Bahnschrift SemiBold"/>
              </a:rPr>
              <a:t>Determining the position of the redundant bits</a:t>
            </a:r>
            <a:endParaRPr lang="en-US" dirty="0">
              <a:latin typeface="Bahnschrift SemiBold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01352" y="2180667"/>
          <a:ext cx="6341298" cy="1366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029">
                  <a:extLst>
                    <a:ext uri="{9D8B030D-6E8A-4147-A177-3AD203B41FA5}">
                      <a16:colId xmlns:a16="http://schemas.microsoft.com/office/drawing/2014/main" val="1998307843"/>
                    </a:ext>
                  </a:extLst>
                </a:gridCol>
                <a:gridCol w="608297">
                  <a:extLst>
                    <a:ext uri="{9D8B030D-6E8A-4147-A177-3AD203B41FA5}">
                      <a16:colId xmlns:a16="http://schemas.microsoft.com/office/drawing/2014/main" val="2475599623"/>
                    </a:ext>
                  </a:extLst>
                </a:gridCol>
                <a:gridCol w="792662">
                  <a:extLst>
                    <a:ext uri="{9D8B030D-6E8A-4147-A177-3AD203B41FA5}">
                      <a16:colId xmlns:a16="http://schemas.microsoft.com/office/drawing/2014/main" val="3253456902"/>
                    </a:ext>
                  </a:extLst>
                </a:gridCol>
                <a:gridCol w="792662">
                  <a:extLst>
                    <a:ext uri="{9D8B030D-6E8A-4147-A177-3AD203B41FA5}">
                      <a16:colId xmlns:a16="http://schemas.microsoft.com/office/drawing/2014/main" val="704534855"/>
                    </a:ext>
                  </a:extLst>
                </a:gridCol>
                <a:gridCol w="792662">
                  <a:extLst>
                    <a:ext uri="{9D8B030D-6E8A-4147-A177-3AD203B41FA5}">
                      <a16:colId xmlns:a16="http://schemas.microsoft.com/office/drawing/2014/main" val="1749379442"/>
                    </a:ext>
                  </a:extLst>
                </a:gridCol>
                <a:gridCol w="792662">
                  <a:extLst>
                    <a:ext uri="{9D8B030D-6E8A-4147-A177-3AD203B41FA5}">
                      <a16:colId xmlns:a16="http://schemas.microsoft.com/office/drawing/2014/main" val="1767093752"/>
                    </a:ext>
                  </a:extLst>
                </a:gridCol>
                <a:gridCol w="792662">
                  <a:extLst>
                    <a:ext uri="{9D8B030D-6E8A-4147-A177-3AD203B41FA5}">
                      <a16:colId xmlns:a16="http://schemas.microsoft.com/office/drawing/2014/main" val="3526154891"/>
                    </a:ext>
                  </a:extLst>
                </a:gridCol>
                <a:gridCol w="792662">
                  <a:extLst>
                    <a:ext uri="{9D8B030D-6E8A-4147-A177-3AD203B41FA5}">
                      <a16:colId xmlns:a16="http://schemas.microsoft.com/office/drawing/2014/main" val="2438971729"/>
                    </a:ext>
                  </a:extLst>
                </a:gridCol>
              </a:tblGrid>
              <a:tr h="8653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Bahnschrift" panose="020B0502040204020203"/>
                        </a:rPr>
                        <a:t>Position</a:t>
                      </a:r>
                    </a:p>
                  </a:txBody>
                  <a:tcPr marL="68580" marR="68580" marT="34290" marB="3429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7</a:t>
                      </a:r>
                    </a:p>
                  </a:txBody>
                  <a:tcPr marL="68580" marR="68580" marT="34290" marB="3429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6</a:t>
                      </a:r>
                    </a:p>
                  </a:txBody>
                  <a:tcPr marL="68580" marR="68580" marT="34290" marB="3429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5</a:t>
                      </a:r>
                    </a:p>
                  </a:txBody>
                  <a:tcPr marL="68580" marR="68580" marT="34290" marB="3429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4</a:t>
                      </a:r>
                    </a:p>
                  </a:txBody>
                  <a:tcPr marL="68580" marR="68580" marT="34290" marB="3429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3</a:t>
                      </a:r>
                    </a:p>
                  </a:txBody>
                  <a:tcPr marL="68580" marR="68580" marT="34290" marB="3429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2</a:t>
                      </a:r>
                    </a:p>
                  </a:txBody>
                  <a:tcPr marL="68580" marR="68580" marT="34290" marB="3429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1</a:t>
                      </a:r>
                    </a:p>
                  </a:txBody>
                  <a:tcPr marL="68580" marR="68580" marT="34290" marB="3429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9965"/>
                  </a:ext>
                </a:extLst>
              </a:tr>
              <a:tr h="50133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Bahnschrift" panose="020B0502040204020203"/>
                        </a:rPr>
                        <a:t>Bit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Bahnschrift" panose="020B0502040204020203"/>
                        </a:rPr>
                        <a:t>p2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Bahnschrift" panose="020B0502040204020203"/>
                        </a:rPr>
                        <a:t>p1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Bahnschrift" panose="020B0502040204020203"/>
                        </a:rPr>
                        <a:t>p0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5137098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4281" y="4348267"/>
          <a:ext cx="5592873" cy="37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43">
                  <a:extLst>
                    <a:ext uri="{9D8B030D-6E8A-4147-A177-3AD203B41FA5}">
                      <a16:colId xmlns:a16="http://schemas.microsoft.com/office/drawing/2014/main" val="1117483217"/>
                    </a:ext>
                  </a:extLst>
                </a:gridCol>
                <a:gridCol w="508443">
                  <a:extLst>
                    <a:ext uri="{9D8B030D-6E8A-4147-A177-3AD203B41FA5}">
                      <a16:colId xmlns:a16="http://schemas.microsoft.com/office/drawing/2014/main" val="2409802850"/>
                    </a:ext>
                  </a:extLst>
                </a:gridCol>
                <a:gridCol w="508443">
                  <a:extLst>
                    <a:ext uri="{9D8B030D-6E8A-4147-A177-3AD203B41FA5}">
                      <a16:colId xmlns:a16="http://schemas.microsoft.com/office/drawing/2014/main" val="1611499421"/>
                    </a:ext>
                  </a:extLst>
                </a:gridCol>
                <a:gridCol w="508443">
                  <a:extLst>
                    <a:ext uri="{9D8B030D-6E8A-4147-A177-3AD203B41FA5}">
                      <a16:colId xmlns:a16="http://schemas.microsoft.com/office/drawing/2014/main" val="3207997328"/>
                    </a:ext>
                  </a:extLst>
                </a:gridCol>
                <a:gridCol w="508443">
                  <a:extLst>
                    <a:ext uri="{9D8B030D-6E8A-4147-A177-3AD203B41FA5}">
                      <a16:colId xmlns:a16="http://schemas.microsoft.com/office/drawing/2014/main" val="4032869068"/>
                    </a:ext>
                  </a:extLst>
                </a:gridCol>
                <a:gridCol w="508443">
                  <a:extLst>
                    <a:ext uri="{9D8B030D-6E8A-4147-A177-3AD203B41FA5}">
                      <a16:colId xmlns:a16="http://schemas.microsoft.com/office/drawing/2014/main" val="821628198"/>
                    </a:ext>
                  </a:extLst>
                </a:gridCol>
                <a:gridCol w="508443">
                  <a:extLst>
                    <a:ext uri="{9D8B030D-6E8A-4147-A177-3AD203B41FA5}">
                      <a16:colId xmlns:a16="http://schemas.microsoft.com/office/drawing/2014/main" val="1299381431"/>
                    </a:ext>
                  </a:extLst>
                </a:gridCol>
                <a:gridCol w="508443">
                  <a:extLst>
                    <a:ext uri="{9D8B030D-6E8A-4147-A177-3AD203B41FA5}">
                      <a16:colId xmlns:a16="http://schemas.microsoft.com/office/drawing/2014/main" val="540693153"/>
                    </a:ext>
                  </a:extLst>
                </a:gridCol>
                <a:gridCol w="508443">
                  <a:extLst>
                    <a:ext uri="{9D8B030D-6E8A-4147-A177-3AD203B41FA5}">
                      <a16:colId xmlns:a16="http://schemas.microsoft.com/office/drawing/2014/main" val="2876240225"/>
                    </a:ext>
                  </a:extLst>
                </a:gridCol>
                <a:gridCol w="508443">
                  <a:extLst>
                    <a:ext uri="{9D8B030D-6E8A-4147-A177-3AD203B41FA5}">
                      <a16:colId xmlns:a16="http://schemas.microsoft.com/office/drawing/2014/main" val="2602311293"/>
                    </a:ext>
                  </a:extLst>
                </a:gridCol>
                <a:gridCol w="508443">
                  <a:extLst>
                    <a:ext uri="{9D8B030D-6E8A-4147-A177-3AD203B41FA5}">
                      <a16:colId xmlns:a16="http://schemas.microsoft.com/office/drawing/2014/main" val="1237063094"/>
                    </a:ext>
                  </a:extLst>
                </a:gridCol>
              </a:tblGrid>
              <a:tr h="3768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d</a:t>
                      </a:r>
                    </a:p>
                  </a:txBody>
                  <a:tcPr marL="68580" marR="68580" marT="34290" marB="3429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d</a:t>
                      </a:r>
                    </a:p>
                  </a:txBody>
                  <a:tcPr marL="68580" marR="68580" marT="34290" marB="3429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d</a:t>
                      </a:r>
                    </a:p>
                  </a:txBody>
                  <a:tcPr marL="68580" marR="68580" marT="34290" marB="3429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r8</a:t>
                      </a:r>
                    </a:p>
                  </a:txBody>
                  <a:tcPr marL="68580" marR="68580" marT="34290" marB="3429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d</a:t>
                      </a:r>
                    </a:p>
                  </a:txBody>
                  <a:tcPr marL="68580" marR="68580" marT="34290" marB="3429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d</a:t>
                      </a:r>
                    </a:p>
                  </a:txBody>
                  <a:tcPr marL="68580" marR="68580" marT="34290" marB="3429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d</a:t>
                      </a:r>
                    </a:p>
                  </a:txBody>
                  <a:tcPr marL="68580" marR="68580" marT="34290" marB="3429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r4</a:t>
                      </a:r>
                    </a:p>
                  </a:txBody>
                  <a:tcPr marL="68580" marR="68580" marT="34290" marB="3429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d</a:t>
                      </a:r>
                    </a:p>
                  </a:txBody>
                  <a:tcPr marL="68580" marR="68580" marT="34290" marB="3429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r2</a:t>
                      </a:r>
                    </a:p>
                  </a:txBody>
                  <a:tcPr marL="68580" marR="68580" marT="34290" marB="3429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" panose="020B0502040204020203"/>
                        </a:rPr>
                        <a:t>r1</a:t>
                      </a:r>
                    </a:p>
                  </a:txBody>
                  <a:tcPr marL="68580" marR="68580" marT="34290" marB="3429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6349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61718" y="3906442"/>
            <a:ext cx="68579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Bahnschrift" panose="020B0502040204020203"/>
              </a:rPr>
              <a:t>Example of redundancy bit calculation in case of 11 bits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4774527"/>
            <a:ext cx="6858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Bahnschrift" panose="020B0502040204020203"/>
              </a:rPr>
              <a:t>Input data 1001101   </a:t>
            </a:r>
          </a:p>
        </p:txBody>
      </p:sp>
    </p:spTree>
    <p:extLst>
      <p:ext uri="{BB962C8B-B14F-4D97-AF65-F5344CB8AC3E}">
        <p14:creationId xmlns:p14="http://schemas.microsoft.com/office/powerpoint/2010/main" val="3018957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Bahnschrift SemiBold"/>
              </a:rPr>
              <a:t>Hamming Code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826592" y="2477719"/>
          <a:ext cx="5528248" cy="367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68">
                  <a:extLst>
                    <a:ext uri="{9D8B030D-6E8A-4147-A177-3AD203B41FA5}">
                      <a16:colId xmlns:a16="http://schemas.microsoft.com/office/drawing/2014/main" val="1140774566"/>
                    </a:ext>
                  </a:extLst>
                </a:gridCol>
                <a:gridCol w="502568">
                  <a:extLst>
                    <a:ext uri="{9D8B030D-6E8A-4147-A177-3AD203B41FA5}">
                      <a16:colId xmlns:a16="http://schemas.microsoft.com/office/drawing/2014/main" val="1016332607"/>
                    </a:ext>
                  </a:extLst>
                </a:gridCol>
                <a:gridCol w="502568">
                  <a:extLst>
                    <a:ext uri="{9D8B030D-6E8A-4147-A177-3AD203B41FA5}">
                      <a16:colId xmlns:a16="http://schemas.microsoft.com/office/drawing/2014/main" val="994972568"/>
                    </a:ext>
                  </a:extLst>
                </a:gridCol>
                <a:gridCol w="502568">
                  <a:extLst>
                    <a:ext uri="{9D8B030D-6E8A-4147-A177-3AD203B41FA5}">
                      <a16:colId xmlns:a16="http://schemas.microsoft.com/office/drawing/2014/main" val="3988598507"/>
                    </a:ext>
                  </a:extLst>
                </a:gridCol>
                <a:gridCol w="502568">
                  <a:extLst>
                    <a:ext uri="{9D8B030D-6E8A-4147-A177-3AD203B41FA5}">
                      <a16:colId xmlns:a16="http://schemas.microsoft.com/office/drawing/2014/main" val="2598884115"/>
                    </a:ext>
                  </a:extLst>
                </a:gridCol>
                <a:gridCol w="502568">
                  <a:extLst>
                    <a:ext uri="{9D8B030D-6E8A-4147-A177-3AD203B41FA5}">
                      <a16:colId xmlns:a16="http://schemas.microsoft.com/office/drawing/2014/main" val="1583722954"/>
                    </a:ext>
                  </a:extLst>
                </a:gridCol>
                <a:gridCol w="502568">
                  <a:extLst>
                    <a:ext uri="{9D8B030D-6E8A-4147-A177-3AD203B41FA5}">
                      <a16:colId xmlns:a16="http://schemas.microsoft.com/office/drawing/2014/main" val="3350256013"/>
                    </a:ext>
                  </a:extLst>
                </a:gridCol>
                <a:gridCol w="502568">
                  <a:extLst>
                    <a:ext uri="{9D8B030D-6E8A-4147-A177-3AD203B41FA5}">
                      <a16:colId xmlns:a16="http://schemas.microsoft.com/office/drawing/2014/main" val="3968665367"/>
                    </a:ext>
                  </a:extLst>
                </a:gridCol>
                <a:gridCol w="502568">
                  <a:extLst>
                    <a:ext uri="{9D8B030D-6E8A-4147-A177-3AD203B41FA5}">
                      <a16:colId xmlns:a16="http://schemas.microsoft.com/office/drawing/2014/main" val="3966081399"/>
                    </a:ext>
                  </a:extLst>
                </a:gridCol>
                <a:gridCol w="502568">
                  <a:extLst>
                    <a:ext uri="{9D8B030D-6E8A-4147-A177-3AD203B41FA5}">
                      <a16:colId xmlns:a16="http://schemas.microsoft.com/office/drawing/2014/main" val="1688677711"/>
                    </a:ext>
                  </a:extLst>
                </a:gridCol>
                <a:gridCol w="502568">
                  <a:extLst>
                    <a:ext uri="{9D8B030D-6E8A-4147-A177-3AD203B41FA5}">
                      <a16:colId xmlns:a16="http://schemas.microsoft.com/office/drawing/2014/main" val="3431645418"/>
                    </a:ext>
                  </a:extLst>
                </a:gridCol>
              </a:tblGrid>
              <a:tr h="36750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B4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B4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B4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r8</a:t>
                      </a:r>
                    </a:p>
                  </a:txBody>
                  <a:tcPr marL="68580" marR="68580" marT="34290" marB="34290">
                    <a:solidFill>
                      <a:srgbClr val="B4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B4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B4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B4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r4</a:t>
                      </a:r>
                    </a:p>
                  </a:txBody>
                  <a:tcPr marL="68580" marR="68580" marT="34290" marB="34290">
                    <a:solidFill>
                      <a:srgbClr val="B4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B4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r2</a:t>
                      </a:r>
                    </a:p>
                  </a:txBody>
                  <a:tcPr marL="68580" marR="68580" marT="34290" marB="34290">
                    <a:solidFill>
                      <a:srgbClr val="B4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r1</a:t>
                      </a:r>
                    </a:p>
                  </a:txBody>
                  <a:tcPr marL="68580" marR="68580" marT="34290" marB="34290">
                    <a:solidFill>
                      <a:srgbClr val="B4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3166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26408" y="2131470"/>
            <a:ext cx="2109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/>
              </a:rPr>
              <a:t>Input data 1001101</a:t>
            </a:r>
          </a:p>
        </p:txBody>
      </p:sp>
    </p:spTree>
    <p:extLst>
      <p:ext uri="{BB962C8B-B14F-4D97-AF65-F5344CB8AC3E}">
        <p14:creationId xmlns:p14="http://schemas.microsoft.com/office/powerpoint/2010/main" val="413736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68" y="2069829"/>
            <a:ext cx="8419464" cy="2307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After this lecture you will be able to</a:t>
            </a:r>
          </a:p>
          <a:p>
            <a:pPr lvl="1" algn="just"/>
            <a:r>
              <a:rPr lang="en-US" sz="2800" dirty="0"/>
              <a:t>learn error correction mechanism.</a:t>
            </a:r>
          </a:p>
          <a:p>
            <a:pPr marL="457200" lvl="1" indent="0" algn="just"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Bahnschrift SemiBold"/>
              </a:rPr>
              <a:t>Hamming Code at Receiving Side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009229"/>
              </p:ext>
            </p:extLst>
          </p:nvPr>
        </p:nvGraphicFramePr>
        <p:xfrm>
          <a:off x="1672790" y="2458768"/>
          <a:ext cx="5798419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29">
                  <a:extLst>
                    <a:ext uri="{9D8B030D-6E8A-4147-A177-3AD203B41FA5}">
                      <a16:colId xmlns:a16="http://schemas.microsoft.com/office/drawing/2014/main" val="1140774566"/>
                    </a:ext>
                  </a:extLst>
                </a:gridCol>
                <a:gridCol w="527129">
                  <a:extLst>
                    <a:ext uri="{9D8B030D-6E8A-4147-A177-3AD203B41FA5}">
                      <a16:colId xmlns:a16="http://schemas.microsoft.com/office/drawing/2014/main" val="1016332607"/>
                    </a:ext>
                  </a:extLst>
                </a:gridCol>
                <a:gridCol w="527129">
                  <a:extLst>
                    <a:ext uri="{9D8B030D-6E8A-4147-A177-3AD203B41FA5}">
                      <a16:colId xmlns:a16="http://schemas.microsoft.com/office/drawing/2014/main" val="994972568"/>
                    </a:ext>
                  </a:extLst>
                </a:gridCol>
                <a:gridCol w="527129">
                  <a:extLst>
                    <a:ext uri="{9D8B030D-6E8A-4147-A177-3AD203B41FA5}">
                      <a16:colId xmlns:a16="http://schemas.microsoft.com/office/drawing/2014/main" val="3988598507"/>
                    </a:ext>
                  </a:extLst>
                </a:gridCol>
                <a:gridCol w="527129">
                  <a:extLst>
                    <a:ext uri="{9D8B030D-6E8A-4147-A177-3AD203B41FA5}">
                      <a16:colId xmlns:a16="http://schemas.microsoft.com/office/drawing/2014/main" val="2598884115"/>
                    </a:ext>
                  </a:extLst>
                </a:gridCol>
                <a:gridCol w="527129">
                  <a:extLst>
                    <a:ext uri="{9D8B030D-6E8A-4147-A177-3AD203B41FA5}">
                      <a16:colId xmlns:a16="http://schemas.microsoft.com/office/drawing/2014/main" val="1583722954"/>
                    </a:ext>
                  </a:extLst>
                </a:gridCol>
                <a:gridCol w="527129">
                  <a:extLst>
                    <a:ext uri="{9D8B030D-6E8A-4147-A177-3AD203B41FA5}">
                      <a16:colId xmlns:a16="http://schemas.microsoft.com/office/drawing/2014/main" val="3350256013"/>
                    </a:ext>
                  </a:extLst>
                </a:gridCol>
                <a:gridCol w="527129">
                  <a:extLst>
                    <a:ext uri="{9D8B030D-6E8A-4147-A177-3AD203B41FA5}">
                      <a16:colId xmlns:a16="http://schemas.microsoft.com/office/drawing/2014/main" val="3968665367"/>
                    </a:ext>
                  </a:extLst>
                </a:gridCol>
                <a:gridCol w="527129">
                  <a:extLst>
                    <a:ext uri="{9D8B030D-6E8A-4147-A177-3AD203B41FA5}">
                      <a16:colId xmlns:a16="http://schemas.microsoft.com/office/drawing/2014/main" val="3966081399"/>
                    </a:ext>
                  </a:extLst>
                </a:gridCol>
                <a:gridCol w="527129">
                  <a:extLst>
                    <a:ext uri="{9D8B030D-6E8A-4147-A177-3AD203B41FA5}">
                      <a16:colId xmlns:a16="http://schemas.microsoft.com/office/drawing/2014/main" val="1688677711"/>
                    </a:ext>
                  </a:extLst>
                </a:gridCol>
                <a:gridCol w="527129">
                  <a:extLst>
                    <a:ext uri="{9D8B030D-6E8A-4147-A177-3AD203B41FA5}">
                      <a16:colId xmlns:a16="http://schemas.microsoft.com/office/drawing/2014/main" val="343164541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3166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36136" y="1761819"/>
            <a:ext cx="2109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/>
              </a:rPr>
              <a:t>Input data 1001101</a:t>
            </a:r>
          </a:p>
        </p:txBody>
      </p:sp>
    </p:spTree>
    <p:extLst>
      <p:ext uri="{BB962C8B-B14F-4D97-AF65-F5344CB8AC3E}">
        <p14:creationId xmlns:p14="http://schemas.microsoft.com/office/powerpoint/2010/main" val="276857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361529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Between two words (of the same size) is the number of differences between the corresponding bits. </a:t>
            </a:r>
            <a:br>
              <a:rPr lang="en-US" dirty="0"/>
            </a:br>
            <a:r>
              <a:rPr lang="en-US" dirty="0"/>
              <a:t>				</a:t>
            </a:r>
            <a:r>
              <a:rPr lang="en-US" sz="2800" dirty="0"/>
              <a:t>d(x, y).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Easily be found if we apply the </a:t>
            </a:r>
            <a:r>
              <a:rPr lang="en-US" dirty="0">
                <a:solidFill>
                  <a:srgbClr val="C00000"/>
                </a:solidFill>
              </a:rPr>
              <a:t>XOR operation </a:t>
            </a:r>
            <a:r>
              <a:rPr lang="en-US" dirty="0"/>
              <a:t>(  ) on the two words and count the number of 1s in the result.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Hamming Distance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389806" y="3475655"/>
            <a:ext cx="330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6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69834" y="1361440"/>
                <a:ext cx="8654246" cy="2940737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Bahnschrift" panose="020B0502040204020203"/>
                  </a:rPr>
                  <a:t>Ques:- The Hamming distance d(OOO, 011) is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err="1">
                    <a:latin typeface="Bahnschrift" panose="020B0502040204020203"/>
                  </a:rPr>
                  <a:t>Ans</a:t>
                </a:r>
                <a:r>
                  <a:rPr lang="en-US" dirty="0">
                    <a:latin typeface="Bahnschrift" panose="020B0502040204020203"/>
                  </a:rPr>
                  <a:t>:-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011</m:t>
                        </m:r>
                      </m:den>
                    </m:f>
                  </m:oMath>
                </a14:m>
                <a:r>
                  <a:rPr lang="en-US" dirty="0">
                    <a:latin typeface="Bahnschrift" panose="020B0502040204020203"/>
                  </a:rPr>
                  <a:t> = 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Bahnschrift" panose="020B0502040204020203"/>
                  </a:rPr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10101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11110</m:t>
                        </m:r>
                      </m:den>
                    </m:f>
                  </m:oMath>
                </a14:m>
                <a:r>
                  <a:rPr lang="en-US" dirty="0">
                    <a:latin typeface="Bahnschrift" panose="020B0502040204020203"/>
                  </a:rPr>
                  <a:t> = 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834" y="1361440"/>
                <a:ext cx="8654246" cy="2940737"/>
              </a:xfr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2">
            <a:extLst>
              <a:ext uri="{FF2B5EF4-FFF2-40B4-BE49-F238E27FC236}">
                <a16:creationId xmlns:a16="http://schemas.microsoft.com/office/drawing/2014/main" id="{C04AA3F7-ECDF-40F5-B443-E1E4C9E6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/>
              </a:rPr>
              <a:t>Find the Hamming Distance Between </a:t>
            </a:r>
            <a:br>
              <a:rPr lang="en-US" dirty="0">
                <a:latin typeface="Bahnschrift SemiBold"/>
              </a:rPr>
            </a:br>
            <a:r>
              <a:rPr lang="en-US" dirty="0">
                <a:latin typeface="Bahnschrift SemiBold"/>
              </a:rPr>
              <a:t>Two Pairs of Words</a:t>
            </a:r>
          </a:p>
        </p:txBody>
      </p:sp>
    </p:spTree>
    <p:extLst>
      <p:ext uri="{BB962C8B-B14F-4D97-AF65-F5344CB8AC3E}">
        <p14:creationId xmlns:p14="http://schemas.microsoft.com/office/powerpoint/2010/main" val="210907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69834" y="1361440"/>
                <a:ext cx="8654246" cy="379517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Bahnschrift" panose="020B0502040204020203"/>
                  </a:rPr>
                  <a:t>Ques:- The Hamming distance d(OOO, 011) is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err="1">
                    <a:latin typeface="Bahnschrift" panose="020B0502040204020203"/>
                  </a:rPr>
                  <a:t>Ans</a:t>
                </a:r>
                <a:r>
                  <a:rPr lang="en-US" dirty="0">
                    <a:latin typeface="Bahnschrift" panose="020B0502040204020203"/>
                  </a:rPr>
                  <a:t>:-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011</m:t>
                        </m:r>
                      </m:den>
                    </m:f>
                  </m:oMath>
                </a14:m>
                <a:r>
                  <a:rPr lang="en-US" dirty="0">
                    <a:latin typeface="Bahnschrift" panose="020B0502040204020203"/>
                  </a:rPr>
                  <a:t> = 2 ( two 1s)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Bahnschrift" panose="020B0502040204020203"/>
                  </a:rPr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10101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11110</m:t>
                        </m:r>
                      </m:den>
                    </m:f>
                  </m:oMath>
                </a14:m>
                <a:r>
                  <a:rPr lang="en-US" dirty="0">
                    <a:latin typeface="Bahnschrift SemiBold"/>
                  </a:rPr>
                  <a:t> </a:t>
                </a:r>
                <a:r>
                  <a:rPr lang="en-US" dirty="0">
                    <a:latin typeface="Bahnschrift" panose="020B0502040204020203"/>
                  </a:rPr>
                  <a:t>= 3 (three 1s)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834" y="1361440"/>
                <a:ext cx="8654246" cy="3795176"/>
              </a:xfr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2">
            <a:extLst>
              <a:ext uri="{FF2B5EF4-FFF2-40B4-BE49-F238E27FC236}">
                <a16:creationId xmlns:a16="http://schemas.microsoft.com/office/drawing/2014/main" id="{74F718D5-3B36-4E32-9289-536B435F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/>
              </a:rPr>
              <a:t>Find the Hamming Distance Between </a:t>
            </a:r>
            <a:br>
              <a:rPr lang="en-US" dirty="0">
                <a:latin typeface="Bahnschrift SemiBold"/>
              </a:rPr>
            </a:br>
            <a:r>
              <a:rPr lang="en-US" dirty="0">
                <a:latin typeface="Bahnschrift SemiBold"/>
              </a:rPr>
              <a:t>Two Pairs of Words</a:t>
            </a:r>
          </a:p>
        </p:txBody>
      </p:sp>
    </p:spTree>
    <p:extLst>
      <p:ext uri="{BB962C8B-B14F-4D97-AF65-F5344CB8AC3E}">
        <p14:creationId xmlns:p14="http://schemas.microsoft.com/office/powerpoint/2010/main" val="248435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minimum Hamming distance is the smallest Hamming distance between all possible pairs. 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d</a:t>
            </a:r>
            <a:r>
              <a:rPr lang="en-US" baseline="-25000" dirty="0" err="1"/>
              <a:t>min</a:t>
            </a:r>
            <a:r>
              <a:rPr lang="en-US" dirty="0"/>
              <a:t> to define the minimum Hamming distance in a coding scheme.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To find this value, we find the Hamming distances between all words and select the smallest one.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Minimum Hamming Distance</a:t>
            </a:r>
          </a:p>
        </p:txBody>
      </p:sp>
    </p:spTree>
    <p:extLst>
      <p:ext uri="{BB962C8B-B14F-4D97-AF65-F5344CB8AC3E}">
        <p14:creationId xmlns:p14="http://schemas.microsoft.com/office/powerpoint/2010/main" val="264728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Minimum Hamming Distance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9F08D68-658B-4ED5-B028-E2E8CD83E220}"/>
              </a:ext>
            </a:extLst>
          </p:cNvPr>
          <p:cNvSpPr txBox="1">
            <a:spLocks/>
          </p:cNvSpPr>
          <p:nvPr/>
        </p:nvSpPr>
        <p:spPr>
          <a:xfrm>
            <a:off x="269832" y="2526361"/>
            <a:ext cx="8654247" cy="1812373"/>
          </a:xfrm>
          <a:prstGeom prst="rect">
            <a:avLst/>
          </a:prstGeom>
          <a:solidFill>
            <a:srgbClr val="BC8F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/>
              <a:t>The minimum Hamming distance is the smallest Hamming distance between all possible pairs in a set of words.</a:t>
            </a:r>
          </a:p>
        </p:txBody>
      </p:sp>
    </p:spTree>
    <p:extLst>
      <p:ext uri="{BB962C8B-B14F-4D97-AF65-F5344CB8AC3E}">
        <p14:creationId xmlns:p14="http://schemas.microsoft.com/office/powerpoint/2010/main" val="69042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61653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/>
              </a:rPr>
              <a:t>d(000, 011) =  ?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/>
              </a:rPr>
              <a:t>d(000, 101) = 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/>
              </a:rPr>
              <a:t>d(000, 110) = 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/>
              </a:rPr>
              <a:t>d(011, 101) = 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/>
              </a:rPr>
              <a:t>d(011, 110) = 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/>
              </a:rPr>
              <a:t>d(101, 110) = 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solidFill>
                  <a:srgbClr val="C00000"/>
                </a:solidFill>
                <a:latin typeface="Bahnschrift" panose="020B0502040204020203"/>
              </a:rPr>
              <a:t>d</a:t>
            </a:r>
            <a:r>
              <a:rPr lang="en-US" baseline="-25000" dirty="0" err="1">
                <a:solidFill>
                  <a:srgbClr val="C00000"/>
                </a:solidFill>
                <a:latin typeface="Bahnschrift" panose="020B0502040204020203"/>
              </a:rPr>
              <a:t>min</a:t>
            </a:r>
            <a:r>
              <a:rPr lang="en-US" dirty="0">
                <a:solidFill>
                  <a:srgbClr val="C00000"/>
                </a:solidFill>
                <a:latin typeface="Bahnschrift" panose="020B0502040204020203"/>
              </a:rPr>
              <a:t> </a:t>
            </a:r>
            <a:r>
              <a:rPr lang="en-US" dirty="0">
                <a:latin typeface="Bahnschrift" panose="020B0502040204020203"/>
              </a:rPr>
              <a:t>is equal to ????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Find the Minimum Hamming Distance </a:t>
            </a:r>
            <a:br>
              <a:rPr lang="en-US" dirty="0">
                <a:latin typeface="Bahnschrift SemiBold"/>
              </a:rPr>
            </a:br>
            <a:r>
              <a:rPr lang="en-US" dirty="0">
                <a:latin typeface="Bahnschrift SemiBold"/>
              </a:rPr>
              <a:t>of the Coding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9649A6-113C-433B-B7BD-9AE3B2A17393}"/>
                  </a:ext>
                </a:extLst>
              </p:cNvPr>
              <p:cNvSpPr txBox="1"/>
              <p:nvPr/>
            </p:nvSpPr>
            <p:spPr>
              <a:xfrm>
                <a:off x="3912432" y="1543859"/>
                <a:ext cx="1344091" cy="625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000 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011 </m:t>
                        </m:r>
                      </m:den>
                    </m:f>
                  </m:oMath>
                </a14:m>
                <a:r>
                  <a:rPr lang="en-US" sz="2400" dirty="0">
                    <a:latin typeface="Bahnschrift" panose="020B0502040204020203"/>
                  </a:rPr>
                  <a:t> = ?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9649A6-113C-433B-B7BD-9AE3B2A17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432" y="1543859"/>
                <a:ext cx="1344091" cy="625941"/>
              </a:xfrm>
              <a:prstGeom prst="rect">
                <a:avLst/>
              </a:prstGeom>
              <a:blipFill>
                <a:blip r:embed="rId2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BE80F2-5720-4B7C-98A7-DAD2A70E49DB}"/>
                  </a:ext>
                </a:extLst>
              </p:cNvPr>
              <p:cNvSpPr txBox="1"/>
              <p:nvPr/>
            </p:nvSpPr>
            <p:spPr>
              <a:xfrm>
                <a:off x="3937388" y="2262592"/>
                <a:ext cx="1319135" cy="625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000 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101 </m:t>
                        </m:r>
                      </m:den>
                    </m:f>
                  </m:oMath>
                </a14:m>
                <a:r>
                  <a:rPr lang="en-US" sz="2400" dirty="0">
                    <a:latin typeface="Bahnschrift" panose="020B0502040204020203"/>
                  </a:rPr>
                  <a:t> = ?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BE80F2-5720-4B7C-98A7-DAD2A70E4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388" y="2262592"/>
                <a:ext cx="1319135" cy="625941"/>
              </a:xfrm>
              <a:prstGeom prst="rect">
                <a:avLst/>
              </a:prstGeom>
              <a:blipFill>
                <a:blip r:embed="rId3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823C42-1D5C-49AB-A45D-C341AA6764E1}"/>
                  </a:ext>
                </a:extLst>
              </p:cNvPr>
              <p:cNvSpPr txBox="1"/>
              <p:nvPr/>
            </p:nvSpPr>
            <p:spPr>
              <a:xfrm>
                <a:off x="3937388" y="2981325"/>
                <a:ext cx="1319135" cy="625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000 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110 </m:t>
                        </m:r>
                      </m:den>
                    </m:f>
                  </m:oMath>
                </a14:m>
                <a:r>
                  <a:rPr lang="en-US" sz="2400" dirty="0">
                    <a:latin typeface="Bahnschrift" panose="020B0502040204020203"/>
                  </a:rPr>
                  <a:t> = 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823C42-1D5C-49AB-A45D-C341AA676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388" y="2981325"/>
                <a:ext cx="1319135" cy="625941"/>
              </a:xfrm>
              <a:prstGeom prst="rect">
                <a:avLst/>
              </a:prstGeom>
              <a:blipFill>
                <a:blip r:embed="rId4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4B815F-9484-43CC-980A-852E8EE23833}"/>
                  </a:ext>
                </a:extLst>
              </p:cNvPr>
              <p:cNvSpPr txBox="1"/>
              <p:nvPr/>
            </p:nvSpPr>
            <p:spPr>
              <a:xfrm>
                <a:off x="3912432" y="3716194"/>
                <a:ext cx="1319135" cy="62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000 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011 </m:t>
                        </m:r>
                      </m:den>
                    </m:f>
                  </m:oMath>
                </a14:m>
                <a:r>
                  <a:rPr lang="en-US" sz="2400" dirty="0">
                    <a:latin typeface="Bahnschrift SemiBold"/>
                  </a:rPr>
                  <a:t> </a:t>
                </a:r>
                <a:r>
                  <a:rPr lang="en-US" sz="2400" dirty="0">
                    <a:latin typeface="Bahnschrift" panose="020B0502040204020203"/>
                  </a:rPr>
                  <a:t>= ?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4B815F-9484-43CC-980A-852E8EE23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432" y="3716194"/>
                <a:ext cx="1319135" cy="625812"/>
              </a:xfrm>
              <a:prstGeom prst="rect">
                <a:avLst/>
              </a:prstGeom>
              <a:blipFill>
                <a:blip r:embed="rId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FB7CC2-2E36-4299-B879-8A21E788AE8D}"/>
                  </a:ext>
                </a:extLst>
              </p:cNvPr>
              <p:cNvSpPr txBox="1"/>
              <p:nvPr/>
            </p:nvSpPr>
            <p:spPr>
              <a:xfrm>
                <a:off x="3912432" y="4474299"/>
                <a:ext cx="1319135" cy="625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000 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101 </m:t>
                        </m:r>
                      </m:den>
                    </m:f>
                  </m:oMath>
                </a14:m>
                <a:r>
                  <a:rPr lang="en-US" sz="2400" dirty="0">
                    <a:latin typeface="Bahnschrift" panose="020B0502040204020203"/>
                  </a:rPr>
                  <a:t> = ?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FB7CC2-2E36-4299-B879-8A21E788A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432" y="4474299"/>
                <a:ext cx="1319135" cy="625941"/>
              </a:xfrm>
              <a:prstGeom prst="rect">
                <a:avLst/>
              </a:prstGeom>
              <a:blipFill>
                <a:blip r:embed="rId6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E11F1D-6C48-40CC-BD21-208E5C8BE321}"/>
                  </a:ext>
                </a:extLst>
              </p:cNvPr>
              <p:cNvSpPr txBox="1"/>
              <p:nvPr/>
            </p:nvSpPr>
            <p:spPr>
              <a:xfrm>
                <a:off x="3912432" y="5239594"/>
                <a:ext cx="1319135" cy="625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000 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110 </m:t>
                        </m:r>
                      </m:den>
                    </m:f>
                  </m:oMath>
                </a14:m>
                <a:r>
                  <a:rPr lang="en-US" sz="2400" dirty="0">
                    <a:latin typeface="Bahnschrift" panose="020B0502040204020203"/>
                  </a:rPr>
                  <a:t> = 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E11F1D-6C48-40CC-BD21-208E5C8BE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432" y="5239594"/>
                <a:ext cx="1319135" cy="625941"/>
              </a:xfrm>
              <a:prstGeom prst="rect">
                <a:avLst/>
              </a:prstGeom>
              <a:blipFill>
                <a:blip r:embed="rId7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94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d(000, 011) = 2</a:t>
            </a:r>
          </a:p>
          <a:p>
            <a:pPr>
              <a:lnSpc>
                <a:spcPct val="150000"/>
              </a:lnSpc>
            </a:pPr>
            <a:r>
              <a:rPr lang="en-US" dirty="0"/>
              <a:t>d(000, 101) = 2</a:t>
            </a:r>
          </a:p>
          <a:p>
            <a:pPr>
              <a:lnSpc>
                <a:spcPct val="150000"/>
              </a:lnSpc>
            </a:pPr>
            <a:r>
              <a:rPr lang="en-US" dirty="0"/>
              <a:t>d(000, 110) = 2</a:t>
            </a:r>
          </a:p>
          <a:p>
            <a:pPr>
              <a:lnSpc>
                <a:spcPct val="150000"/>
              </a:lnSpc>
            </a:pPr>
            <a:r>
              <a:rPr lang="en-US" dirty="0"/>
              <a:t>d(011, 101) = 2</a:t>
            </a:r>
          </a:p>
          <a:p>
            <a:pPr>
              <a:lnSpc>
                <a:spcPct val="150000"/>
              </a:lnSpc>
            </a:pPr>
            <a:r>
              <a:rPr lang="en-US" dirty="0"/>
              <a:t>d(011, 110) = 2</a:t>
            </a:r>
          </a:p>
          <a:p>
            <a:pPr>
              <a:lnSpc>
                <a:spcPct val="150000"/>
              </a:lnSpc>
            </a:pPr>
            <a:r>
              <a:rPr lang="en-US" dirty="0"/>
              <a:t>d(101, 110) = 2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baseline="-25000" dirty="0" err="1">
                <a:solidFill>
                  <a:srgbClr val="FF0000"/>
                </a:solidFill>
              </a:rPr>
              <a:t>min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equal to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Find the Minimum Hamming Distance </a:t>
            </a:r>
            <a:br>
              <a:rPr lang="en-US" dirty="0">
                <a:latin typeface="Bahnschrift SemiBold"/>
              </a:rPr>
            </a:br>
            <a:r>
              <a:rPr lang="en-US" dirty="0">
                <a:latin typeface="Bahnschrift SemiBold"/>
              </a:rPr>
              <a:t>of the Coding Scheme</a:t>
            </a:r>
          </a:p>
        </p:txBody>
      </p:sp>
    </p:spTree>
    <p:extLst>
      <p:ext uri="{BB962C8B-B14F-4D97-AF65-F5344CB8AC3E}">
        <p14:creationId xmlns:p14="http://schemas.microsoft.com/office/powerpoint/2010/main" val="399435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1776</TotalTime>
  <Words>797</Words>
  <Application>Microsoft Office PowerPoint</Application>
  <PresentationFormat>On-screen Show (4:3)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</vt:lpstr>
      <vt:lpstr>Bahnschrift</vt:lpstr>
      <vt:lpstr>Bahnschrift SemiBold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Hamming Distance</vt:lpstr>
      <vt:lpstr>Find the Hamming Distance Between  Two Pairs of Words</vt:lpstr>
      <vt:lpstr>Find the Hamming Distance Between  Two Pairs of Words</vt:lpstr>
      <vt:lpstr>Minimum Hamming Distance</vt:lpstr>
      <vt:lpstr>Minimum Hamming Distance</vt:lpstr>
      <vt:lpstr>Find the Minimum Hamming Distance  of the Coding Scheme</vt:lpstr>
      <vt:lpstr>Find the Minimum Hamming Distance  of the Coding Scheme</vt:lpstr>
      <vt:lpstr>Find The Minimum Hamming Distance  of the Coding Scheme?</vt:lpstr>
      <vt:lpstr>Find The Minimum Hamming Distance  of the Coding Scheme?</vt:lpstr>
      <vt:lpstr>Hamming Distance</vt:lpstr>
      <vt:lpstr>Hamming Distance and Error</vt:lpstr>
      <vt:lpstr>Hamming Code</vt:lpstr>
      <vt:lpstr>Algorithm of Hamming Code</vt:lpstr>
      <vt:lpstr>Algorithm of Hamming Code</vt:lpstr>
      <vt:lpstr>Suppose the Original Data is 1010  Which is to be Sent</vt:lpstr>
      <vt:lpstr>Determining the position of the redundant bits</vt:lpstr>
      <vt:lpstr>Hamming Code</vt:lpstr>
      <vt:lpstr>Hamming Code at Receiving Side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Sonu Singh Rajpoot</cp:lastModifiedBy>
  <cp:revision>144</cp:revision>
  <dcterms:created xsi:type="dcterms:W3CDTF">2020-12-01T08:07:04Z</dcterms:created>
  <dcterms:modified xsi:type="dcterms:W3CDTF">2021-01-04T07:04:27Z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237037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