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88" r:id="rId5"/>
    <p:sldId id="289" r:id="rId6"/>
    <p:sldId id="290" r:id="rId7"/>
    <p:sldId id="259" r:id="rId8"/>
    <p:sldId id="263" r:id="rId9"/>
    <p:sldId id="264" r:id="rId10"/>
    <p:sldId id="278" r:id="rId11"/>
    <p:sldId id="260" r:id="rId12"/>
    <p:sldId id="265" r:id="rId13"/>
    <p:sldId id="279" r:id="rId14"/>
    <p:sldId id="266" r:id="rId15"/>
    <p:sldId id="280" r:id="rId16"/>
    <p:sldId id="267" r:id="rId17"/>
    <p:sldId id="281" r:id="rId18"/>
    <p:sldId id="282" r:id="rId19"/>
    <p:sldId id="283" r:id="rId20"/>
    <p:sldId id="284" r:id="rId21"/>
    <p:sldId id="268" r:id="rId22"/>
    <p:sldId id="271" r:id="rId23"/>
    <p:sldId id="273" r:id="rId24"/>
    <p:sldId id="274" r:id="rId25"/>
    <p:sldId id="272" r:id="rId26"/>
    <p:sldId id="275" r:id="rId27"/>
    <p:sldId id="276" r:id="rId28"/>
    <p:sldId id="285" r:id="rId29"/>
    <p:sldId id="286" r:id="rId30"/>
    <p:sldId id="287" r:id="rId31"/>
    <p:sldId id="291" r:id="rId32"/>
    <p:sldId id="292" r:id="rId33"/>
    <p:sldId id="293" r:id="rId34"/>
    <p:sldId id="294" r:id="rId35"/>
    <p:sldId id="25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BFCB4-1D8E-4FD3-A13F-87027597F091}" type="doc">
      <dgm:prSet loTypeId="urn:microsoft.com/office/officeart/2005/8/layout/orgChart1" loCatId="hierarchy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ACAFFAA-4D99-4525-870F-FB23EF19375B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dirty="0">
              <a:solidFill>
                <a:sysClr val="windowText" lastClr="000000"/>
              </a:solidFill>
              <a:latin typeface="Bahnschrift" panose="020B0502040204020203"/>
            </a:rPr>
            <a:t>Approaches</a:t>
          </a:r>
          <a:endParaRPr lang="en-US" sz="3200" dirty="0">
            <a:solidFill>
              <a:sysClr val="windowText" lastClr="000000"/>
            </a:solidFill>
          </a:endParaRPr>
        </a:p>
      </dgm:t>
    </dgm:pt>
    <dgm:pt modelId="{865B6EED-6345-43C4-BE86-0243771B733C}" type="parTrans" cxnId="{2A793B60-E3DA-4F4D-8F22-1719CE82E664}">
      <dgm:prSet/>
      <dgm:spPr/>
      <dgm:t>
        <a:bodyPr/>
        <a:lstStyle/>
        <a:p>
          <a:endParaRPr lang="en-US"/>
        </a:p>
      </dgm:t>
    </dgm:pt>
    <dgm:pt modelId="{9391B728-84F4-44FE-8160-DF2B6798528C}" type="sibTrans" cxnId="{2A793B60-E3DA-4F4D-8F22-1719CE82E664}">
      <dgm:prSet/>
      <dgm:spPr/>
      <dgm:t>
        <a:bodyPr/>
        <a:lstStyle/>
        <a:p>
          <a:endParaRPr lang="en-US"/>
        </a:p>
      </dgm:t>
    </dgm:pt>
    <dgm:pt modelId="{9B4601A3-F26B-463A-BB3F-0BE6E5481373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A bit-oriented approach/Bit Stuffing</a:t>
          </a:r>
          <a:endParaRPr lang="en-US" sz="2800" dirty="0">
            <a:solidFill>
              <a:sysClr val="windowText" lastClr="000000"/>
            </a:solidFill>
          </a:endParaRPr>
        </a:p>
      </dgm:t>
    </dgm:pt>
    <dgm:pt modelId="{11637B88-3C63-4761-BF19-E2023A641D08}" type="parTrans" cxnId="{F4CEBA8A-A576-49B2-A521-3849D531CB25}">
      <dgm:prSet/>
      <dgm:spPr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C22F42-B3CA-458D-B229-FCAD3B5813DB}" type="sibTrans" cxnId="{F4CEBA8A-A576-49B2-A521-3849D531CB25}">
      <dgm:prSet/>
      <dgm:spPr/>
      <dgm:t>
        <a:bodyPr/>
        <a:lstStyle/>
        <a:p>
          <a:endParaRPr lang="en-US"/>
        </a:p>
      </dgm:t>
    </dgm:pt>
    <dgm:pt modelId="{F9208E99-44DC-41EB-99D2-614DBF81DA12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ysClr val="windowText" lastClr="000000"/>
              </a:solidFill>
              <a:latin typeface="Bahnschrift" panose="020B0502040204020203"/>
            </a:rPr>
            <a:t>A character-oriented approach/ Byte Stuffing</a:t>
          </a:r>
          <a:endParaRPr lang="en-US" sz="2800" dirty="0">
            <a:solidFill>
              <a:sysClr val="windowText" lastClr="000000"/>
            </a:solidFill>
          </a:endParaRPr>
        </a:p>
      </dgm:t>
    </dgm:pt>
    <dgm:pt modelId="{5804AF02-5F55-47E4-A78D-D8E43BA65019}" type="parTrans" cxnId="{E42946AC-26E6-4483-804E-0104762CEC17}">
      <dgm:prSet/>
      <dgm:spPr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733332-8ABB-4161-B71B-1AEA20A33B13}" type="sibTrans" cxnId="{E42946AC-26E6-4483-804E-0104762CEC17}">
      <dgm:prSet/>
      <dgm:spPr/>
      <dgm:t>
        <a:bodyPr/>
        <a:lstStyle/>
        <a:p>
          <a:endParaRPr lang="en-US"/>
        </a:p>
      </dgm:t>
    </dgm:pt>
    <dgm:pt modelId="{37580878-E408-46CD-81C6-41EC8E2563BB}" type="pres">
      <dgm:prSet presAssocID="{6D9BFCB4-1D8E-4FD3-A13F-87027597F0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4A047E-34D0-4A5C-9BC2-DC949E08934B}" type="pres">
      <dgm:prSet presAssocID="{1ACAFFAA-4D99-4525-870F-FB23EF19375B}" presName="hierRoot1" presStyleCnt="0">
        <dgm:presLayoutVars>
          <dgm:hierBranch val="init"/>
        </dgm:presLayoutVars>
      </dgm:prSet>
      <dgm:spPr/>
    </dgm:pt>
    <dgm:pt modelId="{5CA9FB57-98D9-4444-B60F-0437B1EAEC1D}" type="pres">
      <dgm:prSet presAssocID="{1ACAFFAA-4D99-4525-870F-FB23EF19375B}" presName="rootComposite1" presStyleCnt="0"/>
      <dgm:spPr/>
    </dgm:pt>
    <dgm:pt modelId="{4E055F06-C45D-48D3-A206-6CA7E636F238}" type="pres">
      <dgm:prSet presAssocID="{1ACAFFAA-4D99-4525-870F-FB23EF19375B}" presName="rootText1" presStyleLbl="node0" presStyleIdx="0" presStyleCnt="1" custScaleX="80398" custScaleY="39633">
        <dgm:presLayoutVars>
          <dgm:chPref val="3"/>
        </dgm:presLayoutVars>
      </dgm:prSet>
      <dgm:spPr/>
    </dgm:pt>
    <dgm:pt modelId="{F46F5F74-0A34-4BD6-A16A-9BA7DC6383EB}" type="pres">
      <dgm:prSet presAssocID="{1ACAFFAA-4D99-4525-870F-FB23EF19375B}" presName="rootConnector1" presStyleLbl="node1" presStyleIdx="0" presStyleCnt="0"/>
      <dgm:spPr/>
    </dgm:pt>
    <dgm:pt modelId="{38FCBDDF-C38D-45B2-A903-8496DD1336C3}" type="pres">
      <dgm:prSet presAssocID="{1ACAFFAA-4D99-4525-870F-FB23EF19375B}" presName="hierChild2" presStyleCnt="0"/>
      <dgm:spPr/>
    </dgm:pt>
    <dgm:pt modelId="{F06ED894-2EEE-4931-A921-CCF2CD031984}" type="pres">
      <dgm:prSet presAssocID="{11637B88-3C63-4761-BF19-E2023A641D08}" presName="Name37" presStyleLbl="parChTrans1D2" presStyleIdx="0" presStyleCnt="2"/>
      <dgm:spPr/>
    </dgm:pt>
    <dgm:pt modelId="{D51C9DD0-0E54-4D21-977C-F0A51185918D}" type="pres">
      <dgm:prSet presAssocID="{9B4601A3-F26B-463A-BB3F-0BE6E5481373}" presName="hierRoot2" presStyleCnt="0">
        <dgm:presLayoutVars>
          <dgm:hierBranch val="init"/>
        </dgm:presLayoutVars>
      </dgm:prSet>
      <dgm:spPr/>
    </dgm:pt>
    <dgm:pt modelId="{33E56F00-84A2-414A-B899-692312ECE5BB}" type="pres">
      <dgm:prSet presAssocID="{9B4601A3-F26B-463A-BB3F-0BE6E5481373}" presName="rootComposite" presStyleCnt="0"/>
      <dgm:spPr/>
    </dgm:pt>
    <dgm:pt modelId="{24DCE26E-67C6-4B4F-987E-77E338BEFF36}" type="pres">
      <dgm:prSet presAssocID="{9B4601A3-F26B-463A-BB3F-0BE6E5481373}" presName="rootText" presStyleLbl="node2" presStyleIdx="0" presStyleCnt="2" custScaleX="112758" custScaleY="56880">
        <dgm:presLayoutVars>
          <dgm:chPref val="3"/>
        </dgm:presLayoutVars>
      </dgm:prSet>
      <dgm:spPr/>
    </dgm:pt>
    <dgm:pt modelId="{CC3D0EC5-C405-44F6-8106-2D2527120BA9}" type="pres">
      <dgm:prSet presAssocID="{9B4601A3-F26B-463A-BB3F-0BE6E5481373}" presName="rootConnector" presStyleLbl="node2" presStyleIdx="0" presStyleCnt="2"/>
      <dgm:spPr/>
    </dgm:pt>
    <dgm:pt modelId="{C96DD0BE-082D-4651-87EC-BD3A8C98567D}" type="pres">
      <dgm:prSet presAssocID="{9B4601A3-F26B-463A-BB3F-0BE6E5481373}" presName="hierChild4" presStyleCnt="0"/>
      <dgm:spPr/>
    </dgm:pt>
    <dgm:pt modelId="{B5706EA6-EF27-48B8-8BF0-832F8EB8F3C9}" type="pres">
      <dgm:prSet presAssocID="{9B4601A3-F26B-463A-BB3F-0BE6E5481373}" presName="hierChild5" presStyleCnt="0"/>
      <dgm:spPr/>
    </dgm:pt>
    <dgm:pt modelId="{70FD96AA-FAA8-44B6-806F-097C939A4521}" type="pres">
      <dgm:prSet presAssocID="{5804AF02-5F55-47E4-A78D-D8E43BA65019}" presName="Name37" presStyleLbl="parChTrans1D2" presStyleIdx="1" presStyleCnt="2"/>
      <dgm:spPr/>
    </dgm:pt>
    <dgm:pt modelId="{F50F75AA-D6FA-4381-A2C2-F27CBB9E4ADE}" type="pres">
      <dgm:prSet presAssocID="{F9208E99-44DC-41EB-99D2-614DBF81DA12}" presName="hierRoot2" presStyleCnt="0">
        <dgm:presLayoutVars>
          <dgm:hierBranch val="init"/>
        </dgm:presLayoutVars>
      </dgm:prSet>
      <dgm:spPr/>
    </dgm:pt>
    <dgm:pt modelId="{27DDFDF5-C45C-4577-B005-1C4ACB909979}" type="pres">
      <dgm:prSet presAssocID="{F9208E99-44DC-41EB-99D2-614DBF81DA12}" presName="rootComposite" presStyleCnt="0"/>
      <dgm:spPr/>
    </dgm:pt>
    <dgm:pt modelId="{39455DD6-8A57-4C82-B7B4-858E0D67F856}" type="pres">
      <dgm:prSet presAssocID="{F9208E99-44DC-41EB-99D2-614DBF81DA12}" presName="rootText" presStyleLbl="node2" presStyleIdx="1" presStyleCnt="2" custScaleX="112758" custScaleY="56880">
        <dgm:presLayoutVars>
          <dgm:chPref val="3"/>
        </dgm:presLayoutVars>
      </dgm:prSet>
      <dgm:spPr/>
    </dgm:pt>
    <dgm:pt modelId="{35D7DEAD-E4D2-44AC-96EC-BC784E8AF942}" type="pres">
      <dgm:prSet presAssocID="{F9208E99-44DC-41EB-99D2-614DBF81DA12}" presName="rootConnector" presStyleLbl="node2" presStyleIdx="1" presStyleCnt="2"/>
      <dgm:spPr/>
    </dgm:pt>
    <dgm:pt modelId="{59DF38B9-3812-4832-BCF1-4B90F04A6ADE}" type="pres">
      <dgm:prSet presAssocID="{F9208E99-44DC-41EB-99D2-614DBF81DA12}" presName="hierChild4" presStyleCnt="0"/>
      <dgm:spPr/>
    </dgm:pt>
    <dgm:pt modelId="{A5B2777F-5669-4CB9-9AC0-BEAEE0A35CDD}" type="pres">
      <dgm:prSet presAssocID="{F9208E99-44DC-41EB-99D2-614DBF81DA12}" presName="hierChild5" presStyleCnt="0"/>
      <dgm:spPr/>
    </dgm:pt>
    <dgm:pt modelId="{485CA02B-2268-4AB6-A65C-E1E5401A1523}" type="pres">
      <dgm:prSet presAssocID="{1ACAFFAA-4D99-4525-870F-FB23EF19375B}" presName="hierChild3" presStyleCnt="0"/>
      <dgm:spPr/>
    </dgm:pt>
  </dgm:ptLst>
  <dgm:cxnLst>
    <dgm:cxn modelId="{E31DB107-6969-4C8B-999C-06137B40A704}" type="presOf" srcId="{1ACAFFAA-4D99-4525-870F-FB23EF19375B}" destId="{F46F5F74-0A34-4BD6-A16A-9BA7DC6383EB}" srcOrd="1" destOrd="0" presId="urn:microsoft.com/office/officeart/2005/8/layout/orgChart1"/>
    <dgm:cxn modelId="{7EED792A-9258-442D-BED4-4C6B7C99E609}" type="presOf" srcId="{6D9BFCB4-1D8E-4FD3-A13F-87027597F091}" destId="{37580878-E408-46CD-81C6-41EC8E2563BB}" srcOrd="0" destOrd="0" presId="urn:microsoft.com/office/officeart/2005/8/layout/orgChart1"/>
    <dgm:cxn modelId="{2A793B60-E3DA-4F4D-8F22-1719CE82E664}" srcId="{6D9BFCB4-1D8E-4FD3-A13F-87027597F091}" destId="{1ACAFFAA-4D99-4525-870F-FB23EF19375B}" srcOrd="0" destOrd="0" parTransId="{865B6EED-6345-43C4-BE86-0243771B733C}" sibTransId="{9391B728-84F4-44FE-8160-DF2B6798528C}"/>
    <dgm:cxn modelId="{573AD961-FD49-408F-91C8-D40700D29AA1}" type="presOf" srcId="{F9208E99-44DC-41EB-99D2-614DBF81DA12}" destId="{35D7DEAD-E4D2-44AC-96EC-BC784E8AF942}" srcOrd="1" destOrd="0" presId="urn:microsoft.com/office/officeart/2005/8/layout/orgChart1"/>
    <dgm:cxn modelId="{608F4344-5BB3-4D83-898B-7ECB88D8F3C2}" type="presOf" srcId="{11637B88-3C63-4761-BF19-E2023A641D08}" destId="{F06ED894-2EEE-4931-A921-CCF2CD031984}" srcOrd="0" destOrd="0" presId="urn:microsoft.com/office/officeart/2005/8/layout/orgChart1"/>
    <dgm:cxn modelId="{B7EA4959-C26C-458D-B002-04556FAC9A2D}" type="presOf" srcId="{F9208E99-44DC-41EB-99D2-614DBF81DA12}" destId="{39455DD6-8A57-4C82-B7B4-858E0D67F856}" srcOrd="0" destOrd="0" presId="urn:microsoft.com/office/officeart/2005/8/layout/orgChart1"/>
    <dgm:cxn modelId="{69CDA67F-9FEE-41B2-9D78-DED7912F3EA7}" type="presOf" srcId="{1ACAFFAA-4D99-4525-870F-FB23EF19375B}" destId="{4E055F06-C45D-48D3-A206-6CA7E636F238}" srcOrd="0" destOrd="0" presId="urn:microsoft.com/office/officeart/2005/8/layout/orgChart1"/>
    <dgm:cxn modelId="{7DBA4083-E535-4E58-BEAA-37BD5DEE4E50}" type="presOf" srcId="{9B4601A3-F26B-463A-BB3F-0BE6E5481373}" destId="{CC3D0EC5-C405-44F6-8106-2D2527120BA9}" srcOrd="1" destOrd="0" presId="urn:microsoft.com/office/officeart/2005/8/layout/orgChart1"/>
    <dgm:cxn modelId="{F4CEBA8A-A576-49B2-A521-3849D531CB25}" srcId="{1ACAFFAA-4D99-4525-870F-FB23EF19375B}" destId="{9B4601A3-F26B-463A-BB3F-0BE6E5481373}" srcOrd="0" destOrd="0" parTransId="{11637B88-3C63-4761-BF19-E2023A641D08}" sibTransId="{65C22F42-B3CA-458D-B229-FCAD3B5813DB}"/>
    <dgm:cxn modelId="{E42946AC-26E6-4483-804E-0104762CEC17}" srcId="{1ACAFFAA-4D99-4525-870F-FB23EF19375B}" destId="{F9208E99-44DC-41EB-99D2-614DBF81DA12}" srcOrd="1" destOrd="0" parTransId="{5804AF02-5F55-47E4-A78D-D8E43BA65019}" sibTransId="{39733332-8ABB-4161-B71B-1AEA20A33B13}"/>
    <dgm:cxn modelId="{C6D5E8AF-B801-4F38-BABF-3C7BCA5596A3}" type="presOf" srcId="{5804AF02-5F55-47E4-A78D-D8E43BA65019}" destId="{70FD96AA-FAA8-44B6-806F-097C939A4521}" srcOrd="0" destOrd="0" presId="urn:microsoft.com/office/officeart/2005/8/layout/orgChart1"/>
    <dgm:cxn modelId="{9E9D9DFE-C8B9-483C-8018-A9B34D3DC5CA}" type="presOf" srcId="{9B4601A3-F26B-463A-BB3F-0BE6E5481373}" destId="{24DCE26E-67C6-4B4F-987E-77E338BEFF36}" srcOrd="0" destOrd="0" presId="urn:microsoft.com/office/officeart/2005/8/layout/orgChart1"/>
    <dgm:cxn modelId="{ACEDD0BD-88D0-481B-9DF9-3D66701F2006}" type="presParOf" srcId="{37580878-E408-46CD-81C6-41EC8E2563BB}" destId="{0E4A047E-34D0-4A5C-9BC2-DC949E08934B}" srcOrd="0" destOrd="0" presId="urn:microsoft.com/office/officeart/2005/8/layout/orgChart1"/>
    <dgm:cxn modelId="{7C2DF9D4-8325-4F42-8CEC-2C30D36D978B}" type="presParOf" srcId="{0E4A047E-34D0-4A5C-9BC2-DC949E08934B}" destId="{5CA9FB57-98D9-4444-B60F-0437B1EAEC1D}" srcOrd="0" destOrd="0" presId="urn:microsoft.com/office/officeart/2005/8/layout/orgChart1"/>
    <dgm:cxn modelId="{08652E18-90E1-41A4-8D72-90240A05264B}" type="presParOf" srcId="{5CA9FB57-98D9-4444-B60F-0437B1EAEC1D}" destId="{4E055F06-C45D-48D3-A206-6CA7E636F238}" srcOrd="0" destOrd="0" presId="urn:microsoft.com/office/officeart/2005/8/layout/orgChart1"/>
    <dgm:cxn modelId="{E3407EC2-C956-4204-BB17-3664D1E932F6}" type="presParOf" srcId="{5CA9FB57-98D9-4444-B60F-0437B1EAEC1D}" destId="{F46F5F74-0A34-4BD6-A16A-9BA7DC6383EB}" srcOrd="1" destOrd="0" presId="urn:microsoft.com/office/officeart/2005/8/layout/orgChart1"/>
    <dgm:cxn modelId="{A9BD38B6-BB0B-4B63-9D8C-8FBFE80CD152}" type="presParOf" srcId="{0E4A047E-34D0-4A5C-9BC2-DC949E08934B}" destId="{38FCBDDF-C38D-45B2-A903-8496DD1336C3}" srcOrd="1" destOrd="0" presId="urn:microsoft.com/office/officeart/2005/8/layout/orgChart1"/>
    <dgm:cxn modelId="{7765D175-0397-4424-AEB7-616529F56E80}" type="presParOf" srcId="{38FCBDDF-C38D-45B2-A903-8496DD1336C3}" destId="{F06ED894-2EEE-4931-A921-CCF2CD031984}" srcOrd="0" destOrd="0" presId="urn:microsoft.com/office/officeart/2005/8/layout/orgChart1"/>
    <dgm:cxn modelId="{B999B9C8-F419-4F29-ABEB-68EA75D015C3}" type="presParOf" srcId="{38FCBDDF-C38D-45B2-A903-8496DD1336C3}" destId="{D51C9DD0-0E54-4D21-977C-F0A51185918D}" srcOrd="1" destOrd="0" presId="urn:microsoft.com/office/officeart/2005/8/layout/orgChart1"/>
    <dgm:cxn modelId="{DA5D6ADA-4B6E-4B60-B6CF-B3FB51B0DF00}" type="presParOf" srcId="{D51C9DD0-0E54-4D21-977C-F0A51185918D}" destId="{33E56F00-84A2-414A-B899-692312ECE5BB}" srcOrd="0" destOrd="0" presId="urn:microsoft.com/office/officeart/2005/8/layout/orgChart1"/>
    <dgm:cxn modelId="{6C7B404B-B3B5-450E-A775-5C1E821B2033}" type="presParOf" srcId="{33E56F00-84A2-414A-B899-692312ECE5BB}" destId="{24DCE26E-67C6-4B4F-987E-77E338BEFF36}" srcOrd="0" destOrd="0" presId="urn:microsoft.com/office/officeart/2005/8/layout/orgChart1"/>
    <dgm:cxn modelId="{7988DE9E-1BD9-4F8B-8039-2FBD85AC34AA}" type="presParOf" srcId="{33E56F00-84A2-414A-B899-692312ECE5BB}" destId="{CC3D0EC5-C405-44F6-8106-2D2527120BA9}" srcOrd="1" destOrd="0" presId="urn:microsoft.com/office/officeart/2005/8/layout/orgChart1"/>
    <dgm:cxn modelId="{EB105CE4-E5F1-4B1D-9065-2E20FA70F84E}" type="presParOf" srcId="{D51C9DD0-0E54-4D21-977C-F0A51185918D}" destId="{C96DD0BE-082D-4651-87EC-BD3A8C98567D}" srcOrd="1" destOrd="0" presId="urn:microsoft.com/office/officeart/2005/8/layout/orgChart1"/>
    <dgm:cxn modelId="{160353DB-F39B-476A-92E9-456AC4C80BF8}" type="presParOf" srcId="{D51C9DD0-0E54-4D21-977C-F0A51185918D}" destId="{B5706EA6-EF27-48B8-8BF0-832F8EB8F3C9}" srcOrd="2" destOrd="0" presId="urn:microsoft.com/office/officeart/2005/8/layout/orgChart1"/>
    <dgm:cxn modelId="{A1B45149-D4E0-4F82-BCF8-A7F4E3DBA659}" type="presParOf" srcId="{38FCBDDF-C38D-45B2-A903-8496DD1336C3}" destId="{70FD96AA-FAA8-44B6-806F-097C939A4521}" srcOrd="2" destOrd="0" presId="urn:microsoft.com/office/officeart/2005/8/layout/orgChart1"/>
    <dgm:cxn modelId="{F5AE02FB-A643-4757-8E77-81F2F14710B9}" type="presParOf" srcId="{38FCBDDF-C38D-45B2-A903-8496DD1336C3}" destId="{F50F75AA-D6FA-4381-A2C2-F27CBB9E4ADE}" srcOrd="3" destOrd="0" presId="urn:microsoft.com/office/officeart/2005/8/layout/orgChart1"/>
    <dgm:cxn modelId="{CF8F8F9A-0829-4724-B7AB-30DDE8FB4FA2}" type="presParOf" srcId="{F50F75AA-D6FA-4381-A2C2-F27CBB9E4ADE}" destId="{27DDFDF5-C45C-4577-B005-1C4ACB909979}" srcOrd="0" destOrd="0" presId="urn:microsoft.com/office/officeart/2005/8/layout/orgChart1"/>
    <dgm:cxn modelId="{6361FE38-ECE0-4EA3-8833-3B319D864C43}" type="presParOf" srcId="{27DDFDF5-C45C-4577-B005-1C4ACB909979}" destId="{39455DD6-8A57-4C82-B7B4-858E0D67F856}" srcOrd="0" destOrd="0" presId="urn:microsoft.com/office/officeart/2005/8/layout/orgChart1"/>
    <dgm:cxn modelId="{5F86B005-27BA-4A46-BD13-FFF1A0315E4F}" type="presParOf" srcId="{27DDFDF5-C45C-4577-B005-1C4ACB909979}" destId="{35D7DEAD-E4D2-44AC-96EC-BC784E8AF942}" srcOrd="1" destOrd="0" presId="urn:microsoft.com/office/officeart/2005/8/layout/orgChart1"/>
    <dgm:cxn modelId="{C220B0F3-9FB3-4B7D-95F4-65531E275C27}" type="presParOf" srcId="{F50F75AA-D6FA-4381-A2C2-F27CBB9E4ADE}" destId="{59DF38B9-3812-4832-BCF1-4B90F04A6ADE}" srcOrd="1" destOrd="0" presId="urn:microsoft.com/office/officeart/2005/8/layout/orgChart1"/>
    <dgm:cxn modelId="{C0F15BEE-660F-44BD-9E5E-EEEA01A9255A}" type="presParOf" srcId="{F50F75AA-D6FA-4381-A2C2-F27CBB9E4ADE}" destId="{A5B2777F-5669-4CB9-9AC0-BEAEE0A35CDD}" srcOrd="2" destOrd="0" presId="urn:microsoft.com/office/officeart/2005/8/layout/orgChart1"/>
    <dgm:cxn modelId="{06EF815E-A888-4038-83F1-33A03A560202}" type="presParOf" srcId="{0E4A047E-34D0-4A5C-9BC2-DC949E08934B}" destId="{485CA02B-2268-4AB6-A65C-E1E5401A152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D96AA-FAA8-44B6-806F-097C939A4521}">
      <dsp:nvSpPr>
        <dsp:cNvPr id="0" name=""/>
        <dsp:cNvSpPr/>
      </dsp:nvSpPr>
      <dsp:spPr>
        <a:xfrm>
          <a:off x="4227221" y="1027620"/>
          <a:ext cx="2291515" cy="719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767"/>
              </a:lnTo>
              <a:lnTo>
                <a:pt x="2291515" y="359767"/>
              </a:lnTo>
              <a:lnTo>
                <a:pt x="2291515" y="719535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ED894-2EEE-4931-A921-CCF2CD031984}">
      <dsp:nvSpPr>
        <dsp:cNvPr id="0" name=""/>
        <dsp:cNvSpPr/>
      </dsp:nvSpPr>
      <dsp:spPr>
        <a:xfrm>
          <a:off x="1935705" y="1027620"/>
          <a:ext cx="2291515" cy="719535"/>
        </a:xfrm>
        <a:custGeom>
          <a:avLst/>
          <a:gdLst/>
          <a:ahLst/>
          <a:cxnLst/>
          <a:rect l="0" t="0" r="0" b="0"/>
          <a:pathLst>
            <a:path>
              <a:moveTo>
                <a:pt x="2291515" y="0"/>
              </a:moveTo>
              <a:lnTo>
                <a:pt x="2291515" y="359767"/>
              </a:lnTo>
              <a:lnTo>
                <a:pt x="0" y="359767"/>
              </a:lnTo>
              <a:lnTo>
                <a:pt x="0" y="719535"/>
              </a:lnTo>
            </a:path>
          </a:pathLst>
        </a:custGeom>
        <a:noFill/>
        <a:ln w="12700" cap="flat" cmpd="sng" algn="ctr">
          <a:solidFill>
            <a:srgbClr val="000000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55F06-C45D-48D3-A206-6CA7E636F238}">
      <dsp:nvSpPr>
        <dsp:cNvPr id="0" name=""/>
        <dsp:cNvSpPr/>
      </dsp:nvSpPr>
      <dsp:spPr>
        <a:xfrm>
          <a:off x="2849858" y="348635"/>
          <a:ext cx="2754725" cy="67898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ysClr val="windowText" lastClr="000000"/>
              </a:solidFill>
              <a:latin typeface="Bahnschrift" panose="020B0502040204020203"/>
            </a:rPr>
            <a:t>Approaches</a:t>
          </a:r>
          <a:endParaRPr lang="en-US" sz="3200" kern="1200" dirty="0">
            <a:solidFill>
              <a:sysClr val="windowText" lastClr="000000"/>
            </a:solidFill>
          </a:endParaRPr>
        </a:p>
      </dsp:txBody>
      <dsp:txXfrm>
        <a:off x="2849858" y="348635"/>
        <a:ext cx="2754725" cy="678984"/>
      </dsp:txXfrm>
    </dsp:sp>
    <dsp:sp modelId="{24DCE26E-67C6-4B4F-987E-77E338BEFF36}">
      <dsp:nvSpPr>
        <dsp:cNvPr id="0" name=""/>
        <dsp:cNvSpPr/>
      </dsp:nvSpPr>
      <dsp:spPr>
        <a:xfrm>
          <a:off x="3957" y="1747155"/>
          <a:ext cx="3863495" cy="97445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A bit-oriented approach/Bit Stuffing</a:t>
          </a:r>
          <a:endParaRPr lang="en-US" sz="2800" kern="1200" dirty="0">
            <a:solidFill>
              <a:sysClr val="windowText" lastClr="000000"/>
            </a:solidFill>
          </a:endParaRPr>
        </a:p>
      </dsp:txBody>
      <dsp:txXfrm>
        <a:off x="3957" y="1747155"/>
        <a:ext cx="3863495" cy="974457"/>
      </dsp:txXfrm>
    </dsp:sp>
    <dsp:sp modelId="{39455DD6-8A57-4C82-B7B4-858E0D67F856}">
      <dsp:nvSpPr>
        <dsp:cNvPr id="0" name=""/>
        <dsp:cNvSpPr/>
      </dsp:nvSpPr>
      <dsp:spPr>
        <a:xfrm>
          <a:off x="4586988" y="1747155"/>
          <a:ext cx="3863495" cy="97445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rgbClr val="00000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  <a:latin typeface="Bahnschrift" panose="020B0502040204020203"/>
            </a:rPr>
            <a:t>A character-oriented approach/ Byte Stuffing</a:t>
          </a:r>
          <a:endParaRPr lang="en-US" sz="2800" kern="1200" dirty="0">
            <a:solidFill>
              <a:sysClr val="windowText" lastClr="000000"/>
            </a:solidFill>
          </a:endParaRPr>
        </a:p>
      </dsp:txBody>
      <dsp:txXfrm>
        <a:off x="4586988" y="1747155"/>
        <a:ext cx="3863495" cy="974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267091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Detecting start of the frame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do station detect a frame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Detecting end of frame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Problems in Framing</a:t>
            </a:r>
            <a:endParaRPr lang="en-US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1051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BCB00-DDF7-4973-87D0-C4A63FB6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25060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Two Types of framing:-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Fixed sized framing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800" dirty="0"/>
              <a:t>Variable sized framing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38101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No need for defining the boundaries of the frames.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Size itself can be used as a delimit.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ATM wide-area network, which uses frames of fixed size called cells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Fixed Size Framing</a:t>
            </a:r>
          </a:p>
        </p:txBody>
      </p:sp>
    </p:spTree>
    <p:extLst>
      <p:ext uri="{BB962C8B-B14F-4D97-AF65-F5344CB8AC3E}">
        <p14:creationId xmlns:p14="http://schemas.microsoft.com/office/powerpoint/2010/main" val="23193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177150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It suffers from internal fragmentation if data size is less than frame size.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Drawbacks of Fixed Size Framing</a:t>
            </a:r>
          </a:p>
        </p:txBody>
      </p:sp>
    </p:spTree>
    <p:extLst>
      <p:ext uri="{BB962C8B-B14F-4D97-AF65-F5344CB8AC3E}">
        <p14:creationId xmlns:p14="http://schemas.microsoft.com/office/powerpoint/2010/main" val="175671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2" y="1361440"/>
            <a:ext cx="8654247" cy="40200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Need a way to define the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</a:rPr>
              <a:t>end of the frame </a:t>
            </a:r>
            <a:r>
              <a:rPr lang="en-US" dirty="0">
                <a:latin typeface="Bahnschrift" panose="020B0502040204020203"/>
              </a:rPr>
              <a:t>and the </a:t>
            </a:r>
            <a:r>
              <a:rPr lang="en-US" dirty="0">
                <a:solidFill>
                  <a:srgbClr val="C00000"/>
                </a:solidFill>
                <a:latin typeface="Bahnschrift" panose="020B0502040204020203"/>
              </a:rPr>
              <a:t>beginning of the next</a:t>
            </a:r>
            <a:r>
              <a:rPr lang="en-US" dirty="0">
                <a:latin typeface="Bahnschrift" panose="020B0502040204020203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/>
              </a:rPr>
              <a:t>This can be done in two ways:-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Length field 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End Delimiter (ED)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Variable-Size Framing</a:t>
            </a:r>
          </a:p>
        </p:txBody>
      </p:sp>
    </p:spTree>
    <p:extLst>
      <p:ext uri="{BB962C8B-B14F-4D97-AF65-F5344CB8AC3E}">
        <p14:creationId xmlns:p14="http://schemas.microsoft.com/office/powerpoint/2010/main" val="48570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10648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End Delimiter problem can be solved in two ways:-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Variable-Size Framing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12F95-0FDE-4777-B05A-A4349DC4A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056947"/>
              </p:ext>
            </p:extLst>
          </p:nvPr>
        </p:nvGraphicFramePr>
        <p:xfrm>
          <a:off x="469638" y="2426311"/>
          <a:ext cx="8454442" cy="307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2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Character-Oriented Protocols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8525" y="4566675"/>
            <a:ext cx="2392472" cy="907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Source and destination address</a:t>
            </a:r>
          </a:p>
        </p:txBody>
      </p:sp>
      <p:cxnSp>
        <p:nvCxnSpPr>
          <p:cNvPr id="8" name="Straight Arrow Connector 7"/>
          <p:cNvCxnSpPr>
            <a:cxnSpLocks/>
            <a:endCxn id="6" idx="0"/>
          </p:cNvCxnSpPr>
          <p:nvPr/>
        </p:nvCxnSpPr>
        <p:spPr>
          <a:xfrm>
            <a:off x="2194761" y="3955161"/>
            <a:ext cx="0" cy="61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7351307" y="3888175"/>
            <a:ext cx="0" cy="89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9833" y="2150704"/>
            <a:ext cx="2392472" cy="907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Separate one frame from another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1223375" y="3074233"/>
            <a:ext cx="0" cy="41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33216A6-05C7-43E9-9D99-901CF094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24320"/>
              </p:ext>
            </p:extLst>
          </p:nvPr>
        </p:nvGraphicFramePr>
        <p:xfrm>
          <a:off x="847658" y="3497961"/>
          <a:ext cx="7924795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7593">
                  <a:extLst>
                    <a:ext uri="{9D8B030D-6E8A-4147-A177-3AD203B41FA5}">
                      <a16:colId xmlns:a16="http://schemas.microsoft.com/office/drawing/2014/main" val="707030691"/>
                    </a:ext>
                  </a:extLst>
                </a:gridCol>
                <a:gridCol w="1183233">
                  <a:extLst>
                    <a:ext uri="{9D8B030D-6E8A-4147-A177-3AD203B41FA5}">
                      <a16:colId xmlns:a16="http://schemas.microsoft.com/office/drawing/2014/main" val="460043886"/>
                    </a:ext>
                  </a:extLst>
                </a:gridCol>
                <a:gridCol w="685914">
                  <a:extLst>
                    <a:ext uri="{9D8B030D-6E8A-4147-A177-3AD203B41FA5}">
                      <a16:colId xmlns:a16="http://schemas.microsoft.com/office/drawing/2014/main" val="901034362"/>
                    </a:ext>
                  </a:extLst>
                </a:gridCol>
                <a:gridCol w="688784">
                  <a:extLst>
                    <a:ext uri="{9D8B030D-6E8A-4147-A177-3AD203B41FA5}">
                      <a16:colId xmlns:a16="http://schemas.microsoft.com/office/drawing/2014/main" val="3870982441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3714401911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4008226895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308645093"/>
                    </a:ext>
                  </a:extLst>
                </a:gridCol>
                <a:gridCol w="684849">
                  <a:extLst>
                    <a:ext uri="{9D8B030D-6E8A-4147-A177-3AD203B41FA5}">
                      <a16:colId xmlns:a16="http://schemas.microsoft.com/office/drawing/2014/main" val="2302906120"/>
                    </a:ext>
                  </a:extLst>
                </a:gridCol>
                <a:gridCol w="1052282">
                  <a:extLst>
                    <a:ext uri="{9D8B030D-6E8A-4147-A177-3AD203B41FA5}">
                      <a16:colId xmlns:a16="http://schemas.microsoft.com/office/drawing/2014/main" val="3412039524"/>
                    </a:ext>
                  </a:extLst>
                </a:gridCol>
                <a:gridCol w="787593">
                  <a:extLst>
                    <a:ext uri="{9D8B030D-6E8A-4147-A177-3AD203B41FA5}">
                      <a16:colId xmlns:a16="http://schemas.microsoft.com/office/drawing/2014/main" val="40792908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63224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6924A3-A5E6-45C6-A45E-2E8F3BC8449F}"/>
              </a:ext>
            </a:extLst>
          </p:cNvPr>
          <p:cNvCxnSpPr>
            <a:cxnSpLocks/>
          </p:cNvCxnSpPr>
          <p:nvPr/>
        </p:nvCxnSpPr>
        <p:spPr>
          <a:xfrm>
            <a:off x="6943657" y="2881733"/>
            <a:ext cx="1" cy="577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07B100-17A9-401D-BE02-BEFCE4F0FFCA}"/>
              </a:ext>
            </a:extLst>
          </p:cNvPr>
          <p:cNvCxnSpPr>
            <a:cxnSpLocks/>
          </p:cNvCxnSpPr>
          <p:nvPr/>
        </p:nvCxnSpPr>
        <p:spPr>
          <a:xfrm>
            <a:off x="2828857" y="2860175"/>
            <a:ext cx="0" cy="620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C5E04E-C296-43AC-AEF3-67E31314B8F2}"/>
              </a:ext>
            </a:extLst>
          </p:cNvPr>
          <p:cNvCxnSpPr>
            <a:cxnSpLocks/>
          </p:cNvCxnSpPr>
          <p:nvPr/>
        </p:nvCxnSpPr>
        <p:spPr>
          <a:xfrm>
            <a:off x="2864024" y="3081466"/>
            <a:ext cx="40796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061DA3-F7AE-42EF-AA90-7B2BE41100C0}"/>
              </a:ext>
            </a:extLst>
          </p:cNvPr>
          <p:cNvSpPr txBox="1"/>
          <p:nvPr/>
        </p:nvSpPr>
        <p:spPr>
          <a:xfrm>
            <a:off x="2864023" y="2675509"/>
            <a:ext cx="404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Bahnschrift" panose="020B0502040204020203"/>
              </a:rPr>
              <a:t>Data from upper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12253-37B8-40C7-9B1F-87D2C21CEFE3}"/>
              </a:ext>
            </a:extLst>
          </p:cNvPr>
          <p:cNvSpPr txBox="1"/>
          <p:nvPr/>
        </p:nvSpPr>
        <p:spPr>
          <a:xfrm>
            <a:off x="2864023" y="3093134"/>
            <a:ext cx="40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Bahnschrift" panose="020B0502040204020203"/>
              </a:rPr>
              <a:t>Variable number of characters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82C7AE-BCB7-4D2F-A758-BFEB53AEC962}"/>
              </a:ext>
            </a:extLst>
          </p:cNvPr>
          <p:cNvSpPr/>
          <p:nvPr/>
        </p:nvSpPr>
        <p:spPr>
          <a:xfrm>
            <a:off x="5875323" y="4830975"/>
            <a:ext cx="2951968" cy="8559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/>
              </a:rPr>
              <a:t>Error detection and correction redundant bits (multiples of 8 bit)</a:t>
            </a:r>
          </a:p>
        </p:txBody>
      </p:sp>
    </p:spTree>
    <p:extLst>
      <p:ext uri="{BB962C8B-B14F-4D97-AF65-F5344CB8AC3E}">
        <p14:creationId xmlns:p14="http://schemas.microsoft.com/office/powerpoint/2010/main" val="394327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454441" cy="23561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Used when frames consist of character. If data contains ED then, byte is stuffed into data to differentiate it from 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Character-Oriented Protocols/Byte Stuffing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5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1"/>
            <a:ext cx="8654246" cy="15316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Let ED = “$”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Character-Oriented Protocols/Byte Stuffing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8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291075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Let End Delimiter = </a:t>
            </a:r>
            <a:r>
              <a:rPr lang="en-US" sz="2800" dirty="0">
                <a:solidFill>
                  <a:srgbClr val="C00000"/>
                </a:solidFill>
              </a:rPr>
              <a:t>“$” (</a:t>
            </a:r>
            <a:r>
              <a:rPr lang="en-US" sz="2800" dirty="0"/>
              <a:t>if data contains ‘$’ anywhere, it can be escaped using ‘\O’ character. 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 if data contains ‘ </a:t>
            </a:r>
            <a:r>
              <a:rPr lang="en-US" sz="2800" dirty="0">
                <a:solidFill>
                  <a:srgbClr val="C00000"/>
                </a:solidFill>
              </a:rPr>
              <a:t>\0$ </a:t>
            </a:r>
            <a:r>
              <a:rPr lang="en-US" sz="2800" dirty="0"/>
              <a:t>’ then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Character-Oriented Protocols/Byte Stuffing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5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3716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After this lecture you will be able to</a:t>
            </a:r>
          </a:p>
          <a:p>
            <a:pPr lvl="1" algn="just"/>
            <a:r>
              <a:rPr lang="en-US" dirty="0"/>
              <a:t>learn different types of framing techniques</a:t>
            </a:r>
          </a:p>
          <a:p>
            <a:pPr lvl="1" algn="just"/>
            <a:r>
              <a:rPr lang="en-US" dirty="0"/>
              <a:t>differentiate between fixed and variable size framing</a:t>
            </a:r>
          </a:p>
          <a:p>
            <a:pPr lvl="1" algn="just"/>
            <a:r>
              <a:rPr lang="en-US" dirty="0"/>
              <a:t>introduction to flow control and error control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366026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Example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 if data contains ‘ </a:t>
            </a:r>
            <a:r>
              <a:rPr lang="en-US" sz="2800" dirty="0">
                <a:solidFill>
                  <a:srgbClr val="C00000"/>
                </a:solidFill>
              </a:rPr>
              <a:t>\0$ </a:t>
            </a:r>
            <a:r>
              <a:rPr lang="en-US" sz="2800" dirty="0"/>
              <a:t>’ then one more ESC character will be added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 use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\0</a:t>
            </a:r>
            <a:r>
              <a:rPr lang="en-US" sz="2800" dirty="0">
                <a:solidFill>
                  <a:srgbClr val="C00000"/>
                </a:solidFill>
              </a:rPr>
              <a:t>\0</a:t>
            </a:r>
            <a:r>
              <a:rPr lang="en-US" sz="2800" dirty="0">
                <a:solidFill>
                  <a:srgbClr val="7030A0"/>
                </a:solidFill>
              </a:rPr>
              <a:t>\0</a:t>
            </a:r>
            <a:r>
              <a:rPr lang="en-US" sz="2800" dirty="0">
                <a:solidFill>
                  <a:srgbClr val="C00000"/>
                </a:solidFill>
              </a:rPr>
              <a:t>$ ($ </a:t>
            </a:r>
            <a:r>
              <a:rPr lang="en-US" sz="2800" dirty="0"/>
              <a:t>is escaped using \O and \O is escaped using \O)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Character-Oriented Protocols/Byte Stuffing</a:t>
            </a:r>
          </a:p>
        </p:txBody>
      </p:sp>
    </p:spTree>
    <p:extLst>
      <p:ext uri="{BB962C8B-B14F-4D97-AF65-F5344CB8AC3E}">
        <p14:creationId xmlns:p14="http://schemas.microsoft.com/office/powerpoint/2010/main" val="251930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67" y="2068643"/>
            <a:ext cx="6880777" cy="367558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 SemiBold"/>
              </a:rPr>
              <a:t>Bytestuffing</a:t>
            </a:r>
            <a:r>
              <a:rPr lang="en-US" dirty="0">
                <a:latin typeface="Bahnschrift SemiBold"/>
              </a:rPr>
              <a:t> and </a:t>
            </a:r>
            <a:r>
              <a:rPr lang="en-US" dirty="0" err="1">
                <a:latin typeface="Bahnschrift SemiBold"/>
              </a:rPr>
              <a:t>Unstuffing</a:t>
            </a:r>
            <a:endParaRPr lang="en-US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3077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910"/>
          <a:stretch/>
        </p:blipFill>
        <p:spPr>
          <a:xfrm>
            <a:off x="169624" y="2252825"/>
            <a:ext cx="8897742" cy="166782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Byte-Stuffing and Unstuffing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121063" y="3920647"/>
            <a:ext cx="1260406" cy="44461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02184" y="4365257"/>
            <a:ext cx="4435326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200" dirty="0">
                <a:solidFill>
                  <a:sysClr val="windowText" lastClr="000000"/>
                </a:solidFill>
                <a:latin typeface="Bahnschrift" panose="020B0502040204020203"/>
              </a:rPr>
              <a:t>When it encounters this pattern in the middle of the data, thinks it has reached the end of the frame.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623" y="4365257"/>
            <a:ext cx="3562622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 algn="just"/>
            <a:r>
              <a:rPr lang="en-US" sz="2200" dirty="0">
                <a:solidFill>
                  <a:sysClr val="windowText" lastClr="000000"/>
                </a:solidFill>
                <a:latin typeface="Bahnschrift" panose="020B0502040204020203"/>
              </a:rPr>
              <a:t>The data section is stuffed with an extra byte.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1979020" y="3920647"/>
            <a:ext cx="1595448" cy="444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0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Byte-Stuffing and Unstuffing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-526" b="63735"/>
          <a:stretch/>
        </p:blipFill>
        <p:spPr>
          <a:xfrm>
            <a:off x="1094283" y="1500041"/>
            <a:ext cx="6925456" cy="142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710" y="3798144"/>
            <a:ext cx="45720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>
                <a:latin typeface="Bahnschrift" panose="020B0502040204020203"/>
              </a:rPr>
              <a:t>Escape characters that are part of the text must also be marked by another escape character</a:t>
            </a:r>
          </a:p>
        </p:txBody>
      </p:sp>
      <p:cxnSp>
        <p:nvCxnSpPr>
          <p:cNvPr id="7" name="Straight Arrow Connector 6"/>
          <p:cNvCxnSpPr>
            <a:cxnSpLocks/>
            <a:stCxn id="5" idx="0"/>
          </p:cNvCxnSpPr>
          <p:nvPr/>
        </p:nvCxnSpPr>
        <p:spPr>
          <a:xfrm flipV="1">
            <a:off x="4822710" y="2922066"/>
            <a:ext cx="701012" cy="876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7868" y="4978381"/>
            <a:ext cx="8304246" cy="1679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/>
              </a:rPr>
              <a:t>In other words, if the escape character is part of the text, an extra one is added to show that the second one is part of the text.</a:t>
            </a:r>
          </a:p>
        </p:txBody>
      </p:sp>
    </p:spTree>
    <p:extLst>
      <p:ext uri="{BB962C8B-B14F-4D97-AF65-F5344CB8AC3E}">
        <p14:creationId xmlns:p14="http://schemas.microsoft.com/office/powerpoint/2010/main" val="322812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106" y="2128602"/>
            <a:ext cx="6431787" cy="34357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Byte-Stuffing and Unstuffing at Receiving Side</a:t>
            </a:r>
          </a:p>
        </p:txBody>
      </p:sp>
    </p:spTree>
    <p:extLst>
      <p:ext uri="{BB962C8B-B14F-4D97-AF65-F5344CB8AC3E}">
        <p14:creationId xmlns:p14="http://schemas.microsoft.com/office/powerpoint/2010/main" val="310341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704"/>
          <a:stretch/>
        </p:blipFill>
        <p:spPr>
          <a:xfrm>
            <a:off x="269833" y="1863913"/>
            <a:ext cx="8511185" cy="174111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Byte-Stuffing and Unstuffing at Receiving Side</a:t>
            </a:r>
          </a:p>
        </p:txBody>
      </p:sp>
      <p:cxnSp>
        <p:nvCxnSpPr>
          <p:cNvPr id="3" name="Straight Arrow Connector 2"/>
          <p:cNvCxnSpPr>
            <a:cxnSpLocks/>
            <a:endCxn id="8" idx="0"/>
          </p:cNvCxnSpPr>
          <p:nvPr/>
        </p:nvCxnSpPr>
        <p:spPr>
          <a:xfrm flipH="1">
            <a:off x="2164540" y="2342367"/>
            <a:ext cx="1269125" cy="1318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65711" y="2342367"/>
            <a:ext cx="1850322" cy="1377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4212" y="3660723"/>
            <a:ext cx="2760655" cy="15459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Remove ESC character so that next flag to be treated as a data not as a </a:t>
            </a:r>
            <a:r>
              <a:rPr lang="en-US" sz="2000" dirty="0" err="1">
                <a:solidFill>
                  <a:sysClr val="windowText" lastClr="000000"/>
                </a:solidFill>
                <a:latin typeface="Bahnschrift" panose="020B0502040204020203"/>
              </a:rPr>
              <a:t>delemiter</a:t>
            </a:r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7315" y="3720230"/>
            <a:ext cx="2760655" cy="1545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Remove ESC character so that next ESC to be treated as a data not as a delimiter.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C804A-88F5-4AF3-BD17-9116ACF4F8A0}"/>
              </a:ext>
            </a:extLst>
          </p:cNvPr>
          <p:cNvSpPr/>
          <p:nvPr/>
        </p:nvSpPr>
        <p:spPr>
          <a:xfrm>
            <a:off x="578114" y="1698222"/>
            <a:ext cx="7109926" cy="2237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61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3" y="1440492"/>
            <a:ext cx="8654248" cy="43258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universal coding systems in use today, such as Unicode, have 16-bit and 32-bit characters that conflict with 8-bit characters.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We can say that in general, the tendency is moving toward the bit-oriented protocols.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 is very costly and obsolete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Problem in Character Oriented Protocol</a:t>
            </a:r>
          </a:p>
        </p:txBody>
      </p:sp>
    </p:spTree>
    <p:extLst>
      <p:ext uri="{BB962C8B-B14F-4D97-AF65-F5344CB8AC3E}">
        <p14:creationId xmlns:p14="http://schemas.microsoft.com/office/powerpoint/2010/main" val="2252199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312" y="1361440"/>
            <a:ext cx="8773768" cy="41699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data section of a frame is a sequence of bits to be interpreted by the upper layer as text, graphic, audio, video, and so 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However, in addition to headers (and possible trailers), we still need a delimiter to separate one frame from the 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Bit-Oriented Protocols</a:t>
            </a:r>
          </a:p>
        </p:txBody>
      </p:sp>
    </p:spTree>
    <p:extLst>
      <p:ext uri="{BB962C8B-B14F-4D97-AF65-F5344CB8AC3E}">
        <p14:creationId xmlns:p14="http://schemas.microsoft.com/office/powerpoint/2010/main" val="404883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Example: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Let ED = 01111 and if data = 01111.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Sender stuffs a bit to break the pattern i.e. here appends a 0 in data = 0111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Receiver receives the frame.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–&gt;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If data contains 011101, receiver removes the 0 and reads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Bit Oriented Protocol</a:t>
            </a:r>
          </a:p>
        </p:txBody>
      </p:sp>
    </p:spTree>
    <p:extLst>
      <p:ext uri="{BB962C8B-B14F-4D97-AF65-F5344CB8AC3E}">
        <p14:creationId xmlns:p14="http://schemas.microsoft.com/office/powerpoint/2010/main" val="1949456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Example: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Let ED = 01111 and if data = 01111.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Sender stuffs a bit to break the pattern i.e. here appends a 0 in data = 0111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1.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Receiver receives the frame.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–&gt;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If data contains 011101, receiver removes the 0 and reads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Bit Oriented Protocol</a:t>
            </a:r>
          </a:p>
        </p:txBody>
      </p:sp>
    </p:spTree>
    <p:extLst>
      <p:ext uri="{BB962C8B-B14F-4D97-AF65-F5344CB8AC3E}">
        <p14:creationId xmlns:p14="http://schemas.microsoft.com/office/powerpoint/2010/main" val="18153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9703" y="3142446"/>
            <a:ext cx="2104373" cy="839243"/>
          </a:xfrm>
          <a:prstGeom prst="rect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Data link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0640" y="3142445"/>
            <a:ext cx="2104373" cy="839243"/>
          </a:xfrm>
          <a:prstGeom prst="rect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Media Access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8169" y="1477969"/>
            <a:ext cx="3016685" cy="794797"/>
          </a:xfrm>
          <a:prstGeom prst="rect">
            <a:avLst/>
          </a:prstGeom>
          <a:solidFill>
            <a:srgbClr val="C9A4E4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/>
              </a:rPr>
              <a:t>Two functions of data link layer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2612202" y="2272766"/>
            <a:ext cx="2174310" cy="86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4786512" y="2272766"/>
            <a:ext cx="1936315" cy="86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9833" y="4052968"/>
            <a:ext cx="4384111" cy="2385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/>
              </a:rPr>
              <a:t>1. Deals with communication between two adjacent nodes.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/>
              </a:rPr>
              <a:t>2. Include framing, flow and error control and s/w implemented protocols.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40528" y="4052968"/>
            <a:ext cx="2764596" cy="617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Bahnschrift" panose="020B0502040204020203"/>
              </a:rPr>
              <a:t>1. How to share the link</a:t>
            </a:r>
          </a:p>
        </p:txBody>
      </p:sp>
    </p:spTree>
    <p:extLst>
      <p:ext uri="{BB962C8B-B14F-4D97-AF65-F5344CB8AC3E}">
        <p14:creationId xmlns:p14="http://schemas.microsoft.com/office/powerpoint/2010/main" val="235522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Example: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Let ED = 01111 and if data = 01111.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Sender stuffs a bit to break the pattern i.e. here appends a 0 in data = 0111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Receiver receives the frame.</a:t>
            </a:r>
            <a:br>
              <a:rPr lang="en-US" sz="2800" dirty="0"/>
            </a:br>
            <a:r>
              <a:rPr lang="en-US" sz="2800" b="1" dirty="0"/>
              <a:t>–&gt;</a:t>
            </a:r>
            <a:r>
              <a:rPr lang="en-US" sz="2800" dirty="0"/>
              <a:t> If data contains 0111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1, receiver removes the </a:t>
            </a:r>
            <a:r>
              <a:rPr lang="en-US" sz="2800" dirty="0">
                <a:solidFill>
                  <a:srgbClr val="FF0000"/>
                </a:solidFill>
              </a:rPr>
              <a:t>0 </a:t>
            </a:r>
            <a:r>
              <a:rPr lang="en-US" sz="2800" dirty="0"/>
              <a:t>and reads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Bit Oriented Protocol</a:t>
            </a:r>
          </a:p>
        </p:txBody>
      </p:sp>
    </p:spTree>
    <p:extLst>
      <p:ext uri="{BB962C8B-B14F-4D97-AF65-F5344CB8AC3E}">
        <p14:creationId xmlns:p14="http://schemas.microsoft.com/office/powerpoint/2010/main" val="317807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Bit Oriented Protocol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833" y="1453019"/>
            <a:ext cx="8544383" cy="259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A frame in a bit-oriented protocol. Most protocols use a special 8-bit pattern flag 01111110 as the delimiter to define the beginning and the end of the frame.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1F03B70E-D854-42A6-9F90-807AFC6BC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38810"/>
              </p:ext>
            </p:extLst>
          </p:nvPr>
        </p:nvGraphicFramePr>
        <p:xfrm>
          <a:off x="579624" y="5151972"/>
          <a:ext cx="800100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47428">
                  <a:extLst>
                    <a:ext uri="{9D8B030D-6E8A-4147-A177-3AD203B41FA5}">
                      <a16:colId xmlns:a16="http://schemas.microsoft.com/office/drawing/2014/main" val="707030691"/>
                    </a:ext>
                  </a:extLst>
                </a:gridCol>
                <a:gridCol w="1071391">
                  <a:extLst>
                    <a:ext uri="{9D8B030D-6E8A-4147-A177-3AD203B41FA5}">
                      <a16:colId xmlns:a16="http://schemas.microsoft.com/office/drawing/2014/main" val="460043886"/>
                    </a:ext>
                  </a:extLst>
                </a:gridCol>
                <a:gridCol w="3073578">
                  <a:extLst>
                    <a:ext uri="{9D8B030D-6E8A-4147-A177-3AD203B41FA5}">
                      <a16:colId xmlns:a16="http://schemas.microsoft.com/office/drawing/2014/main" val="901034362"/>
                    </a:ext>
                  </a:extLst>
                </a:gridCol>
                <a:gridCol w="963626">
                  <a:extLst>
                    <a:ext uri="{9D8B030D-6E8A-4147-A177-3AD203B41FA5}">
                      <a16:colId xmlns:a16="http://schemas.microsoft.com/office/drawing/2014/main" val="3412039524"/>
                    </a:ext>
                  </a:extLst>
                </a:gridCol>
                <a:gridCol w="1544977">
                  <a:extLst>
                    <a:ext uri="{9D8B030D-6E8A-4147-A177-3AD203B41FA5}">
                      <a16:colId xmlns:a16="http://schemas.microsoft.com/office/drawing/2014/main" val="40792908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01111010110 … 11011110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63224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462ACD-D068-4437-8A48-17A94EC79CA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066023" y="4531522"/>
            <a:ext cx="1" cy="577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1F80CF-6982-4BBF-9475-AF0C1A803D96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3018024" y="4531522"/>
            <a:ext cx="0" cy="620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BD9DBE-D4DE-4D66-BCEA-DB0E19048790}"/>
              </a:ext>
            </a:extLst>
          </p:cNvPr>
          <p:cNvCxnSpPr>
            <a:cxnSpLocks/>
          </p:cNvCxnSpPr>
          <p:nvPr/>
        </p:nvCxnSpPr>
        <p:spPr>
          <a:xfrm>
            <a:off x="3018023" y="4727966"/>
            <a:ext cx="3048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EFDB8-25FB-477C-B570-E340E8E7080B}"/>
              </a:ext>
            </a:extLst>
          </p:cNvPr>
          <p:cNvSpPr txBox="1"/>
          <p:nvPr/>
        </p:nvSpPr>
        <p:spPr>
          <a:xfrm>
            <a:off x="3018024" y="4346856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+mn-lt"/>
              </a:rPr>
              <a:t>Data from upper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1DA89-E618-47E0-9E71-CD8AED258ACF}"/>
              </a:ext>
            </a:extLst>
          </p:cNvPr>
          <p:cNvSpPr txBox="1"/>
          <p:nvPr/>
        </p:nvSpPr>
        <p:spPr>
          <a:xfrm>
            <a:off x="3029747" y="4745302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+mn-lt"/>
              </a:rPr>
              <a:t>Variable number of bits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7317FF-715B-4709-9829-FFCE87D7DB78}"/>
              </a:ext>
            </a:extLst>
          </p:cNvPr>
          <p:cNvSpPr txBox="1"/>
          <p:nvPr/>
        </p:nvSpPr>
        <p:spPr>
          <a:xfrm>
            <a:off x="7269453" y="5646510"/>
            <a:ext cx="11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+mn-lt"/>
              </a:rPr>
              <a:t>Flag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2067AE-23FF-45FE-8E78-3501B21D24A3}"/>
              </a:ext>
            </a:extLst>
          </p:cNvPr>
          <p:cNvSpPr txBox="1"/>
          <p:nvPr/>
        </p:nvSpPr>
        <p:spPr>
          <a:xfrm>
            <a:off x="579624" y="5653688"/>
            <a:ext cx="11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+mn-lt"/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58705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Bit Oriented 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427" y="5501390"/>
            <a:ext cx="8333789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/>
              </a:rPr>
              <a:t>Note that even if we have a 0 after five 1s, we still stuff a O. The 0 will be removed by the receiver.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263943-8399-455A-BA84-A8F5BD75D5CB}"/>
              </a:ext>
            </a:extLst>
          </p:cNvPr>
          <p:cNvGrpSpPr/>
          <p:nvPr/>
        </p:nvGrpSpPr>
        <p:grpSpPr>
          <a:xfrm>
            <a:off x="942391" y="1554867"/>
            <a:ext cx="7259217" cy="3822913"/>
            <a:chOff x="690465" y="1439051"/>
            <a:chExt cx="7259217" cy="38229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FAE966-A7C6-426F-8D19-87817439648D}"/>
                </a:ext>
              </a:extLst>
            </p:cNvPr>
            <p:cNvSpPr txBox="1"/>
            <p:nvPr/>
          </p:nvSpPr>
          <p:spPr>
            <a:xfrm>
              <a:off x="3461505" y="4800299"/>
              <a:ext cx="1717137" cy="461665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Bit Stuffing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66BAB6-0F72-47D2-A55E-A0ECCC5B9E4A}"/>
                </a:ext>
              </a:extLst>
            </p:cNvPr>
            <p:cNvGrpSpPr/>
            <p:nvPr/>
          </p:nvGrpSpPr>
          <p:grpSpPr>
            <a:xfrm>
              <a:off x="690465" y="1439051"/>
              <a:ext cx="7259217" cy="3366214"/>
              <a:chOff x="690465" y="1439051"/>
              <a:chExt cx="7259217" cy="336621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285315-CEDF-4765-AE8A-47465F51D9F3}"/>
                  </a:ext>
                </a:extLst>
              </p:cNvPr>
              <p:cNvSpPr txBox="1"/>
              <p:nvPr/>
            </p:nvSpPr>
            <p:spPr>
              <a:xfrm>
                <a:off x="797690" y="1439051"/>
                <a:ext cx="6971780" cy="3236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N" sz="2800" dirty="0">
                    <a:latin typeface="Bahnschrift" panose="020B0502040204020203" pitchFamily="34" charset="0"/>
                  </a:rPr>
                  <a:t> 0 1 1  0 1 1 1 1 1 1 1 1 1 1 1 1 1 1 1 1 0 0 1 0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IN" sz="2800" dirty="0">
                    <a:latin typeface="Bahnschrift" panose="020B0502040204020203" pitchFamily="34" charset="0"/>
                  </a:rPr>
                  <a:t> 0 1 1 0 1 1 1 1 1 </a:t>
                </a:r>
                <a:r>
                  <a:rPr lang="en-IN" sz="28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0</a:t>
                </a:r>
                <a:r>
                  <a:rPr lang="en-IN" sz="2800" dirty="0">
                    <a:latin typeface="Bahnschrift" panose="020B0502040204020203" pitchFamily="34" charset="0"/>
                  </a:rPr>
                  <a:t> 1 1 1 1 1 </a:t>
                </a:r>
                <a:r>
                  <a:rPr lang="en-IN" sz="28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0</a:t>
                </a:r>
                <a:r>
                  <a:rPr lang="en-IN" sz="2800" dirty="0">
                    <a:latin typeface="Bahnschrift" panose="020B0502040204020203" pitchFamily="34" charset="0"/>
                  </a:rPr>
                  <a:t> 1 1 1 1 1 </a:t>
                </a:r>
                <a:r>
                  <a:rPr lang="en-IN" sz="2800" dirty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0</a:t>
                </a:r>
                <a:r>
                  <a:rPr lang="en-IN" sz="2800" dirty="0">
                    <a:latin typeface="Bahnschrift" panose="020B0502040204020203" pitchFamily="34" charset="0"/>
                  </a:rPr>
                  <a:t> 1 0 0 1 0</a:t>
                </a:r>
              </a:p>
              <a:p>
                <a:pPr>
                  <a:lnSpc>
                    <a:spcPct val="150000"/>
                  </a:lnSpc>
                </a:pPr>
                <a:endParaRPr lang="en-IN" sz="2800" dirty="0">
                  <a:latin typeface="Bahnschrift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800" dirty="0">
                    <a:latin typeface="Bahnschrift" panose="020B0502040204020203" pitchFamily="34" charset="0"/>
                  </a:rPr>
                  <a:t>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arenR" startAt="3"/>
                </a:pPr>
                <a:r>
                  <a:rPr lang="en-IN" sz="2800" dirty="0">
                    <a:latin typeface="Bahnschrift" panose="020B0502040204020203" pitchFamily="34" charset="0"/>
                  </a:rPr>
                  <a:t> 0 1 1 0 1 1 1 1 1 1 1 1 1 1 1 1 1 1 1 1 0 0 1 0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8670C9E-0654-486B-8AC9-6FF022E4F89E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3564295" y="2632945"/>
                <a:ext cx="1114956" cy="755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FB2677C-219F-4619-A252-A450AE6BCB1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679251" y="2632945"/>
                <a:ext cx="160725" cy="755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DFB6509-FA18-455D-97E1-C28F282E0D85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679251" y="2625371"/>
                <a:ext cx="1455055" cy="762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8A331E-E185-4FA9-9987-70212C67F814}"/>
                  </a:ext>
                </a:extLst>
              </p:cNvPr>
              <p:cNvSpPr txBox="1"/>
              <p:nvPr/>
            </p:nvSpPr>
            <p:spPr>
              <a:xfrm>
                <a:off x="3649962" y="3388127"/>
                <a:ext cx="205857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2800" dirty="0">
                    <a:latin typeface="Bahnschrift" panose="020B0502040204020203" pitchFamily="34" charset="0"/>
                  </a:rPr>
                  <a:t>Stuffed Bits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2D2154D-1B83-4341-AD54-BEB5C5EA88BB}"/>
                  </a:ext>
                </a:extLst>
              </p:cNvPr>
              <p:cNvSpPr/>
              <p:nvPr/>
            </p:nvSpPr>
            <p:spPr>
              <a:xfrm>
                <a:off x="690465" y="1439051"/>
                <a:ext cx="7259217" cy="336621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57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439451" cy="382515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Flow Control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It is an important function of the Data Link Layer. It refers to a set of procedures that tells the sender how much data it can transmit before waiting for acknowledgement from the receiver.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879600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439451" cy="33154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Error Control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The error control function of data link layer detects the errors in transmitted frames and re-transmit all the erroneous frames.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Error Control</a:t>
            </a:r>
          </a:p>
        </p:txBody>
      </p:sp>
    </p:spTree>
    <p:extLst>
      <p:ext uri="{BB962C8B-B14F-4D97-AF65-F5344CB8AC3E}">
        <p14:creationId xmlns:p14="http://schemas.microsoft.com/office/powerpoint/2010/main" val="4167849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US" dirty="0">
                <a:latin typeface="Bahnschrift SemiBold"/>
              </a:rPr>
              <a:t>Introduction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455347-3923-473C-8088-CF20C7C71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76761"/>
              </p:ext>
            </p:extLst>
          </p:nvPr>
        </p:nvGraphicFramePr>
        <p:xfrm>
          <a:off x="238903" y="3669127"/>
          <a:ext cx="4351758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32697">
                  <a:extLst>
                    <a:ext uri="{9D8B030D-6E8A-4147-A177-3AD203B41FA5}">
                      <a16:colId xmlns:a16="http://schemas.microsoft.com/office/drawing/2014/main" val="1800060693"/>
                    </a:ext>
                  </a:extLst>
                </a:gridCol>
                <a:gridCol w="2015412">
                  <a:extLst>
                    <a:ext uri="{9D8B030D-6E8A-4147-A177-3AD203B41FA5}">
                      <a16:colId xmlns:a16="http://schemas.microsoft.com/office/drawing/2014/main" val="3547599346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7464868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Payload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56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38A9E-5010-4E4F-BDB9-9FA8DD7BE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25912"/>
              </p:ext>
            </p:extLst>
          </p:nvPr>
        </p:nvGraphicFramePr>
        <p:xfrm>
          <a:off x="4712100" y="3669126"/>
          <a:ext cx="421198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00917">
                  <a:extLst>
                    <a:ext uri="{9D8B030D-6E8A-4147-A177-3AD203B41FA5}">
                      <a16:colId xmlns:a16="http://schemas.microsoft.com/office/drawing/2014/main" val="1800060693"/>
                    </a:ext>
                  </a:extLst>
                </a:gridCol>
                <a:gridCol w="2032674">
                  <a:extLst>
                    <a:ext uri="{9D8B030D-6E8A-4147-A177-3AD203B41FA5}">
                      <a16:colId xmlns:a16="http://schemas.microsoft.com/office/drawing/2014/main" val="3547599346"/>
                    </a:ext>
                  </a:extLst>
                </a:gridCol>
                <a:gridCol w="1078389">
                  <a:extLst>
                    <a:ext uri="{9D8B030D-6E8A-4147-A177-3AD203B41FA5}">
                      <a16:colId xmlns:a16="http://schemas.microsoft.com/office/drawing/2014/main" val="74648683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Payload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5698"/>
                  </a:ext>
                </a:extLst>
              </a:tr>
            </a:tbl>
          </a:graphicData>
        </a:graphic>
      </p:graphicFrame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7749EA6A-80DD-4114-898A-59FF65C5B7FA}"/>
              </a:ext>
            </a:extLst>
          </p:cNvPr>
          <p:cNvSpPr/>
          <p:nvPr/>
        </p:nvSpPr>
        <p:spPr>
          <a:xfrm>
            <a:off x="2413416" y="4220248"/>
            <a:ext cx="4991725" cy="685516"/>
          </a:xfrm>
          <a:prstGeom prst="curvedUpArrow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" panose="020B05020402040202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14602-2AD4-4BC7-8262-2EC6FDA5B4DB}"/>
              </a:ext>
            </a:extLst>
          </p:cNvPr>
          <p:cNvSpPr/>
          <p:nvPr/>
        </p:nvSpPr>
        <p:spPr>
          <a:xfrm>
            <a:off x="1618938" y="2155126"/>
            <a:ext cx="1633928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 panose="020B0502040204020203"/>
              </a:rPr>
              <a:t>Packet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E0D0A-3274-4B5A-89E1-182777E09B03}"/>
              </a:ext>
            </a:extLst>
          </p:cNvPr>
          <p:cNvSpPr/>
          <p:nvPr/>
        </p:nvSpPr>
        <p:spPr>
          <a:xfrm>
            <a:off x="6055558" y="2155126"/>
            <a:ext cx="1633928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 panose="020B0502040204020203"/>
              </a:rPr>
              <a:t>Packet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9B977F-3F74-4E2F-80BF-40787BAF653B}"/>
              </a:ext>
            </a:extLst>
          </p:cNvPr>
          <p:cNvCxnSpPr>
            <a:cxnSpLocks/>
          </p:cNvCxnSpPr>
          <p:nvPr/>
        </p:nvCxnSpPr>
        <p:spPr>
          <a:xfrm rot="5400000">
            <a:off x="3906672" y="3153699"/>
            <a:ext cx="641111" cy="38974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B2A91F-6F14-42ED-898E-7C01FD573427}"/>
              </a:ext>
            </a:extLst>
          </p:cNvPr>
          <p:cNvCxnSpPr>
            <a:cxnSpLocks/>
          </p:cNvCxnSpPr>
          <p:nvPr/>
        </p:nvCxnSpPr>
        <p:spPr>
          <a:xfrm>
            <a:off x="4886325" y="3028013"/>
            <a:ext cx="315261" cy="558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B6E399-59C7-42D3-B614-5919A3A53480}"/>
              </a:ext>
            </a:extLst>
          </p:cNvPr>
          <p:cNvSpPr txBox="1"/>
          <p:nvPr/>
        </p:nvSpPr>
        <p:spPr>
          <a:xfrm>
            <a:off x="4032356" y="2632509"/>
            <a:ext cx="12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D832E-BB71-4942-A391-6C9033EEEC39}"/>
              </a:ext>
            </a:extLst>
          </p:cNvPr>
          <p:cNvSpPr txBox="1"/>
          <p:nvPr/>
        </p:nvSpPr>
        <p:spPr>
          <a:xfrm>
            <a:off x="1478424" y="1499209"/>
            <a:ext cx="186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Sending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B2FD6-096C-4D43-8837-0586EAC0670F}"/>
              </a:ext>
            </a:extLst>
          </p:cNvPr>
          <p:cNvSpPr txBox="1"/>
          <p:nvPr/>
        </p:nvSpPr>
        <p:spPr>
          <a:xfrm>
            <a:off x="5847840" y="1517866"/>
            <a:ext cx="204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/>
              </a:rPr>
              <a:t>Receiving Machine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F2336B-E50D-4B0F-9881-B046B2A90DB8}"/>
              </a:ext>
            </a:extLst>
          </p:cNvPr>
          <p:cNvCxnSpPr>
            <a:cxnSpLocks/>
          </p:cNvCxnSpPr>
          <p:nvPr/>
        </p:nvCxnSpPr>
        <p:spPr>
          <a:xfrm>
            <a:off x="2435902" y="2627316"/>
            <a:ext cx="0" cy="974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0962F3-65F5-4F16-808E-10BDC7BBBAD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803699" y="2623276"/>
            <a:ext cx="14391" cy="104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Parts of a Frame</a:t>
            </a:r>
            <a:endParaRPr lang="en-US" dirty="0">
              <a:latin typeface="Bahnschrift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EFC0A3-7D30-4F43-B132-7A869D1A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5122"/>
              </p:ext>
            </p:extLst>
          </p:nvPr>
        </p:nvGraphicFramePr>
        <p:xfrm>
          <a:off x="725447" y="3200400"/>
          <a:ext cx="7693105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5576">
                  <a:extLst>
                    <a:ext uri="{9D8B030D-6E8A-4147-A177-3AD203B41FA5}">
                      <a16:colId xmlns:a16="http://schemas.microsoft.com/office/drawing/2014/main" val="311941014"/>
                    </a:ext>
                  </a:extLst>
                </a:gridCol>
                <a:gridCol w="1246833">
                  <a:extLst>
                    <a:ext uri="{9D8B030D-6E8A-4147-A177-3AD203B41FA5}">
                      <a16:colId xmlns:a16="http://schemas.microsoft.com/office/drawing/2014/main" val="1900889357"/>
                    </a:ext>
                  </a:extLst>
                </a:gridCol>
                <a:gridCol w="2608288">
                  <a:extLst>
                    <a:ext uri="{9D8B030D-6E8A-4147-A177-3AD203B41FA5}">
                      <a16:colId xmlns:a16="http://schemas.microsoft.com/office/drawing/2014/main" val="2889170971"/>
                    </a:ext>
                  </a:extLst>
                </a:gridCol>
                <a:gridCol w="1056885">
                  <a:extLst>
                    <a:ext uri="{9D8B030D-6E8A-4147-A177-3AD203B41FA5}">
                      <a16:colId xmlns:a16="http://schemas.microsoft.com/office/drawing/2014/main" val="496449318"/>
                    </a:ext>
                  </a:extLst>
                </a:gridCol>
                <a:gridCol w="1485523">
                  <a:extLst>
                    <a:ext uri="{9D8B030D-6E8A-4147-A177-3AD203B41FA5}">
                      <a16:colId xmlns:a16="http://schemas.microsoft.com/office/drawing/2014/main" val="424383084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Payload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Trailer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Bahnschrift" panose="020B0502040204020203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2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34953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Framing</a:t>
            </a:r>
          </a:p>
          <a:p>
            <a:pPr>
              <a:lnSpc>
                <a:spcPct val="150000"/>
              </a:lnSpc>
            </a:pPr>
            <a:r>
              <a:rPr lang="en-US" dirty="0"/>
              <a:t>Flow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Error Detection and/or Correction</a:t>
            </a:r>
          </a:p>
          <a:p>
            <a:pPr>
              <a:lnSpc>
                <a:spcPct val="150000"/>
              </a:lnSpc>
            </a:pPr>
            <a:r>
              <a:rPr lang="en-US" dirty="0"/>
              <a:t>Multipoint transmission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  <a:latin typeface="Bahnschrift SemiBold"/>
              </a:rPr>
              <a:t>Services Provided By The Data Link Protocols</a:t>
            </a:r>
            <a:endParaRPr lang="en-US" dirty="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8550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70D9-A4A7-428C-8FCA-680EB71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05000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ahnschrift" panose="020B0502040204020203"/>
              </a:rPr>
              <a:t>The data link layer needs to pack bits into </a:t>
            </a:r>
            <a:r>
              <a:rPr lang="en-US" dirty="0">
                <a:solidFill>
                  <a:srgbClr val="FF0000"/>
                </a:solidFill>
                <a:latin typeface="Bahnschrift" panose="020B0502040204020203"/>
              </a:rPr>
              <a:t>frames</a:t>
            </a:r>
            <a:r>
              <a:rPr lang="en-US" dirty="0">
                <a:latin typeface="Bahnschrift" panose="020B0502040204020203"/>
              </a:rPr>
              <a:t>, so that each frame is distinguishable from another. Our postal system practices a type of framing. The simple act of inserting a letter into an envelope separates one piece of information from another; the envelope serves as the delimiter.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65F5B-D10C-4A3B-BB7E-5DEBDA3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3" t="11352" r="7737" b="21432"/>
          <a:stretch/>
        </p:blipFill>
        <p:spPr>
          <a:xfrm>
            <a:off x="2120355" y="3429000"/>
            <a:ext cx="4903289" cy="30702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Framing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675" y="1341930"/>
            <a:ext cx="8214610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ahnschrift" panose="020B0502040204020203"/>
              </a:rPr>
              <a:t>Each envelope defines the sender and receiver addresses since the postal system is a many-to-many carrier facility.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2973" y="4571970"/>
            <a:ext cx="1438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/>
              </a:rPr>
              <a:t>Sender Address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31" y="4571970"/>
            <a:ext cx="1438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/>
              </a:rPr>
              <a:t>Receiver</a:t>
            </a:r>
          </a:p>
          <a:p>
            <a:pPr algn="ctr"/>
            <a:r>
              <a:rPr lang="en-US" sz="2400" dirty="0">
                <a:latin typeface="Bahnschrift" panose="020B0502040204020203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2641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3" t="11352" r="7737" b="21432"/>
          <a:stretch/>
        </p:blipFill>
        <p:spPr>
          <a:xfrm>
            <a:off x="2448224" y="2138271"/>
            <a:ext cx="4603930" cy="28828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/>
              </a:rPr>
              <a:t>Framing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209" y="3192780"/>
            <a:ext cx="136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Sender Address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729" y="3192780"/>
            <a:ext cx="136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" panose="020B0502040204020203"/>
              </a:rPr>
              <a:t>Receiver</a:t>
            </a:r>
          </a:p>
          <a:p>
            <a:pPr algn="ctr"/>
            <a:r>
              <a:rPr lang="en-US" sz="2000" dirty="0">
                <a:latin typeface="Bahnschrift" panose="020B0502040204020203"/>
              </a:rPr>
              <a:t>Address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0661" y="5489033"/>
            <a:ext cx="1888761" cy="1009909"/>
          </a:xfrm>
          <a:prstGeom prst="rect">
            <a:avLst/>
          </a:prstGeom>
          <a:solidFill>
            <a:srgbClr val="C9A4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anose="020B0502040204020203"/>
              </a:rPr>
              <a:t>Where the packet is to go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>
          <a:xfrm>
            <a:off x="6349398" y="3900666"/>
            <a:ext cx="769859" cy="1588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2043</TotalTime>
  <Words>1148</Words>
  <Application>Microsoft Office PowerPoint</Application>
  <PresentationFormat>On-screen Show (4:3)</PresentationFormat>
  <Paragraphs>154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Introduction</vt:lpstr>
      <vt:lpstr>Parts of a Frame</vt:lpstr>
      <vt:lpstr>Services Provided By The Data Link Protocols</vt:lpstr>
      <vt:lpstr>Framing</vt:lpstr>
      <vt:lpstr>Framing</vt:lpstr>
      <vt:lpstr>Framing</vt:lpstr>
      <vt:lpstr>Problems in Framing</vt:lpstr>
      <vt:lpstr>Framing</vt:lpstr>
      <vt:lpstr>Fixed Size Framing</vt:lpstr>
      <vt:lpstr>Drawbacks of Fixed Size Framing</vt:lpstr>
      <vt:lpstr>Variable-Size Framing</vt:lpstr>
      <vt:lpstr>Variable-Size Framing</vt:lpstr>
      <vt:lpstr>Character-Oriented Protocols </vt:lpstr>
      <vt:lpstr>Character-Oriented Protocols/Byte Stuffing</vt:lpstr>
      <vt:lpstr>Character-Oriented Protocols/Byte Stuffing</vt:lpstr>
      <vt:lpstr>Character-Oriented Protocols/Byte Stuffing</vt:lpstr>
      <vt:lpstr>Character-Oriented Protocols/Byte Stuffing</vt:lpstr>
      <vt:lpstr>Bytestuffing and Unstuffing</vt:lpstr>
      <vt:lpstr>Byte-Stuffing and Unstuffing</vt:lpstr>
      <vt:lpstr>Byte-Stuffing and Unstuffing</vt:lpstr>
      <vt:lpstr>Byte-Stuffing and Unstuffing at Receiving Side</vt:lpstr>
      <vt:lpstr>Byte-Stuffing and Unstuffing at Receiving Side</vt:lpstr>
      <vt:lpstr>Problem in Character Oriented Protocol</vt:lpstr>
      <vt:lpstr>Bit-Oriented Protocols</vt:lpstr>
      <vt:lpstr>Bit Oriented Protocol</vt:lpstr>
      <vt:lpstr>Bit Oriented Protocol</vt:lpstr>
      <vt:lpstr>Bit Oriented Protocol</vt:lpstr>
      <vt:lpstr>Bit Oriented Protocol</vt:lpstr>
      <vt:lpstr>Bit Oriented Protocol</vt:lpstr>
      <vt:lpstr>Flow Control</vt:lpstr>
      <vt:lpstr>Error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115</cp:revision>
  <dcterms:created xsi:type="dcterms:W3CDTF">2020-12-01T08:07:04Z</dcterms:created>
  <dcterms:modified xsi:type="dcterms:W3CDTF">2021-01-06T04:54:45Z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271421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