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6" r:id="rId5"/>
    <p:sldId id="261" r:id="rId6"/>
    <p:sldId id="287" r:id="rId7"/>
    <p:sldId id="288" r:id="rId8"/>
    <p:sldId id="289" r:id="rId9"/>
    <p:sldId id="260" r:id="rId10"/>
    <p:sldId id="283" r:id="rId11"/>
    <p:sldId id="263" r:id="rId12"/>
    <p:sldId id="262" r:id="rId13"/>
    <p:sldId id="268" r:id="rId14"/>
    <p:sldId id="269" r:id="rId15"/>
    <p:sldId id="270" r:id="rId16"/>
    <p:sldId id="272" r:id="rId17"/>
    <p:sldId id="284" r:id="rId18"/>
    <p:sldId id="273" r:id="rId19"/>
    <p:sldId id="275" r:id="rId20"/>
    <p:sldId id="276" r:id="rId21"/>
    <p:sldId id="290" r:id="rId22"/>
    <p:sldId id="277" r:id="rId23"/>
    <p:sldId id="278" r:id="rId24"/>
    <p:sldId id="281" r:id="rId25"/>
    <p:sldId id="282" r:id="rId26"/>
    <p:sldId id="285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48C8"/>
    <a:srgbClr val="D3B5E9"/>
    <a:srgbClr val="B889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 ?><Relationships xmlns="http://schemas.openxmlformats.org/package/2006/relationships"><Relationship Id="rId3" Target="../media/image4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Relationship Id="rId4" Target="../media/image5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3" Target="../media/image4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Relationship Id="rId4" Target="../media/image5.jpeg" Type="http://schemas.openxmlformats.org/officeDocument/2006/relationships/image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 ideal channel in which no frames are lost, duplicated or corrupted is regarded as Noiseless Channel.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provides flow-control mechanism but does not provide any error control mechanism.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Noiseless Channels</a:t>
            </a:r>
          </a:p>
        </p:txBody>
      </p:sp>
    </p:spTree>
    <p:extLst>
      <p:ext uri="{BB962C8B-B14F-4D97-AF65-F5344CB8AC3E}">
        <p14:creationId xmlns:p14="http://schemas.microsoft.com/office/powerpoint/2010/main" val="43253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73874"/>
              </p:ext>
            </p:extLst>
          </p:nvPr>
        </p:nvGraphicFramePr>
        <p:xfrm>
          <a:off x="350219" y="2324503"/>
          <a:ext cx="8443562" cy="304036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21781">
                  <a:extLst>
                    <a:ext uri="{9D8B030D-6E8A-4147-A177-3AD203B41FA5}">
                      <a16:colId xmlns:a16="http://schemas.microsoft.com/office/drawing/2014/main" val="1211150268"/>
                    </a:ext>
                  </a:extLst>
                </a:gridCol>
                <a:gridCol w="4221781">
                  <a:extLst>
                    <a:ext uri="{9D8B030D-6E8A-4147-A177-3AD203B41FA5}">
                      <a16:colId xmlns:a16="http://schemas.microsoft.com/office/drawing/2014/main" val="624210959"/>
                    </a:ext>
                  </a:extLst>
                </a:gridCol>
              </a:tblGrid>
              <a:tr h="7130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Unidirectional</a:t>
                      </a:r>
                    </a:p>
                  </a:txBody>
                  <a:tcPr marB="21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4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Bahnschrift" panose="020B0502040204020203"/>
                        </a:rPr>
                        <a:t>Bidirectional</a:t>
                      </a:r>
                    </a:p>
                  </a:txBody>
                  <a:tcPr marB="21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4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3146"/>
                  </a:ext>
                </a:extLst>
              </a:tr>
              <a:tr h="13655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 panose="020B0502040204020203"/>
                        </a:rPr>
                        <a:t>Data frames travel from one node, called the sender, to another node, called the receiver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 panose="020B0502040204020203"/>
                        </a:rPr>
                        <a:t>Data flow in both directions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1471"/>
                  </a:ext>
                </a:extLst>
              </a:tr>
              <a:tr h="938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 panose="020B0502040204020203"/>
                        </a:rPr>
                        <a:t>Less 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Bahnschrift" panose="020B0502040204020203"/>
                        </a:rPr>
                        <a:t>Bidirectional protocols are more 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9843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Difference Between Protocols</a:t>
            </a:r>
          </a:p>
        </p:txBody>
      </p:sp>
    </p:spTree>
    <p:extLst>
      <p:ext uri="{BB962C8B-B14F-4D97-AF65-F5344CB8AC3E}">
        <p14:creationId xmlns:p14="http://schemas.microsoft.com/office/powerpoint/2010/main" val="344363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880" y="1361440"/>
            <a:ext cx="8361680" cy="53024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No flow or error control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Unidirectional protocol.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Receiver can immediately handle any frame it receives.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 No sequence number or acknowledgements are used here.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Simplex Protocol</a:t>
            </a:r>
          </a:p>
        </p:txBody>
      </p:sp>
    </p:spTree>
    <p:extLst>
      <p:ext uri="{BB962C8B-B14F-4D97-AF65-F5344CB8AC3E}">
        <p14:creationId xmlns:p14="http://schemas.microsoft.com/office/powerpoint/2010/main" val="395387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504" y="1635760"/>
            <a:ext cx="6162992" cy="38276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Simplest Protocol</a:t>
            </a:r>
          </a:p>
        </p:txBody>
      </p:sp>
    </p:spTree>
    <p:extLst>
      <p:ext uri="{BB962C8B-B14F-4D97-AF65-F5344CB8AC3E}">
        <p14:creationId xmlns:p14="http://schemas.microsoft.com/office/powerpoint/2010/main" val="203241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8" y="2257990"/>
            <a:ext cx="7854983" cy="45558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Simplest Protocol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838" y="1315233"/>
            <a:ext cx="8555277" cy="12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Bahnschrift SemiBold"/>
              </a:rPr>
              <a:t>Design of the simplest protocol with no flow control and error control</a:t>
            </a:r>
          </a:p>
        </p:txBody>
      </p:sp>
    </p:spTree>
    <p:extLst>
      <p:ext uri="{BB962C8B-B14F-4D97-AF65-F5344CB8AC3E}">
        <p14:creationId xmlns:p14="http://schemas.microsoft.com/office/powerpoint/2010/main" val="120684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Simplest Protocol (Sender Aide Algorithm)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12571"/>
              </p:ext>
            </p:extLst>
          </p:nvPr>
        </p:nvGraphicFramePr>
        <p:xfrm>
          <a:off x="269833" y="1263249"/>
          <a:ext cx="8489942" cy="5607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3527">
                  <a:extLst>
                    <a:ext uri="{9D8B030D-6E8A-4147-A177-3AD203B41FA5}">
                      <a16:colId xmlns:a16="http://schemas.microsoft.com/office/drawing/2014/main" val="497794961"/>
                    </a:ext>
                  </a:extLst>
                </a:gridCol>
                <a:gridCol w="3466415">
                  <a:extLst>
                    <a:ext uri="{9D8B030D-6E8A-4147-A177-3AD203B41FA5}">
                      <a16:colId xmlns:a16="http://schemas.microsoft.com/office/drawing/2014/main" val="3267412172"/>
                    </a:ext>
                  </a:extLst>
                </a:gridCol>
              </a:tblGrid>
              <a:tr h="4254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while(true)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" panose="020B0502040204020203" pitchFamily="34" charset="0"/>
                        </a:rPr>
                        <a:t>//repeat</a:t>
                      </a:r>
                      <a:r>
                        <a:rPr lang="en-US" sz="2000" baseline="0" dirty="0">
                          <a:latin typeface="Bahnschrift" panose="020B0502040204020203" pitchFamily="34" charset="0"/>
                        </a:rPr>
                        <a:t> forever</a:t>
                      </a:r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961760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6108028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WaitForEvent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" panose="020B0502040204020203" pitchFamily="34" charset="0"/>
                        </a:rPr>
                        <a:t>//Sleep until an event occurs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50586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if(Event(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RequestTo</a:t>
                      </a:r>
                      <a:r>
                        <a:rPr lang="en-US" sz="2000" baseline="0" dirty="0" err="1">
                          <a:latin typeface="Bahnschrift" panose="020B0502040204020203" pitchFamily="34" charset="0"/>
                        </a:rPr>
                        <a:t>Send</a:t>
                      </a:r>
                      <a:r>
                        <a:rPr lang="en-US" sz="2000" baseline="0" dirty="0">
                          <a:latin typeface="Bahnschrift" panose="020B0502040204020203" pitchFamily="34" charset="0"/>
                        </a:rPr>
                        <a:t>)</a:t>
                      </a:r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" panose="020B0502040204020203" pitchFamily="34" charset="0"/>
                        </a:rPr>
                        <a:t>//There is a packet to send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048190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765291"/>
                  </a:ext>
                </a:extLst>
              </a:tr>
              <a:tr h="73437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          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GetData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" panose="020B0502040204020203" pitchFamily="34" charset="0"/>
                        </a:rPr>
                        <a:t>//takes a data packet from the network layer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5852111"/>
                  </a:ext>
                </a:extLst>
              </a:tr>
              <a:tr h="6640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         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MakeFrame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" panose="020B0502040204020203" pitchFamily="34" charset="0"/>
                        </a:rPr>
                        <a:t>//adds a header and delimiter flags to the data packet to make a frame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710675"/>
                  </a:ext>
                </a:extLst>
              </a:tr>
              <a:tr h="73437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        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SendFrame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Bahnschrift" panose="020B0502040204020203" pitchFamily="34" charset="0"/>
                        </a:rPr>
                        <a:t>//delivers the frame to the physical layer for transmission.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848423"/>
                  </a:ext>
                </a:extLst>
              </a:tr>
              <a:tr h="73437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   }</a:t>
                      </a:r>
                    </a:p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93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04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547138" cy="1064870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Simplest Protocol (Receiver Side Algorithm)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88532"/>
              </p:ext>
            </p:extLst>
          </p:nvPr>
        </p:nvGraphicFramePr>
        <p:xfrm>
          <a:off x="327029" y="1432560"/>
          <a:ext cx="8489942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4971">
                  <a:extLst>
                    <a:ext uri="{9D8B030D-6E8A-4147-A177-3AD203B41FA5}">
                      <a16:colId xmlns:a16="http://schemas.microsoft.com/office/drawing/2014/main" val="497794961"/>
                    </a:ext>
                  </a:extLst>
                </a:gridCol>
                <a:gridCol w="4244971">
                  <a:extLst>
                    <a:ext uri="{9D8B030D-6E8A-4147-A177-3AD203B41FA5}">
                      <a16:colId xmlns:a16="http://schemas.microsoft.com/office/drawing/2014/main" val="3267412172"/>
                    </a:ext>
                  </a:extLst>
                </a:gridCol>
              </a:tblGrid>
              <a:tr h="42547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while(true)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//repeat</a:t>
                      </a:r>
                      <a:r>
                        <a:rPr lang="en-US" sz="2200" baseline="0" dirty="0">
                          <a:latin typeface="Bahnschrift" panose="020B0502040204020203" pitchFamily="34" charset="0"/>
                        </a:rPr>
                        <a:t> forever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961760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6108028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    </a:t>
                      </a:r>
                      <a:r>
                        <a:rPr lang="en-US" sz="2200" dirty="0" err="1">
                          <a:latin typeface="Bahnschrift" panose="020B0502040204020203" pitchFamily="34" charset="0"/>
                        </a:rPr>
                        <a:t>WaitForEvent</a:t>
                      </a:r>
                      <a:r>
                        <a:rPr lang="en-US" sz="22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//Sleep until an event occurs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50586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    if(Event(</a:t>
                      </a:r>
                      <a:r>
                        <a:rPr lang="en-US" sz="2200" dirty="0" err="1">
                          <a:latin typeface="Bahnschrift" panose="020B0502040204020203" pitchFamily="34" charset="0"/>
                        </a:rPr>
                        <a:t>Arrivalnotification</a:t>
                      </a:r>
                      <a:r>
                        <a:rPr lang="en-US" sz="2200" baseline="0" dirty="0">
                          <a:latin typeface="Bahnschrift" panose="020B0502040204020203" pitchFamily="34" charset="0"/>
                        </a:rPr>
                        <a:t>)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//There is a packet to send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048190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   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765291"/>
                  </a:ext>
                </a:extLst>
              </a:tr>
              <a:tr h="73437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               </a:t>
                      </a:r>
                      <a:r>
                        <a:rPr lang="en-US" sz="2200" dirty="0" err="1">
                          <a:latin typeface="Bahnschrift" panose="020B0502040204020203" pitchFamily="34" charset="0"/>
                        </a:rPr>
                        <a:t>ReceiveFrame</a:t>
                      </a:r>
                      <a:r>
                        <a:rPr lang="en-US" sz="22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//receives the frame from the physical layer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5852111"/>
                  </a:ext>
                </a:extLst>
              </a:tr>
              <a:tr h="664001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              </a:t>
                      </a:r>
                      <a:r>
                        <a:rPr lang="en-US" sz="2200" dirty="0" err="1">
                          <a:latin typeface="Bahnschrift" panose="020B0502040204020203" pitchFamily="34" charset="0"/>
                        </a:rPr>
                        <a:t>ExtractData</a:t>
                      </a:r>
                      <a:r>
                        <a:rPr lang="en-US" sz="22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//extracts the data from the frame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710675"/>
                  </a:ext>
                </a:extLst>
              </a:tr>
              <a:tr h="73437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             </a:t>
                      </a:r>
                      <a:r>
                        <a:rPr lang="en-US" sz="2200" dirty="0" err="1">
                          <a:latin typeface="Bahnschrift" panose="020B0502040204020203" pitchFamily="34" charset="0"/>
                        </a:rPr>
                        <a:t>Deliverdata</a:t>
                      </a:r>
                      <a:r>
                        <a:rPr lang="en-US" sz="22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//delivers the data to the network layer.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848423"/>
                  </a:ext>
                </a:extLst>
              </a:tr>
              <a:tr h="73437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       }</a:t>
                      </a:r>
                    </a:p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93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35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4302"/>
            <a:ext cx="9144000" cy="1869397"/>
          </a:xfrm>
          <a:solidFill>
            <a:srgbClr val="9148C8"/>
          </a:solidFill>
        </p:spPr>
        <p:txBody>
          <a:bodyPr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STOP and WAIT Protocol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80CDAB-DD3D-4558-A642-8CE0A3F24DF5}"/>
              </a:ext>
            </a:extLst>
          </p:cNvPr>
          <p:cNvSpPr txBox="1">
            <a:spLocks/>
          </p:cNvSpPr>
          <p:nvPr/>
        </p:nvSpPr>
        <p:spPr>
          <a:xfrm>
            <a:off x="0" y="2062480"/>
            <a:ext cx="9144000" cy="259398"/>
          </a:xfrm>
          <a:prstGeom prst="rect">
            <a:avLst/>
          </a:prstGeom>
          <a:solidFill>
            <a:srgbClr val="9148C8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F9CD75-FD26-457C-B194-377A9D5B513C}"/>
              </a:ext>
            </a:extLst>
          </p:cNvPr>
          <p:cNvSpPr txBox="1">
            <a:spLocks/>
          </p:cNvSpPr>
          <p:nvPr/>
        </p:nvSpPr>
        <p:spPr>
          <a:xfrm>
            <a:off x="0" y="4536123"/>
            <a:ext cx="9144000" cy="259398"/>
          </a:xfrm>
          <a:prstGeom prst="rect">
            <a:avLst/>
          </a:prstGeom>
          <a:solidFill>
            <a:srgbClr val="9148C8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5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Stop-and-Wait Protocol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CE787F8-913F-47B3-890B-4C2D30F367FD}"/>
              </a:ext>
            </a:extLst>
          </p:cNvPr>
          <p:cNvGrpSpPr/>
          <p:nvPr/>
        </p:nvGrpSpPr>
        <p:grpSpPr>
          <a:xfrm>
            <a:off x="2454603" y="1414780"/>
            <a:ext cx="5427687" cy="5319178"/>
            <a:chOff x="2454603" y="1414780"/>
            <a:chExt cx="5427687" cy="531917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3E1CA88-6FEA-4530-AB6B-6F4D992525D0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60" y="1849120"/>
              <a:ext cx="0" cy="44907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437DB6-DE02-432E-9A26-81E41CBCB1AD}"/>
                </a:ext>
              </a:extLst>
            </p:cNvPr>
            <p:cNvCxnSpPr>
              <a:cxnSpLocks/>
            </p:cNvCxnSpPr>
            <p:nvPr/>
          </p:nvCxnSpPr>
          <p:spPr>
            <a:xfrm>
              <a:off x="5872480" y="1849120"/>
              <a:ext cx="0" cy="44907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42DE7A1-416E-40E5-A051-7E931509D152}"/>
                </a:ext>
              </a:extLst>
            </p:cNvPr>
            <p:cNvCxnSpPr/>
            <p:nvPr/>
          </p:nvCxnSpPr>
          <p:spPr>
            <a:xfrm>
              <a:off x="3210560" y="2164080"/>
              <a:ext cx="2661920" cy="4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F17F0F-EFC1-4588-956A-52F2E54957C7}"/>
                </a:ext>
              </a:extLst>
            </p:cNvPr>
            <p:cNvCxnSpPr/>
            <p:nvPr/>
          </p:nvCxnSpPr>
          <p:spPr>
            <a:xfrm flipH="1">
              <a:off x="3210560" y="2712720"/>
              <a:ext cx="2661920" cy="47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418A48-4D09-4E1A-AA58-1339A4193D21}"/>
                </a:ext>
              </a:extLst>
            </p:cNvPr>
            <p:cNvCxnSpPr/>
            <p:nvPr/>
          </p:nvCxnSpPr>
          <p:spPr>
            <a:xfrm>
              <a:off x="3210560" y="3253740"/>
              <a:ext cx="2661920" cy="4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A7FC26-06CF-4D94-BC99-941F474B8554}"/>
                </a:ext>
              </a:extLst>
            </p:cNvPr>
            <p:cNvCxnSpPr/>
            <p:nvPr/>
          </p:nvCxnSpPr>
          <p:spPr>
            <a:xfrm flipH="1">
              <a:off x="3210560" y="3802380"/>
              <a:ext cx="2661920" cy="47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7E051D3-5168-4584-9AA1-D5B4EB2C2DF5}"/>
                </a:ext>
              </a:extLst>
            </p:cNvPr>
            <p:cNvCxnSpPr/>
            <p:nvPr/>
          </p:nvCxnSpPr>
          <p:spPr>
            <a:xfrm>
              <a:off x="3210560" y="4390440"/>
              <a:ext cx="2661920" cy="4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B285F9-048C-444C-A198-4C36C02F678B}"/>
                </a:ext>
              </a:extLst>
            </p:cNvPr>
            <p:cNvCxnSpPr/>
            <p:nvPr/>
          </p:nvCxnSpPr>
          <p:spPr>
            <a:xfrm flipH="1">
              <a:off x="3210560" y="5629960"/>
              <a:ext cx="2661920" cy="47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5A4AEE-F1CF-4034-A981-62AACD27BD76}"/>
                </a:ext>
              </a:extLst>
            </p:cNvPr>
            <p:cNvSpPr/>
            <p:nvPr/>
          </p:nvSpPr>
          <p:spPr>
            <a:xfrm>
              <a:off x="2454603" y="1414780"/>
              <a:ext cx="1511915" cy="472440"/>
            </a:xfrm>
            <a:prstGeom prst="rect">
              <a:avLst/>
            </a:prstGeom>
            <a:solidFill>
              <a:srgbClr val="9148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Sender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B45F40-DE3F-410F-B908-D329341877BE}"/>
                </a:ext>
              </a:extLst>
            </p:cNvPr>
            <p:cNvSpPr/>
            <p:nvPr/>
          </p:nvSpPr>
          <p:spPr>
            <a:xfrm>
              <a:off x="5116523" y="1414780"/>
              <a:ext cx="1511915" cy="472440"/>
            </a:xfrm>
            <a:prstGeom prst="rect">
              <a:avLst/>
            </a:prstGeom>
            <a:solidFill>
              <a:srgbClr val="9148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Receiver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F1F36E-BC35-49A0-80ED-7A5A1453A503}"/>
                </a:ext>
              </a:extLst>
            </p:cNvPr>
            <p:cNvSpPr txBox="1"/>
            <p:nvPr/>
          </p:nvSpPr>
          <p:spPr>
            <a:xfrm rot="400908">
              <a:off x="5060481" y="2151836"/>
              <a:ext cx="7633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latin typeface="Bahnschrift" panose="020B0502040204020203" pitchFamily="34" charset="0"/>
                </a:rPr>
                <a:t>Data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4513BA-B774-41DD-9F7E-90686F7B063D}"/>
                </a:ext>
              </a:extLst>
            </p:cNvPr>
            <p:cNvSpPr txBox="1"/>
            <p:nvPr/>
          </p:nvSpPr>
          <p:spPr>
            <a:xfrm rot="400908">
              <a:off x="5060480" y="3154446"/>
              <a:ext cx="7633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latin typeface="Bahnschrift" panose="020B0502040204020203" pitchFamily="34" charset="0"/>
                </a:rPr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C143F9-CD96-449F-89E8-8B68154AEBFE}"/>
                </a:ext>
              </a:extLst>
            </p:cNvPr>
            <p:cNvSpPr txBox="1"/>
            <p:nvPr/>
          </p:nvSpPr>
          <p:spPr>
            <a:xfrm rot="400908">
              <a:off x="5060480" y="4323006"/>
              <a:ext cx="7633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latin typeface="Bahnschrift" panose="020B0502040204020203" pitchFamily="34" charset="0"/>
                </a:rPr>
                <a:t>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4840CC-77F7-47CD-819F-64C52E5538BE}"/>
                </a:ext>
              </a:extLst>
            </p:cNvPr>
            <p:cNvSpPr txBox="1"/>
            <p:nvPr/>
          </p:nvSpPr>
          <p:spPr>
            <a:xfrm rot="21017552">
              <a:off x="3363802" y="5581467"/>
              <a:ext cx="6575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latin typeface="Bahnschrift" panose="020B0502040204020203" pitchFamily="34" charset="0"/>
                </a:rPr>
                <a:t>Ack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E3A108-1900-4BA9-8585-4C74692E18DC}"/>
                </a:ext>
              </a:extLst>
            </p:cNvPr>
            <p:cNvSpPr txBox="1"/>
            <p:nvPr/>
          </p:nvSpPr>
          <p:spPr>
            <a:xfrm rot="21017552">
              <a:off x="3363802" y="3753887"/>
              <a:ext cx="6575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latin typeface="Bahnschrift" panose="020B0502040204020203" pitchFamily="34" charset="0"/>
                </a:rPr>
                <a:t>Ack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A24929-B0DB-4555-B38B-EEF7186DA196}"/>
                </a:ext>
              </a:extLst>
            </p:cNvPr>
            <p:cNvSpPr txBox="1"/>
            <p:nvPr/>
          </p:nvSpPr>
          <p:spPr>
            <a:xfrm rot="21017552">
              <a:off x="3363802" y="2676693"/>
              <a:ext cx="6575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latin typeface="Bahnschrift" panose="020B0502040204020203" pitchFamily="34" charset="0"/>
                </a:rPr>
                <a:t>Ack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49B2B3-15EE-45F8-94B3-EC1D41DFE106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4836160"/>
              <a:ext cx="314960" cy="284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1416F3-3110-4659-B5A9-C4BAF72D6AB3}"/>
                </a:ext>
              </a:extLst>
            </p:cNvPr>
            <p:cNvCxnSpPr/>
            <p:nvPr/>
          </p:nvCxnSpPr>
          <p:spPr>
            <a:xfrm flipH="1">
              <a:off x="5872479" y="5191760"/>
              <a:ext cx="335281" cy="4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39BC53-4189-40C0-AACD-22CA4E345746}"/>
                </a:ext>
              </a:extLst>
            </p:cNvPr>
            <p:cNvSpPr txBox="1"/>
            <p:nvPr/>
          </p:nvSpPr>
          <p:spPr>
            <a:xfrm>
              <a:off x="6040119" y="5964517"/>
              <a:ext cx="18421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200" dirty="0">
                  <a:latin typeface="Bahnschrift" panose="020B0502040204020203" pitchFamily="34" charset="0"/>
                </a:rPr>
                <a:t>After</a:t>
              </a:r>
              <a:br>
                <a:rPr lang="en-IN" sz="2200" dirty="0">
                  <a:latin typeface="Bahnschrift" panose="020B0502040204020203" pitchFamily="34" charset="0"/>
                </a:rPr>
              </a:br>
              <a:r>
                <a:rPr lang="en-IN" sz="2200" dirty="0">
                  <a:latin typeface="Bahnschrift" panose="020B0502040204020203" pitchFamily="34" charset="0"/>
                </a:rPr>
                <a:t>Consumption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F151B8-475D-4332-9017-D046FF0594AA}"/>
                </a:ext>
              </a:extLst>
            </p:cNvPr>
            <p:cNvSpPr txBox="1"/>
            <p:nvPr/>
          </p:nvSpPr>
          <p:spPr>
            <a:xfrm>
              <a:off x="6412559" y="4048177"/>
              <a:ext cx="11176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200" dirty="0">
                  <a:latin typeface="Bahnschrift" panose="020B0502040204020203" pitchFamily="34" charset="0"/>
                </a:rPr>
                <a:t>Flow</a:t>
              </a:r>
              <a:br>
                <a:rPr lang="en-IN" sz="2200" dirty="0">
                  <a:latin typeface="Bahnschrift" panose="020B0502040204020203" pitchFamily="34" charset="0"/>
                </a:rPr>
              </a:br>
              <a:r>
                <a:rPr lang="en-IN" sz="2200" dirty="0">
                  <a:latin typeface="Bahnschrift" panose="020B0502040204020203" pitchFamily="34" charset="0"/>
                </a:rPr>
                <a:t>Control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7F7D5E-F628-4132-B82C-2733DDCFA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7761" y="4719320"/>
              <a:ext cx="556272" cy="25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EFBF38-1862-44B5-87A8-D365E902B0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265" y="5455197"/>
              <a:ext cx="503581" cy="81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05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Stop and Wait protocol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04817"/>
              </p:ext>
            </p:extLst>
          </p:nvPr>
        </p:nvGraphicFramePr>
        <p:xfrm>
          <a:off x="2589129" y="2637418"/>
          <a:ext cx="227138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277">
                  <a:extLst>
                    <a:ext uri="{9D8B030D-6E8A-4147-A177-3AD203B41FA5}">
                      <a16:colId xmlns:a16="http://schemas.microsoft.com/office/drawing/2014/main" val="515290331"/>
                    </a:ext>
                  </a:extLst>
                </a:gridCol>
                <a:gridCol w="454277">
                  <a:extLst>
                    <a:ext uri="{9D8B030D-6E8A-4147-A177-3AD203B41FA5}">
                      <a16:colId xmlns:a16="http://schemas.microsoft.com/office/drawing/2014/main" val="2919762415"/>
                    </a:ext>
                  </a:extLst>
                </a:gridCol>
                <a:gridCol w="454277">
                  <a:extLst>
                    <a:ext uri="{9D8B030D-6E8A-4147-A177-3AD203B41FA5}">
                      <a16:colId xmlns:a16="http://schemas.microsoft.com/office/drawing/2014/main" val="4275378368"/>
                    </a:ext>
                  </a:extLst>
                </a:gridCol>
                <a:gridCol w="454277">
                  <a:extLst>
                    <a:ext uri="{9D8B030D-6E8A-4147-A177-3AD203B41FA5}">
                      <a16:colId xmlns:a16="http://schemas.microsoft.com/office/drawing/2014/main" val="2100050560"/>
                    </a:ext>
                  </a:extLst>
                </a:gridCol>
                <a:gridCol w="454277">
                  <a:extLst>
                    <a:ext uri="{9D8B030D-6E8A-4147-A177-3AD203B41FA5}">
                      <a16:colId xmlns:a16="http://schemas.microsoft.com/office/drawing/2014/main" val="3073640389"/>
                    </a:ext>
                  </a:extLst>
                </a:gridCol>
              </a:tblGrid>
              <a:tr h="3184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29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1941" y="1785061"/>
            <a:ext cx="412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Bahnschrift" panose="020B0502040204020203" pitchFamily="34" charset="0"/>
              </a:rPr>
              <a:t>n</a:t>
            </a:r>
            <a:r>
              <a:rPr lang="en-US" sz="2400" dirty="0">
                <a:latin typeface="Bahnschrift" panose="020B0502040204020203" pitchFamily="34" charset="0"/>
              </a:rPr>
              <a:t> next Frame to send</a:t>
            </a:r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3724821" y="2358006"/>
            <a:ext cx="0" cy="27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91677"/>
              </p:ext>
            </p:extLst>
          </p:nvPr>
        </p:nvGraphicFramePr>
        <p:xfrm>
          <a:off x="2589129" y="5073796"/>
          <a:ext cx="227138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277">
                  <a:extLst>
                    <a:ext uri="{9D8B030D-6E8A-4147-A177-3AD203B41FA5}">
                      <a16:colId xmlns:a16="http://schemas.microsoft.com/office/drawing/2014/main" val="515290331"/>
                    </a:ext>
                  </a:extLst>
                </a:gridCol>
                <a:gridCol w="454277">
                  <a:extLst>
                    <a:ext uri="{9D8B030D-6E8A-4147-A177-3AD203B41FA5}">
                      <a16:colId xmlns:a16="http://schemas.microsoft.com/office/drawing/2014/main" val="2919762415"/>
                    </a:ext>
                  </a:extLst>
                </a:gridCol>
                <a:gridCol w="454277">
                  <a:extLst>
                    <a:ext uri="{9D8B030D-6E8A-4147-A177-3AD203B41FA5}">
                      <a16:colId xmlns:a16="http://schemas.microsoft.com/office/drawing/2014/main" val="4275378368"/>
                    </a:ext>
                  </a:extLst>
                </a:gridCol>
                <a:gridCol w="454277">
                  <a:extLst>
                    <a:ext uri="{9D8B030D-6E8A-4147-A177-3AD203B41FA5}">
                      <a16:colId xmlns:a16="http://schemas.microsoft.com/office/drawing/2014/main" val="2100050560"/>
                    </a:ext>
                  </a:extLst>
                </a:gridCol>
                <a:gridCol w="454277">
                  <a:extLst>
                    <a:ext uri="{9D8B030D-6E8A-4147-A177-3AD203B41FA5}">
                      <a16:colId xmlns:a16="http://schemas.microsoft.com/office/drawing/2014/main" val="3073640389"/>
                    </a:ext>
                  </a:extLst>
                </a:gridCol>
              </a:tblGrid>
              <a:tr h="3184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292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724821" y="4792549"/>
            <a:ext cx="0" cy="27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5741" y="4185035"/>
            <a:ext cx="412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  <a:latin typeface="Bahnschrift" panose="020B0502040204020203" pitchFamily="34" charset="0"/>
              </a:rPr>
              <a:t>n</a:t>
            </a:r>
            <a:r>
              <a:rPr lang="en-US" sz="2400" dirty="0">
                <a:latin typeface="Bahnschrift" panose="020B0502040204020203" pitchFamily="34" charset="0"/>
              </a:rPr>
              <a:t> next Frame to receive</a:t>
            </a:r>
          </a:p>
        </p:txBody>
      </p:sp>
    </p:spTree>
    <p:extLst>
      <p:ext uri="{BB962C8B-B14F-4D97-AF65-F5344CB8AC3E}">
        <p14:creationId xmlns:p14="http://schemas.microsoft.com/office/powerpoint/2010/main" val="187851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lecture, you will be able to</a:t>
            </a:r>
          </a:p>
          <a:p>
            <a:pPr lvl="1"/>
            <a:r>
              <a:rPr lang="en-US" dirty="0"/>
              <a:t>Recall link layer services.</a:t>
            </a:r>
          </a:p>
          <a:p>
            <a:pPr lvl="1"/>
            <a:r>
              <a:rPr lang="en-US" dirty="0"/>
              <a:t>Understand flow control.</a:t>
            </a:r>
          </a:p>
          <a:p>
            <a:pPr lvl="1"/>
            <a:r>
              <a:rPr lang="en-US" dirty="0"/>
              <a:t>Understand all techniques for noiseless channels.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3416120" y="4865151"/>
            <a:ext cx="0" cy="563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09233" y="2478063"/>
            <a:ext cx="0" cy="563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Stop and Wait protocol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86536"/>
              </p:ext>
            </p:extLst>
          </p:nvPr>
        </p:nvGraphicFramePr>
        <p:xfrm>
          <a:off x="3030069" y="2274982"/>
          <a:ext cx="287301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673">
                  <a:extLst>
                    <a:ext uri="{9D8B030D-6E8A-4147-A177-3AD203B41FA5}">
                      <a16:colId xmlns:a16="http://schemas.microsoft.com/office/drawing/2014/main" val="1151234412"/>
                    </a:ext>
                  </a:extLst>
                </a:gridCol>
                <a:gridCol w="1352468">
                  <a:extLst>
                    <a:ext uri="{9D8B030D-6E8A-4147-A177-3AD203B41FA5}">
                      <a16:colId xmlns:a16="http://schemas.microsoft.com/office/drawing/2014/main" val="2042417427"/>
                    </a:ext>
                  </a:extLst>
                </a:gridCol>
                <a:gridCol w="562878">
                  <a:extLst>
                    <a:ext uri="{9D8B030D-6E8A-4147-A177-3AD203B41FA5}">
                      <a16:colId xmlns:a16="http://schemas.microsoft.com/office/drawing/2014/main" val="909370531"/>
                    </a:ext>
                  </a:extLst>
                </a:gridCol>
              </a:tblGrid>
              <a:tr h="1780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\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2175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61593" y="3016682"/>
            <a:ext cx="164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ahnschrift" panose="020B0502040204020203" pitchFamily="34" charset="0"/>
              </a:rPr>
              <a:t>Seq</a:t>
            </a:r>
            <a:r>
              <a:rPr lang="en-US" sz="2400" dirty="0">
                <a:latin typeface="Bahnschrift" panose="020B0502040204020203" pitchFamily="34" charset="0"/>
              </a:rPr>
              <a:t> 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9384" y="1783747"/>
            <a:ext cx="213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ahnschrift" panose="020B0502040204020203" pitchFamily="34" charset="0"/>
              </a:rPr>
              <a:t>Dataframe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40260"/>
              </p:ext>
            </p:extLst>
          </p:nvPr>
        </p:nvGraphicFramePr>
        <p:xfrm>
          <a:off x="3030069" y="4662070"/>
          <a:ext cx="28814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44">
                  <a:extLst>
                    <a:ext uri="{9D8B030D-6E8A-4147-A177-3AD203B41FA5}">
                      <a16:colId xmlns:a16="http://schemas.microsoft.com/office/drawing/2014/main" val="1151234412"/>
                    </a:ext>
                  </a:extLst>
                </a:gridCol>
                <a:gridCol w="1352468">
                  <a:extLst>
                    <a:ext uri="{9D8B030D-6E8A-4147-A177-3AD203B41FA5}">
                      <a16:colId xmlns:a16="http://schemas.microsoft.com/office/drawing/2014/main" val="2042417427"/>
                    </a:ext>
                  </a:extLst>
                </a:gridCol>
                <a:gridCol w="562878">
                  <a:extLst>
                    <a:ext uri="{9D8B030D-6E8A-4147-A177-3AD203B41FA5}">
                      <a16:colId xmlns:a16="http://schemas.microsoft.com/office/drawing/2014/main" val="909370531"/>
                    </a:ext>
                  </a:extLst>
                </a:gridCol>
              </a:tblGrid>
              <a:tr h="1780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\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2175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68481" y="5403770"/>
            <a:ext cx="148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ahnschrift" panose="020B0502040204020203" pitchFamily="34" charset="0"/>
              </a:rPr>
              <a:t>ackNo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8772" y="4161189"/>
            <a:ext cx="213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ACK frame</a:t>
            </a:r>
          </a:p>
        </p:txBody>
      </p:sp>
    </p:spTree>
    <p:extLst>
      <p:ext uri="{BB962C8B-B14F-4D97-AF65-F5344CB8AC3E}">
        <p14:creationId xmlns:p14="http://schemas.microsoft.com/office/powerpoint/2010/main" val="338409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Stop and Wait Protocol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(Sender Side Algorithm)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74883"/>
              </p:ext>
            </p:extLst>
          </p:nvPr>
        </p:nvGraphicFramePr>
        <p:xfrm>
          <a:off x="291492" y="1496573"/>
          <a:ext cx="8561016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0508">
                  <a:extLst>
                    <a:ext uri="{9D8B030D-6E8A-4147-A177-3AD203B41FA5}">
                      <a16:colId xmlns:a16="http://schemas.microsoft.com/office/drawing/2014/main" val="497794961"/>
                    </a:ext>
                  </a:extLst>
                </a:gridCol>
                <a:gridCol w="4280508">
                  <a:extLst>
                    <a:ext uri="{9D8B030D-6E8A-4147-A177-3AD203B41FA5}">
                      <a16:colId xmlns:a16="http://schemas.microsoft.com/office/drawing/2014/main" val="3267412172"/>
                    </a:ext>
                  </a:extLst>
                </a:gridCol>
              </a:tblGrid>
              <a:tr h="2862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while(true)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//repeat</a:t>
                      </a:r>
                      <a:r>
                        <a:rPr lang="en-US" sz="2000" baseline="0" dirty="0">
                          <a:latin typeface="Bahnschrift" panose="020B0502040204020203" pitchFamily="34" charset="0"/>
                        </a:rPr>
                        <a:t> forever</a:t>
                      </a:r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961760"/>
                  </a:ext>
                </a:extLst>
              </a:tr>
              <a:tr h="273454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canSend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=true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//Allow the first frame to 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6108028"/>
                  </a:ext>
                </a:extLst>
              </a:tr>
              <a:tr h="2734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512736"/>
                  </a:ext>
                </a:extLst>
              </a:tr>
              <a:tr h="3817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WaitForEvent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//Sleep until an event occurs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50586"/>
                  </a:ext>
                </a:extLst>
              </a:tr>
              <a:tr h="3817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if(Event(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RequestTo</a:t>
                      </a:r>
                      <a:r>
                        <a:rPr lang="en-US" sz="2000" baseline="0" dirty="0" err="1">
                          <a:latin typeface="Bahnschrift" panose="020B0502040204020203" pitchFamily="34" charset="0"/>
                        </a:rPr>
                        <a:t>Send</a:t>
                      </a:r>
                      <a:r>
                        <a:rPr lang="en-US" sz="2000" baseline="0" dirty="0">
                          <a:latin typeface="Bahnschrift" panose="020B0502040204020203" pitchFamily="34" charset="0"/>
                        </a:rPr>
                        <a:t>) And </a:t>
                      </a:r>
                      <a:r>
                        <a:rPr lang="en-US" sz="2000" baseline="0" dirty="0" err="1">
                          <a:latin typeface="Bahnschrift" panose="020B0502040204020203" pitchFamily="34" charset="0"/>
                        </a:rPr>
                        <a:t>canSend</a:t>
                      </a:r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//There is a packet to send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048190"/>
                  </a:ext>
                </a:extLst>
              </a:tr>
              <a:tr h="2734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765291"/>
                  </a:ext>
                </a:extLst>
              </a:tr>
              <a:tr h="32219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          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GetData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//takes a data packet from the network layer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5852111"/>
                  </a:ext>
                </a:extLst>
              </a:tr>
              <a:tr h="47246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         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MakeFrame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//adds a header and delimiter flags to the data packet to make a frame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710675"/>
                  </a:ext>
                </a:extLst>
              </a:tr>
              <a:tr h="4648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        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SendFrame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//delivers the frame to the physical layer for transmission.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848423"/>
                  </a:ext>
                </a:extLst>
              </a:tr>
              <a:tr h="2734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            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canSend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=false;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" panose="020B0502040204020203" pitchFamily="34" charset="0"/>
                        </a:rPr>
                        <a:t>//cannot send until </a:t>
                      </a:r>
                      <a:r>
                        <a:rPr lang="en-US" sz="2000" dirty="0" err="1">
                          <a:latin typeface="Bahnschrift" panose="020B0502040204020203" pitchFamily="34" charset="0"/>
                        </a:rPr>
                        <a:t>ack</a:t>
                      </a:r>
                      <a:r>
                        <a:rPr lang="en-US" sz="2000" dirty="0">
                          <a:latin typeface="Bahnschrift" panose="020B0502040204020203" pitchFamily="34" charset="0"/>
                        </a:rPr>
                        <a:t> arrives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913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03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Stop and Wait Protocol 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(Sender Side Algorithm)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27988"/>
              </p:ext>
            </p:extLst>
          </p:nvPr>
        </p:nvGraphicFramePr>
        <p:xfrm>
          <a:off x="363064" y="1426924"/>
          <a:ext cx="8561016" cy="3226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0508">
                  <a:extLst>
                    <a:ext uri="{9D8B030D-6E8A-4147-A177-3AD203B41FA5}">
                      <a16:colId xmlns:a16="http://schemas.microsoft.com/office/drawing/2014/main" val="497794961"/>
                    </a:ext>
                  </a:extLst>
                </a:gridCol>
                <a:gridCol w="4280508">
                  <a:extLst>
                    <a:ext uri="{9D8B030D-6E8A-4147-A177-3AD203B41FA5}">
                      <a16:colId xmlns:a16="http://schemas.microsoft.com/office/drawing/2014/main" val="3267412172"/>
                    </a:ext>
                  </a:extLst>
                </a:gridCol>
              </a:tblGrid>
              <a:tr h="96013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      </a:t>
                      </a:r>
                    </a:p>
                    <a:p>
                      <a:r>
                        <a:rPr lang="en-US" sz="2200" dirty="0" err="1">
                          <a:latin typeface="Bahnschrift" panose="020B0502040204020203" pitchFamily="34" charset="0"/>
                        </a:rPr>
                        <a:t>Wait</a:t>
                      </a:r>
                      <a:r>
                        <a:rPr lang="en-US" sz="2200" baseline="0" dirty="0" err="1">
                          <a:latin typeface="Bahnschrift" panose="020B0502040204020203" pitchFamily="34" charset="0"/>
                        </a:rPr>
                        <a:t>ForEvent</a:t>
                      </a:r>
                      <a:r>
                        <a:rPr lang="en-US" sz="2200" baseline="0" dirty="0">
                          <a:latin typeface="Bahnschrift" panose="020B0502040204020203" pitchFamily="34" charset="0"/>
                        </a:rPr>
                        <a:t>()</a:t>
                      </a:r>
                      <a:endParaRPr lang="en-US" sz="22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br>
                        <a:rPr lang="en-US" sz="2200" dirty="0">
                          <a:latin typeface="Bahnschrift" panose="020B0502040204020203" pitchFamily="34" charset="0"/>
                        </a:rPr>
                      </a:br>
                      <a:r>
                        <a:rPr lang="en-US" sz="2200" dirty="0">
                          <a:latin typeface="Bahnschrift" panose="020B0502040204020203" pitchFamily="34" charset="0"/>
                        </a:rPr>
                        <a:t>//Sleep until an event occurs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932024"/>
                  </a:ext>
                </a:extLst>
              </a:tr>
              <a:tr h="96013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If(Event(Arrival Notification)</a:t>
                      </a:r>
                    </a:p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//An ACK has arrived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712575"/>
                  </a:ext>
                </a:extLst>
              </a:tr>
              <a:tr h="1305828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Bahnschrift" panose="020B0502040204020203" pitchFamily="34" charset="0"/>
                        </a:rPr>
                        <a:t>ReceiveFrame</a:t>
                      </a:r>
                      <a:r>
                        <a:rPr lang="en-US" sz="2200" dirty="0">
                          <a:latin typeface="Bahnschrift" panose="020B0502040204020203" pitchFamily="34" charset="0"/>
                        </a:rPr>
                        <a:t>();</a:t>
                      </a:r>
                    </a:p>
                    <a:p>
                      <a:r>
                        <a:rPr lang="en-US" sz="2200" dirty="0" err="1">
                          <a:latin typeface="Bahnschrift" panose="020B0502040204020203" pitchFamily="34" charset="0"/>
                        </a:rPr>
                        <a:t>canSend</a:t>
                      </a:r>
                      <a:r>
                        <a:rPr lang="en-US" sz="2200" dirty="0">
                          <a:latin typeface="Bahnschrift" panose="020B0502040204020203" pitchFamily="34" charset="0"/>
                        </a:rPr>
                        <a:t>=true;</a:t>
                      </a:r>
                      <a:br>
                        <a:rPr lang="en-US" sz="2200" dirty="0">
                          <a:latin typeface="Bahnschrift" panose="020B0502040204020203" pitchFamily="34" charset="0"/>
                        </a:rPr>
                      </a:br>
                      <a:r>
                        <a:rPr lang="en-US" sz="2200" dirty="0">
                          <a:latin typeface="Bahnschrift" panose="020B0502040204020203" pitchFamily="34" charset="0"/>
                        </a:rPr>
                        <a:t>}}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Bahnschrift" panose="020B0502040204020203" pitchFamily="34" charset="0"/>
                        </a:rPr>
                        <a:t>//Receive ACK frame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28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20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Stop and Wait Protocol 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(Receiver Side Algorithm)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52564"/>
              </p:ext>
            </p:extLst>
          </p:nvPr>
        </p:nvGraphicFramePr>
        <p:xfrm>
          <a:off x="269833" y="1305977"/>
          <a:ext cx="8561016" cy="556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0508">
                  <a:extLst>
                    <a:ext uri="{9D8B030D-6E8A-4147-A177-3AD203B41FA5}">
                      <a16:colId xmlns:a16="http://schemas.microsoft.com/office/drawing/2014/main" val="497794961"/>
                    </a:ext>
                  </a:extLst>
                </a:gridCol>
                <a:gridCol w="4280508">
                  <a:extLst>
                    <a:ext uri="{9D8B030D-6E8A-4147-A177-3AD203B41FA5}">
                      <a16:colId xmlns:a16="http://schemas.microsoft.com/office/drawing/2014/main" val="3267412172"/>
                    </a:ext>
                  </a:extLst>
                </a:gridCol>
              </a:tblGrid>
              <a:tr h="2862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while(true)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//repeat</a:t>
                      </a:r>
                      <a:r>
                        <a:rPr lang="en-US" sz="2400" baseline="0" dirty="0">
                          <a:latin typeface="Bahnschrift" panose="020B0502040204020203"/>
                        </a:rPr>
                        <a:t> forever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961760"/>
                  </a:ext>
                </a:extLst>
              </a:tr>
              <a:tr h="2862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{</a:t>
                      </a:r>
                    </a:p>
                    <a:p>
                      <a:r>
                        <a:rPr lang="en-US" sz="2400" dirty="0">
                          <a:latin typeface="Bahnschrift" panose="020B0502040204020203"/>
                        </a:rPr>
                        <a:t> </a:t>
                      </a:r>
                      <a:r>
                        <a:rPr lang="en-US" sz="2400" dirty="0" err="1">
                          <a:latin typeface="Bahnschrift" panose="020B0502040204020203"/>
                        </a:rPr>
                        <a:t>WaitForEvent</a:t>
                      </a:r>
                      <a:r>
                        <a:rPr lang="en-US" sz="2400" dirty="0">
                          <a:latin typeface="Bahnschrift" panose="020B0502040204020203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br>
                        <a:rPr lang="en-US" sz="2400" dirty="0">
                          <a:latin typeface="Bahnschrift" panose="020B0502040204020203"/>
                        </a:rPr>
                      </a:br>
                      <a:r>
                        <a:rPr lang="en-US" sz="2400" dirty="0">
                          <a:latin typeface="Bahnschrift" panose="020B0502040204020203"/>
                        </a:rPr>
                        <a:t>//Sleep until an Event occurs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867450"/>
                  </a:ext>
                </a:extLst>
              </a:tr>
              <a:tr h="6588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If(Event(Arrival Notification)</a:t>
                      </a:r>
                    </a:p>
                    <a:p>
                      <a:r>
                        <a:rPr lang="en-US" sz="2400" dirty="0">
                          <a:latin typeface="Bahnschrift" panose="020B0502040204020203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//An ACK has arrived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712575"/>
                  </a:ext>
                </a:extLst>
              </a:tr>
              <a:tr h="6588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      </a:t>
                      </a:r>
                      <a:r>
                        <a:rPr lang="en-US" sz="2400" dirty="0" err="1">
                          <a:latin typeface="Bahnschrift" panose="020B0502040204020203"/>
                        </a:rPr>
                        <a:t>ReceiveFrame</a:t>
                      </a:r>
                      <a:r>
                        <a:rPr lang="en-US" sz="2400" dirty="0">
                          <a:latin typeface="Bahnschrift" panose="020B0502040204020203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287087"/>
                  </a:ext>
                </a:extLst>
              </a:tr>
              <a:tr h="6588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      </a:t>
                      </a:r>
                      <a:r>
                        <a:rPr lang="en-US" sz="2400" dirty="0" err="1">
                          <a:latin typeface="Bahnschrift" panose="020B0502040204020203"/>
                        </a:rPr>
                        <a:t>ExtractData</a:t>
                      </a:r>
                      <a:r>
                        <a:rPr lang="en-US" sz="2400" dirty="0">
                          <a:latin typeface="Bahnschrift" panose="020B0502040204020203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239116"/>
                  </a:ext>
                </a:extLst>
              </a:tr>
              <a:tr h="6588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      </a:t>
                      </a:r>
                      <a:r>
                        <a:rPr lang="en-US" sz="2400" dirty="0" err="1">
                          <a:latin typeface="Bahnschrift" panose="020B0502040204020203"/>
                        </a:rPr>
                        <a:t>Deliverdata</a:t>
                      </a:r>
                      <a:r>
                        <a:rPr lang="en-US" sz="2400" dirty="0">
                          <a:latin typeface="Bahnschrift" panose="020B0502040204020203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//Deliver data to network layer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98069"/>
                  </a:ext>
                </a:extLst>
              </a:tr>
              <a:tr h="6588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      </a:t>
                      </a:r>
                      <a:r>
                        <a:rPr lang="en-US" sz="2400" dirty="0" err="1">
                          <a:latin typeface="Bahnschrift" panose="020B0502040204020203"/>
                        </a:rPr>
                        <a:t>SendFrame</a:t>
                      </a:r>
                      <a:r>
                        <a:rPr lang="en-US" sz="2400" dirty="0">
                          <a:latin typeface="Bahnschrift" panose="020B0502040204020203"/>
                        </a:rPr>
                        <a:t>();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//Send an ACK Frame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4689990"/>
                  </a:ext>
                </a:extLst>
              </a:tr>
              <a:tr h="6588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" panose="020B0502040204020203"/>
                        </a:rPr>
                        <a:t>}}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67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44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Problem with Stop and Wait -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Lost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C6BC5D-DA45-4BB3-A1F3-35C49D0EC00E}"/>
              </a:ext>
            </a:extLst>
          </p:cNvPr>
          <p:cNvCxnSpPr>
            <a:cxnSpLocks/>
          </p:cNvCxnSpPr>
          <p:nvPr/>
        </p:nvCxnSpPr>
        <p:spPr>
          <a:xfrm>
            <a:off x="3210560" y="1849120"/>
            <a:ext cx="0" cy="4490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07D75A-B202-4556-A6F9-A4F090904E38}"/>
              </a:ext>
            </a:extLst>
          </p:cNvPr>
          <p:cNvCxnSpPr>
            <a:cxnSpLocks/>
          </p:cNvCxnSpPr>
          <p:nvPr/>
        </p:nvCxnSpPr>
        <p:spPr>
          <a:xfrm>
            <a:off x="6948926" y="1849120"/>
            <a:ext cx="0" cy="4490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1B55F-FF0F-49ED-AF2D-D1694DA6ED0A}"/>
              </a:ext>
            </a:extLst>
          </p:cNvPr>
          <p:cNvCxnSpPr>
            <a:cxnSpLocks/>
          </p:cNvCxnSpPr>
          <p:nvPr/>
        </p:nvCxnSpPr>
        <p:spPr>
          <a:xfrm>
            <a:off x="3210560" y="2164080"/>
            <a:ext cx="1873555" cy="153981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ACD9E-1DC7-42C5-AFB4-75EE080BEE7B}"/>
              </a:ext>
            </a:extLst>
          </p:cNvPr>
          <p:cNvSpPr/>
          <p:nvPr/>
        </p:nvSpPr>
        <p:spPr>
          <a:xfrm>
            <a:off x="2454603" y="1414780"/>
            <a:ext cx="1511915" cy="472440"/>
          </a:xfrm>
          <a:prstGeom prst="rect">
            <a:avLst/>
          </a:prstGeom>
          <a:solidFill>
            <a:srgbClr val="914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Sender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678EB5-E89C-49E6-B0CB-2FE67AD3F0F0}"/>
              </a:ext>
            </a:extLst>
          </p:cNvPr>
          <p:cNvSpPr/>
          <p:nvPr/>
        </p:nvSpPr>
        <p:spPr>
          <a:xfrm>
            <a:off x="6192969" y="1414780"/>
            <a:ext cx="1511915" cy="472440"/>
          </a:xfrm>
          <a:prstGeom prst="rect">
            <a:avLst/>
          </a:prstGeom>
          <a:solidFill>
            <a:srgbClr val="914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5EB7D-2C41-4A05-8E0B-076D20950C5D}"/>
              </a:ext>
            </a:extLst>
          </p:cNvPr>
          <p:cNvSpPr txBox="1"/>
          <p:nvPr/>
        </p:nvSpPr>
        <p:spPr>
          <a:xfrm rot="2351069">
            <a:off x="4032595" y="2596691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Bahnschrift" panose="020B0502040204020203" pitchFamily="34" charset="0"/>
              </a:rPr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5B85E3-E8EC-4443-81F8-4BA9DDC7BCC0}"/>
              </a:ext>
            </a:extLst>
          </p:cNvPr>
          <p:cNvSpPr txBox="1"/>
          <p:nvPr/>
        </p:nvSpPr>
        <p:spPr>
          <a:xfrm>
            <a:off x="3150390" y="4648688"/>
            <a:ext cx="3837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Sender waits for Ack</a:t>
            </a:r>
            <a:b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Receiver waits for data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For infinite amount of 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496F4E-ACD2-4947-9E2D-014EE0DE9A7B}"/>
              </a:ext>
            </a:extLst>
          </p:cNvPr>
          <p:cNvSpPr/>
          <p:nvPr/>
        </p:nvSpPr>
        <p:spPr>
          <a:xfrm rot="2057731">
            <a:off x="4737004" y="3108986"/>
            <a:ext cx="10295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943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Problem with Stop and Wait – 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Lost Acknowledgment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0CBA68-DBEB-4855-815C-33BF76261D41}"/>
              </a:ext>
            </a:extLst>
          </p:cNvPr>
          <p:cNvCxnSpPr>
            <a:cxnSpLocks/>
          </p:cNvCxnSpPr>
          <p:nvPr/>
        </p:nvCxnSpPr>
        <p:spPr>
          <a:xfrm>
            <a:off x="3210560" y="1849120"/>
            <a:ext cx="0" cy="4490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F57E95-F8EE-4E3F-A2F4-E8A768C714FE}"/>
              </a:ext>
            </a:extLst>
          </p:cNvPr>
          <p:cNvCxnSpPr>
            <a:cxnSpLocks/>
          </p:cNvCxnSpPr>
          <p:nvPr/>
        </p:nvCxnSpPr>
        <p:spPr>
          <a:xfrm>
            <a:off x="6948926" y="1849120"/>
            <a:ext cx="0" cy="4490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A1B59D-ED0E-49C0-A638-3AC7B0DA0173}"/>
              </a:ext>
            </a:extLst>
          </p:cNvPr>
          <p:cNvCxnSpPr>
            <a:cxnSpLocks/>
          </p:cNvCxnSpPr>
          <p:nvPr/>
        </p:nvCxnSpPr>
        <p:spPr>
          <a:xfrm>
            <a:off x="3210560" y="2164080"/>
            <a:ext cx="3698993" cy="114300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813AAB-D5D3-448F-B6A5-AB1B55811781}"/>
              </a:ext>
            </a:extLst>
          </p:cNvPr>
          <p:cNvSpPr/>
          <p:nvPr/>
        </p:nvSpPr>
        <p:spPr>
          <a:xfrm>
            <a:off x="2454603" y="1414780"/>
            <a:ext cx="1511915" cy="472440"/>
          </a:xfrm>
          <a:prstGeom prst="rect">
            <a:avLst/>
          </a:prstGeom>
          <a:solidFill>
            <a:srgbClr val="914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Sender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394BB-E805-4B82-8E83-8EA0F7000327}"/>
              </a:ext>
            </a:extLst>
          </p:cNvPr>
          <p:cNvSpPr/>
          <p:nvPr/>
        </p:nvSpPr>
        <p:spPr>
          <a:xfrm>
            <a:off x="6192969" y="1414780"/>
            <a:ext cx="1511915" cy="472440"/>
          </a:xfrm>
          <a:prstGeom prst="rect">
            <a:avLst/>
          </a:prstGeom>
          <a:solidFill>
            <a:srgbClr val="914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Receiver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FC336-BFFA-4F14-8871-4A207D0969A8}"/>
              </a:ext>
            </a:extLst>
          </p:cNvPr>
          <p:cNvSpPr txBox="1"/>
          <p:nvPr/>
        </p:nvSpPr>
        <p:spPr>
          <a:xfrm rot="1072206">
            <a:off x="5955917" y="2678682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Bahnschrif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572DF-B6EA-4D5E-B536-9BE77C00A698}"/>
              </a:ext>
            </a:extLst>
          </p:cNvPr>
          <p:cNvSpPr txBox="1"/>
          <p:nvPr/>
        </p:nvSpPr>
        <p:spPr>
          <a:xfrm>
            <a:off x="3141101" y="5320892"/>
            <a:ext cx="3837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Sender waits for Ack</a:t>
            </a:r>
            <a:b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For infinite amount of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BFBAD-8F86-4803-93B3-0D46AF823A8B}"/>
              </a:ext>
            </a:extLst>
          </p:cNvPr>
          <p:cNvSpPr/>
          <p:nvPr/>
        </p:nvSpPr>
        <p:spPr>
          <a:xfrm rot="20304298">
            <a:off x="3842830" y="3602484"/>
            <a:ext cx="10295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" panose="020B0502040204020203" pitchFamily="34" charset="0"/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39D3AF-F221-423D-95CB-14B421BE5A1F}"/>
              </a:ext>
            </a:extLst>
          </p:cNvPr>
          <p:cNvCxnSpPr>
            <a:cxnSpLocks/>
          </p:cNvCxnSpPr>
          <p:nvPr/>
        </p:nvCxnSpPr>
        <p:spPr>
          <a:xfrm flipH="1">
            <a:off x="4735560" y="3459480"/>
            <a:ext cx="2187194" cy="63500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1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Problem Due to 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Delayed Data or Acknowledgment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7DE636-A05D-4ED0-B01E-30E20A4A6BF8}"/>
              </a:ext>
            </a:extLst>
          </p:cNvPr>
          <p:cNvGrpSpPr/>
          <p:nvPr/>
        </p:nvGrpSpPr>
        <p:grpSpPr>
          <a:xfrm>
            <a:off x="1946859" y="1380049"/>
            <a:ext cx="5250281" cy="4925060"/>
            <a:chOff x="2454603" y="1414780"/>
            <a:chExt cx="5250281" cy="49250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D80BF95-6E13-48B3-950C-363CDD6F2B79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60" y="1849120"/>
              <a:ext cx="0" cy="44907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D5C1A0-2BAE-4BC1-914B-0B09C5CB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948926" y="1849120"/>
              <a:ext cx="0" cy="44907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CF7BEF-79CA-4931-83BF-18D229C7571E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60" y="2164080"/>
              <a:ext cx="3698993" cy="1377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10C5A1-1C3A-4662-B35F-27A54DC1207D}"/>
                </a:ext>
              </a:extLst>
            </p:cNvPr>
            <p:cNvSpPr/>
            <p:nvPr/>
          </p:nvSpPr>
          <p:spPr>
            <a:xfrm>
              <a:off x="2454603" y="1414780"/>
              <a:ext cx="1511915" cy="472440"/>
            </a:xfrm>
            <a:prstGeom prst="rect">
              <a:avLst/>
            </a:prstGeom>
            <a:solidFill>
              <a:srgbClr val="9148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Sender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A8B66B-2937-486C-BB54-AF18234F9968}"/>
                </a:ext>
              </a:extLst>
            </p:cNvPr>
            <p:cNvSpPr/>
            <p:nvPr/>
          </p:nvSpPr>
          <p:spPr>
            <a:xfrm>
              <a:off x="6192969" y="1414780"/>
              <a:ext cx="1511915" cy="472440"/>
            </a:xfrm>
            <a:prstGeom prst="rect">
              <a:avLst/>
            </a:prstGeom>
            <a:solidFill>
              <a:srgbClr val="9148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Receiver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0E8D55-6C4A-47CA-9AD8-791DE47BD686}"/>
                </a:ext>
              </a:extLst>
            </p:cNvPr>
            <p:cNvSpPr txBox="1"/>
            <p:nvPr/>
          </p:nvSpPr>
          <p:spPr>
            <a:xfrm rot="1313445">
              <a:off x="5839040" y="2852076"/>
              <a:ext cx="7633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latin typeface="Bahnschrift" panose="020B0502040204020203" pitchFamily="34" charset="0"/>
                </a:rPr>
                <a:t>Data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68A55AD-C7BC-4DBD-895D-FED48D4F6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560" y="3924230"/>
              <a:ext cx="3698993" cy="1124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77C945C-DB16-4847-B74D-37C6F78AA5DC}"/>
              </a:ext>
            </a:extLst>
          </p:cNvPr>
          <p:cNvSpPr/>
          <p:nvPr/>
        </p:nvSpPr>
        <p:spPr>
          <a:xfrm>
            <a:off x="2535175" y="4206999"/>
            <a:ext cx="335280" cy="33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25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159D0-00F4-46E4-8430-59824C9D0A82}"/>
              </a:ext>
            </a:extLst>
          </p:cNvPr>
          <p:cNvGrpSpPr/>
          <p:nvPr/>
        </p:nvGrpSpPr>
        <p:grpSpPr>
          <a:xfrm>
            <a:off x="5366985" y="2007480"/>
            <a:ext cx="2707844" cy="2657247"/>
            <a:chOff x="5366985" y="2007480"/>
            <a:chExt cx="2707844" cy="26572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7934" r="21021"/>
            <a:stretch/>
          </p:blipFill>
          <p:spPr>
            <a:xfrm>
              <a:off x="5366985" y="2007480"/>
              <a:ext cx="2707844" cy="2657247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5FB3D9E-2127-486A-A2A6-E74517D6D0F9}"/>
                </a:ext>
              </a:extLst>
            </p:cNvPr>
            <p:cNvSpPr/>
            <p:nvPr/>
          </p:nvSpPr>
          <p:spPr>
            <a:xfrm>
              <a:off x="6194714" y="2295935"/>
              <a:ext cx="271899" cy="2567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9C1E76-7CDA-44C4-A504-14A64E2C1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0" b="7143"/>
          <a:stretch/>
        </p:blipFill>
        <p:spPr bwMode="auto">
          <a:xfrm>
            <a:off x="398122" y="2784591"/>
            <a:ext cx="2873218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7" name="Oval 6"/>
          <p:cNvSpPr/>
          <p:nvPr/>
        </p:nvSpPr>
        <p:spPr>
          <a:xfrm>
            <a:off x="2962117" y="2656195"/>
            <a:ext cx="271899" cy="25679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544ECFB-1B74-4248-AD1A-C6D90B868DFF}"/>
              </a:ext>
            </a:extLst>
          </p:cNvPr>
          <p:cNvSpPr/>
          <p:nvPr/>
        </p:nvSpPr>
        <p:spPr>
          <a:xfrm rot="16594691">
            <a:off x="2866159" y="1633858"/>
            <a:ext cx="3731941" cy="3404490"/>
          </a:xfrm>
          <a:prstGeom prst="arc">
            <a:avLst>
              <a:gd name="adj1" fmla="val 17339680"/>
              <a:gd name="adj2" fmla="val 29876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2AAEFA-6FBA-47FE-A1D2-8C4CC0C7DFAE}"/>
              </a:ext>
            </a:extLst>
          </p:cNvPr>
          <p:cNvSpPr/>
          <p:nvPr/>
        </p:nvSpPr>
        <p:spPr>
          <a:xfrm>
            <a:off x="3344674" y="1974823"/>
            <a:ext cx="271899" cy="25679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2B0CA9-461D-4AE8-906B-7934C6235012}"/>
              </a:ext>
            </a:extLst>
          </p:cNvPr>
          <p:cNvSpPr/>
          <p:nvPr/>
        </p:nvSpPr>
        <p:spPr>
          <a:xfrm>
            <a:off x="4048915" y="1473203"/>
            <a:ext cx="271899" cy="25679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4D055E-5F61-46AF-B382-B1FAD29BF4AD}"/>
              </a:ext>
            </a:extLst>
          </p:cNvPr>
          <p:cNvSpPr/>
          <p:nvPr/>
        </p:nvSpPr>
        <p:spPr>
          <a:xfrm>
            <a:off x="5061693" y="1398448"/>
            <a:ext cx="271899" cy="2567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F1C48D-6BC3-4C7B-8DEB-50759FCA34C1}"/>
              </a:ext>
            </a:extLst>
          </p:cNvPr>
          <p:cNvSpPr/>
          <p:nvPr/>
        </p:nvSpPr>
        <p:spPr>
          <a:xfrm>
            <a:off x="5712218" y="1784941"/>
            <a:ext cx="271899" cy="2567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641FEF-0925-4B8E-AE3B-C3F15168CBF3}"/>
              </a:ext>
            </a:extLst>
          </p:cNvPr>
          <p:cNvSpPr/>
          <p:nvPr/>
        </p:nvSpPr>
        <p:spPr>
          <a:xfrm>
            <a:off x="6128585" y="2351921"/>
            <a:ext cx="271899" cy="2567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F17F4-6C49-4D9C-B255-A1874958EF33}"/>
              </a:ext>
            </a:extLst>
          </p:cNvPr>
          <p:cNvSpPr txBox="1"/>
          <p:nvPr/>
        </p:nvSpPr>
        <p:spPr>
          <a:xfrm>
            <a:off x="760352" y="3303446"/>
            <a:ext cx="104227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Throw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F64C1-5BAB-443B-9AEB-02B6B9260269}"/>
              </a:ext>
            </a:extLst>
          </p:cNvPr>
          <p:cNvSpPr txBox="1"/>
          <p:nvPr/>
        </p:nvSpPr>
        <p:spPr>
          <a:xfrm>
            <a:off x="5142084" y="2804201"/>
            <a:ext cx="96532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201485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9862AF1-8C85-4A5D-BDB1-E9E5BB3C33A8}"/>
              </a:ext>
            </a:extLst>
          </p:cNvPr>
          <p:cNvSpPr/>
          <p:nvPr/>
        </p:nvSpPr>
        <p:spPr>
          <a:xfrm>
            <a:off x="7561927" y="1990871"/>
            <a:ext cx="884805" cy="385827"/>
          </a:xfrm>
          <a:prstGeom prst="ellipse">
            <a:avLst/>
          </a:prstGeom>
          <a:solidFill>
            <a:srgbClr val="914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Introduction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35342A-09DB-40EC-82FD-0798B66EACB1}"/>
              </a:ext>
            </a:extLst>
          </p:cNvPr>
          <p:cNvGrpSpPr/>
          <p:nvPr/>
        </p:nvGrpSpPr>
        <p:grpSpPr>
          <a:xfrm>
            <a:off x="202175" y="1978705"/>
            <a:ext cx="8601930" cy="3944860"/>
            <a:chOff x="342136" y="1978705"/>
            <a:chExt cx="8601930" cy="3944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249461-1EE0-4142-91A5-A91873B5E67C}"/>
                </a:ext>
              </a:extLst>
            </p:cNvPr>
            <p:cNvSpPr txBox="1"/>
            <p:nvPr/>
          </p:nvSpPr>
          <p:spPr>
            <a:xfrm>
              <a:off x="7728951" y="199148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Buffer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2159D0-00F4-46E4-8430-59824C9D0A82}"/>
                </a:ext>
              </a:extLst>
            </p:cNvPr>
            <p:cNvGrpSpPr/>
            <p:nvPr/>
          </p:nvGrpSpPr>
          <p:grpSpPr>
            <a:xfrm>
              <a:off x="5351287" y="2728155"/>
              <a:ext cx="2707844" cy="2657247"/>
              <a:chOff x="5366985" y="2007480"/>
              <a:chExt cx="2707844" cy="265724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17934" r="21021"/>
              <a:stretch/>
            </p:blipFill>
            <p:spPr>
              <a:xfrm>
                <a:off x="5366985" y="2007480"/>
                <a:ext cx="2707844" cy="2657247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FB3D9E-2127-486A-A2A6-E74517D6D0F9}"/>
                  </a:ext>
                </a:extLst>
              </p:cNvPr>
              <p:cNvSpPr/>
              <p:nvPr/>
            </p:nvSpPr>
            <p:spPr>
              <a:xfrm>
                <a:off x="6194714" y="2295935"/>
                <a:ext cx="271899" cy="25679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F9C1E76-7CDA-44C4-A504-14A64E2C19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240" b="7143"/>
            <a:stretch/>
          </p:blipFill>
          <p:spPr bwMode="auto">
            <a:xfrm>
              <a:off x="342136" y="3447065"/>
              <a:ext cx="2873218" cy="2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2AAEFA-6FBA-47FE-A1D2-8C4CC0C7DFAE}"/>
                </a:ext>
              </a:extLst>
            </p:cNvPr>
            <p:cNvSpPr/>
            <p:nvPr/>
          </p:nvSpPr>
          <p:spPr>
            <a:xfrm>
              <a:off x="5246451" y="5287449"/>
              <a:ext cx="271899" cy="25679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2B0CA9-461D-4AE8-906B-7934C6235012}"/>
                </a:ext>
              </a:extLst>
            </p:cNvPr>
            <p:cNvSpPr/>
            <p:nvPr/>
          </p:nvSpPr>
          <p:spPr>
            <a:xfrm>
              <a:off x="6138727" y="3061877"/>
              <a:ext cx="271899" cy="256792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4D055E-5F61-46AF-B382-B1FAD29BF4AD}"/>
                </a:ext>
              </a:extLst>
            </p:cNvPr>
            <p:cNvSpPr/>
            <p:nvPr/>
          </p:nvSpPr>
          <p:spPr>
            <a:xfrm>
              <a:off x="6138728" y="5070409"/>
              <a:ext cx="271899" cy="25679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F1C48D-6BC3-4C7B-8DEB-50759FCA34C1}"/>
                </a:ext>
              </a:extLst>
            </p:cNvPr>
            <p:cNvSpPr/>
            <p:nvPr/>
          </p:nvSpPr>
          <p:spPr>
            <a:xfrm>
              <a:off x="8359799" y="2688316"/>
              <a:ext cx="271899" cy="256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641FEF-0925-4B8E-AE3B-C3F15168CBF3}"/>
                </a:ext>
              </a:extLst>
            </p:cNvPr>
            <p:cNvSpPr/>
            <p:nvPr/>
          </p:nvSpPr>
          <p:spPr>
            <a:xfrm>
              <a:off x="7721208" y="2688316"/>
              <a:ext cx="271899" cy="2567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8F17F4-6C49-4D9C-B255-A1874958EF33}"/>
                </a:ext>
              </a:extLst>
            </p:cNvPr>
            <p:cNvSpPr txBox="1"/>
            <p:nvPr/>
          </p:nvSpPr>
          <p:spPr>
            <a:xfrm>
              <a:off x="704366" y="3965920"/>
              <a:ext cx="104227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Bahnschrift" panose="020B0502040204020203" pitchFamily="34" charset="0"/>
                </a:rPr>
                <a:t>Throw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5F64C1-5BAB-443B-9AEB-02B6B9260269}"/>
                </a:ext>
              </a:extLst>
            </p:cNvPr>
            <p:cNvSpPr txBox="1"/>
            <p:nvPr/>
          </p:nvSpPr>
          <p:spPr>
            <a:xfrm>
              <a:off x="5086098" y="3466675"/>
              <a:ext cx="965329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Bahnschrift" panose="020B0502040204020203" pitchFamily="34" charset="0"/>
                </a:rPr>
                <a:t>Catch</a:t>
              </a:r>
            </a:p>
          </p:txBody>
        </p:sp>
        <p:sp>
          <p:nvSpPr>
            <p:cNvPr id="4" name="Speech Bubble: Oval 3">
              <a:extLst>
                <a:ext uri="{FF2B5EF4-FFF2-40B4-BE49-F238E27FC236}">
                  <a16:creationId xmlns:a16="http://schemas.microsoft.com/office/drawing/2014/main" id="{D3A9B636-C9E5-4776-84B9-00646F578EFD}"/>
                </a:ext>
              </a:extLst>
            </p:cNvPr>
            <p:cNvSpPr/>
            <p:nvPr/>
          </p:nvSpPr>
          <p:spPr>
            <a:xfrm>
              <a:off x="7344517" y="1978705"/>
              <a:ext cx="1599549" cy="1225209"/>
            </a:xfrm>
            <a:prstGeom prst="wedgeEllipseCallout">
              <a:avLst>
                <a:gd name="adj1" fmla="val -49416"/>
                <a:gd name="adj2" fmla="val 50037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544ECFB-1B74-4248-AD1A-C6D90B868DFF}"/>
                </a:ext>
              </a:extLst>
            </p:cNvPr>
            <p:cNvSpPr/>
            <p:nvPr/>
          </p:nvSpPr>
          <p:spPr>
            <a:xfrm rot="16594691">
              <a:off x="2810173" y="2296332"/>
              <a:ext cx="3731941" cy="3404490"/>
            </a:xfrm>
            <a:prstGeom prst="arc">
              <a:avLst>
                <a:gd name="adj1" fmla="val 17339680"/>
                <a:gd name="adj2" fmla="val 2987611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87424" y="2367889"/>
              <a:ext cx="271899" cy="25679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49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Types of Data Link Protocols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783656" y="3707056"/>
            <a:ext cx="3576686" cy="1894678"/>
          </a:xfrm>
          <a:prstGeom prst="roundRect">
            <a:avLst>
              <a:gd name="adj" fmla="val 1272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Basic Functions in the Datalink Layer</a:t>
            </a:r>
          </a:p>
        </p:txBody>
      </p:sp>
      <p:sp>
        <p:nvSpPr>
          <p:cNvPr id="7" name="Oval 6"/>
          <p:cNvSpPr/>
          <p:nvPr/>
        </p:nvSpPr>
        <p:spPr>
          <a:xfrm>
            <a:off x="513175" y="3586604"/>
            <a:ext cx="2270481" cy="2135578"/>
          </a:xfrm>
          <a:prstGeom prst="ellipse">
            <a:avLst/>
          </a:prstGeom>
          <a:solidFill>
            <a:srgbClr val="B889D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Framing</a:t>
            </a:r>
          </a:p>
        </p:txBody>
      </p:sp>
      <p:sp>
        <p:nvSpPr>
          <p:cNvPr id="8" name="Oval 7"/>
          <p:cNvSpPr/>
          <p:nvPr/>
        </p:nvSpPr>
        <p:spPr>
          <a:xfrm>
            <a:off x="3461715" y="1571476"/>
            <a:ext cx="2270481" cy="2135580"/>
          </a:xfrm>
          <a:prstGeom prst="ellipse">
            <a:avLst/>
          </a:prstGeom>
          <a:solidFill>
            <a:srgbClr val="B889D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Error control</a:t>
            </a:r>
          </a:p>
        </p:txBody>
      </p:sp>
      <p:sp>
        <p:nvSpPr>
          <p:cNvPr id="9" name="Oval 8"/>
          <p:cNvSpPr/>
          <p:nvPr/>
        </p:nvSpPr>
        <p:spPr>
          <a:xfrm>
            <a:off x="6360343" y="3658733"/>
            <a:ext cx="2270481" cy="2135578"/>
          </a:xfrm>
          <a:prstGeom prst="ellipse">
            <a:avLst/>
          </a:prstGeom>
          <a:solidFill>
            <a:srgbClr val="B889D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80120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Types of Data Link Protocols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783656" y="3707056"/>
            <a:ext cx="3576686" cy="1894678"/>
          </a:xfrm>
          <a:prstGeom prst="roundRect">
            <a:avLst>
              <a:gd name="adj" fmla="val 1272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Basic Functions in the Datalink Layer</a:t>
            </a:r>
          </a:p>
        </p:txBody>
      </p:sp>
      <p:sp>
        <p:nvSpPr>
          <p:cNvPr id="7" name="Oval 6"/>
          <p:cNvSpPr/>
          <p:nvPr/>
        </p:nvSpPr>
        <p:spPr>
          <a:xfrm>
            <a:off x="513175" y="3586604"/>
            <a:ext cx="2270481" cy="2135578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Framing</a:t>
            </a:r>
          </a:p>
        </p:txBody>
      </p:sp>
      <p:sp>
        <p:nvSpPr>
          <p:cNvPr id="8" name="Oval 7"/>
          <p:cNvSpPr/>
          <p:nvPr/>
        </p:nvSpPr>
        <p:spPr>
          <a:xfrm>
            <a:off x="3461715" y="1571476"/>
            <a:ext cx="2270481" cy="2135580"/>
          </a:xfrm>
          <a:prstGeom prst="ellipse">
            <a:avLst/>
          </a:prstGeom>
          <a:solidFill>
            <a:srgbClr val="B889D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Error control</a:t>
            </a:r>
          </a:p>
        </p:txBody>
      </p:sp>
      <p:sp>
        <p:nvSpPr>
          <p:cNvPr id="9" name="Oval 8"/>
          <p:cNvSpPr/>
          <p:nvPr/>
        </p:nvSpPr>
        <p:spPr>
          <a:xfrm>
            <a:off x="6360343" y="3658733"/>
            <a:ext cx="2270481" cy="2135578"/>
          </a:xfrm>
          <a:prstGeom prst="ellipse">
            <a:avLst/>
          </a:prstGeom>
          <a:solidFill>
            <a:srgbClr val="B889D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2081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Types of Data Link Protocols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783656" y="3707056"/>
            <a:ext cx="3576686" cy="1894678"/>
          </a:xfrm>
          <a:prstGeom prst="roundRect">
            <a:avLst>
              <a:gd name="adj" fmla="val 1272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Basic Functions in the Datalink Layer</a:t>
            </a:r>
          </a:p>
        </p:txBody>
      </p:sp>
      <p:sp>
        <p:nvSpPr>
          <p:cNvPr id="7" name="Oval 6"/>
          <p:cNvSpPr/>
          <p:nvPr/>
        </p:nvSpPr>
        <p:spPr>
          <a:xfrm>
            <a:off x="513175" y="3586604"/>
            <a:ext cx="2270481" cy="2135578"/>
          </a:xfrm>
          <a:prstGeom prst="ellipse">
            <a:avLst/>
          </a:prstGeom>
          <a:solidFill>
            <a:srgbClr val="B889D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Framing</a:t>
            </a:r>
          </a:p>
        </p:txBody>
      </p:sp>
      <p:sp>
        <p:nvSpPr>
          <p:cNvPr id="8" name="Oval 7"/>
          <p:cNvSpPr/>
          <p:nvPr/>
        </p:nvSpPr>
        <p:spPr>
          <a:xfrm>
            <a:off x="3461715" y="1571476"/>
            <a:ext cx="2270481" cy="21355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Error control</a:t>
            </a:r>
          </a:p>
        </p:txBody>
      </p:sp>
      <p:sp>
        <p:nvSpPr>
          <p:cNvPr id="9" name="Oval 8"/>
          <p:cNvSpPr/>
          <p:nvPr/>
        </p:nvSpPr>
        <p:spPr>
          <a:xfrm>
            <a:off x="6360343" y="3658733"/>
            <a:ext cx="2270481" cy="2135578"/>
          </a:xfrm>
          <a:prstGeom prst="ellipse">
            <a:avLst/>
          </a:prstGeom>
          <a:solidFill>
            <a:srgbClr val="B889D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193187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Types of Data Link Protocols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783656" y="3707056"/>
            <a:ext cx="3576686" cy="1894678"/>
          </a:xfrm>
          <a:prstGeom prst="roundRect">
            <a:avLst>
              <a:gd name="adj" fmla="val 1272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Basic Functions in the Datalink Layer</a:t>
            </a:r>
          </a:p>
        </p:txBody>
      </p:sp>
      <p:sp>
        <p:nvSpPr>
          <p:cNvPr id="7" name="Oval 6"/>
          <p:cNvSpPr/>
          <p:nvPr/>
        </p:nvSpPr>
        <p:spPr>
          <a:xfrm>
            <a:off x="513175" y="3586604"/>
            <a:ext cx="2270481" cy="2135578"/>
          </a:xfrm>
          <a:prstGeom prst="ellipse">
            <a:avLst/>
          </a:prstGeom>
          <a:solidFill>
            <a:srgbClr val="B889D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Framing</a:t>
            </a:r>
          </a:p>
        </p:txBody>
      </p:sp>
      <p:sp>
        <p:nvSpPr>
          <p:cNvPr id="8" name="Oval 7"/>
          <p:cNvSpPr/>
          <p:nvPr/>
        </p:nvSpPr>
        <p:spPr>
          <a:xfrm>
            <a:off x="3461715" y="1571476"/>
            <a:ext cx="2270481" cy="2135580"/>
          </a:xfrm>
          <a:prstGeom prst="ellipse">
            <a:avLst/>
          </a:prstGeom>
          <a:solidFill>
            <a:srgbClr val="B889D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Error control</a:t>
            </a:r>
          </a:p>
        </p:txBody>
      </p:sp>
      <p:sp>
        <p:nvSpPr>
          <p:cNvPr id="9" name="Oval 8"/>
          <p:cNvSpPr/>
          <p:nvPr/>
        </p:nvSpPr>
        <p:spPr>
          <a:xfrm>
            <a:off x="6360343" y="3658733"/>
            <a:ext cx="2270481" cy="2135578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199953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Types of Data Link Protocols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E0FDC-BF71-40D6-A67F-9ADB6856BDBC}"/>
              </a:ext>
            </a:extLst>
          </p:cNvPr>
          <p:cNvGrpSpPr/>
          <p:nvPr/>
        </p:nvGrpSpPr>
        <p:grpSpPr>
          <a:xfrm>
            <a:off x="747888" y="1778696"/>
            <a:ext cx="7975738" cy="4472269"/>
            <a:chOff x="1037141" y="1778696"/>
            <a:chExt cx="7975738" cy="4472269"/>
          </a:xfrm>
        </p:grpSpPr>
        <p:cxnSp>
          <p:nvCxnSpPr>
            <p:cNvPr id="5" name="Straight Connector 4"/>
            <p:cNvCxnSpPr>
              <a:cxnSpLocks/>
              <a:stCxn id="2" idx="2"/>
            </p:cNvCxnSpPr>
            <p:nvPr/>
          </p:nvCxnSpPr>
          <p:spPr>
            <a:xfrm flipH="1">
              <a:off x="4412240" y="2317315"/>
              <a:ext cx="1" cy="2830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399821" y="2575282"/>
              <a:ext cx="4384110" cy="250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04901" y="2605414"/>
              <a:ext cx="0" cy="187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89011" y="2576187"/>
              <a:ext cx="0" cy="187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6547711" y="3297194"/>
              <a:ext cx="0" cy="26734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6547711" y="4298889"/>
              <a:ext cx="4017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</p:cNvCxnSpPr>
            <p:nvPr/>
          </p:nvCxnSpPr>
          <p:spPr>
            <a:xfrm>
              <a:off x="6547711" y="5104883"/>
              <a:ext cx="4017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cxnSpLocks/>
            </p:cNvCxnSpPr>
            <p:nvPr/>
          </p:nvCxnSpPr>
          <p:spPr>
            <a:xfrm>
              <a:off x="6547711" y="5970624"/>
              <a:ext cx="4017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C9F5E7-4976-4671-B97F-C582A6BBD082}"/>
                </a:ext>
              </a:extLst>
            </p:cNvPr>
            <p:cNvCxnSpPr>
              <a:cxnSpLocks/>
            </p:cNvCxnSpPr>
            <p:nvPr/>
          </p:nvCxnSpPr>
          <p:spPr>
            <a:xfrm>
              <a:off x="2115671" y="3642429"/>
              <a:ext cx="0" cy="1509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B806CD-48D0-4D4B-88A7-E23C0A188CD2}"/>
                </a:ext>
              </a:extLst>
            </p:cNvPr>
            <p:cNvCxnSpPr>
              <a:cxnSpLocks/>
            </p:cNvCxnSpPr>
            <p:nvPr/>
          </p:nvCxnSpPr>
          <p:spPr>
            <a:xfrm>
              <a:off x="2115671" y="4084286"/>
              <a:ext cx="4144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15A517-42EB-444C-95EA-10ACE0908B4D}"/>
                </a:ext>
              </a:extLst>
            </p:cNvPr>
            <p:cNvCxnSpPr>
              <a:cxnSpLocks/>
            </p:cNvCxnSpPr>
            <p:nvPr/>
          </p:nvCxnSpPr>
          <p:spPr>
            <a:xfrm>
              <a:off x="2115671" y="5151533"/>
              <a:ext cx="4144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705622" y="1778696"/>
              <a:ext cx="3413238" cy="5386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 pitchFamily="34" charset="0"/>
                </a:rPr>
                <a:t>Data Link Protocols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37141" y="2793303"/>
              <a:ext cx="2735519" cy="845633"/>
            </a:xfrm>
            <a:prstGeom prst="rect">
              <a:avLst/>
            </a:prstGeom>
            <a:solidFill>
              <a:srgbClr val="B889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For Noiseless Channels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0946" y="2764076"/>
              <a:ext cx="2735519" cy="845633"/>
            </a:xfrm>
            <a:prstGeom prst="rect">
              <a:avLst/>
            </a:prstGeom>
            <a:solidFill>
              <a:srgbClr val="B889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For Noisy Channels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05205" y="3914604"/>
              <a:ext cx="1512000" cy="595829"/>
            </a:xfrm>
            <a:prstGeom prst="rect">
              <a:avLst/>
            </a:prstGeom>
            <a:solidFill>
              <a:srgbClr val="D3B5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Simplex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02430" y="4832561"/>
              <a:ext cx="1512000" cy="595829"/>
            </a:xfrm>
            <a:prstGeom prst="rect">
              <a:avLst/>
            </a:prstGeom>
            <a:solidFill>
              <a:srgbClr val="D3B5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Stop and wait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753426" y="3992481"/>
              <a:ext cx="2259453" cy="595823"/>
            </a:xfrm>
            <a:prstGeom prst="rect">
              <a:avLst/>
            </a:prstGeom>
            <a:solidFill>
              <a:srgbClr val="D3B5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Stop and Wait ARQ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753426" y="4823811"/>
              <a:ext cx="2259453" cy="595823"/>
            </a:xfrm>
            <a:prstGeom prst="rect">
              <a:avLst/>
            </a:prstGeom>
            <a:solidFill>
              <a:srgbClr val="D3B5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Go- back-N ARQ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53426" y="5655142"/>
              <a:ext cx="2259453" cy="595823"/>
            </a:xfrm>
            <a:prstGeom prst="rect">
              <a:avLst/>
            </a:prstGeom>
            <a:solidFill>
              <a:srgbClr val="D3B5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</a:rPr>
                <a:t>Selective Repeat ARQ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3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</TotalTime>
  <Words>739</Words>
  <Application>Microsoft Office PowerPoint</Application>
  <PresentationFormat>On-screen Show (4:3)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Introduction</vt:lpstr>
      <vt:lpstr>Introduction</vt:lpstr>
      <vt:lpstr>Types of Data Link Protocols</vt:lpstr>
      <vt:lpstr>Types of Data Link Protocols</vt:lpstr>
      <vt:lpstr>Types of Data Link Protocols</vt:lpstr>
      <vt:lpstr>Types of Data Link Protocols</vt:lpstr>
      <vt:lpstr>Types of Data Link Protocols</vt:lpstr>
      <vt:lpstr>Noiseless Channels</vt:lpstr>
      <vt:lpstr>Difference Between Protocols</vt:lpstr>
      <vt:lpstr>Simplex Protocol</vt:lpstr>
      <vt:lpstr>Simplest Protocol</vt:lpstr>
      <vt:lpstr>Simplest Protocol</vt:lpstr>
      <vt:lpstr>Simplest Protocol (Sender Aide Algorithm)</vt:lpstr>
      <vt:lpstr>Simplest Protocol (Receiver Side Algorithm)</vt:lpstr>
      <vt:lpstr>STOP and WAIT Protocol</vt:lpstr>
      <vt:lpstr>Stop-and-Wait Protocol </vt:lpstr>
      <vt:lpstr>Stop and Wait protocol</vt:lpstr>
      <vt:lpstr>Stop and Wait protocol</vt:lpstr>
      <vt:lpstr>Stop and Wait Protocol (Sender Side Algorithm)</vt:lpstr>
      <vt:lpstr>Stop and Wait Protocol  (Sender Side Algorithm)</vt:lpstr>
      <vt:lpstr>Stop and Wait Protocol  (Receiver Side Algorithm)</vt:lpstr>
      <vt:lpstr>Problem with Stop and Wait - Lost Data</vt:lpstr>
      <vt:lpstr>Problem with Stop and Wait –  Lost Acknowledgment</vt:lpstr>
      <vt:lpstr>Problem Due to  Delayed Data or Acknowledgment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86</cp:revision>
  <dcterms:created xsi:type="dcterms:W3CDTF">2020-12-01T08:07:04Z</dcterms:created>
  <dcterms:modified xsi:type="dcterms:W3CDTF">2021-01-07T09:12:07Z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248096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