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9"/>
  </p:notesMasterIdLst>
  <p:sldIdLst>
    <p:sldId id="312" r:id="rId2"/>
    <p:sldId id="313" r:id="rId3"/>
    <p:sldId id="327" r:id="rId4"/>
    <p:sldId id="258" r:id="rId5"/>
    <p:sldId id="274" r:id="rId6"/>
    <p:sldId id="314" r:id="rId7"/>
    <p:sldId id="315" r:id="rId8"/>
    <p:sldId id="275" r:id="rId9"/>
    <p:sldId id="276" r:id="rId10"/>
    <p:sldId id="278" r:id="rId11"/>
    <p:sldId id="328" r:id="rId12"/>
    <p:sldId id="279" r:id="rId13"/>
    <p:sldId id="289" r:id="rId14"/>
    <p:sldId id="290" r:id="rId15"/>
    <p:sldId id="316" r:id="rId16"/>
    <p:sldId id="317" r:id="rId17"/>
    <p:sldId id="318" r:id="rId18"/>
    <p:sldId id="322" r:id="rId19"/>
    <p:sldId id="319" r:id="rId20"/>
    <p:sldId id="320" r:id="rId21"/>
    <p:sldId id="323" r:id="rId22"/>
    <p:sldId id="291" r:id="rId23"/>
    <p:sldId id="292" r:id="rId24"/>
    <p:sldId id="293" r:id="rId25"/>
    <p:sldId id="329" r:id="rId26"/>
    <p:sldId id="330" r:id="rId27"/>
    <p:sldId id="331" r:id="rId28"/>
    <p:sldId id="321" r:id="rId29"/>
    <p:sldId id="294" r:id="rId30"/>
    <p:sldId id="295" r:id="rId31"/>
    <p:sldId id="298" r:id="rId32"/>
    <p:sldId id="280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7" r:id="rId41"/>
    <p:sldId id="308" r:id="rId42"/>
    <p:sldId id="309" r:id="rId43"/>
    <p:sldId id="310" r:id="rId44"/>
    <p:sldId id="311" r:id="rId45"/>
    <p:sldId id="270" r:id="rId46"/>
    <p:sldId id="271" r:id="rId47"/>
    <p:sldId id="25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91DF"/>
    <a:srgbClr val="AC74D6"/>
    <a:srgbClr val="D3B5E9"/>
    <a:srgbClr val="7030A0"/>
    <a:srgbClr val="D5ABFF"/>
    <a:srgbClr val="6600CC"/>
    <a:srgbClr val="8C19FF"/>
    <a:srgbClr val="CC00CC"/>
    <a:srgbClr val="A953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8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76059-4DB2-4495-A9D7-21D2AB63774A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84F86-7FE2-4B84-915D-88F7453D7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366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84F86-7FE2-4B84-915D-88F7453D7A93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24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80E1-6370-45BD-8B34-5B5934329E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B70A9-A7DE-46C0-92A3-2DF7D12F0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3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80E1-6370-45BD-8B34-5B5934329E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B70A9-A7DE-46C0-92A3-2DF7D12F0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1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80E1-6370-45BD-8B34-5B5934329E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B70A9-A7DE-46C0-92A3-2DF7D12F0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29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15D018-A06C-4F25-9992-4657BA3814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759DA7-AB0C-480D-8EF0-04AF322DD8C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9000">
                <a:schemeClr val="accent1">
                  <a:lumMod val="45000"/>
                  <a:lumOff val="55000"/>
                  <a:alpha val="11000"/>
                </a:scheme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4EAE0-E4AA-44C1-8693-321328EE8989}"/>
              </a:ext>
            </a:extLst>
          </p:cNvPr>
          <p:cNvSpPr/>
          <p:nvPr userDrawn="1"/>
        </p:nvSpPr>
        <p:spPr>
          <a:xfrm>
            <a:off x="0" y="4043377"/>
            <a:ext cx="2514600" cy="828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ECAP453</a:t>
            </a:r>
            <a:endParaRPr lang="en-US" sz="3300" b="1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CCF02B-1417-4DC5-8BAD-485667C840BA}"/>
              </a:ext>
            </a:extLst>
          </p:cNvPr>
          <p:cNvSpPr/>
          <p:nvPr userDrawn="1"/>
        </p:nvSpPr>
        <p:spPr>
          <a:xfrm>
            <a:off x="1" y="4872052"/>
            <a:ext cx="7029452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DATA COMMUNICATION AND NETWORKING</a:t>
            </a:r>
            <a:endParaRPr lang="en-US" sz="1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894B1A-622A-44CC-AE12-81B13D7B4CD2}"/>
              </a:ext>
            </a:extLst>
          </p:cNvPr>
          <p:cNvSpPr/>
          <p:nvPr userDrawn="1"/>
        </p:nvSpPr>
        <p:spPr>
          <a:xfrm>
            <a:off x="6529389" y="5630461"/>
            <a:ext cx="2486024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Bahnschrift" panose="020B0502040204020203" pitchFamily="34" charset="0"/>
              </a:rPr>
              <a:t>Dr. Rajni Bhalla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08A9A3-B3FC-41EB-84F4-C5FAF148F0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13027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62F2D8-735A-4D19-8675-71F30164B703}"/>
              </a:ext>
            </a:extLst>
          </p:cNvPr>
          <p:cNvSpPr txBox="1"/>
          <p:nvPr userDrawn="1"/>
        </p:nvSpPr>
        <p:spPr>
          <a:xfrm>
            <a:off x="6400802" y="6145470"/>
            <a:ext cx="26146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500" b="0" dirty="0">
                <a:solidFill>
                  <a:schemeClr val="bg1"/>
                </a:solidFill>
                <a:latin typeface="Bahnschrift" panose="020B0502040204020203" pitchFamily="34" charset="0"/>
              </a:rPr>
              <a:t>Associate Professor</a:t>
            </a:r>
            <a:endParaRPr lang="en-US" sz="1500" b="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3BB2C2-8BFC-4320-BC1D-9175D97C106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54650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226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A19ED5-793D-48B4-AF84-08BFCFF7C032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258770-16A1-4730-BE8B-FF20DF2E6F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4143" y1="55600" x2="74143" y2="55600"/>
                        <a14:foregroundMark x1="57143" y1="36600" x2="57143" y2="36600"/>
                        <a14:foregroundMark x1="63857" y1="38800" x2="63857" y2="38800"/>
                        <a14:foregroundMark x1="65000" y1="32600" x2="65000" y2="32600"/>
                        <a14:foregroundMark x1="64286" y1="26600" x2="64286" y2="26600"/>
                        <a14:foregroundMark x1="39143" y1="26600" x2="39143" y2="26600"/>
                        <a14:foregroundMark x1="39000" y1="33400" x2="39000" y2="33400"/>
                        <a14:foregroundMark x1="39429" y1="38800" x2="39429" y2="38800"/>
                        <a14:backgroundMark x1="51571" y1="55000" x2="51571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6" r="22245" b="5171"/>
          <a:stretch/>
        </p:blipFill>
        <p:spPr bwMode="auto">
          <a:xfrm>
            <a:off x="7486650" y="136524"/>
            <a:ext cx="1530748" cy="17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268" y="2069830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49A0B1"/>
              </a:buClr>
              <a:defRPr/>
            </a:lvl3pPr>
            <a:lvl4pPr>
              <a:buClr>
                <a:srgbClr val="49A0B1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A2F7D-4116-4588-8A00-A615E67BDBC2}"/>
              </a:ext>
            </a:extLst>
          </p:cNvPr>
          <p:cNvSpPr/>
          <p:nvPr userDrawn="1"/>
        </p:nvSpPr>
        <p:spPr>
          <a:xfrm>
            <a:off x="628651" y="136524"/>
            <a:ext cx="3220019" cy="171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000" dirty="0">
                <a:latin typeface="Bahnschrift SemiBold" panose="020B0502040204020203" pitchFamily="34" charset="0"/>
              </a:rPr>
              <a:t>Learning Outcomes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015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1 (Grey)">
    <p:bg>
      <p:bgPr>
        <a:blipFill dpi="0" rotWithShape="1">
          <a:blip r:embed="rId2" cstate="print">
            <a:alphaModFix amt="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2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2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5" y="1361442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4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0887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gradFill flip="none" rotWithShape="1">
          <a:gsLst>
            <a:gs pos="11000">
              <a:schemeClr val="accent6">
                <a:lumMod val="5000"/>
                <a:lumOff val="95000"/>
                <a:alpha val="0"/>
              </a:schemeClr>
            </a:gs>
            <a:gs pos="55000">
              <a:schemeClr val="accent1">
                <a:lumMod val="60000"/>
                <a:lumOff val="40000"/>
              </a:schemeClr>
            </a:gs>
            <a:gs pos="92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CD418-F8D3-403C-9658-74F8F9EA6A76}"/>
              </a:ext>
            </a:extLst>
          </p:cNvPr>
          <p:cNvSpPr/>
          <p:nvPr userDrawn="1"/>
        </p:nvSpPr>
        <p:spPr>
          <a:xfrm>
            <a:off x="2213655" y="2891971"/>
            <a:ext cx="4716689" cy="10740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60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80E1-6370-45BD-8B34-5B5934329E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B70A9-A7DE-46C0-92A3-2DF7D12F0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9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80E1-6370-45BD-8B34-5B5934329E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B70A9-A7DE-46C0-92A3-2DF7D12F0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7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80E1-6370-45BD-8B34-5B5934329E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B70A9-A7DE-46C0-92A3-2DF7D12F0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0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80E1-6370-45BD-8B34-5B5934329E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B70A9-A7DE-46C0-92A3-2DF7D12F0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80E1-6370-45BD-8B34-5B5934329E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B70A9-A7DE-46C0-92A3-2DF7D12F0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5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80E1-6370-45BD-8B34-5B5934329E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B70A9-A7DE-46C0-92A3-2DF7D12F0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1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80E1-6370-45BD-8B34-5B5934329E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B70A9-A7DE-46C0-92A3-2DF7D12F0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2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80E1-6370-45BD-8B34-5B5934329E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B70A9-A7DE-46C0-92A3-2DF7D12F0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2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A80E1-6370-45BD-8B34-5B5934329ED4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B70A9-A7DE-46C0-92A3-2DF7D12F0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0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14.xml" Type="http://schemas.openxmlformats.org/officeDocument/2006/relationships/slideLayout"/></Relationships>
</file>

<file path=ppt/slides/_rels/slide12.xml.rels><?xml version="1.0" encoding="UTF-8" standalone="yes" ?><Relationships xmlns="http://schemas.openxmlformats.org/package/2006/relationships"><Relationship Id="rId3" Target="../media/image5.jpeg" Type="http://schemas.openxmlformats.org/officeDocument/2006/relationships/image"/><Relationship Id="rId2" Target="../media/image4.jpeg" Type="http://schemas.openxmlformats.org/officeDocument/2006/relationships/image"/><Relationship Id="rId1" Target="../slideLayouts/slideLayout14.xml" Type="http://schemas.openxmlformats.org/officeDocument/2006/relationships/slideLayout"/><Relationship Id="rId4" Target="../media/image6.jpeg" Type="http://schemas.openxmlformats.org/officeDocument/2006/relationships/image"/></Relationships>
</file>

<file path=ppt/slides/_rels/slide13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14.xml" Type="http://schemas.openxmlformats.org/officeDocument/2006/relationships/slideLayout"/></Relationships>
</file>

<file path=ppt/slides/_rels/slide14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14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 ?><Relationships xmlns="http://schemas.openxmlformats.org/package/2006/relationships"><Relationship Id="rId3" Target="../media/image7.jpeg" Type="http://schemas.openxmlformats.org/officeDocument/2006/relationships/image"/><Relationship Id="rId2" Target="../media/image3.jpeg" Type="http://schemas.openxmlformats.org/officeDocument/2006/relationships/image"/><Relationship Id="rId1" Target="../slideLayouts/slideLayout14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50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and Wait ARQ Protocol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632747" y="2923929"/>
            <a:ext cx="0" cy="24707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03315" y="2336720"/>
            <a:ext cx="1084340" cy="474476"/>
          </a:xfrm>
          <a:prstGeom prst="rect">
            <a:avLst/>
          </a:prstGeom>
          <a:solidFill>
            <a:srgbClr val="A953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Sender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672389" y="2923929"/>
            <a:ext cx="0" cy="24707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75837" y="2336720"/>
            <a:ext cx="1287021" cy="474476"/>
          </a:xfrm>
          <a:prstGeom prst="rect">
            <a:avLst/>
          </a:prstGeom>
          <a:solidFill>
            <a:srgbClr val="A953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Receiver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632747" y="3074242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2983" y="1698010"/>
            <a:ext cx="1836552" cy="375664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SCENARIO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876334-6CFE-4B53-879F-11E9ACE21876}"/>
              </a:ext>
            </a:extLst>
          </p:cNvPr>
          <p:cNvSpPr/>
          <p:nvPr/>
        </p:nvSpPr>
        <p:spPr>
          <a:xfrm>
            <a:off x="4168750" y="2918676"/>
            <a:ext cx="12698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latin typeface="Bahnschrift" panose="020B0502040204020203" pitchFamily="34" charset="0"/>
              </a:rPr>
              <a:t>Data packet</a:t>
            </a:r>
          </a:p>
        </p:txBody>
      </p:sp>
    </p:spTree>
    <p:extLst>
      <p:ext uri="{BB962C8B-B14F-4D97-AF65-F5344CB8AC3E}">
        <p14:creationId xmlns:p14="http://schemas.microsoft.com/office/powerpoint/2010/main" val="240702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and Wait ARQ Protocol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632747" y="2923929"/>
            <a:ext cx="0" cy="24707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03315" y="2336720"/>
            <a:ext cx="1084340" cy="474476"/>
          </a:xfrm>
          <a:prstGeom prst="rect">
            <a:avLst/>
          </a:prstGeom>
          <a:solidFill>
            <a:srgbClr val="A953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Sender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672389" y="2923929"/>
            <a:ext cx="0" cy="24707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75837" y="2336720"/>
            <a:ext cx="1287021" cy="474476"/>
          </a:xfrm>
          <a:prstGeom prst="rect">
            <a:avLst/>
          </a:prstGeom>
          <a:solidFill>
            <a:srgbClr val="A953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Receiver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632747" y="3074242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32747" y="3487600"/>
            <a:ext cx="4039643" cy="103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54776" y="3242973"/>
            <a:ext cx="1776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Bahnschrift" panose="020B0502040204020203" pitchFamily="34" charset="0"/>
              </a:rPr>
              <a:t>Acknowledgment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2248" y="5507421"/>
            <a:ext cx="5420639" cy="715676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The ACK is received before the timer expires.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2983" y="1698010"/>
            <a:ext cx="1836552" cy="375664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SCENARIO 1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2262820" y="2923929"/>
            <a:ext cx="247899" cy="78894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/>
          <a:srcRect l="33050" t="37222" r="31334" b="27701"/>
          <a:stretch/>
        </p:blipFill>
        <p:spPr>
          <a:xfrm>
            <a:off x="1791938" y="3052396"/>
            <a:ext cx="347597" cy="336902"/>
          </a:xfrm>
          <a:prstGeom prst="ellipse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24303" y="3022912"/>
            <a:ext cx="10427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Bahnschrift" panose="020B0502040204020203"/>
              </a:rPr>
              <a:t>Timer Time  </a:t>
            </a:r>
          </a:p>
          <a:p>
            <a:r>
              <a:rPr lang="en-US" sz="1350" dirty="0">
                <a:latin typeface="Bahnschrift" panose="020B0502040204020203"/>
              </a:rPr>
              <a:t>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876334-6CFE-4B53-879F-11E9ACE21876}"/>
              </a:ext>
            </a:extLst>
          </p:cNvPr>
          <p:cNvSpPr/>
          <p:nvPr/>
        </p:nvSpPr>
        <p:spPr>
          <a:xfrm>
            <a:off x="4168750" y="2918676"/>
            <a:ext cx="12698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latin typeface="Bahnschrift" panose="020B0502040204020203" pitchFamily="34" charset="0"/>
              </a:rPr>
              <a:t>Data packet</a:t>
            </a:r>
          </a:p>
        </p:txBody>
      </p:sp>
    </p:spTree>
    <p:extLst>
      <p:ext uri="{BB962C8B-B14F-4D97-AF65-F5344CB8AC3E}">
        <p14:creationId xmlns:p14="http://schemas.microsoft.com/office/powerpoint/2010/main" val="349676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and Wait ARQ Protocol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597109" y="2922123"/>
            <a:ext cx="0" cy="24707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997071" y="2328133"/>
            <a:ext cx="1200992" cy="481257"/>
          </a:xfrm>
          <a:prstGeom prst="rect">
            <a:avLst/>
          </a:prstGeom>
          <a:solidFill>
            <a:srgbClr val="A953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Sender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773913" y="2922123"/>
            <a:ext cx="0" cy="24707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69593" y="2328133"/>
            <a:ext cx="1425477" cy="481257"/>
          </a:xfrm>
          <a:prstGeom prst="rect">
            <a:avLst/>
          </a:prstGeom>
          <a:solidFill>
            <a:srgbClr val="A953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Receiver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626503" y="3072437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26503" y="3485794"/>
            <a:ext cx="4039643" cy="103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26504" y="3686601"/>
            <a:ext cx="2184653" cy="309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4588677" y="3783614"/>
            <a:ext cx="576696" cy="61390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2841171" y="5386244"/>
            <a:ext cx="3575958" cy="410211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The original frame is lost</a:t>
            </a:r>
          </a:p>
        </p:txBody>
      </p:sp>
      <p:sp>
        <p:nvSpPr>
          <p:cNvPr id="2" name="Left Brace 1"/>
          <p:cNvSpPr/>
          <p:nvPr/>
        </p:nvSpPr>
        <p:spPr>
          <a:xfrm>
            <a:off x="2324493" y="3072437"/>
            <a:ext cx="213610" cy="46091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Left Brace 18"/>
          <p:cNvSpPr/>
          <p:nvPr/>
        </p:nvSpPr>
        <p:spPr>
          <a:xfrm>
            <a:off x="2356680" y="3679816"/>
            <a:ext cx="213610" cy="46091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Left Brace 26"/>
          <p:cNvSpPr/>
          <p:nvPr/>
        </p:nvSpPr>
        <p:spPr>
          <a:xfrm>
            <a:off x="2342378" y="4297457"/>
            <a:ext cx="213610" cy="46091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11563" y="4275556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611563" y="4688914"/>
            <a:ext cx="4039643" cy="103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45601" y="1720732"/>
            <a:ext cx="1851659" cy="372292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SCENARIO 2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 cstate="print"/>
          <a:srcRect l="33050" t="37222" r="31334" b="27701"/>
          <a:stretch/>
        </p:blipFill>
        <p:spPr>
          <a:xfrm>
            <a:off x="1822467" y="3115880"/>
            <a:ext cx="347597" cy="336902"/>
          </a:xfrm>
          <a:prstGeom prst="ellipse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37265" y="3086396"/>
            <a:ext cx="10427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Bahnschrift" panose="020B0502040204020203"/>
              </a:rPr>
              <a:t>Timer Time  </a:t>
            </a:r>
          </a:p>
          <a:p>
            <a:r>
              <a:rPr lang="en-US" sz="1350" dirty="0">
                <a:latin typeface="Bahnschrift" panose="020B0502040204020203"/>
              </a:rPr>
              <a:t>Out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 cstate="print"/>
          <a:srcRect l="33050" t="37222" r="31334" b="27701"/>
          <a:stretch/>
        </p:blipFill>
        <p:spPr>
          <a:xfrm>
            <a:off x="1810669" y="3786596"/>
            <a:ext cx="365378" cy="354136"/>
          </a:xfrm>
          <a:prstGeom prst="ellipse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20866" y="3750319"/>
            <a:ext cx="10427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Bahnschrift" panose="020B0502040204020203"/>
              </a:rPr>
              <a:t>Timer Time  </a:t>
            </a:r>
          </a:p>
          <a:p>
            <a:r>
              <a:rPr lang="en-US" sz="1350" dirty="0">
                <a:latin typeface="Bahnschrift" panose="020B0502040204020203"/>
              </a:rPr>
              <a:t>Out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4" cstate="print"/>
          <a:srcRect l="33050" t="37222" r="31334" b="27701"/>
          <a:stretch/>
        </p:blipFill>
        <p:spPr>
          <a:xfrm>
            <a:off x="1799160" y="4377921"/>
            <a:ext cx="375806" cy="364244"/>
          </a:xfrm>
          <a:prstGeom prst="ellipse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03489" y="4327225"/>
            <a:ext cx="10427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Bahnschrift" panose="020B0502040204020203"/>
              </a:rPr>
              <a:t>Timer Time  </a:t>
            </a:r>
          </a:p>
          <a:p>
            <a:r>
              <a:rPr lang="en-US" sz="1350" dirty="0">
                <a:latin typeface="Bahnschrift" panose="020B0502040204020203"/>
              </a:rPr>
              <a:t>Out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9272D5-C568-4D2E-94F0-118AE1DB0931}"/>
              </a:ext>
            </a:extLst>
          </p:cNvPr>
          <p:cNvSpPr/>
          <p:nvPr/>
        </p:nvSpPr>
        <p:spPr>
          <a:xfrm>
            <a:off x="2754776" y="3242973"/>
            <a:ext cx="1776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Bahnschrift" panose="020B0502040204020203" pitchFamily="34" charset="0"/>
              </a:rPr>
              <a:t>Acknowledgment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E306214-F9D5-4502-AE75-261975F636FB}"/>
              </a:ext>
            </a:extLst>
          </p:cNvPr>
          <p:cNvSpPr/>
          <p:nvPr/>
        </p:nvSpPr>
        <p:spPr>
          <a:xfrm>
            <a:off x="4168750" y="2918676"/>
            <a:ext cx="12698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latin typeface="Bahnschrift" panose="020B0502040204020203" pitchFamily="34" charset="0"/>
              </a:rPr>
              <a:t>Data packet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0F77B0-394E-4D88-AEB8-2ECC9B6C36FA}"/>
              </a:ext>
            </a:extLst>
          </p:cNvPr>
          <p:cNvSpPr/>
          <p:nvPr/>
        </p:nvSpPr>
        <p:spPr>
          <a:xfrm>
            <a:off x="4738601" y="3502764"/>
            <a:ext cx="12698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latin typeface="Bahnschrift" panose="020B0502040204020203" pitchFamily="34" charset="0"/>
              </a:rPr>
              <a:t>Data packet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C54E165-F71D-4DCD-80D4-138454E881B9}"/>
              </a:ext>
            </a:extLst>
          </p:cNvPr>
          <p:cNvSpPr/>
          <p:nvPr/>
        </p:nvSpPr>
        <p:spPr>
          <a:xfrm>
            <a:off x="3447939" y="4039367"/>
            <a:ext cx="12698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latin typeface="Bahnschrift" panose="020B0502040204020203" pitchFamily="34" charset="0"/>
              </a:rPr>
              <a:t>Data packet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3488883-80AC-4E05-BAAD-51D597B4390B}"/>
              </a:ext>
            </a:extLst>
          </p:cNvPr>
          <p:cNvSpPr/>
          <p:nvPr/>
        </p:nvSpPr>
        <p:spPr>
          <a:xfrm>
            <a:off x="2909063" y="4425487"/>
            <a:ext cx="1776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Bahnschrift" panose="020B0502040204020203" pitchFamily="34" charset="0"/>
              </a:rPr>
              <a:t>Acknowledgment</a:t>
            </a:r>
          </a:p>
        </p:txBody>
      </p:sp>
    </p:spTree>
    <p:extLst>
      <p:ext uri="{BB962C8B-B14F-4D97-AF65-F5344CB8AC3E}">
        <p14:creationId xmlns:p14="http://schemas.microsoft.com/office/powerpoint/2010/main" val="394768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and Wait ARQ Protocol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607976" y="2956350"/>
            <a:ext cx="0" cy="24707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998138" y="2447022"/>
            <a:ext cx="1048524" cy="396595"/>
          </a:xfrm>
          <a:prstGeom prst="rect">
            <a:avLst/>
          </a:prstGeom>
          <a:solidFill>
            <a:srgbClr val="A953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Sender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686807" y="2956350"/>
            <a:ext cx="0" cy="24707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70661" y="2447022"/>
            <a:ext cx="1244511" cy="396595"/>
          </a:xfrm>
          <a:prstGeom prst="rect">
            <a:avLst/>
          </a:prstGeom>
          <a:solidFill>
            <a:srgbClr val="A953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Receiver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649513" y="3776285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49513" y="4189642"/>
            <a:ext cx="4039643" cy="103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04542" y="3135139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58125" y="5431198"/>
            <a:ext cx="3713146" cy="392415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The acknowledgment is lost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8802" y="1898147"/>
            <a:ext cx="1835555" cy="392415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SCENARIO 3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601878" y="3552158"/>
            <a:ext cx="2010427" cy="73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ultiply 22"/>
          <p:cNvSpPr/>
          <p:nvPr/>
        </p:nvSpPr>
        <p:spPr>
          <a:xfrm>
            <a:off x="4251587" y="3361190"/>
            <a:ext cx="479120" cy="47560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/>
          <a:srcRect l="33050" t="37222" r="31334" b="27701"/>
          <a:stretch/>
        </p:blipFill>
        <p:spPr>
          <a:xfrm>
            <a:off x="1636932" y="3170658"/>
            <a:ext cx="347597" cy="336902"/>
          </a:xfrm>
          <a:prstGeom prst="ellipse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69297" y="3141174"/>
            <a:ext cx="10427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Bahnschrift" panose="020B0502040204020203"/>
              </a:rPr>
              <a:t>Timer Time  </a:t>
            </a:r>
          </a:p>
          <a:p>
            <a:r>
              <a:rPr lang="en-US" sz="1350" dirty="0">
                <a:latin typeface="Bahnschrift" panose="020B0502040204020203"/>
              </a:rPr>
              <a:t>Out</a:t>
            </a:r>
          </a:p>
        </p:txBody>
      </p:sp>
      <p:sp>
        <p:nvSpPr>
          <p:cNvPr id="22" name="Left Brace 21"/>
          <p:cNvSpPr/>
          <p:nvPr/>
        </p:nvSpPr>
        <p:spPr>
          <a:xfrm>
            <a:off x="2255328" y="3129931"/>
            <a:ext cx="294306" cy="6351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/>
          <a:srcRect l="33050" t="37222" r="31334" b="27701"/>
          <a:stretch/>
        </p:blipFill>
        <p:spPr>
          <a:xfrm>
            <a:off x="1664014" y="3827881"/>
            <a:ext cx="347597" cy="336902"/>
          </a:xfrm>
          <a:prstGeom prst="ellipse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96380" y="3798397"/>
            <a:ext cx="10427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Bahnschrift" panose="020B0502040204020203"/>
              </a:rPr>
              <a:t>Timer Time  </a:t>
            </a:r>
          </a:p>
          <a:p>
            <a:r>
              <a:rPr lang="en-US" sz="1350" dirty="0">
                <a:latin typeface="Bahnschrift" panose="020B0502040204020203"/>
              </a:rPr>
              <a:t>Out</a:t>
            </a:r>
          </a:p>
        </p:txBody>
      </p:sp>
      <p:sp>
        <p:nvSpPr>
          <p:cNvPr id="26" name="Left Brace 25"/>
          <p:cNvSpPr/>
          <p:nvPr/>
        </p:nvSpPr>
        <p:spPr>
          <a:xfrm>
            <a:off x="2282411" y="3798397"/>
            <a:ext cx="294306" cy="6351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6F674D-09DC-4CDD-B31B-63E93C7FAF9E}"/>
              </a:ext>
            </a:extLst>
          </p:cNvPr>
          <p:cNvSpPr/>
          <p:nvPr/>
        </p:nvSpPr>
        <p:spPr>
          <a:xfrm>
            <a:off x="4521019" y="2917153"/>
            <a:ext cx="12698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latin typeface="Bahnschrift" panose="020B0502040204020203" pitchFamily="34" charset="0"/>
              </a:rPr>
              <a:t>Data packet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F56E49-0A46-4C4D-B85C-A2B714F8530F}"/>
              </a:ext>
            </a:extLst>
          </p:cNvPr>
          <p:cNvSpPr/>
          <p:nvPr/>
        </p:nvSpPr>
        <p:spPr>
          <a:xfrm>
            <a:off x="4411276" y="3684425"/>
            <a:ext cx="12698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latin typeface="Bahnschrift" panose="020B0502040204020203" pitchFamily="34" charset="0"/>
              </a:rPr>
              <a:t>Data packet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51B495-9896-4A62-93B0-4B58E9F2CD11}"/>
              </a:ext>
            </a:extLst>
          </p:cNvPr>
          <p:cNvSpPr/>
          <p:nvPr/>
        </p:nvSpPr>
        <p:spPr>
          <a:xfrm>
            <a:off x="4669334" y="3310451"/>
            <a:ext cx="575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latin typeface="Bahnschrift" panose="020B0502040204020203" pitchFamily="34" charset="0"/>
              </a:rPr>
              <a:t>ACK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9783BE-8BD9-4DD6-BF9C-D4693B1145CF}"/>
              </a:ext>
            </a:extLst>
          </p:cNvPr>
          <p:cNvSpPr/>
          <p:nvPr/>
        </p:nvSpPr>
        <p:spPr>
          <a:xfrm>
            <a:off x="3051293" y="3902758"/>
            <a:ext cx="575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latin typeface="Bahnschrift" panose="020B0502040204020203" pitchFamily="34" charset="0"/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3476155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and Wait ARQ Protocol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500208" y="2917161"/>
            <a:ext cx="0" cy="22508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929558" y="2417119"/>
            <a:ext cx="1083462" cy="436294"/>
          </a:xfrm>
          <a:prstGeom prst="rect">
            <a:avLst/>
          </a:prstGeom>
          <a:solidFill>
            <a:srgbClr val="A953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Sender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647618" y="2917161"/>
            <a:ext cx="0" cy="22410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02081" y="2417119"/>
            <a:ext cx="1285979" cy="436294"/>
          </a:xfrm>
          <a:prstGeom prst="rect">
            <a:avLst/>
          </a:prstGeom>
          <a:solidFill>
            <a:srgbClr val="A953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Receiver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580933" y="3965961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580933" y="4379318"/>
            <a:ext cx="4039643" cy="103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35962" y="3144934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8251" y="5308923"/>
            <a:ext cx="8848387" cy="535073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Bahnschrift" panose="020B0502040204020203"/>
              </a:rPr>
              <a:t>Time out fires too soon. Before getting </a:t>
            </a:r>
            <a:r>
              <a:rPr lang="en-US" sz="1500" dirty="0" err="1">
                <a:latin typeface="Bahnschrift" panose="020B0502040204020203"/>
              </a:rPr>
              <a:t>ack</a:t>
            </a:r>
            <a:r>
              <a:rPr lang="en-US" sz="1500" dirty="0">
                <a:latin typeface="Bahnschrift" panose="020B0502040204020203"/>
              </a:rPr>
              <a:t>, the timer expires. ACK has reached the sender lately. </a:t>
            </a:r>
            <a:r>
              <a:rPr lang="en-US" sz="1500" dirty="0" err="1">
                <a:latin typeface="Bahnschrift" panose="020B0502040204020203"/>
              </a:rPr>
              <a:t>Ack</a:t>
            </a:r>
            <a:r>
              <a:rPr lang="en-US" sz="1500" dirty="0">
                <a:latin typeface="Bahnschrift" panose="020B0502040204020203"/>
              </a:rPr>
              <a:t> got after timer expires. It will resent the frame after </a:t>
            </a:r>
            <a:r>
              <a:rPr lang="en-US" sz="1500" dirty="0" err="1">
                <a:latin typeface="Bahnschrift" panose="020B0502040204020203"/>
              </a:rPr>
              <a:t>ack</a:t>
            </a:r>
            <a:r>
              <a:rPr lang="en-US" sz="1500" dirty="0">
                <a:latin typeface="Bahnschrift" panose="020B0502040204020203"/>
              </a:rPr>
              <a:t> not reached.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9004" y="1888349"/>
            <a:ext cx="1766977" cy="392415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SCENARIO 4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530774" y="3551464"/>
            <a:ext cx="3994124" cy="342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/>
          <a:srcRect l="33050" t="37222" r="31334" b="27701"/>
          <a:stretch/>
        </p:blipFill>
        <p:spPr>
          <a:xfrm>
            <a:off x="1666324" y="3180454"/>
            <a:ext cx="347597" cy="336902"/>
          </a:xfrm>
          <a:prstGeom prst="ellipse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00717" y="3150970"/>
            <a:ext cx="10427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Bahnschrift" panose="020B0502040204020203"/>
              </a:rPr>
              <a:t>Timer Time  </a:t>
            </a:r>
          </a:p>
          <a:p>
            <a:r>
              <a:rPr lang="en-US" sz="1350" dirty="0">
                <a:latin typeface="Bahnschrift" panose="020B0502040204020203"/>
              </a:rPr>
              <a:t>Out</a:t>
            </a:r>
          </a:p>
        </p:txBody>
      </p:sp>
      <p:sp>
        <p:nvSpPr>
          <p:cNvPr id="22" name="Left Brace 21"/>
          <p:cNvSpPr/>
          <p:nvPr/>
        </p:nvSpPr>
        <p:spPr>
          <a:xfrm>
            <a:off x="2186748" y="3139727"/>
            <a:ext cx="294306" cy="6351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/>
          <a:srcRect l="33050" t="37222" r="31334" b="27701"/>
          <a:stretch/>
        </p:blipFill>
        <p:spPr>
          <a:xfrm>
            <a:off x="1673812" y="3837676"/>
            <a:ext cx="347597" cy="336902"/>
          </a:xfrm>
          <a:prstGeom prst="ellipse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27800" y="3808192"/>
            <a:ext cx="10427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Bahnschrift" panose="020B0502040204020203"/>
              </a:rPr>
              <a:t>Timer Time  </a:t>
            </a:r>
          </a:p>
          <a:p>
            <a:r>
              <a:rPr lang="en-US" sz="1350" dirty="0">
                <a:latin typeface="Bahnschrift" panose="020B0502040204020203"/>
              </a:rPr>
              <a:t>Out</a:t>
            </a:r>
          </a:p>
        </p:txBody>
      </p:sp>
      <p:sp>
        <p:nvSpPr>
          <p:cNvPr id="26" name="Left Brace 25"/>
          <p:cNvSpPr/>
          <p:nvPr/>
        </p:nvSpPr>
        <p:spPr>
          <a:xfrm>
            <a:off x="2213831" y="3864405"/>
            <a:ext cx="294306" cy="6351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ectangle 27"/>
          <p:cNvSpPr/>
          <p:nvPr/>
        </p:nvSpPr>
        <p:spPr>
          <a:xfrm>
            <a:off x="6705904" y="4226658"/>
            <a:ext cx="2111525" cy="431884"/>
          </a:xfrm>
          <a:prstGeom prst="rect">
            <a:avLst/>
          </a:prstGeom>
          <a:solidFill>
            <a:srgbClr val="A953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Duplicate frame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8F773A-B34F-497E-B287-E72D9844DAB1}"/>
              </a:ext>
            </a:extLst>
          </p:cNvPr>
          <p:cNvSpPr/>
          <p:nvPr/>
        </p:nvSpPr>
        <p:spPr>
          <a:xfrm>
            <a:off x="4534992" y="2978128"/>
            <a:ext cx="784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latin typeface="Bahnschrift" panose="020B0502040204020203" pitchFamily="34" charset="0"/>
              </a:rPr>
              <a:t>Frame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975A36-8E91-495C-87D6-8A809D763655}"/>
              </a:ext>
            </a:extLst>
          </p:cNvPr>
          <p:cNvSpPr/>
          <p:nvPr/>
        </p:nvSpPr>
        <p:spPr>
          <a:xfrm>
            <a:off x="4431238" y="3372042"/>
            <a:ext cx="575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latin typeface="Bahnschrift" panose="020B0502040204020203" pitchFamily="34" charset="0"/>
              </a:rPr>
              <a:t>ACK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FE939B-6B7E-47A3-8D64-51259BC97E33}"/>
              </a:ext>
            </a:extLst>
          </p:cNvPr>
          <p:cNvSpPr/>
          <p:nvPr/>
        </p:nvSpPr>
        <p:spPr>
          <a:xfrm>
            <a:off x="4500309" y="3823147"/>
            <a:ext cx="784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latin typeface="Bahnschrift" panose="020B0502040204020203" pitchFamily="34" charset="0"/>
              </a:rPr>
              <a:t>Frame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A2C294-E51C-4CC8-B925-3CED4F731233}"/>
              </a:ext>
            </a:extLst>
          </p:cNvPr>
          <p:cNvSpPr/>
          <p:nvPr/>
        </p:nvSpPr>
        <p:spPr>
          <a:xfrm>
            <a:off x="3260775" y="4104046"/>
            <a:ext cx="575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latin typeface="Bahnschrift" panose="020B0502040204020203" pitchFamily="34" charset="0"/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1101780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5" y="1361442"/>
            <a:ext cx="8654246" cy="499491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Delayed Acknowledgement</a:t>
            </a:r>
          </a:p>
          <a:p>
            <a:pPr lvl="1" algn="just">
              <a:lnSpc>
                <a:spcPct val="150000"/>
              </a:lnSpc>
              <a:buClrTx/>
            </a:pPr>
            <a:r>
              <a:rPr lang="en-US" sz="2600" dirty="0"/>
              <a:t>After timeout on sender side, a long delayed acknowledgement might be wrongly considered as acknowledgement of some other recent packet.</a:t>
            </a:r>
          </a:p>
          <a:p>
            <a:pPr lvl="1" algn="just">
              <a:lnSpc>
                <a:spcPct val="150000"/>
              </a:lnSpc>
              <a:buClrTx/>
            </a:pPr>
            <a:r>
              <a:rPr lang="en-US" sz="2600" dirty="0"/>
              <a:t>This is resolved by introducing sequence number for acknowledgement also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Stop-and-Wait Automatic Repeat Request </a:t>
            </a:r>
          </a:p>
        </p:txBody>
      </p:sp>
    </p:spTree>
    <p:extLst>
      <p:ext uri="{BB962C8B-B14F-4D97-AF65-F5344CB8AC3E}">
        <p14:creationId xmlns:p14="http://schemas.microsoft.com/office/powerpoint/2010/main" val="177719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440260"/>
            <a:ext cx="8654247" cy="3689579"/>
          </a:xfrm>
        </p:spPr>
        <p:txBody>
          <a:bodyPr/>
          <a:lstStyle/>
          <a:p>
            <a:pPr algn="just">
              <a:lnSpc>
                <a:spcPct val="150000"/>
              </a:lnSpc>
              <a:buClrTx/>
            </a:pPr>
            <a:r>
              <a:rPr lang="en-US" dirty="0"/>
              <a:t>One Frame at a time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dirty="0"/>
              <a:t>Poor utilization of bandwidth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dirty="0"/>
              <a:t>Poor performance (if bandwidth not utilized properly, obviously poor performance)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</a:t>
            </a:r>
          </a:p>
        </p:txBody>
      </p:sp>
    </p:spTree>
    <p:extLst>
      <p:ext uri="{BB962C8B-B14F-4D97-AF65-F5344CB8AC3E}">
        <p14:creationId xmlns:p14="http://schemas.microsoft.com/office/powerpoint/2010/main" val="2759349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5" y="1470239"/>
            <a:ext cx="8654246" cy="502050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ClrTx/>
            </a:pPr>
            <a:r>
              <a:rPr lang="en-US" dirty="0"/>
              <a:t>Big performance issues as sender always waits for acknowledgement even if it has next packet ready to send.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Consider a situation where you have a high bandwidth connection and propagation delay is also high. To solve this problem, we can send more than one packet at a time with a larger sequence numbers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Stop and Wait ARQ</a:t>
            </a:r>
          </a:p>
        </p:txBody>
      </p:sp>
    </p:spTree>
    <p:extLst>
      <p:ext uri="{BB962C8B-B14F-4D97-AF65-F5344CB8AC3E}">
        <p14:creationId xmlns:p14="http://schemas.microsoft.com/office/powerpoint/2010/main" val="2257509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5" y="1425270"/>
            <a:ext cx="8654246" cy="512543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Big performance issues as sender always waits for acknowledgement even if it has next packet ready to send.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dirty="0"/>
              <a:t>Consider a situation where you have a high bandwidth connection and propagation delay is also high. To solve this problem, we can send more than one packet at a time with a larger sequence numbers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Stop and Wait ARQ</a:t>
            </a:r>
          </a:p>
        </p:txBody>
      </p:sp>
    </p:spTree>
    <p:extLst>
      <p:ext uri="{BB962C8B-B14F-4D97-AF65-F5344CB8AC3E}">
        <p14:creationId xmlns:p14="http://schemas.microsoft.com/office/powerpoint/2010/main" val="2257509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7858" y="1294285"/>
            <a:ext cx="8507993" cy="42694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Tx/>
            </a:pPr>
            <a:r>
              <a:rPr lang="en-US" dirty="0"/>
              <a:t>Stop and Wait ARQ may </a:t>
            </a:r>
            <a:r>
              <a:rPr lang="en-US" dirty="0">
                <a:solidFill>
                  <a:srgbClr val="FF0000"/>
                </a:solidFill>
              </a:rPr>
              <a:t>work fine </a:t>
            </a:r>
            <a:r>
              <a:rPr lang="en-US" dirty="0"/>
              <a:t>where </a:t>
            </a:r>
            <a:r>
              <a:rPr lang="en-US" dirty="0">
                <a:solidFill>
                  <a:srgbClr val="FF0000"/>
                </a:solidFill>
              </a:rPr>
              <a:t>propagation delay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very less </a:t>
            </a:r>
            <a:r>
              <a:rPr lang="en-US" dirty="0"/>
              <a:t>for example LAN connections.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dirty="0"/>
              <a:t>Performs </a:t>
            </a:r>
            <a:r>
              <a:rPr lang="en-US" dirty="0">
                <a:solidFill>
                  <a:srgbClr val="FF0000"/>
                </a:solidFill>
              </a:rPr>
              <a:t>badly</a:t>
            </a:r>
            <a:r>
              <a:rPr lang="en-US" dirty="0"/>
              <a:t> for </a:t>
            </a:r>
            <a:r>
              <a:rPr lang="en-US" dirty="0">
                <a:solidFill>
                  <a:srgbClr val="FF0000"/>
                </a:solidFill>
              </a:rPr>
              <a:t>distant connections </a:t>
            </a:r>
            <a:r>
              <a:rPr lang="en-US" dirty="0"/>
              <a:t>like satellite connection.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Stop and Wait ARQ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1854" y="4065084"/>
            <a:ext cx="3830930" cy="268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5DF9D0-E301-4B88-81F8-B3B02C54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56" y="2089756"/>
            <a:ext cx="7607079" cy="35795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After this lecture you will be able to</a:t>
            </a:r>
          </a:p>
          <a:p>
            <a:pPr marL="600075" lvl="1" indent="-257175">
              <a:buClrTx/>
            </a:pPr>
            <a:r>
              <a:rPr lang="en-US" sz="2800" dirty="0"/>
              <a:t>understand the working of simple stop and wait ARQ protocol.</a:t>
            </a:r>
          </a:p>
          <a:p>
            <a:pPr marL="600075" lvl="1" indent="-257175">
              <a:buClrTx/>
            </a:pPr>
            <a:r>
              <a:rPr lang="en-US" sz="2800" dirty="0"/>
              <a:t>understand the problem with stop and wait protocol</a:t>
            </a:r>
          </a:p>
          <a:p>
            <a:pPr marL="600075" lvl="1" indent="-257175">
              <a:buClrTx/>
            </a:pPr>
            <a:r>
              <a:rPr lang="en-US" sz="2800" dirty="0"/>
              <a:t>understand the working of Go-back-N ARQ</a:t>
            </a:r>
          </a:p>
        </p:txBody>
      </p:sp>
    </p:spTree>
    <p:extLst>
      <p:ext uri="{BB962C8B-B14F-4D97-AF65-F5344CB8AC3E}">
        <p14:creationId xmlns:p14="http://schemas.microsoft.com/office/powerpoint/2010/main" val="3122599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5" y="1315147"/>
            <a:ext cx="8654246" cy="517559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Tx/>
            </a:pPr>
            <a:r>
              <a:rPr lang="en-US" dirty="0"/>
              <a:t>Is actually a theoretical concept in which we have only talked about what should be the sender window size (1+2a) in order to increase the efficiency of stop and wait </a:t>
            </a:r>
            <a:r>
              <a:rPr lang="en-US" dirty="0" err="1"/>
              <a:t>arq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Practically it is implemented in two protocols namely :</a:t>
            </a:r>
          </a:p>
          <a:p>
            <a:pPr lvl="1" algn="just" fontAlgn="base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100" dirty="0">
                <a:solidFill>
                  <a:schemeClr val="bg1">
                    <a:lumMod val="75000"/>
                  </a:schemeClr>
                </a:solidFill>
              </a:rPr>
              <a:t>Go Back N (GBN)</a:t>
            </a:r>
          </a:p>
          <a:p>
            <a:pPr lvl="1" algn="just" fontAlgn="base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100" dirty="0">
                <a:solidFill>
                  <a:schemeClr val="bg1">
                    <a:lumMod val="75000"/>
                  </a:schemeClr>
                </a:solidFill>
              </a:rPr>
              <a:t>Selective Repeat (SR)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Sliding Window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32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5" y="1420077"/>
            <a:ext cx="8654246" cy="507066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Is actually a theoretical concept in which we have only talked about what should be the sender window size (1+2a) in order to increase the efficiency of stop and wait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arq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dirty="0"/>
              <a:t>Practically it is implemented in two protocols namely :</a:t>
            </a:r>
          </a:p>
          <a:p>
            <a:pPr lvl="1" algn="just" fontAlgn="base">
              <a:lnSpc>
                <a:spcPct val="150000"/>
              </a:lnSpc>
              <a:buClrTx/>
            </a:pPr>
            <a:r>
              <a:rPr lang="en-US" dirty="0"/>
              <a:t>Go Back N (GBN)</a:t>
            </a:r>
          </a:p>
          <a:p>
            <a:pPr lvl="1" algn="just" fontAlgn="base">
              <a:lnSpc>
                <a:spcPct val="150000"/>
              </a:lnSpc>
              <a:buClrTx/>
            </a:pPr>
            <a:r>
              <a:rPr lang="en-US" dirty="0"/>
              <a:t>Selective Repeat (SR)</a:t>
            </a:r>
          </a:p>
          <a:p>
            <a:pPr lvl="1"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Sliding Window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32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145456"/>
              </p:ext>
            </p:extLst>
          </p:nvPr>
        </p:nvGraphicFramePr>
        <p:xfrm>
          <a:off x="384962" y="2065922"/>
          <a:ext cx="8374076" cy="3444953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4187038">
                  <a:extLst>
                    <a:ext uri="{9D8B030D-6E8A-4147-A177-3AD203B41FA5}">
                      <a16:colId xmlns:a16="http://schemas.microsoft.com/office/drawing/2014/main" val="1956182690"/>
                    </a:ext>
                  </a:extLst>
                </a:gridCol>
                <a:gridCol w="4187038">
                  <a:extLst>
                    <a:ext uri="{9D8B030D-6E8A-4147-A177-3AD203B41FA5}">
                      <a16:colId xmlns:a16="http://schemas.microsoft.com/office/drawing/2014/main" val="879964058"/>
                    </a:ext>
                  </a:extLst>
                </a:gridCol>
              </a:tblGrid>
              <a:tr h="7075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Bahnschrift" panose="020B0502040204020203" pitchFamily="34" charset="0"/>
                        </a:rPr>
                        <a:t>Stop and wait Protocol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Bahnschrift" panose="020B0502040204020203" pitchFamily="34" charset="0"/>
                        </a:rPr>
                        <a:t>Sliding window protocol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068785"/>
                  </a:ext>
                </a:extLst>
              </a:tr>
              <a:tr h="26191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latin typeface="Bahnschrift" panose="020B0502040204020203" pitchFamily="34" charset="0"/>
                        </a:rPr>
                        <a:t>Only one frame is sent</a:t>
                      </a:r>
                      <a:r>
                        <a:rPr lang="en-US" sz="2400" baseline="0" dirty="0">
                          <a:latin typeface="Bahnschrift" panose="020B0502040204020203" pitchFamily="34" charset="0"/>
                        </a:rPr>
                        <a:t> at  a time. Sender will not send the next frame before receiving the ack.</a:t>
                      </a:r>
                      <a:endParaRPr lang="en-US" sz="24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latin typeface="Bahnschrift" panose="020B0502040204020203" pitchFamily="34" charset="0"/>
                        </a:rPr>
                        <a:t>Multiple frames can be sent at a time. The variations in sliding window protocol is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Bahnschrift" panose="020B0502040204020203" pitchFamily="34" charset="0"/>
                        </a:rPr>
                        <a:t>Go-Back-N ARQ, Selective repeat ARQ</a:t>
                      </a:r>
                      <a:endParaRPr lang="en-US" sz="2400" b="0" dirty="0">
                        <a:solidFill>
                          <a:srgbClr val="C0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87837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and Wait vs Sliding Window Protocol</a:t>
            </a:r>
          </a:p>
        </p:txBody>
      </p:sp>
    </p:spTree>
    <p:extLst>
      <p:ext uri="{BB962C8B-B14F-4D97-AF65-F5344CB8AC3E}">
        <p14:creationId xmlns:p14="http://schemas.microsoft.com/office/powerpoint/2010/main" val="1608623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524541"/>
            <a:ext cx="3797116" cy="572289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Go-Back-N ARQ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Go-Back-N ARQ</a:t>
            </a:r>
          </a:p>
        </p:txBody>
      </p:sp>
      <p:cxnSp>
        <p:nvCxnSpPr>
          <p:cNvPr id="5" name="Straight Arrow Connector 4"/>
          <p:cNvCxnSpPr>
            <a:cxnSpLocks/>
            <a:stCxn id="2" idx="2"/>
            <a:endCxn id="6" idx="0"/>
          </p:cNvCxnSpPr>
          <p:nvPr/>
        </p:nvCxnSpPr>
        <p:spPr>
          <a:xfrm>
            <a:off x="2168392" y="2096830"/>
            <a:ext cx="2138689" cy="15892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68392" y="3686109"/>
            <a:ext cx="4277378" cy="945852"/>
          </a:xfrm>
          <a:prstGeom prst="rect">
            <a:avLst/>
          </a:prstGeom>
          <a:solidFill>
            <a:srgbClr val="BE91D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N is the sender window size</a:t>
            </a:r>
          </a:p>
        </p:txBody>
      </p:sp>
    </p:spTree>
    <p:extLst>
      <p:ext uri="{BB962C8B-B14F-4D97-AF65-F5344CB8AC3E}">
        <p14:creationId xmlns:p14="http://schemas.microsoft.com/office/powerpoint/2010/main" val="483547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5" y="1289770"/>
            <a:ext cx="8654246" cy="556823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70000"/>
              </a:lnSpc>
              <a:buClrTx/>
            </a:pPr>
            <a:r>
              <a:rPr lang="en-US" sz="2600" dirty="0"/>
              <a:t>It uses the concept of protocol pipelining i.e. the sender can send multiple frames before receiving the acknowledgment from the first frame.</a:t>
            </a:r>
          </a:p>
          <a:p>
            <a:pPr algn="just">
              <a:lnSpc>
                <a:spcPct val="170000"/>
              </a:lnSpc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There are finite number of frames and the frames are numbered in a sequential manner.(number of frames can be sent so We need to distinguish one frame from another frame).</a:t>
            </a:r>
          </a:p>
          <a:p>
            <a:pPr algn="just">
              <a:lnSpc>
                <a:spcPct val="170000"/>
              </a:lnSpc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The number of frames that can be sent depend upon the window size of the sender.</a:t>
            </a:r>
          </a:p>
          <a:p>
            <a:pPr algn="just">
              <a:lnSpc>
                <a:spcPct val="170000"/>
              </a:lnSpc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All frames in the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current window are transmitted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Go-Back-N</a:t>
            </a:r>
          </a:p>
        </p:txBody>
      </p:sp>
    </p:spTree>
    <p:extLst>
      <p:ext uri="{BB962C8B-B14F-4D97-AF65-F5344CB8AC3E}">
        <p14:creationId xmlns:p14="http://schemas.microsoft.com/office/powerpoint/2010/main" val="2507853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5" y="1289770"/>
            <a:ext cx="8654246" cy="556823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70000"/>
              </a:lnSpc>
              <a:buClrTx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It uses the concept of protocol pipelining i.e. the sender can send multiple frames before receiving the acknowledgment from the first frame.</a:t>
            </a:r>
          </a:p>
          <a:p>
            <a:pPr algn="just">
              <a:lnSpc>
                <a:spcPct val="160000"/>
              </a:lnSpc>
              <a:buClrTx/>
            </a:pPr>
            <a:r>
              <a:rPr lang="en-US" sz="2600" dirty="0"/>
              <a:t>There are finite number of frames and the frames are numbered in a sequential manner.(number of frames can be sent so We need to distinguish one frame from another frame).</a:t>
            </a:r>
          </a:p>
          <a:p>
            <a:pPr algn="just">
              <a:lnSpc>
                <a:spcPct val="170000"/>
              </a:lnSpc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The number of frames that can be sent depend upon the window size of the sender.</a:t>
            </a:r>
          </a:p>
          <a:p>
            <a:pPr algn="just">
              <a:lnSpc>
                <a:spcPct val="170000"/>
              </a:lnSpc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All frames in the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current window are transmitted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Go-Back-N</a:t>
            </a:r>
          </a:p>
        </p:txBody>
      </p:sp>
    </p:spTree>
    <p:extLst>
      <p:ext uri="{BB962C8B-B14F-4D97-AF65-F5344CB8AC3E}">
        <p14:creationId xmlns:p14="http://schemas.microsoft.com/office/powerpoint/2010/main" val="1487068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5" y="1289770"/>
            <a:ext cx="8654246" cy="556823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70000"/>
              </a:lnSpc>
              <a:buClrTx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It uses the concept of protocol pipelining i.e. the sender can send multiple frames before receiving the acknowledgment from the first frame.</a:t>
            </a:r>
          </a:p>
          <a:p>
            <a:pPr algn="just">
              <a:lnSpc>
                <a:spcPct val="170000"/>
              </a:lnSpc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There are finite number of frames and the frames are numbered in a sequential manner.(number of frames can be sent so We need to distinguish one frame from another frame).</a:t>
            </a:r>
          </a:p>
          <a:p>
            <a:pPr algn="just">
              <a:lnSpc>
                <a:spcPct val="160000"/>
              </a:lnSpc>
              <a:buClrTx/>
            </a:pPr>
            <a:r>
              <a:rPr lang="en-US" sz="2600" dirty="0"/>
              <a:t>The number of frames that can be sent depend upon the window size of the sender.</a:t>
            </a:r>
          </a:p>
          <a:p>
            <a:pPr algn="just">
              <a:lnSpc>
                <a:spcPct val="170000"/>
              </a:lnSpc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All frames in the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current window are transmitted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Go-Back-N</a:t>
            </a:r>
          </a:p>
        </p:txBody>
      </p:sp>
    </p:spTree>
    <p:extLst>
      <p:ext uri="{BB962C8B-B14F-4D97-AF65-F5344CB8AC3E}">
        <p14:creationId xmlns:p14="http://schemas.microsoft.com/office/powerpoint/2010/main" val="2797981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5" y="1289770"/>
            <a:ext cx="8654246" cy="556823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70000"/>
              </a:lnSpc>
              <a:buClrTx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It uses the concept of protocol pipelining i.e. the sender can send multiple frames before receiving the acknowledgment from the first frame.</a:t>
            </a:r>
          </a:p>
          <a:p>
            <a:pPr algn="just">
              <a:lnSpc>
                <a:spcPct val="170000"/>
              </a:lnSpc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There are finite number of frames and the frames are numbered in a sequential manner.(number of frames can be sent so We need to distinguish one frame from another frame).</a:t>
            </a:r>
          </a:p>
          <a:p>
            <a:pPr algn="just">
              <a:lnSpc>
                <a:spcPct val="170000"/>
              </a:lnSpc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The number of frames that can be sent depend upon the window size of the sender.</a:t>
            </a:r>
          </a:p>
          <a:p>
            <a:pPr algn="just">
              <a:lnSpc>
                <a:spcPct val="160000"/>
              </a:lnSpc>
              <a:buClrTx/>
            </a:pPr>
            <a:r>
              <a:rPr lang="en-US" sz="2600" dirty="0"/>
              <a:t>All frames in the current window are transmitted.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Go-Back-N</a:t>
            </a:r>
          </a:p>
        </p:txBody>
      </p:sp>
    </p:spTree>
    <p:extLst>
      <p:ext uri="{BB962C8B-B14F-4D97-AF65-F5344CB8AC3E}">
        <p14:creationId xmlns:p14="http://schemas.microsoft.com/office/powerpoint/2010/main" val="262396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The three main characteristic features of GBN are:</a:t>
            </a:r>
          </a:p>
          <a:p>
            <a:pPr lvl="1">
              <a:lnSpc>
                <a:spcPct val="150000"/>
              </a:lnSpc>
              <a:buClrTx/>
            </a:pPr>
            <a:r>
              <a:rPr lang="en-US" sz="2600" dirty="0"/>
              <a:t>Sender Window Size (WS)</a:t>
            </a:r>
          </a:p>
          <a:p>
            <a:pPr lvl="1">
              <a:lnSpc>
                <a:spcPct val="150000"/>
              </a:lnSpc>
              <a:buClrTx/>
            </a:pPr>
            <a:r>
              <a:rPr lang="en-US" sz="2600" dirty="0"/>
              <a:t>Receiver Window Size (WR)</a:t>
            </a:r>
          </a:p>
          <a:p>
            <a:pPr lvl="1">
              <a:lnSpc>
                <a:spcPct val="150000"/>
              </a:lnSpc>
              <a:buClrTx/>
            </a:pPr>
            <a:r>
              <a:rPr lang="en-US" sz="2600" dirty="0"/>
              <a:t>Acknowledgements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Go Back N (GBN)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39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8417" y="2656137"/>
            <a:ext cx="8347166" cy="1545726"/>
          </a:xfrm>
          <a:custGeom>
            <a:avLst/>
            <a:gdLst>
              <a:gd name="connsiteX0" fmla="*/ 0 w 8347166"/>
              <a:gd name="connsiteY0" fmla="*/ 0 h 1545726"/>
              <a:gd name="connsiteX1" fmla="*/ 763169 w 8347166"/>
              <a:gd name="connsiteY1" fmla="*/ 0 h 1545726"/>
              <a:gd name="connsiteX2" fmla="*/ 1359396 w 8347166"/>
              <a:gd name="connsiteY2" fmla="*/ 0 h 1545726"/>
              <a:gd name="connsiteX3" fmla="*/ 1872150 w 8347166"/>
              <a:gd name="connsiteY3" fmla="*/ 0 h 1545726"/>
              <a:gd name="connsiteX4" fmla="*/ 2217961 w 8347166"/>
              <a:gd name="connsiteY4" fmla="*/ 0 h 1545726"/>
              <a:gd name="connsiteX5" fmla="*/ 2897659 w 8347166"/>
              <a:gd name="connsiteY5" fmla="*/ 0 h 1545726"/>
              <a:gd name="connsiteX6" fmla="*/ 3660829 w 8347166"/>
              <a:gd name="connsiteY6" fmla="*/ 0 h 1545726"/>
              <a:gd name="connsiteX7" fmla="*/ 4423998 w 8347166"/>
              <a:gd name="connsiteY7" fmla="*/ 0 h 1545726"/>
              <a:gd name="connsiteX8" fmla="*/ 4853281 w 8347166"/>
              <a:gd name="connsiteY8" fmla="*/ 0 h 1545726"/>
              <a:gd name="connsiteX9" fmla="*/ 5199092 w 8347166"/>
              <a:gd name="connsiteY9" fmla="*/ 0 h 1545726"/>
              <a:gd name="connsiteX10" fmla="*/ 5711846 w 8347166"/>
              <a:gd name="connsiteY10" fmla="*/ 0 h 1545726"/>
              <a:gd name="connsiteX11" fmla="*/ 6141129 w 8347166"/>
              <a:gd name="connsiteY11" fmla="*/ 0 h 1545726"/>
              <a:gd name="connsiteX12" fmla="*/ 6737355 w 8347166"/>
              <a:gd name="connsiteY12" fmla="*/ 0 h 1545726"/>
              <a:gd name="connsiteX13" fmla="*/ 7083167 w 8347166"/>
              <a:gd name="connsiteY13" fmla="*/ 0 h 1545726"/>
              <a:gd name="connsiteX14" fmla="*/ 7762864 w 8347166"/>
              <a:gd name="connsiteY14" fmla="*/ 0 h 1545726"/>
              <a:gd name="connsiteX15" fmla="*/ 8347166 w 8347166"/>
              <a:gd name="connsiteY15" fmla="*/ 0 h 1545726"/>
              <a:gd name="connsiteX16" fmla="*/ 8347166 w 8347166"/>
              <a:gd name="connsiteY16" fmla="*/ 484327 h 1545726"/>
              <a:gd name="connsiteX17" fmla="*/ 8347166 w 8347166"/>
              <a:gd name="connsiteY17" fmla="*/ 984112 h 1545726"/>
              <a:gd name="connsiteX18" fmla="*/ 8347166 w 8347166"/>
              <a:gd name="connsiteY18" fmla="*/ 1545726 h 1545726"/>
              <a:gd name="connsiteX19" fmla="*/ 7917883 w 8347166"/>
              <a:gd name="connsiteY19" fmla="*/ 1545726 h 1545726"/>
              <a:gd name="connsiteX20" fmla="*/ 7572072 w 8347166"/>
              <a:gd name="connsiteY20" fmla="*/ 1545726 h 1545726"/>
              <a:gd name="connsiteX21" fmla="*/ 7226261 w 8347166"/>
              <a:gd name="connsiteY21" fmla="*/ 1545726 h 1545726"/>
              <a:gd name="connsiteX22" fmla="*/ 6546563 w 8347166"/>
              <a:gd name="connsiteY22" fmla="*/ 1545726 h 1545726"/>
              <a:gd name="connsiteX23" fmla="*/ 5783394 w 8347166"/>
              <a:gd name="connsiteY23" fmla="*/ 1545726 h 1545726"/>
              <a:gd name="connsiteX24" fmla="*/ 5437582 w 8347166"/>
              <a:gd name="connsiteY24" fmla="*/ 1545726 h 1545726"/>
              <a:gd name="connsiteX25" fmla="*/ 5091771 w 8347166"/>
              <a:gd name="connsiteY25" fmla="*/ 1545726 h 1545726"/>
              <a:gd name="connsiteX26" fmla="*/ 4328602 w 8347166"/>
              <a:gd name="connsiteY26" fmla="*/ 1545726 h 1545726"/>
              <a:gd name="connsiteX27" fmla="*/ 3982791 w 8347166"/>
              <a:gd name="connsiteY27" fmla="*/ 1545726 h 1545726"/>
              <a:gd name="connsiteX28" fmla="*/ 3386564 w 8347166"/>
              <a:gd name="connsiteY28" fmla="*/ 1545726 h 1545726"/>
              <a:gd name="connsiteX29" fmla="*/ 3040753 w 8347166"/>
              <a:gd name="connsiteY29" fmla="*/ 1545726 h 1545726"/>
              <a:gd name="connsiteX30" fmla="*/ 2277584 w 8347166"/>
              <a:gd name="connsiteY30" fmla="*/ 1545726 h 1545726"/>
              <a:gd name="connsiteX31" fmla="*/ 1764829 w 8347166"/>
              <a:gd name="connsiteY31" fmla="*/ 1545726 h 1545726"/>
              <a:gd name="connsiteX32" fmla="*/ 1085132 w 8347166"/>
              <a:gd name="connsiteY32" fmla="*/ 1545726 h 1545726"/>
              <a:gd name="connsiteX33" fmla="*/ 739320 w 8347166"/>
              <a:gd name="connsiteY33" fmla="*/ 1545726 h 1545726"/>
              <a:gd name="connsiteX34" fmla="*/ 0 w 8347166"/>
              <a:gd name="connsiteY34" fmla="*/ 1545726 h 1545726"/>
              <a:gd name="connsiteX35" fmla="*/ 0 w 8347166"/>
              <a:gd name="connsiteY35" fmla="*/ 999569 h 1545726"/>
              <a:gd name="connsiteX36" fmla="*/ 0 w 8347166"/>
              <a:gd name="connsiteY36" fmla="*/ 484327 h 1545726"/>
              <a:gd name="connsiteX37" fmla="*/ 0 w 8347166"/>
              <a:gd name="connsiteY37" fmla="*/ 0 h 1545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347166" h="1545726" fill="none" extrusionOk="0">
                <a:moveTo>
                  <a:pt x="0" y="0"/>
                </a:moveTo>
                <a:cubicBezTo>
                  <a:pt x="364718" y="-28076"/>
                  <a:pt x="407576" y="18392"/>
                  <a:pt x="763169" y="0"/>
                </a:cubicBezTo>
                <a:cubicBezTo>
                  <a:pt x="1118762" y="-18392"/>
                  <a:pt x="1077458" y="63180"/>
                  <a:pt x="1359396" y="0"/>
                </a:cubicBezTo>
                <a:cubicBezTo>
                  <a:pt x="1641334" y="-63180"/>
                  <a:pt x="1739085" y="40366"/>
                  <a:pt x="1872150" y="0"/>
                </a:cubicBezTo>
                <a:cubicBezTo>
                  <a:pt x="2005215" y="-40366"/>
                  <a:pt x="2111999" y="10236"/>
                  <a:pt x="2217961" y="0"/>
                </a:cubicBezTo>
                <a:cubicBezTo>
                  <a:pt x="2323923" y="-10236"/>
                  <a:pt x="2623986" y="38483"/>
                  <a:pt x="2897659" y="0"/>
                </a:cubicBezTo>
                <a:cubicBezTo>
                  <a:pt x="3171332" y="-38483"/>
                  <a:pt x="3279350" y="28382"/>
                  <a:pt x="3660829" y="0"/>
                </a:cubicBezTo>
                <a:cubicBezTo>
                  <a:pt x="4042308" y="-28382"/>
                  <a:pt x="4139152" y="44570"/>
                  <a:pt x="4423998" y="0"/>
                </a:cubicBezTo>
                <a:cubicBezTo>
                  <a:pt x="4708844" y="-44570"/>
                  <a:pt x="4661539" y="50961"/>
                  <a:pt x="4853281" y="0"/>
                </a:cubicBezTo>
                <a:cubicBezTo>
                  <a:pt x="5045023" y="-50961"/>
                  <a:pt x="5088046" y="29082"/>
                  <a:pt x="5199092" y="0"/>
                </a:cubicBezTo>
                <a:cubicBezTo>
                  <a:pt x="5310138" y="-29082"/>
                  <a:pt x="5568493" y="32459"/>
                  <a:pt x="5711846" y="0"/>
                </a:cubicBezTo>
                <a:cubicBezTo>
                  <a:pt x="5855199" y="-32459"/>
                  <a:pt x="6025215" y="39104"/>
                  <a:pt x="6141129" y="0"/>
                </a:cubicBezTo>
                <a:cubicBezTo>
                  <a:pt x="6257043" y="-39104"/>
                  <a:pt x="6588326" y="53114"/>
                  <a:pt x="6737355" y="0"/>
                </a:cubicBezTo>
                <a:cubicBezTo>
                  <a:pt x="6886384" y="-53114"/>
                  <a:pt x="6942752" y="2267"/>
                  <a:pt x="7083167" y="0"/>
                </a:cubicBezTo>
                <a:cubicBezTo>
                  <a:pt x="7223582" y="-2267"/>
                  <a:pt x="7570734" y="63539"/>
                  <a:pt x="7762864" y="0"/>
                </a:cubicBezTo>
                <a:cubicBezTo>
                  <a:pt x="7954994" y="-63539"/>
                  <a:pt x="8146179" y="17895"/>
                  <a:pt x="8347166" y="0"/>
                </a:cubicBezTo>
                <a:cubicBezTo>
                  <a:pt x="8364189" y="196685"/>
                  <a:pt x="8304561" y="296847"/>
                  <a:pt x="8347166" y="484327"/>
                </a:cubicBezTo>
                <a:cubicBezTo>
                  <a:pt x="8389771" y="671807"/>
                  <a:pt x="8328442" y="762439"/>
                  <a:pt x="8347166" y="984112"/>
                </a:cubicBezTo>
                <a:cubicBezTo>
                  <a:pt x="8365890" y="1205786"/>
                  <a:pt x="8293314" y="1421798"/>
                  <a:pt x="8347166" y="1545726"/>
                </a:cubicBezTo>
                <a:cubicBezTo>
                  <a:pt x="8137190" y="1588858"/>
                  <a:pt x="8089542" y="1544387"/>
                  <a:pt x="7917883" y="1545726"/>
                </a:cubicBezTo>
                <a:cubicBezTo>
                  <a:pt x="7746224" y="1547065"/>
                  <a:pt x="7677001" y="1514454"/>
                  <a:pt x="7572072" y="1545726"/>
                </a:cubicBezTo>
                <a:cubicBezTo>
                  <a:pt x="7467143" y="1576998"/>
                  <a:pt x="7331634" y="1522562"/>
                  <a:pt x="7226261" y="1545726"/>
                </a:cubicBezTo>
                <a:cubicBezTo>
                  <a:pt x="7120888" y="1568890"/>
                  <a:pt x="6778899" y="1537335"/>
                  <a:pt x="6546563" y="1545726"/>
                </a:cubicBezTo>
                <a:cubicBezTo>
                  <a:pt x="6314227" y="1554117"/>
                  <a:pt x="6106273" y="1543690"/>
                  <a:pt x="5783394" y="1545726"/>
                </a:cubicBezTo>
                <a:cubicBezTo>
                  <a:pt x="5460515" y="1547762"/>
                  <a:pt x="5597733" y="1543478"/>
                  <a:pt x="5437582" y="1545726"/>
                </a:cubicBezTo>
                <a:cubicBezTo>
                  <a:pt x="5277431" y="1547974"/>
                  <a:pt x="5165864" y="1543483"/>
                  <a:pt x="5091771" y="1545726"/>
                </a:cubicBezTo>
                <a:cubicBezTo>
                  <a:pt x="5017678" y="1547969"/>
                  <a:pt x="4600736" y="1473260"/>
                  <a:pt x="4328602" y="1545726"/>
                </a:cubicBezTo>
                <a:cubicBezTo>
                  <a:pt x="4056468" y="1618192"/>
                  <a:pt x="4115643" y="1539724"/>
                  <a:pt x="3982791" y="1545726"/>
                </a:cubicBezTo>
                <a:cubicBezTo>
                  <a:pt x="3849939" y="1551728"/>
                  <a:pt x="3563456" y="1537260"/>
                  <a:pt x="3386564" y="1545726"/>
                </a:cubicBezTo>
                <a:cubicBezTo>
                  <a:pt x="3209672" y="1554192"/>
                  <a:pt x="3159038" y="1524956"/>
                  <a:pt x="3040753" y="1545726"/>
                </a:cubicBezTo>
                <a:cubicBezTo>
                  <a:pt x="2922468" y="1566496"/>
                  <a:pt x="2638494" y="1465571"/>
                  <a:pt x="2277584" y="1545726"/>
                </a:cubicBezTo>
                <a:cubicBezTo>
                  <a:pt x="1916674" y="1625881"/>
                  <a:pt x="1956470" y="1541985"/>
                  <a:pt x="1764829" y="1545726"/>
                </a:cubicBezTo>
                <a:cubicBezTo>
                  <a:pt x="1573188" y="1549467"/>
                  <a:pt x="1326364" y="1503345"/>
                  <a:pt x="1085132" y="1545726"/>
                </a:cubicBezTo>
                <a:cubicBezTo>
                  <a:pt x="843900" y="1588107"/>
                  <a:pt x="908617" y="1537067"/>
                  <a:pt x="739320" y="1545726"/>
                </a:cubicBezTo>
                <a:cubicBezTo>
                  <a:pt x="570023" y="1554385"/>
                  <a:pt x="160319" y="1513066"/>
                  <a:pt x="0" y="1545726"/>
                </a:cubicBezTo>
                <a:cubicBezTo>
                  <a:pt x="-36029" y="1296476"/>
                  <a:pt x="53694" y="1122124"/>
                  <a:pt x="0" y="999569"/>
                </a:cubicBezTo>
                <a:cubicBezTo>
                  <a:pt x="-53694" y="877014"/>
                  <a:pt x="28009" y="695039"/>
                  <a:pt x="0" y="484327"/>
                </a:cubicBezTo>
                <a:cubicBezTo>
                  <a:pt x="-28009" y="273615"/>
                  <a:pt x="48394" y="171892"/>
                  <a:pt x="0" y="0"/>
                </a:cubicBezTo>
                <a:close/>
              </a:path>
              <a:path w="8347166" h="1545726" stroke="0" extrusionOk="0">
                <a:moveTo>
                  <a:pt x="0" y="0"/>
                </a:moveTo>
                <a:cubicBezTo>
                  <a:pt x="240527" y="-14784"/>
                  <a:pt x="473359" y="2568"/>
                  <a:pt x="763169" y="0"/>
                </a:cubicBezTo>
                <a:cubicBezTo>
                  <a:pt x="1052979" y="-2568"/>
                  <a:pt x="982341" y="39393"/>
                  <a:pt x="1192452" y="0"/>
                </a:cubicBezTo>
                <a:cubicBezTo>
                  <a:pt x="1402563" y="-39393"/>
                  <a:pt x="1576040" y="67157"/>
                  <a:pt x="1788678" y="0"/>
                </a:cubicBezTo>
                <a:cubicBezTo>
                  <a:pt x="2001316" y="-67157"/>
                  <a:pt x="2355778" y="69285"/>
                  <a:pt x="2551848" y="0"/>
                </a:cubicBezTo>
                <a:cubicBezTo>
                  <a:pt x="2747918" y="-69285"/>
                  <a:pt x="2868359" y="29140"/>
                  <a:pt x="3064602" y="0"/>
                </a:cubicBezTo>
                <a:cubicBezTo>
                  <a:pt x="3260845" y="-29140"/>
                  <a:pt x="3357144" y="13617"/>
                  <a:pt x="3493885" y="0"/>
                </a:cubicBezTo>
                <a:cubicBezTo>
                  <a:pt x="3630626" y="-13617"/>
                  <a:pt x="3966844" y="29263"/>
                  <a:pt x="4173583" y="0"/>
                </a:cubicBezTo>
                <a:cubicBezTo>
                  <a:pt x="4380322" y="-29263"/>
                  <a:pt x="4419962" y="37862"/>
                  <a:pt x="4519394" y="0"/>
                </a:cubicBezTo>
                <a:cubicBezTo>
                  <a:pt x="4618826" y="-37862"/>
                  <a:pt x="4957095" y="88839"/>
                  <a:pt x="5282564" y="0"/>
                </a:cubicBezTo>
                <a:cubicBezTo>
                  <a:pt x="5608033" y="-88839"/>
                  <a:pt x="5617973" y="24986"/>
                  <a:pt x="5711846" y="0"/>
                </a:cubicBezTo>
                <a:cubicBezTo>
                  <a:pt x="5805719" y="-24986"/>
                  <a:pt x="6072725" y="7891"/>
                  <a:pt x="6224601" y="0"/>
                </a:cubicBezTo>
                <a:cubicBezTo>
                  <a:pt x="6376477" y="-7891"/>
                  <a:pt x="6734814" y="17362"/>
                  <a:pt x="6987770" y="0"/>
                </a:cubicBezTo>
                <a:cubicBezTo>
                  <a:pt x="7240726" y="-17362"/>
                  <a:pt x="7443669" y="27328"/>
                  <a:pt x="7750940" y="0"/>
                </a:cubicBezTo>
                <a:cubicBezTo>
                  <a:pt x="8058211" y="-27328"/>
                  <a:pt x="8094268" y="63459"/>
                  <a:pt x="8347166" y="0"/>
                </a:cubicBezTo>
                <a:cubicBezTo>
                  <a:pt x="8380320" y="221266"/>
                  <a:pt x="8305417" y="301546"/>
                  <a:pt x="8347166" y="499785"/>
                </a:cubicBezTo>
                <a:cubicBezTo>
                  <a:pt x="8388915" y="698024"/>
                  <a:pt x="8336999" y="771348"/>
                  <a:pt x="8347166" y="1015027"/>
                </a:cubicBezTo>
                <a:cubicBezTo>
                  <a:pt x="8357333" y="1258706"/>
                  <a:pt x="8314010" y="1291511"/>
                  <a:pt x="8347166" y="1545726"/>
                </a:cubicBezTo>
                <a:cubicBezTo>
                  <a:pt x="8192799" y="1550598"/>
                  <a:pt x="7860386" y="1480858"/>
                  <a:pt x="7667468" y="1545726"/>
                </a:cubicBezTo>
                <a:cubicBezTo>
                  <a:pt x="7474550" y="1610594"/>
                  <a:pt x="7396975" y="1541039"/>
                  <a:pt x="7321657" y="1545726"/>
                </a:cubicBezTo>
                <a:cubicBezTo>
                  <a:pt x="7246339" y="1550413"/>
                  <a:pt x="6853737" y="1540074"/>
                  <a:pt x="6725431" y="1545726"/>
                </a:cubicBezTo>
                <a:cubicBezTo>
                  <a:pt x="6597125" y="1551378"/>
                  <a:pt x="6509785" y="1510396"/>
                  <a:pt x="6379620" y="1545726"/>
                </a:cubicBezTo>
                <a:cubicBezTo>
                  <a:pt x="6249455" y="1581056"/>
                  <a:pt x="6013375" y="1518818"/>
                  <a:pt x="5699922" y="1545726"/>
                </a:cubicBezTo>
                <a:cubicBezTo>
                  <a:pt x="5386469" y="1572634"/>
                  <a:pt x="5385677" y="1502634"/>
                  <a:pt x="5187167" y="1545726"/>
                </a:cubicBezTo>
                <a:cubicBezTo>
                  <a:pt x="4988657" y="1588818"/>
                  <a:pt x="4917802" y="1497982"/>
                  <a:pt x="4674413" y="1545726"/>
                </a:cubicBezTo>
                <a:cubicBezTo>
                  <a:pt x="4431024" y="1593470"/>
                  <a:pt x="4344660" y="1523436"/>
                  <a:pt x="4161658" y="1545726"/>
                </a:cubicBezTo>
                <a:cubicBezTo>
                  <a:pt x="3978657" y="1568016"/>
                  <a:pt x="3948800" y="1527608"/>
                  <a:pt x="3815847" y="1545726"/>
                </a:cubicBezTo>
                <a:cubicBezTo>
                  <a:pt x="3682894" y="1563844"/>
                  <a:pt x="3454931" y="1492540"/>
                  <a:pt x="3303093" y="1545726"/>
                </a:cubicBezTo>
                <a:cubicBezTo>
                  <a:pt x="3151255" y="1598912"/>
                  <a:pt x="2961387" y="1541297"/>
                  <a:pt x="2706867" y="1545726"/>
                </a:cubicBezTo>
                <a:cubicBezTo>
                  <a:pt x="2452347" y="1550155"/>
                  <a:pt x="2397175" y="1540143"/>
                  <a:pt x="2194112" y="1545726"/>
                </a:cubicBezTo>
                <a:cubicBezTo>
                  <a:pt x="1991050" y="1551309"/>
                  <a:pt x="1895373" y="1530357"/>
                  <a:pt x="1681358" y="1545726"/>
                </a:cubicBezTo>
                <a:cubicBezTo>
                  <a:pt x="1467343" y="1561095"/>
                  <a:pt x="1271360" y="1518680"/>
                  <a:pt x="1168603" y="1545726"/>
                </a:cubicBezTo>
                <a:cubicBezTo>
                  <a:pt x="1065846" y="1572772"/>
                  <a:pt x="926567" y="1529714"/>
                  <a:pt x="739320" y="1545726"/>
                </a:cubicBezTo>
                <a:cubicBezTo>
                  <a:pt x="552073" y="1561738"/>
                  <a:pt x="309043" y="1526210"/>
                  <a:pt x="0" y="1545726"/>
                </a:cubicBezTo>
                <a:cubicBezTo>
                  <a:pt x="-698" y="1403942"/>
                  <a:pt x="1110" y="1169448"/>
                  <a:pt x="0" y="1061399"/>
                </a:cubicBezTo>
                <a:cubicBezTo>
                  <a:pt x="-1110" y="953350"/>
                  <a:pt x="508" y="795347"/>
                  <a:pt x="0" y="592528"/>
                </a:cubicBezTo>
                <a:cubicBezTo>
                  <a:pt x="-508" y="389709"/>
                  <a:pt x="64070" y="21241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06821479"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The size of the sending window determines the sequence number of the outbound frames.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Go-Back-N</a:t>
            </a:r>
          </a:p>
        </p:txBody>
      </p:sp>
    </p:spTree>
    <p:extLst>
      <p:ext uri="{BB962C8B-B14F-4D97-AF65-F5344CB8AC3E}">
        <p14:creationId xmlns:p14="http://schemas.microsoft.com/office/powerpoint/2010/main" val="52410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Bahnschrift SemiBold" panose="020B0502040204020203" pitchFamily="34" charset="0"/>
              </a:rPr>
              <a:t>Data Link Protocols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4500000-3F05-46B4-9D4E-3EED8F1DC8BD}"/>
              </a:ext>
            </a:extLst>
          </p:cNvPr>
          <p:cNvSpPr/>
          <p:nvPr/>
        </p:nvSpPr>
        <p:spPr>
          <a:xfrm>
            <a:off x="6486062" y="3339890"/>
            <a:ext cx="189522" cy="23753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375346"/>
                </a:lnTo>
                <a:lnTo>
                  <a:pt x="189522" y="2375346"/>
                </a:lnTo>
              </a:path>
            </a:pathLst>
          </a:cu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D3BD6AD-5F8B-49BA-869C-BC1C91D5CCB2}"/>
              </a:ext>
            </a:extLst>
          </p:cNvPr>
          <p:cNvSpPr/>
          <p:nvPr/>
        </p:nvSpPr>
        <p:spPr>
          <a:xfrm>
            <a:off x="6483547" y="3413511"/>
            <a:ext cx="189522" cy="147827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78274"/>
                </a:lnTo>
                <a:lnTo>
                  <a:pt x="189522" y="1478274"/>
                </a:lnTo>
              </a:path>
            </a:pathLst>
          </a:cu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B6ED6C7-2238-4A46-83CE-CE3BE0BE0F63}"/>
              </a:ext>
            </a:extLst>
          </p:cNvPr>
          <p:cNvSpPr/>
          <p:nvPr/>
        </p:nvSpPr>
        <p:spPr>
          <a:xfrm>
            <a:off x="6486258" y="3338848"/>
            <a:ext cx="197583" cy="5812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81201"/>
                </a:lnTo>
                <a:lnTo>
                  <a:pt x="189522" y="581201"/>
                </a:lnTo>
              </a:path>
            </a:pathLst>
          </a:cu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E2BCAA3-EA5D-4140-8255-7BDE68BF0878}"/>
              </a:ext>
            </a:extLst>
          </p:cNvPr>
          <p:cNvSpPr/>
          <p:nvPr/>
        </p:nvSpPr>
        <p:spPr>
          <a:xfrm>
            <a:off x="2815304" y="3315368"/>
            <a:ext cx="189522" cy="147827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78274"/>
                </a:lnTo>
                <a:lnTo>
                  <a:pt x="189522" y="1478274"/>
                </a:lnTo>
              </a:path>
            </a:pathLst>
          </a:cu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1B8A715-599D-40DB-9A94-C0D74CF7E9AD}"/>
              </a:ext>
            </a:extLst>
          </p:cNvPr>
          <p:cNvSpPr/>
          <p:nvPr/>
        </p:nvSpPr>
        <p:spPr>
          <a:xfrm>
            <a:off x="2815304" y="3315368"/>
            <a:ext cx="189522" cy="5812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81201"/>
                </a:lnTo>
                <a:lnTo>
                  <a:pt x="189522" y="581201"/>
                </a:lnTo>
              </a:path>
            </a:pathLst>
          </a:cu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27FCBC3-F05D-4D7B-B416-8EC589854267}"/>
              </a:ext>
            </a:extLst>
          </p:cNvPr>
          <p:cNvSpPr/>
          <p:nvPr/>
        </p:nvSpPr>
        <p:spPr>
          <a:xfrm>
            <a:off x="3170772" y="1577561"/>
            <a:ext cx="2538325" cy="631741"/>
          </a:xfrm>
          <a:custGeom>
            <a:avLst/>
            <a:gdLst>
              <a:gd name="connsiteX0" fmla="*/ 0 w 1263482"/>
              <a:gd name="connsiteY0" fmla="*/ 0 h 631741"/>
              <a:gd name="connsiteX1" fmla="*/ 1263482 w 1263482"/>
              <a:gd name="connsiteY1" fmla="*/ 0 h 631741"/>
              <a:gd name="connsiteX2" fmla="*/ 1263482 w 1263482"/>
              <a:gd name="connsiteY2" fmla="*/ 631741 h 631741"/>
              <a:gd name="connsiteX3" fmla="*/ 0 w 1263482"/>
              <a:gd name="connsiteY3" fmla="*/ 631741 h 631741"/>
              <a:gd name="connsiteX4" fmla="*/ 0 w 1263482"/>
              <a:gd name="connsiteY4" fmla="*/ 0 h 63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482" h="631741">
                <a:moveTo>
                  <a:pt x="0" y="0"/>
                </a:moveTo>
                <a:lnTo>
                  <a:pt x="1263482" y="0"/>
                </a:lnTo>
                <a:lnTo>
                  <a:pt x="1263482" y="631741"/>
                </a:lnTo>
                <a:lnTo>
                  <a:pt x="0" y="631741"/>
                </a:lnTo>
                <a:lnTo>
                  <a:pt x="0" y="0"/>
                </a:lnTo>
                <a:close/>
              </a:path>
            </a:pathLst>
          </a:custGeom>
          <a:solidFill>
            <a:srgbClr val="BE91D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kern="12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Data Link Protocol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EC0D4FC-C381-4421-AC01-B435AF83A81E}"/>
              </a:ext>
            </a:extLst>
          </p:cNvPr>
          <p:cNvSpPr/>
          <p:nvPr/>
        </p:nvSpPr>
        <p:spPr>
          <a:xfrm>
            <a:off x="1575890" y="2881002"/>
            <a:ext cx="2538325" cy="631741"/>
          </a:xfrm>
          <a:custGeom>
            <a:avLst/>
            <a:gdLst>
              <a:gd name="connsiteX0" fmla="*/ 0 w 1263482"/>
              <a:gd name="connsiteY0" fmla="*/ 0 h 631741"/>
              <a:gd name="connsiteX1" fmla="*/ 1263482 w 1263482"/>
              <a:gd name="connsiteY1" fmla="*/ 0 h 631741"/>
              <a:gd name="connsiteX2" fmla="*/ 1263482 w 1263482"/>
              <a:gd name="connsiteY2" fmla="*/ 631741 h 631741"/>
              <a:gd name="connsiteX3" fmla="*/ 0 w 1263482"/>
              <a:gd name="connsiteY3" fmla="*/ 631741 h 631741"/>
              <a:gd name="connsiteX4" fmla="*/ 0 w 1263482"/>
              <a:gd name="connsiteY4" fmla="*/ 0 h 63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482" h="631741">
                <a:moveTo>
                  <a:pt x="0" y="0"/>
                </a:moveTo>
                <a:lnTo>
                  <a:pt x="1263482" y="0"/>
                </a:lnTo>
                <a:lnTo>
                  <a:pt x="1263482" y="631741"/>
                </a:lnTo>
                <a:lnTo>
                  <a:pt x="0" y="631741"/>
                </a:lnTo>
                <a:lnTo>
                  <a:pt x="0" y="0"/>
                </a:lnTo>
                <a:close/>
              </a:path>
            </a:pathLst>
          </a:custGeom>
          <a:solidFill>
            <a:srgbClr val="D3B5E9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For Noiseless Channels</a:t>
            </a:r>
            <a:endParaRPr lang="en-IN" kern="1200" dirty="0">
              <a:solidFill>
                <a:sysClr val="windowText" lastClr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8BC10DB-4317-44AE-BC9B-2596664D2A56}"/>
              </a:ext>
            </a:extLst>
          </p:cNvPr>
          <p:cNvSpPr/>
          <p:nvPr/>
        </p:nvSpPr>
        <p:spPr>
          <a:xfrm>
            <a:off x="1891760" y="3778074"/>
            <a:ext cx="2538325" cy="631741"/>
          </a:xfrm>
          <a:custGeom>
            <a:avLst/>
            <a:gdLst>
              <a:gd name="connsiteX0" fmla="*/ 0 w 1263482"/>
              <a:gd name="connsiteY0" fmla="*/ 0 h 631741"/>
              <a:gd name="connsiteX1" fmla="*/ 1263482 w 1263482"/>
              <a:gd name="connsiteY1" fmla="*/ 0 h 631741"/>
              <a:gd name="connsiteX2" fmla="*/ 1263482 w 1263482"/>
              <a:gd name="connsiteY2" fmla="*/ 631741 h 631741"/>
              <a:gd name="connsiteX3" fmla="*/ 0 w 1263482"/>
              <a:gd name="connsiteY3" fmla="*/ 631741 h 631741"/>
              <a:gd name="connsiteX4" fmla="*/ 0 w 1263482"/>
              <a:gd name="connsiteY4" fmla="*/ 0 h 63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482" h="631741">
                <a:moveTo>
                  <a:pt x="0" y="0"/>
                </a:moveTo>
                <a:lnTo>
                  <a:pt x="1263482" y="0"/>
                </a:lnTo>
                <a:lnTo>
                  <a:pt x="1263482" y="631741"/>
                </a:lnTo>
                <a:lnTo>
                  <a:pt x="0" y="631741"/>
                </a:lnTo>
                <a:lnTo>
                  <a:pt x="0" y="0"/>
                </a:lnTo>
                <a:close/>
              </a:path>
            </a:pathLst>
          </a:custGeom>
          <a:solidFill>
            <a:srgbClr val="D3B5E9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Simplex</a:t>
            </a:r>
            <a:endParaRPr lang="en-IN" kern="1200" dirty="0">
              <a:solidFill>
                <a:sysClr val="windowText" lastClr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66C0BD9-7D31-422D-A8BB-6EC3A743B63E}"/>
              </a:ext>
            </a:extLst>
          </p:cNvPr>
          <p:cNvSpPr/>
          <p:nvPr/>
        </p:nvSpPr>
        <p:spPr>
          <a:xfrm>
            <a:off x="1891760" y="4675146"/>
            <a:ext cx="2538325" cy="631741"/>
          </a:xfrm>
          <a:custGeom>
            <a:avLst/>
            <a:gdLst>
              <a:gd name="connsiteX0" fmla="*/ 0 w 1263482"/>
              <a:gd name="connsiteY0" fmla="*/ 0 h 631741"/>
              <a:gd name="connsiteX1" fmla="*/ 1263482 w 1263482"/>
              <a:gd name="connsiteY1" fmla="*/ 0 h 631741"/>
              <a:gd name="connsiteX2" fmla="*/ 1263482 w 1263482"/>
              <a:gd name="connsiteY2" fmla="*/ 631741 h 631741"/>
              <a:gd name="connsiteX3" fmla="*/ 0 w 1263482"/>
              <a:gd name="connsiteY3" fmla="*/ 631741 h 631741"/>
              <a:gd name="connsiteX4" fmla="*/ 0 w 1263482"/>
              <a:gd name="connsiteY4" fmla="*/ 0 h 63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482" h="631741">
                <a:moveTo>
                  <a:pt x="0" y="0"/>
                </a:moveTo>
                <a:lnTo>
                  <a:pt x="1263482" y="0"/>
                </a:lnTo>
                <a:lnTo>
                  <a:pt x="1263482" y="631741"/>
                </a:lnTo>
                <a:lnTo>
                  <a:pt x="0" y="631741"/>
                </a:lnTo>
                <a:lnTo>
                  <a:pt x="0" y="0"/>
                </a:lnTo>
                <a:close/>
              </a:path>
            </a:pathLst>
          </a:custGeom>
          <a:solidFill>
            <a:srgbClr val="D3B5E9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kern="12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Stop &amp; Wait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4A72427-2510-4D60-8A99-BC1974D7C6F6}"/>
              </a:ext>
            </a:extLst>
          </p:cNvPr>
          <p:cNvSpPr/>
          <p:nvPr/>
        </p:nvSpPr>
        <p:spPr>
          <a:xfrm>
            <a:off x="5065723" y="2881002"/>
            <a:ext cx="2538325" cy="631741"/>
          </a:xfrm>
          <a:custGeom>
            <a:avLst/>
            <a:gdLst>
              <a:gd name="connsiteX0" fmla="*/ 0 w 1263482"/>
              <a:gd name="connsiteY0" fmla="*/ 0 h 631741"/>
              <a:gd name="connsiteX1" fmla="*/ 1263482 w 1263482"/>
              <a:gd name="connsiteY1" fmla="*/ 0 h 631741"/>
              <a:gd name="connsiteX2" fmla="*/ 1263482 w 1263482"/>
              <a:gd name="connsiteY2" fmla="*/ 631741 h 631741"/>
              <a:gd name="connsiteX3" fmla="*/ 0 w 1263482"/>
              <a:gd name="connsiteY3" fmla="*/ 631741 h 631741"/>
              <a:gd name="connsiteX4" fmla="*/ 0 w 1263482"/>
              <a:gd name="connsiteY4" fmla="*/ 0 h 63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482" h="631741">
                <a:moveTo>
                  <a:pt x="0" y="0"/>
                </a:moveTo>
                <a:lnTo>
                  <a:pt x="1263482" y="0"/>
                </a:lnTo>
                <a:lnTo>
                  <a:pt x="1263482" y="631741"/>
                </a:lnTo>
                <a:lnTo>
                  <a:pt x="0" y="631741"/>
                </a:lnTo>
                <a:lnTo>
                  <a:pt x="0" y="0"/>
                </a:lnTo>
                <a:close/>
              </a:path>
            </a:pathLst>
          </a:custGeom>
          <a:solidFill>
            <a:srgbClr val="D3B5E9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For Noisy Channels</a:t>
            </a:r>
            <a:endParaRPr lang="en-IN" kern="1200" dirty="0">
              <a:solidFill>
                <a:sysClr val="windowText" lastClr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DA6BAC2-5FBD-483F-9EB4-26FEE48EFEE3}"/>
              </a:ext>
            </a:extLst>
          </p:cNvPr>
          <p:cNvSpPr/>
          <p:nvPr/>
        </p:nvSpPr>
        <p:spPr>
          <a:xfrm>
            <a:off x="5381594" y="3778074"/>
            <a:ext cx="2538325" cy="631741"/>
          </a:xfrm>
          <a:custGeom>
            <a:avLst/>
            <a:gdLst>
              <a:gd name="connsiteX0" fmla="*/ 0 w 1263482"/>
              <a:gd name="connsiteY0" fmla="*/ 0 h 631741"/>
              <a:gd name="connsiteX1" fmla="*/ 1263482 w 1263482"/>
              <a:gd name="connsiteY1" fmla="*/ 0 h 631741"/>
              <a:gd name="connsiteX2" fmla="*/ 1263482 w 1263482"/>
              <a:gd name="connsiteY2" fmla="*/ 631741 h 631741"/>
              <a:gd name="connsiteX3" fmla="*/ 0 w 1263482"/>
              <a:gd name="connsiteY3" fmla="*/ 631741 h 631741"/>
              <a:gd name="connsiteX4" fmla="*/ 0 w 1263482"/>
              <a:gd name="connsiteY4" fmla="*/ 0 h 63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482" h="631741">
                <a:moveTo>
                  <a:pt x="0" y="0"/>
                </a:moveTo>
                <a:lnTo>
                  <a:pt x="1263482" y="0"/>
                </a:lnTo>
                <a:lnTo>
                  <a:pt x="1263482" y="631741"/>
                </a:lnTo>
                <a:lnTo>
                  <a:pt x="0" y="631741"/>
                </a:lnTo>
                <a:lnTo>
                  <a:pt x="0" y="0"/>
                </a:lnTo>
                <a:close/>
              </a:path>
            </a:pathLst>
          </a:custGeom>
          <a:solidFill>
            <a:srgbClr val="D3B5E9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kern="12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Stop &amp; Wait ARQ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0D8124D-94FC-4349-9FD6-0D820B7D75BE}"/>
              </a:ext>
            </a:extLst>
          </p:cNvPr>
          <p:cNvSpPr/>
          <p:nvPr/>
        </p:nvSpPr>
        <p:spPr>
          <a:xfrm>
            <a:off x="5381594" y="4675146"/>
            <a:ext cx="2538325" cy="631741"/>
          </a:xfrm>
          <a:custGeom>
            <a:avLst/>
            <a:gdLst>
              <a:gd name="connsiteX0" fmla="*/ 0 w 1263482"/>
              <a:gd name="connsiteY0" fmla="*/ 0 h 631741"/>
              <a:gd name="connsiteX1" fmla="*/ 1263482 w 1263482"/>
              <a:gd name="connsiteY1" fmla="*/ 0 h 631741"/>
              <a:gd name="connsiteX2" fmla="*/ 1263482 w 1263482"/>
              <a:gd name="connsiteY2" fmla="*/ 631741 h 631741"/>
              <a:gd name="connsiteX3" fmla="*/ 0 w 1263482"/>
              <a:gd name="connsiteY3" fmla="*/ 631741 h 631741"/>
              <a:gd name="connsiteX4" fmla="*/ 0 w 1263482"/>
              <a:gd name="connsiteY4" fmla="*/ 0 h 63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482" h="631741">
                <a:moveTo>
                  <a:pt x="0" y="0"/>
                </a:moveTo>
                <a:lnTo>
                  <a:pt x="1263482" y="0"/>
                </a:lnTo>
                <a:lnTo>
                  <a:pt x="1263482" y="631741"/>
                </a:lnTo>
                <a:lnTo>
                  <a:pt x="0" y="631741"/>
                </a:lnTo>
                <a:lnTo>
                  <a:pt x="0" y="0"/>
                </a:lnTo>
                <a:close/>
              </a:path>
            </a:pathLst>
          </a:custGeom>
          <a:solidFill>
            <a:srgbClr val="D3B5E9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kern="12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Go-back-</a:t>
            </a:r>
            <a:r>
              <a:rPr lang="en-IN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N </a:t>
            </a:r>
            <a:r>
              <a:rPr lang="en-IN" kern="12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ARQ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DA200D0-BD58-4E11-A867-6FCBF81AD155}"/>
              </a:ext>
            </a:extLst>
          </p:cNvPr>
          <p:cNvSpPr/>
          <p:nvPr/>
        </p:nvSpPr>
        <p:spPr>
          <a:xfrm>
            <a:off x="5381594" y="5572219"/>
            <a:ext cx="2538325" cy="631741"/>
          </a:xfrm>
          <a:custGeom>
            <a:avLst/>
            <a:gdLst>
              <a:gd name="connsiteX0" fmla="*/ 0 w 1263482"/>
              <a:gd name="connsiteY0" fmla="*/ 0 h 631741"/>
              <a:gd name="connsiteX1" fmla="*/ 1263482 w 1263482"/>
              <a:gd name="connsiteY1" fmla="*/ 0 h 631741"/>
              <a:gd name="connsiteX2" fmla="*/ 1263482 w 1263482"/>
              <a:gd name="connsiteY2" fmla="*/ 631741 h 631741"/>
              <a:gd name="connsiteX3" fmla="*/ 0 w 1263482"/>
              <a:gd name="connsiteY3" fmla="*/ 631741 h 631741"/>
              <a:gd name="connsiteX4" fmla="*/ 0 w 1263482"/>
              <a:gd name="connsiteY4" fmla="*/ 0 h 63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482" h="631741">
                <a:moveTo>
                  <a:pt x="0" y="0"/>
                </a:moveTo>
                <a:lnTo>
                  <a:pt x="1263482" y="0"/>
                </a:lnTo>
                <a:lnTo>
                  <a:pt x="1263482" y="631741"/>
                </a:lnTo>
                <a:lnTo>
                  <a:pt x="0" y="631741"/>
                </a:lnTo>
                <a:lnTo>
                  <a:pt x="0" y="0"/>
                </a:lnTo>
                <a:close/>
              </a:path>
            </a:pathLst>
          </a:custGeom>
          <a:solidFill>
            <a:srgbClr val="D3B5E9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kern="12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Selective Repeat ARQ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593D73C-CCFC-4B31-8DD2-7939DB1034DA}"/>
              </a:ext>
            </a:extLst>
          </p:cNvPr>
          <p:cNvCxnSpPr/>
          <p:nvPr/>
        </p:nvCxnSpPr>
        <p:spPr>
          <a:xfrm>
            <a:off x="2693747" y="2578308"/>
            <a:ext cx="379699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2EA7DF-3DE3-4002-90DA-31856978AA56}"/>
              </a:ext>
            </a:extLst>
          </p:cNvPr>
          <p:cNvCxnSpPr/>
          <p:nvPr/>
        </p:nvCxnSpPr>
        <p:spPr>
          <a:xfrm>
            <a:off x="4430085" y="2201682"/>
            <a:ext cx="0" cy="37687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2BA575C-ADD2-417F-AF13-C8F375EA8D59}"/>
              </a:ext>
            </a:extLst>
          </p:cNvPr>
          <p:cNvCxnSpPr/>
          <p:nvPr/>
        </p:nvCxnSpPr>
        <p:spPr>
          <a:xfrm>
            <a:off x="2693747" y="2578308"/>
            <a:ext cx="0" cy="3026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DCD7CB-FBA9-4284-B2DE-D59CE1237AA7}"/>
              </a:ext>
            </a:extLst>
          </p:cNvPr>
          <p:cNvCxnSpPr/>
          <p:nvPr/>
        </p:nvCxnSpPr>
        <p:spPr>
          <a:xfrm>
            <a:off x="6486258" y="2578308"/>
            <a:ext cx="0" cy="3026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7C7137D-B37F-494A-BB79-EE4C3BF62466}"/>
              </a:ext>
            </a:extLst>
          </p:cNvPr>
          <p:cNvSpPr/>
          <p:nvPr/>
        </p:nvSpPr>
        <p:spPr>
          <a:xfrm>
            <a:off x="1575889" y="5688331"/>
            <a:ext cx="2538325" cy="631741"/>
          </a:xfrm>
          <a:custGeom>
            <a:avLst/>
            <a:gdLst>
              <a:gd name="connsiteX0" fmla="*/ 0 w 1263482"/>
              <a:gd name="connsiteY0" fmla="*/ 0 h 631741"/>
              <a:gd name="connsiteX1" fmla="*/ 1263482 w 1263482"/>
              <a:gd name="connsiteY1" fmla="*/ 0 h 631741"/>
              <a:gd name="connsiteX2" fmla="*/ 1263482 w 1263482"/>
              <a:gd name="connsiteY2" fmla="*/ 631741 h 631741"/>
              <a:gd name="connsiteX3" fmla="*/ 0 w 1263482"/>
              <a:gd name="connsiteY3" fmla="*/ 631741 h 631741"/>
              <a:gd name="connsiteX4" fmla="*/ 0 w 1263482"/>
              <a:gd name="connsiteY4" fmla="*/ 0 h 63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482" h="631741">
                <a:moveTo>
                  <a:pt x="0" y="0"/>
                </a:moveTo>
                <a:lnTo>
                  <a:pt x="1263482" y="0"/>
                </a:lnTo>
                <a:lnTo>
                  <a:pt x="1263482" y="631741"/>
                </a:lnTo>
                <a:lnTo>
                  <a:pt x="0" y="631741"/>
                </a:lnTo>
                <a:lnTo>
                  <a:pt x="0" y="0"/>
                </a:lnTo>
                <a:close/>
              </a:path>
            </a:pathLst>
          </a:custGeom>
          <a:solidFill>
            <a:srgbClr val="D3B5E9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kern="12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Sliding Window Protocol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46BFC8-15F0-4118-9E67-8FD184C1F96F}"/>
              </a:ext>
            </a:extLst>
          </p:cNvPr>
          <p:cNvCxnSpPr>
            <a:cxnSpLocks/>
            <a:stCxn id="60" idx="1"/>
            <a:endCxn id="7" idx="1"/>
          </p:cNvCxnSpPr>
          <p:nvPr/>
        </p:nvCxnSpPr>
        <p:spPr>
          <a:xfrm flipV="1">
            <a:off x="4114214" y="5421456"/>
            <a:ext cx="1057554" cy="266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3DBCD07-E5E0-44AE-99AF-145FAEF7E931}"/>
              </a:ext>
            </a:extLst>
          </p:cNvPr>
          <p:cNvSpPr/>
          <p:nvPr/>
        </p:nvSpPr>
        <p:spPr>
          <a:xfrm>
            <a:off x="5171768" y="4522839"/>
            <a:ext cx="2969342" cy="17972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380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293714"/>
            <a:ext cx="8654247" cy="39228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70000"/>
              </a:lnSpc>
              <a:buClrTx/>
            </a:pPr>
            <a:r>
              <a:rPr lang="en-US" sz="2400" dirty="0"/>
              <a:t>N-Sender window size</a:t>
            </a:r>
          </a:p>
          <a:p>
            <a:pPr algn="just">
              <a:lnSpc>
                <a:spcPct val="170000"/>
              </a:lnSpc>
              <a:buClrTx/>
            </a:pPr>
            <a:r>
              <a:rPr lang="en-US" sz="2400" dirty="0"/>
              <a:t>For example, if sending window size is 4(2</a:t>
            </a:r>
            <a:r>
              <a:rPr lang="en-US" sz="2400" baseline="30000" dirty="0"/>
              <a:t>2</a:t>
            </a:r>
            <a:r>
              <a:rPr lang="en-US" sz="2400" dirty="0"/>
              <a:t>) , then the sequence number size will be 0,1,2,3,0,1,2,3,0,1,2,3,0,1…and so on.</a:t>
            </a:r>
          </a:p>
          <a:p>
            <a:pPr algn="just">
              <a:lnSpc>
                <a:spcPct val="170000"/>
              </a:lnSpc>
              <a:buClrTx/>
            </a:pPr>
            <a:r>
              <a:rPr lang="en-US" sz="2400" dirty="0"/>
              <a:t>The number of bits in the sequence number is 2 to generate the binary sequence 00,01,10,11.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Go-Back-N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646EA0-D318-45B0-BC26-5E8DD4A4F4DD}"/>
              </a:ext>
            </a:extLst>
          </p:cNvPr>
          <p:cNvSpPr/>
          <p:nvPr/>
        </p:nvSpPr>
        <p:spPr>
          <a:xfrm>
            <a:off x="1963513" y="4951644"/>
            <a:ext cx="5216973" cy="190635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342900" indent="-342900" algn="just">
              <a:lnSpc>
                <a:spcPct val="170000"/>
              </a:lnSpc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00 </a:t>
            </a:r>
            <a:r>
              <a:rPr lang="en-US" sz="2400" dirty="0">
                <a:latin typeface="Bahnschrift" panose="020B0502040204020203" pitchFamily="34" charset="0"/>
                <a:sym typeface="Wingdings" panose="05000000000000000000" pitchFamily="2" charset="2"/>
              </a:rPr>
              <a:t> 0</a:t>
            </a:r>
          </a:p>
          <a:p>
            <a:pPr marL="342900" indent="-342900" algn="just">
              <a:lnSpc>
                <a:spcPct val="170000"/>
              </a:lnSpc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  <a:sym typeface="Wingdings" panose="05000000000000000000" pitchFamily="2" charset="2"/>
              </a:rPr>
              <a:t>01  1</a:t>
            </a:r>
          </a:p>
          <a:p>
            <a:pPr marL="342900" indent="-342900" algn="just">
              <a:lnSpc>
                <a:spcPct val="170000"/>
              </a:lnSpc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  <a:sym typeface="Wingdings" panose="05000000000000000000" pitchFamily="2" charset="2"/>
              </a:rPr>
              <a:t>10  2</a:t>
            </a:r>
          </a:p>
          <a:p>
            <a:pPr marL="342900" indent="-342900" algn="just">
              <a:lnSpc>
                <a:spcPct val="170000"/>
              </a:lnSpc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  <a:sym typeface="Wingdings" panose="05000000000000000000" pitchFamily="2" charset="2"/>
              </a:rPr>
              <a:t>11  3</a:t>
            </a: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 algn="just">
              <a:lnSpc>
                <a:spcPct val="170000"/>
              </a:lnSpc>
              <a:buClrTx/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14861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Go-Back-N ARQ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79529" y="2614025"/>
            <a:ext cx="0" cy="24707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50096" y="2068643"/>
            <a:ext cx="1133142" cy="432649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Sender</a:t>
            </a:r>
          </a:p>
        </p:txBody>
      </p:sp>
    </p:spTree>
    <p:extLst>
      <p:ext uri="{BB962C8B-B14F-4D97-AF65-F5344CB8AC3E}">
        <p14:creationId xmlns:p14="http://schemas.microsoft.com/office/powerpoint/2010/main" val="3895672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Go-Back-N ARQ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79529" y="2614025"/>
            <a:ext cx="0" cy="24707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50096" y="2083633"/>
            <a:ext cx="1085017" cy="417659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Sender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219171" y="2614025"/>
            <a:ext cx="0" cy="24707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622619" y="2083633"/>
            <a:ext cx="1287825" cy="417659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301090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Go-Back-N ARQ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79529" y="3243612"/>
            <a:ext cx="0" cy="24707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50096" y="2728210"/>
            <a:ext cx="1097658" cy="402669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Sender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219171" y="3243612"/>
            <a:ext cx="0" cy="24707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622619" y="2728210"/>
            <a:ext cx="1302829" cy="402669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Receiver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969556"/>
              </p:ext>
            </p:extLst>
          </p:nvPr>
        </p:nvGraphicFramePr>
        <p:xfrm>
          <a:off x="1269031" y="1820184"/>
          <a:ext cx="6096002" cy="27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0224160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502067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56601888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3878684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0798275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1955236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96061091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5951785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72049459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378360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950345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0451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514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Go-Back-N ARQ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79529" y="3380773"/>
            <a:ext cx="0" cy="24707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50096" y="2683239"/>
            <a:ext cx="1097660" cy="447640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Sender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219171" y="3292598"/>
            <a:ext cx="0" cy="24707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622619" y="2683239"/>
            <a:ext cx="1302831" cy="447640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Receiver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969556"/>
              </p:ext>
            </p:extLst>
          </p:nvPr>
        </p:nvGraphicFramePr>
        <p:xfrm>
          <a:off x="1269031" y="1820184"/>
          <a:ext cx="6096002" cy="27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0224160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502067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56601888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3878684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0798275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1955236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96061091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5951785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72049459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378360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950345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0451763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7161" y="3668013"/>
            <a:ext cx="1822268" cy="369332"/>
          </a:xfrm>
          <a:prstGeom prst="rect">
            <a:avLst/>
          </a:prstGeom>
          <a:solidFill>
            <a:srgbClr val="D5AB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dirty="0"/>
              <a:t>Window Size is 4</a:t>
            </a:r>
          </a:p>
        </p:txBody>
      </p:sp>
    </p:spTree>
    <p:extLst>
      <p:ext uri="{BB962C8B-B14F-4D97-AF65-F5344CB8AC3E}">
        <p14:creationId xmlns:p14="http://schemas.microsoft.com/office/powerpoint/2010/main" val="610272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Go-Back-N ARQ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79529" y="3243612"/>
            <a:ext cx="0" cy="24707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50096" y="2764493"/>
            <a:ext cx="1135548" cy="366386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Sender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219171" y="3243612"/>
            <a:ext cx="0" cy="24707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622619" y="2764493"/>
            <a:ext cx="1347801" cy="366386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Receiver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37097"/>
              </p:ext>
            </p:extLst>
          </p:nvPr>
        </p:nvGraphicFramePr>
        <p:xfrm>
          <a:off x="1269031" y="1820184"/>
          <a:ext cx="6096002" cy="27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0224160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502067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56601888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3878684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0798275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1955236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96061091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5951785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72049459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378360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950345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517638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179528" y="3344794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281036" y="3142812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05534" y="1618937"/>
            <a:ext cx="559499" cy="62958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137161" y="3668013"/>
            <a:ext cx="1822268" cy="369332"/>
          </a:xfrm>
          <a:prstGeom prst="rect">
            <a:avLst/>
          </a:prstGeom>
          <a:solidFill>
            <a:srgbClr val="D5AB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dirty="0"/>
              <a:t>Window Size is 4</a:t>
            </a:r>
          </a:p>
        </p:txBody>
      </p:sp>
    </p:spTree>
    <p:extLst>
      <p:ext uri="{BB962C8B-B14F-4D97-AF65-F5344CB8AC3E}">
        <p14:creationId xmlns:p14="http://schemas.microsoft.com/office/powerpoint/2010/main" val="314779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Go-Back-N ARQ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79529" y="3243612"/>
            <a:ext cx="0" cy="24707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50096" y="2764493"/>
            <a:ext cx="1049714" cy="366386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Sender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219171" y="3243612"/>
            <a:ext cx="0" cy="24707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622619" y="2764493"/>
            <a:ext cx="1245923" cy="366386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Receiver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922459"/>
              </p:ext>
            </p:extLst>
          </p:nvPr>
        </p:nvGraphicFramePr>
        <p:xfrm>
          <a:off x="1269031" y="1820184"/>
          <a:ext cx="6096002" cy="27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0224160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502067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56601888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3878684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0798275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1955236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96061091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5951785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72049459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378360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950345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517638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179528" y="3344794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91421" y="3201339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79528" y="3549315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91421" y="3429122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19171" y="1601131"/>
            <a:ext cx="1245931" cy="730344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127364" y="3687608"/>
            <a:ext cx="1822268" cy="369332"/>
          </a:xfrm>
          <a:prstGeom prst="rect">
            <a:avLst/>
          </a:prstGeom>
          <a:solidFill>
            <a:srgbClr val="D5AB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dirty="0"/>
              <a:t>Window Size is 4</a:t>
            </a:r>
          </a:p>
        </p:txBody>
      </p:sp>
    </p:spTree>
    <p:extLst>
      <p:ext uri="{BB962C8B-B14F-4D97-AF65-F5344CB8AC3E}">
        <p14:creationId xmlns:p14="http://schemas.microsoft.com/office/powerpoint/2010/main" val="2051901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Go-Back-N ARQ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79529" y="3243612"/>
            <a:ext cx="0" cy="24707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50096" y="2764493"/>
            <a:ext cx="1097642" cy="366386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Sender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219171" y="3243612"/>
            <a:ext cx="0" cy="24707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622619" y="2764493"/>
            <a:ext cx="1302809" cy="366386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Receiver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28835"/>
              </p:ext>
            </p:extLst>
          </p:nvPr>
        </p:nvGraphicFramePr>
        <p:xfrm>
          <a:off x="1269031" y="1820184"/>
          <a:ext cx="6096002" cy="27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0224160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502067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56601888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3878684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0798275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1955236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96061091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5951785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72049459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378360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950345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517638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179528" y="3344794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91421" y="3201339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79528" y="3549315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91421" y="3429122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79528" y="3741903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391421" y="3650497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11253" y="1601131"/>
            <a:ext cx="1753850" cy="730344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37161" y="3668013"/>
            <a:ext cx="1822268" cy="369332"/>
          </a:xfrm>
          <a:prstGeom prst="rect">
            <a:avLst/>
          </a:prstGeom>
          <a:solidFill>
            <a:srgbClr val="D5AB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dirty="0"/>
              <a:t>Window Size is 4</a:t>
            </a:r>
          </a:p>
        </p:txBody>
      </p:sp>
    </p:spTree>
    <p:extLst>
      <p:ext uri="{BB962C8B-B14F-4D97-AF65-F5344CB8AC3E}">
        <p14:creationId xmlns:p14="http://schemas.microsoft.com/office/powerpoint/2010/main" val="2711830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Go-Back-N ARQ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79529" y="3243612"/>
            <a:ext cx="0" cy="24707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50096" y="2764493"/>
            <a:ext cx="1047138" cy="366386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Sender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219171" y="3243612"/>
            <a:ext cx="0" cy="24707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622619" y="2764493"/>
            <a:ext cx="1242865" cy="366386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Receiver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11505"/>
              </p:ext>
            </p:extLst>
          </p:nvPr>
        </p:nvGraphicFramePr>
        <p:xfrm>
          <a:off x="1269031" y="1820184"/>
          <a:ext cx="6096002" cy="27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0224160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502067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56601888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3878684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0798275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1955236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96061091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5951785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72049459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378360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950345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517638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179528" y="3344794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91421" y="3201339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79528" y="3549315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91421" y="3429122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79528" y="3741903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391421" y="3650497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179528" y="3955818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91421" y="3875357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60364" y="1601131"/>
            <a:ext cx="2304739" cy="730344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/>
          <p:cNvSpPr txBox="1"/>
          <p:nvPr/>
        </p:nvSpPr>
        <p:spPr>
          <a:xfrm>
            <a:off x="137161" y="3668013"/>
            <a:ext cx="1822268" cy="369332"/>
          </a:xfrm>
          <a:prstGeom prst="rect">
            <a:avLst/>
          </a:prstGeom>
          <a:solidFill>
            <a:srgbClr val="D5AB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dirty="0"/>
              <a:t>Window Size is 4</a:t>
            </a:r>
          </a:p>
        </p:txBody>
      </p:sp>
    </p:spTree>
    <p:extLst>
      <p:ext uri="{BB962C8B-B14F-4D97-AF65-F5344CB8AC3E}">
        <p14:creationId xmlns:p14="http://schemas.microsoft.com/office/powerpoint/2010/main" val="2513638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Go-Back-N ARQ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79529" y="3243612"/>
            <a:ext cx="0" cy="24707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50096" y="2729075"/>
            <a:ext cx="1097663" cy="401804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Sender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219171" y="3243612"/>
            <a:ext cx="0" cy="24707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622619" y="2729075"/>
            <a:ext cx="1302835" cy="401804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Receiver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11505"/>
              </p:ext>
            </p:extLst>
          </p:nvPr>
        </p:nvGraphicFramePr>
        <p:xfrm>
          <a:off x="1269031" y="1820184"/>
          <a:ext cx="6096002" cy="27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0224160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502067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56601888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3878684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0798275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1955236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96061091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5951785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72049459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378360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950345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517638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179528" y="3344794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91421" y="3201339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79528" y="3549315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91421" y="3429122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79528" y="3741903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391421" y="3650497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179528" y="3955818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91421" y="3875357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179528" y="3728033"/>
            <a:ext cx="3939999" cy="505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13377" y="3483554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20718" y="1606643"/>
            <a:ext cx="2195006" cy="730344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/>
          <p:cNvSpPr/>
          <p:nvPr/>
        </p:nvSpPr>
        <p:spPr>
          <a:xfrm>
            <a:off x="4896953" y="2399559"/>
            <a:ext cx="1556313" cy="261875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Bahnschrift" panose="020B0502040204020203"/>
              </a:rPr>
              <a:t>Sliding Window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168895" y="4341941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391421" y="4239673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7161" y="3658216"/>
            <a:ext cx="1822268" cy="369332"/>
          </a:xfrm>
          <a:prstGeom prst="rect">
            <a:avLst/>
          </a:prstGeom>
          <a:solidFill>
            <a:srgbClr val="D5AB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dirty="0"/>
              <a:t>Window Size is 4</a:t>
            </a:r>
          </a:p>
        </p:txBody>
      </p:sp>
    </p:spTree>
    <p:extLst>
      <p:ext uri="{BB962C8B-B14F-4D97-AF65-F5344CB8AC3E}">
        <p14:creationId xmlns:p14="http://schemas.microsoft.com/office/powerpoint/2010/main" val="163857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892"/>
            <a:ext cx="8412125" cy="2190778"/>
          </a:xfrm>
        </p:spPr>
        <p:txBody>
          <a:bodyPr/>
          <a:lstStyle/>
          <a:p>
            <a:pPr algn="just">
              <a:lnSpc>
                <a:spcPct val="150000"/>
              </a:lnSpc>
              <a:buClrTx/>
            </a:pPr>
            <a:r>
              <a:rPr lang="en-US" dirty="0"/>
              <a:t>Three problems are resolved by Stop and Wait ARQ (Automatic Repeat Request) that does both error control and flow control.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Bahnschrift SemiBold" panose="020B0502040204020203" pitchFamily="34" charset="0"/>
              </a:rPr>
              <a:t>Stop-and-Wait Automatic Repeat Request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977678" y="3900246"/>
            <a:ext cx="10110" cy="450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311775" y="3900246"/>
            <a:ext cx="0" cy="440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7605893" y="3890047"/>
            <a:ext cx="5659" cy="443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22931" y="4334022"/>
            <a:ext cx="1129714" cy="447850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Bahnschrift" pitchFamily="34" charset="0"/>
              </a:rPr>
              <a:t>Lost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5746918" y="4350797"/>
            <a:ext cx="1129714" cy="447850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Bahnschrift" pitchFamily="34" charset="0"/>
              </a:rPr>
              <a:t>Lost </a:t>
            </a:r>
            <a:r>
              <a:rPr lang="en-US" sz="1600" dirty="0" err="1">
                <a:latin typeface="Bahnschrift" pitchFamily="34" charset="0"/>
              </a:rPr>
              <a:t>Ack</a:t>
            </a:r>
            <a:endParaRPr lang="en-US" sz="1600" dirty="0">
              <a:latin typeface="Bahnschrift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70906" y="4334022"/>
            <a:ext cx="1129714" cy="462830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Bahnschrift" pitchFamily="34" charset="0"/>
              </a:rPr>
              <a:t>Delay </a:t>
            </a:r>
            <a:r>
              <a:rPr lang="en-US" sz="1600" dirty="0" err="1">
                <a:latin typeface="Bahnschrift" pitchFamily="34" charset="0"/>
              </a:rPr>
              <a:t>Ack</a:t>
            </a:r>
            <a:endParaRPr lang="en-US" sz="1600" dirty="0">
              <a:latin typeface="Bahnschrift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28C213-8013-47D1-A065-D783551E045A}"/>
              </a:ext>
            </a:extLst>
          </p:cNvPr>
          <p:cNvSpPr/>
          <p:nvPr/>
        </p:nvSpPr>
        <p:spPr>
          <a:xfrm>
            <a:off x="269833" y="3429000"/>
            <a:ext cx="8364501" cy="451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Tx/>
            </a:pPr>
            <a:r>
              <a:rPr lang="en-US" dirty="0">
                <a:latin typeface="Bahnschrift" panose="020B0502040204020203" pitchFamily="34" charset="0"/>
              </a:rPr>
              <a:t>Stop and wait ARQ = Stop and wait + </a:t>
            </a:r>
            <a:r>
              <a:rPr lang="en-US" dirty="0" err="1">
                <a:latin typeface="Bahnschrift" panose="020B0502040204020203" pitchFamily="34" charset="0"/>
              </a:rPr>
              <a:t>TimeOut</a:t>
            </a:r>
            <a:r>
              <a:rPr lang="en-US" dirty="0">
                <a:latin typeface="Bahnschrift" panose="020B0502040204020203" pitchFamily="34" charset="0"/>
              </a:rPr>
              <a:t> + </a:t>
            </a:r>
            <a:r>
              <a:rPr lang="en-US" dirty="0" err="1">
                <a:latin typeface="Bahnschrift" panose="020B0502040204020203" pitchFamily="34" charset="0"/>
              </a:rPr>
              <a:t>Seqno</a:t>
            </a:r>
            <a:r>
              <a:rPr lang="en-US" dirty="0">
                <a:latin typeface="Bahnschrift" panose="020B0502040204020203" pitchFamily="34" charset="0"/>
              </a:rPr>
              <a:t>(data) + </a:t>
            </a:r>
            <a:r>
              <a:rPr lang="en-US" dirty="0" err="1">
                <a:latin typeface="Bahnschrift" panose="020B0502040204020203" pitchFamily="34" charset="0"/>
              </a:rPr>
              <a:t>Seqno</a:t>
            </a:r>
            <a:r>
              <a:rPr lang="en-US" dirty="0">
                <a:latin typeface="Bahnschrift" panose="020B0502040204020203" pitchFamily="34" charset="0"/>
              </a:rPr>
              <a:t>(Ack)</a:t>
            </a:r>
          </a:p>
        </p:txBody>
      </p:sp>
    </p:spTree>
    <p:extLst>
      <p:ext uri="{BB962C8B-B14F-4D97-AF65-F5344CB8AC3E}">
        <p14:creationId xmlns:p14="http://schemas.microsoft.com/office/powerpoint/2010/main" val="11472374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Go-Back-N ARQ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79529" y="3243612"/>
            <a:ext cx="0" cy="24707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50096" y="2789189"/>
            <a:ext cx="1047144" cy="341690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Sender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219171" y="3243612"/>
            <a:ext cx="0" cy="24707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622619" y="2789189"/>
            <a:ext cx="1242873" cy="341690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Receiver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11505"/>
              </p:ext>
            </p:extLst>
          </p:nvPr>
        </p:nvGraphicFramePr>
        <p:xfrm>
          <a:off x="1269031" y="1820184"/>
          <a:ext cx="6096002" cy="27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0224160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502067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56601888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3878684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0798275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1955236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96061091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5951785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72049459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378360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950345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517638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179528" y="3344794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91421" y="3201339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79528" y="3549315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91421" y="3429122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79528" y="3741903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391421" y="3650497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179528" y="3955818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91421" y="3875357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179528" y="3728033"/>
            <a:ext cx="3939999" cy="505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13377" y="3483554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20718" y="1606643"/>
            <a:ext cx="2195006" cy="730344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/>
          <p:cNvSpPr/>
          <p:nvPr/>
        </p:nvSpPr>
        <p:spPr>
          <a:xfrm>
            <a:off x="4896953" y="2399559"/>
            <a:ext cx="1556313" cy="261875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Bahnschrift" panose="020B0502040204020203"/>
              </a:rPr>
              <a:t>Sliding Window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178692" y="4341941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391421" y="4239673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4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204439" y="3976869"/>
            <a:ext cx="3939999" cy="505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7161" y="3668013"/>
            <a:ext cx="1822268" cy="369332"/>
          </a:xfrm>
          <a:prstGeom prst="rect">
            <a:avLst/>
          </a:prstGeom>
          <a:solidFill>
            <a:srgbClr val="D5AB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dirty="0"/>
              <a:t>Window Size is 4</a:t>
            </a:r>
          </a:p>
        </p:txBody>
      </p:sp>
    </p:spTree>
    <p:extLst>
      <p:ext uri="{BB962C8B-B14F-4D97-AF65-F5344CB8AC3E}">
        <p14:creationId xmlns:p14="http://schemas.microsoft.com/office/powerpoint/2010/main" val="2677631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Go-Back-N ARQ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79529" y="3243612"/>
            <a:ext cx="0" cy="24707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50096" y="2800193"/>
            <a:ext cx="1085032" cy="330685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Sender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219171" y="3243612"/>
            <a:ext cx="0" cy="24707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622619" y="2800193"/>
            <a:ext cx="1287843" cy="330685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Receiver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11505"/>
              </p:ext>
            </p:extLst>
          </p:nvPr>
        </p:nvGraphicFramePr>
        <p:xfrm>
          <a:off x="1269031" y="1820184"/>
          <a:ext cx="6096002" cy="27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0224160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502067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56601888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3878684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0798275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1955236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96061091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5951785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72049459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378360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950345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517638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179528" y="3344794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91421" y="3201339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79528" y="3549315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91421" y="3429122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79528" y="3741903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391421" y="3650497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179528" y="3955818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91421" y="3875357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179528" y="3728033"/>
            <a:ext cx="3939999" cy="505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13377" y="3483554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24860" y="1606643"/>
            <a:ext cx="2194312" cy="730344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/>
          <p:cNvSpPr/>
          <p:nvPr/>
        </p:nvSpPr>
        <p:spPr>
          <a:xfrm>
            <a:off x="4896953" y="2399559"/>
            <a:ext cx="1556313" cy="261875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Bahnschrift" panose="020B0502040204020203"/>
              </a:rPr>
              <a:t>Sliding Window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188489" y="4341941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391421" y="4239673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4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204439" y="3976869"/>
            <a:ext cx="3939999" cy="505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79528" y="4579318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403876" y="4477650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7161" y="3668013"/>
            <a:ext cx="1822268" cy="369332"/>
          </a:xfrm>
          <a:prstGeom prst="rect">
            <a:avLst/>
          </a:prstGeom>
          <a:solidFill>
            <a:srgbClr val="D5AB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dirty="0"/>
              <a:t>Window Size is 4</a:t>
            </a:r>
          </a:p>
        </p:txBody>
      </p:sp>
    </p:spTree>
    <p:extLst>
      <p:ext uri="{BB962C8B-B14F-4D97-AF65-F5344CB8AC3E}">
        <p14:creationId xmlns:p14="http://schemas.microsoft.com/office/powerpoint/2010/main" val="658194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Go-Back-N ARQ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79529" y="3243612"/>
            <a:ext cx="0" cy="24707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50096" y="2780647"/>
            <a:ext cx="1110291" cy="350231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Sender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219171" y="3243612"/>
            <a:ext cx="0" cy="24707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622619" y="2780647"/>
            <a:ext cx="1317823" cy="350231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Receiver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11505"/>
              </p:ext>
            </p:extLst>
          </p:nvPr>
        </p:nvGraphicFramePr>
        <p:xfrm>
          <a:off x="1269031" y="1820184"/>
          <a:ext cx="6096002" cy="27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0224160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502067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56601888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3878684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0798275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1955236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96061091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5951785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72049459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378360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950345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517638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179528" y="3344794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91421" y="3201339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79528" y="3549315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91421" y="3429122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79528" y="3741903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391421" y="3650497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179528" y="3955818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91421" y="3875357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179528" y="3728033"/>
            <a:ext cx="3939999" cy="505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13377" y="3483554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24860" y="1606643"/>
            <a:ext cx="2194312" cy="730344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/>
          <p:cNvSpPr/>
          <p:nvPr/>
        </p:nvSpPr>
        <p:spPr>
          <a:xfrm>
            <a:off x="4896953" y="2399559"/>
            <a:ext cx="1556313" cy="261875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Bahnschrift" panose="020B0502040204020203"/>
              </a:rPr>
              <a:t>Sliding Window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188489" y="4341941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391421" y="4239673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4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204439" y="3976869"/>
            <a:ext cx="3939999" cy="505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79528" y="4579318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403876" y="4477650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14068" y="3732764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140354" y="4195603"/>
            <a:ext cx="3078816" cy="613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ultiply 30"/>
          <p:cNvSpPr/>
          <p:nvPr/>
        </p:nvSpPr>
        <p:spPr>
          <a:xfrm>
            <a:off x="3034369" y="4693090"/>
            <a:ext cx="297701" cy="25987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5515943" y="3981974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78037" y="5584582"/>
            <a:ext cx="3815786" cy="300082"/>
          </a:xfrm>
          <a:prstGeom prst="rect">
            <a:avLst/>
          </a:prstGeom>
          <a:solidFill>
            <a:srgbClr val="D5AB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ACK not received in time. So, sender times out.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7161" y="3668013"/>
            <a:ext cx="1822268" cy="369332"/>
          </a:xfrm>
          <a:prstGeom prst="rect">
            <a:avLst/>
          </a:prstGeom>
          <a:solidFill>
            <a:srgbClr val="D5AB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dirty="0"/>
              <a:t>Window Size is 4</a:t>
            </a:r>
          </a:p>
        </p:txBody>
      </p:sp>
    </p:spTree>
    <p:extLst>
      <p:ext uri="{BB962C8B-B14F-4D97-AF65-F5344CB8AC3E}">
        <p14:creationId xmlns:p14="http://schemas.microsoft.com/office/powerpoint/2010/main" val="238158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Go-Back-N ARQ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79529" y="3243612"/>
            <a:ext cx="0" cy="24707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50096" y="2780647"/>
            <a:ext cx="1122922" cy="350231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Sender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219171" y="3243612"/>
            <a:ext cx="0" cy="24707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622619" y="2780647"/>
            <a:ext cx="1332815" cy="350231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Receiver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11505"/>
              </p:ext>
            </p:extLst>
          </p:nvPr>
        </p:nvGraphicFramePr>
        <p:xfrm>
          <a:off x="1269031" y="1820184"/>
          <a:ext cx="6096002" cy="27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0224160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502067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56601888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3878684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0798275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1955236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96061091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5951785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72049459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378360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950345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517638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179528" y="3344794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91421" y="3201339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79528" y="3549315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91421" y="3429122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79528" y="3741903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391421" y="3650497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179528" y="3955818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91421" y="3875357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179528" y="3728033"/>
            <a:ext cx="3939999" cy="505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13377" y="3483554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24860" y="1606643"/>
            <a:ext cx="2194312" cy="730344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/>
          <p:cNvSpPr/>
          <p:nvPr/>
        </p:nvSpPr>
        <p:spPr>
          <a:xfrm>
            <a:off x="4896953" y="2399559"/>
            <a:ext cx="1556313" cy="261875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Bahnschrift" panose="020B0502040204020203"/>
              </a:rPr>
              <a:t>Sliding Window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198287" y="4341941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391421" y="4239673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4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204439" y="3976869"/>
            <a:ext cx="3939999" cy="505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79528" y="4579318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403876" y="4477650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14068" y="3732764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817925" y="4180992"/>
            <a:ext cx="3401249" cy="732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ultiply 30"/>
          <p:cNvSpPr/>
          <p:nvPr/>
        </p:nvSpPr>
        <p:spPr>
          <a:xfrm>
            <a:off x="2669074" y="4795125"/>
            <a:ext cx="297701" cy="25987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5515943" y="3981974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9" name="Up Arrow 18"/>
          <p:cNvSpPr/>
          <p:nvPr/>
        </p:nvSpPr>
        <p:spPr>
          <a:xfrm>
            <a:off x="3566183" y="2165383"/>
            <a:ext cx="267982" cy="86266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TextBox 33"/>
          <p:cNvSpPr txBox="1"/>
          <p:nvPr/>
        </p:nvSpPr>
        <p:spPr>
          <a:xfrm>
            <a:off x="137161" y="3668013"/>
            <a:ext cx="1822268" cy="369332"/>
          </a:xfrm>
          <a:prstGeom prst="rect">
            <a:avLst/>
          </a:prstGeom>
          <a:solidFill>
            <a:srgbClr val="D5AB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dirty="0"/>
              <a:t>Window Size is 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78037" y="5584582"/>
            <a:ext cx="3815786" cy="300082"/>
          </a:xfrm>
          <a:prstGeom prst="rect">
            <a:avLst/>
          </a:prstGeom>
          <a:solidFill>
            <a:srgbClr val="D5AB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ACK not received in time. So, sender times out. </a:t>
            </a:r>
          </a:p>
        </p:txBody>
      </p:sp>
    </p:spTree>
    <p:extLst>
      <p:ext uri="{BB962C8B-B14F-4D97-AF65-F5344CB8AC3E}">
        <p14:creationId xmlns:p14="http://schemas.microsoft.com/office/powerpoint/2010/main" val="3969238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Go-Back-N ARQ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54958" y="3249348"/>
            <a:ext cx="0" cy="24707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25526" y="2803715"/>
            <a:ext cx="1092306" cy="332900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Sender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094601" y="3249349"/>
            <a:ext cx="28659" cy="26525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98050" y="2803715"/>
            <a:ext cx="1296476" cy="332900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Receiver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11505"/>
              </p:ext>
            </p:extLst>
          </p:nvPr>
        </p:nvGraphicFramePr>
        <p:xfrm>
          <a:off x="1269031" y="1820184"/>
          <a:ext cx="6096002" cy="27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0224160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502067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56601888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3878684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0798275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1955236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96061091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5951785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72049459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378360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950345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51763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06986" y="2476054"/>
            <a:ext cx="1763486" cy="553998"/>
          </a:xfrm>
          <a:prstGeom prst="rect">
            <a:avLst/>
          </a:prstGeom>
          <a:solidFill>
            <a:srgbClr val="D5AB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sz="1500" dirty="0"/>
              <a:t>Frame 2,3,4 and 5 will be retransmit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54958" y="3350531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66851" y="3207076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54958" y="3555052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66851" y="3434859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54958" y="3747640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266851" y="3656234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54958" y="3961555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66851" y="3881094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054958" y="3733770"/>
            <a:ext cx="3939999" cy="505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390991" y="3584801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24860" y="1606643"/>
            <a:ext cx="2194312" cy="730344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/>
          <p:cNvSpPr/>
          <p:nvPr/>
        </p:nvSpPr>
        <p:spPr>
          <a:xfrm>
            <a:off x="4346291" y="2383255"/>
            <a:ext cx="1556313" cy="261875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Bahnschrift" panose="020B0502040204020203"/>
              </a:rPr>
              <a:t>Sliding Window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63919" y="4347678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266850" y="4245409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4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079869" y="3982606"/>
            <a:ext cx="3939999" cy="505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54958" y="4585054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79306" y="4483387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67990" y="3778164"/>
            <a:ext cx="1615857" cy="498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 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989291" y="4186728"/>
            <a:ext cx="3105313" cy="609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ultiply 30"/>
          <p:cNvSpPr/>
          <p:nvPr/>
        </p:nvSpPr>
        <p:spPr>
          <a:xfrm>
            <a:off x="1840440" y="4665880"/>
            <a:ext cx="297701" cy="25987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4370390" y="3981755"/>
            <a:ext cx="1615857" cy="4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 2</a:t>
            </a:r>
          </a:p>
        </p:txBody>
      </p:sp>
      <p:sp>
        <p:nvSpPr>
          <p:cNvPr id="19" name="Up Arrow 18"/>
          <p:cNvSpPr/>
          <p:nvPr/>
        </p:nvSpPr>
        <p:spPr>
          <a:xfrm>
            <a:off x="5872858" y="2077335"/>
            <a:ext cx="267982" cy="86266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79318" y="4885019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79318" y="5098934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58707" y="5280384"/>
            <a:ext cx="4039643" cy="36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79318" y="5500245"/>
            <a:ext cx="4039643" cy="360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51865" y="4745366"/>
            <a:ext cx="420115" cy="226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57486" y="4949623"/>
            <a:ext cx="420115" cy="226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3906" y="5165355"/>
            <a:ext cx="420115" cy="226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56963" y="5391057"/>
            <a:ext cx="420115" cy="226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47" name="Right Brace 46"/>
          <p:cNvSpPr/>
          <p:nvPr/>
        </p:nvSpPr>
        <p:spPr>
          <a:xfrm>
            <a:off x="5175918" y="4585054"/>
            <a:ext cx="198056" cy="3869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Rectangle 47"/>
          <p:cNvSpPr/>
          <p:nvPr/>
        </p:nvSpPr>
        <p:spPr>
          <a:xfrm>
            <a:off x="5486400" y="4585054"/>
            <a:ext cx="1225446" cy="364570"/>
          </a:xfrm>
          <a:prstGeom prst="rect">
            <a:avLst/>
          </a:prstGeom>
          <a:solidFill>
            <a:srgbClr val="6600CC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Bahnschrift" panose="020B0502040204020203"/>
              </a:rPr>
              <a:t>Discarded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2497" y="2306210"/>
            <a:ext cx="1822268" cy="369332"/>
          </a:xfrm>
          <a:prstGeom prst="rect">
            <a:avLst/>
          </a:prstGeom>
          <a:solidFill>
            <a:srgbClr val="D5AB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dirty="0"/>
              <a:t>Window Size is 4</a:t>
            </a:r>
          </a:p>
        </p:txBody>
      </p:sp>
    </p:spTree>
    <p:extLst>
      <p:ext uri="{BB962C8B-B14F-4D97-AF65-F5344CB8AC3E}">
        <p14:creationId xmlns:p14="http://schemas.microsoft.com/office/powerpoint/2010/main" val="18565644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ClrTx/>
            </a:pPr>
            <a:r>
              <a:rPr lang="en-US" dirty="0">
                <a:solidFill>
                  <a:srgbClr val="FF0000"/>
                </a:solidFill>
              </a:rPr>
              <a:t>Cumulative </a:t>
            </a:r>
            <a:r>
              <a:rPr lang="en-US" dirty="0" err="1">
                <a:solidFill>
                  <a:srgbClr val="FF0000"/>
                </a:solidFill>
              </a:rPr>
              <a:t>Ack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One acknowledgement is used for many packets. The main advantage is traffic is less. A disadvantage is less reliability as if one </a:t>
            </a:r>
            <a:r>
              <a:rPr lang="en-US" dirty="0" err="1"/>
              <a:t>ack</a:t>
            </a:r>
            <a:r>
              <a:rPr lang="en-US" dirty="0"/>
              <a:t> is the loss that would mean that all the packets sent are lost.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dirty="0">
                <a:solidFill>
                  <a:srgbClr val="FF0000"/>
                </a:solidFill>
              </a:rPr>
              <a:t>Independent </a:t>
            </a:r>
            <a:r>
              <a:rPr lang="en-US" dirty="0" err="1">
                <a:solidFill>
                  <a:srgbClr val="FF0000"/>
                </a:solidFill>
              </a:rPr>
              <a:t>Ack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If every packet is going to get acknowledgement independently. Reliability is high here but a disadvantage is that traffic is also high since for every packet we are receiving independent ack.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Acknowledgements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041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Acknowledgement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3138" y="5400454"/>
            <a:ext cx="1729943" cy="400110"/>
          </a:xfrm>
          <a:prstGeom prst="rect">
            <a:avLst/>
          </a:prstGeom>
          <a:solidFill>
            <a:srgbClr val="D5AB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err="1">
                <a:latin typeface="Bahnschrift" panose="020B0502040204020203" pitchFamily="34" charset="0"/>
              </a:rPr>
              <a:t>Cummulative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74134" y="5400454"/>
            <a:ext cx="2055650" cy="400110"/>
          </a:xfrm>
          <a:prstGeom prst="rect">
            <a:avLst/>
          </a:prstGeom>
          <a:solidFill>
            <a:srgbClr val="D5AB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Bahnschrift" panose="020B0502040204020203" pitchFamily="34" charset="0"/>
              </a:rPr>
              <a:t>Independent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94896" y="2341672"/>
            <a:ext cx="14084" cy="26202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94896" y="2647375"/>
            <a:ext cx="4038116" cy="610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94896" y="2829878"/>
            <a:ext cx="4058286" cy="619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94897" y="3053878"/>
            <a:ext cx="4078457" cy="647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625151" y="3481638"/>
            <a:ext cx="3939999" cy="505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649321" y="3730473"/>
            <a:ext cx="3960911" cy="515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634539" y="2341672"/>
            <a:ext cx="28659" cy="26525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638598" y="3263123"/>
            <a:ext cx="3939999" cy="505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52348" y="2355119"/>
            <a:ext cx="14012" cy="26068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42263" y="2761675"/>
            <a:ext cx="4038116" cy="610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2434" y="2530680"/>
            <a:ext cx="4058286" cy="619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42264" y="2946301"/>
            <a:ext cx="4078457" cy="647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72518" y="3948923"/>
            <a:ext cx="3939999" cy="505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381906" y="2355120"/>
            <a:ext cx="28659" cy="26525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45626" y="3272393"/>
            <a:ext cx="4078457" cy="647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45357" y="2672603"/>
            <a:ext cx="181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28547" y="2897842"/>
            <a:ext cx="181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15101" y="3146611"/>
            <a:ext cx="181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31810" y="3331509"/>
            <a:ext cx="181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45257" y="3607174"/>
            <a:ext cx="181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68789" y="3872752"/>
            <a:ext cx="181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69142" y="3260911"/>
            <a:ext cx="181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872504" y="2991970"/>
            <a:ext cx="181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55695" y="2783541"/>
            <a:ext cx="181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48971" y="2464173"/>
            <a:ext cx="181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42248" y="4383741"/>
            <a:ext cx="800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ACK - 5</a:t>
            </a:r>
          </a:p>
        </p:txBody>
      </p:sp>
    </p:spTree>
    <p:extLst>
      <p:ext uri="{BB962C8B-B14F-4D97-AF65-F5344CB8AC3E}">
        <p14:creationId xmlns:p14="http://schemas.microsoft.com/office/powerpoint/2010/main" val="29581987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81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57827"/>
            <a:ext cx="8654247" cy="474317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Tx/>
            </a:pPr>
            <a:r>
              <a:rPr lang="en-US" dirty="0"/>
              <a:t>Idea of stop and wait protocol is straightforward.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After transmitting one frame, the sender waits for an acknowledgement before transmitting the next frame.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If acknowledgment does not arrive after a certain period of time, the sender times out and retransmit the original frame.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and Wait ARQ Protocol</a:t>
            </a:r>
          </a:p>
        </p:txBody>
      </p:sp>
    </p:spTree>
    <p:extLst>
      <p:ext uri="{BB962C8B-B14F-4D97-AF65-F5344CB8AC3E}">
        <p14:creationId xmlns:p14="http://schemas.microsoft.com/office/powerpoint/2010/main" val="215941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53676"/>
            <a:ext cx="8654247" cy="494219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Idea of stop and wait protocol is straightforward.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dirty="0"/>
              <a:t>After transmitting one frame, the sender waits for an acknowledgement before transmitting the next frame.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If acknowledgment does not arrive after a certain period of time, the sender times out and retransmit the original frame.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and Wait ARQ Protocol</a:t>
            </a:r>
          </a:p>
        </p:txBody>
      </p:sp>
    </p:spTree>
    <p:extLst>
      <p:ext uri="{BB962C8B-B14F-4D97-AF65-F5344CB8AC3E}">
        <p14:creationId xmlns:p14="http://schemas.microsoft.com/office/powerpoint/2010/main" val="377905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8666"/>
            <a:ext cx="8654247" cy="51220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Idea of stop and wait protocol is straightforward.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After transmitting one frame, the sender waits for an acknowledgement before transmitting the next frame.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dirty="0"/>
              <a:t>If acknowledgment does not arrive after a certain period of time, the sender times out and retransmit the original frame.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and Wait ARQ Protocol</a:t>
            </a:r>
          </a:p>
        </p:txBody>
      </p:sp>
    </p:spTree>
    <p:extLst>
      <p:ext uri="{BB962C8B-B14F-4D97-AF65-F5344CB8AC3E}">
        <p14:creationId xmlns:p14="http://schemas.microsoft.com/office/powerpoint/2010/main" val="2915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and Wait ARQ Protocol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79529" y="2614025"/>
            <a:ext cx="0" cy="24707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50097" y="2154097"/>
            <a:ext cx="1124524" cy="417653"/>
          </a:xfrm>
          <a:prstGeom prst="rect">
            <a:avLst/>
          </a:prstGeom>
          <a:solidFill>
            <a:srgbClr val="A953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Sender</a:t>
            </a:r>
          </a:p>
        </p:txBody>
      </p:sp>
    </p:spTree>
    <p:extLst>
      <p:ext uri="{BB962C8B-B14F-4D97-AF65-F5344CB8AC3E}">
        <p14:creationId xmlns:p14="http://schemas.microsoft.com/office/powerpoint/2010/main" val="228438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and Wait ARQ Protocol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79529" y="2614025"/>
            <a:ext cx="0" cy="24707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50096" y="2144300"/>
            <a:ext cx="1114727" cy="437248"/>
          </a:xfrm>
          <a:prstGeom prst="rect">
            <a:avLst/>
          </a:prstGeom>
          <a:solidFill>
            <a:srgbClr val="A953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Sender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219171" y="2614025"/>
            <a:ext cx="0" cy="24707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622620" y="2144300"/>
            <a:ext cx="1323088" cy="437248"/>
          </a:xfrm>
          <a:prstGeom prst="rect">
            <a:avLst/>
          </a:prstGeom>
          <a:solidFill>
            <a:srgbClr val="A953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Bahnschrift" panose="020B0502040204020203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395492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</TotalTime>
  <Words>1716</Words>
  <Application>Microsoft Office PowerPoint</Application>
  <PresentationFormat>On-screen Show (4:3)</PresentationFormat>
  <Paragraphs>436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Bahnschrift</vt:lpstr>
      <vt:lpstr>Bahnschrift SemiBold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Data Link Protocols</vt:lpstr>
      <vt:lpstr>Stop-and-Wait Automatic Repeat Request </vt:lpstr>
      <vt:lpstr>Stop and Wait ARQ Protocol</vt:lpstr>
      <vt:lpstr>Stop and Wait ARQ Protocol</vt:lpstr>
      <vt:lpstr>Stop and Wait ARQ Protocol</vt:lpstr>
      <vt:lpstr>Stop and Wait ARQ Protocol</vt:lpstr>
      <vt:lpstr>Stop and Wait ARQ Protocol</vt:lpstr>
      <vt:lpstr>Stop and Wait ARQ Protocol</vt:lpstr>
      <vt:lpstr>Stop and Wait ARQ Protocol</vt:lpstr>
      <vt:lpstr>Stop and Wait ARQ Protocol</vt:lpstr>
      <vt:lpstr>Stop and Wait ARQ Protocol</vt:lpstr>
      <vt:lpstr>Stop and Wait ARQ Protocol</vt:lpstr>
      <vt:lpstr>Stop-and-Wait Automatic Repeat Request </vt:lpstr>
      <vt:lpstr>Drawbacks </vt:lpstr>
      <vt:lpstr>Issue with Stop and Wait ARQ</vt:lpstr>
      <vt:lpstr>Issue with Stop and Wait ARQ</vt:lpstr>
      <vt:lpstr>Important Stop and Wait ARQ</vt:lpstr>
      <vt:lpstr>Sliding Window Protocol</vt:lpstr>
      <vt:lpstr>Sliding Window Protocol</vt:lpstr>
      <vt:lpstr>Stop and Wait vs Sliding Window Protocol</vt:lpstr>
      <vt:lpstr>Go-Back-N ARQ</vt:lpstr>
      <vt:lpstr>Go-Back-N</vt:lpstr>
      <vt:lpstr>Go-Back-N</vt:lpstr>
      <vt:lpstr>Go-Back-N</vt:lpstr>
      <vt:lpstr>Go-Back-N</vt:lpstr>
      <vt:lpstr>Go Back N (GBN) Protocol</vt:lpstr>
      <vt:lpstr>Go-Back-N</vt:lpstr>
      <vt:lpstr>Go-Back-N</vt:lpstr>
      <vt:lpstr>Go-Back-N ARQ</vt:lpstr>
      <vt:lpstr>Go-Back-N ARQ</vt:lpstr>
      <vt:lpstr>Go-Back-N ARQ</vt:lpstr>
      <vt:lpstr>Go-Back-N ARQ</vt:lpstr>
      <vt:lpstr>Go-Back-N ARQ</vt:lpstr>
      <vt:lpstr>Go-Back-N ARQ</vt:lpstr>
      <vt:lpstr>Go-Back-N ARQ</vt:lpstr>
      <vt:lpstr>Go-Back-N ARQ</vt:lpstr>
      <vt:lpstr>Go-Back-N ARQ</vt:lpstr>
      <vt:lpstr>Go-Back-N ARQ</vt:lpstr>
      <vt:lpstr>Go-Back-N ARQ</vt:lpstr>
      <vt:lpstr>Go-Back-N ARQ</vt:lpstr>
      <vt:lpstr>Go-Back-N ARQ</vt:lpstr>
      <vt:lpstr>Go-Back-N ARQ</vt:lpstr>
      <vt:lpstr>Acknowledgements</vt:lpstr>
      <vt:lpstr>Two Types of Acknowledgement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login</dc:creator>
  <cp:lastModifiedBy>video recording 1</cp:lastModifiedBy>
  <cp:revision>167</cp:revision>
  <dcterms:created xsi:type="dcterms:W3CDTF">2021-01-06T10:39:53Z</dcterms:created>
  <dcterms:modified xsi:type="dcterms:W3CDTF">2021-01-12T10:01:46Z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269045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