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59" r:id="rId6"/>
    <p:sldId id="266" r:id="rId7"/>
    <p:sldId id="260" r:id="rId8"/>
    <p:sldId id="273" r:id="rId9"/>
    <p:sldId id="276" r:id="rId10"/>
    <p:sldId id="277" r:id="rId11"/>
    <p:sldId id="278" r:id="rId12"/>
    <p:sldId id="274" r:id="rId13"/>
    <p:sldId id="262" r:id="rId14"/>
    <p:sldId id="261" r:id="rId15"/>
    <p:sldId id="263" r:id="rId16"/>
    <p:sldId id="279" r:id="rId17"/>
    <p:sldId id="268" r:id="rId18"/>
    <p:sldId id="269" r:id="rId19"/>
    <p:sldId id="272" r:id="rId20"/>
    <p:sldId id="270" r:id="rId21"/>
    <p:sldId id="271" r:id="rId22"/>
    <p:sldId id="25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BEC2"/>
    <a:srgbClr val="7030A0"/>
    <a:srgbClr val="BFBCC1"/>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14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915D018-A06C-4F25-9992-4657BA38140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57" r="12057" b="6"/>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5759DA7-AB0C-480D-8EF0-04AF322DD8CF}"/>
              </a:ext>
            </a:extLst>
          </p:cNvPr>
          <p:cNvSpPr/>
          <p:nvPr userDrawn="1"/>
        </p:nvSpPr>
        <p:spPr>
          <a:xfrm>
            <a:off x="0" y="0"/>
            <a:ext cx="9144000" cy="6858000"/>
          </a:xfrm>
          <a:prstGeom prst="rect">
            <a:avLst/>
          </a:prstGeom>
          <a:gradFill flip="none" rotWithShape="1">
            <a:gsLst>
              <a:gs pos="0">
                <a:srgbClr val="7030A0"/>
              </a:gs>
              <a:gs pos="49000">
                <a:schemeClr val="accent1">
                  <a:lumMod val="45000"/>
                  <a:lumOff val="55000"/>
                  <a:alpha val="11000"/>
                </a:schemeClr>
              </a:gs>
              <a:gs pos="100000">
                <a:srgbClr val="7030A0"/>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54EAE0-E4AA-44C1-8693-321328EE8989}"/>
              </a:ext>
            </a:extLst>
          </p:cNvPr>
          <p:cNvSpPr/>
          <p:nvPr userDrawn="1"/>
        </p:nvSpPr>
        <p:spPr>
          <a:xfrm>
            <a:off x="0" y="4043375"/>
            <a:ext cx="2514600" cy="828675"/>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rgbClr val="00B0F0"/>
                </a:solidFill>
                <a:latin typeface="Bahnschrift SemiBold" panose="020B0502040204020203" pitchFamily="34" charset="0"/>
              </a:rPr>
              <a:t>ECAP453</a:t>
            </a:r>
            <a:endParaRPr lang="en-US" sz="4400" b="1" dirty="0">
              <a:solidFill>
                <a:srgbClr val="00B0F0"/>
              </a:solidFill>
              <a:latin typeface="Bahnschrift SemiBold" panose="020B0502040204020203" pitchFamily="34" charset="0"/>
            </a:endParaRPr>
          </a:p>
        </p:txBody>
      </p:sp>
      <p:sp>
        <p:nvSpPr>
          <p:cNvPr id="13" name="Rectangle 12">
            <a:extLst>
              <a:ext uri="{FF2B5EF4-FFF2-40B4-BE49-F238E27FC236}">
                <a16:creationId xmlns:a16="http://schemas.microsoft.com/office/drawing/2014/main" id="{7ACCF02B-1417-4DC5-8BAD-485667C840BA}"/>
              </a:ext>
            </a:extLst>
          </p:cNvPr>
          <p:cNvSpPr/>
          <p:nvPr userDrawn="1"/>
        </p:nvSpPr>
        <p:spPr>
          <a:xfrm>
            <a:off x="0" y="4872050"/>
            <a:ext cx="7029452" cy="48577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1" i="0" u="none" strike="noStrike" dirty="0">
                <a:solidFill>
                  <a:schemeClr val="bg1"/>
                </a:solidFill>
                <a:effectLst/>
                <a:latin typeface="Times New Roman" panose="02020603050405020304" pitchFamily="18" charset="0"/>
              </a:rPr>
              <a:t> DATA COMMUNICATION AND NETWORKING</a:t>
            </a:r>
            <a:endParaRPr lang="en-US" sz="2400" dirty="0">
              <a:solidFill>
                <a:schemeClr val="bg1"/>
              </a:solidFill>
              <a:latin typeface="Bahnschrift" panose="020B0502040204020203" pitchFamily="34" charset="0"/>
            </a:endParaRPr>
          </a:p>
        </p:txBody>
      </p:sp>
      <p:sp>
        <p:nvSpPr>
          <p:cNvPr id="14" name="Rectangle: Rounded Corners 13">
            <a:extLst>
              <a:ext uri="{FF2B5EF4-FFF2-40B4-BE49-F238E27FC236}">
                <a16:creationId xmlns:a16="http://schemas.microsoft.com/office/drawing/2014/main" id="{24894B1A-622A-44CC-AE12-81B13D7B4CD2}"/>
              </a:ext>
            </a:extLst>
          </p:cNvPr>
          <p:cNvSpPr/>
          <p:nvPr userDrawn="1"/>
        </p:nvSpPr>
        <p:spPr>
          <a:xfrm>
            <a:off x="6529388" y="5630459"/>
            <a:ext cx="2486024" cy="485775"/>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Bahnschrift" panose="020B0502040204020203" pitchFamily="34" charset="0"/>
              </a:rPr>
              <a:t>Dr. Rajni Bhalla</a:t>
            </a:r>
          </a:p>
        </p:txBody>
      </p:sp>
      <p:cxnSp>
        <p:nvCxnSpPr>
          <p:cNvPr id="16" name="Straight Connector 15">
            <a:extLst>
              <a:ext uri="{FF2B5EF4-FFF2-40B4-BE49-F238E27FC236}">
                <a16:creationId xmlns:a16="http://schemas.microsoft.com/office/drawing/2014/main" id="{A608A9A3-B3FC-41EB-84F4-C5FAF148F031}"/>
              </a:ext>
            </a:extLst>
          </p:cNvPr>
          <p:cNvCxnSpPr>
            <a:cxnSpLocks/>
          </p:cNvCxnSpPr>
          <p:nvPr userDrawn="1"/>
        </p:nvCxnSpPr>
        <p:spPr>
          <a:xfrm flipV="1">
            <a:off x="6529388" y="6130277"/>
            <a:ext cx="2486025" cy="14264"/>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C62F2D8-735A-4D19-8675-71F30164B703}"/>
              </a:ext>
            </a:extLst>
          </p:cNvPr>
          <p:cNvSpPr txBox="1"/>
          <p:nvPr userDrawn="1"/>
        </p:nvSpPr>
        <p:spPr>
          <a:xfrm>
            <a:off x="6400801" y="6145469"/>
            <a:ext cx="2614611" cy="400110"/>
          </a:xfrm>
          <a:prstGeom prst="rect">
            <a:avLst/>
          </a:prstGeom>
          <a:noFill/>
        </p:spPr>
        <p:txBody>
          <a:bodyPr wrap="square" rtlCol="0">
            <a:spAutoFit/>
          </a:bodyPr>
          <a:lstStyle/>
          <a:p>
            <a:pPr algn="r"/>
            <a:r>
              <a:rPr lang="en-IN" sz="2000" b="0" dirty="0">
                <a:solidFill>
                  <a:schemeClr val="bg1"/>
                </a:solidFill>
                <a:latin typeface="Bahnschrift" panose="020B0502040204020203" pitchFamily="34" charset="0"/>
              </a:rPr>
              <a:t>Associate Professor</a:t>
            </a:r>
            <a:endParaRPr lang="en-US" sz="2000" b="0" dirty="0">
              <a:solidFill>
                <a:schemeClr val="bg1"/>
              </a:solidFill>
              <a:latin typeface="Bahnschrift" panose="020B0502040204020203" pitchFamily="34" charset="0"/>
            </a:endParaRPr>
          </a:p>
        </p:txBody>
      </p:sp>
      <p:cxnSp>
        <p:nvCxnSpPr>
          <p:cNvPr id="32" name="Straight Connector 31">
            <a:extLst>
              <a:ext uri="{FF2B5EF4-FFF2-40B4-BE49-F238E27FC236}">
                <a16:creationId xmlns:a16="http://schemas.microsoft.com/office/drawing/2014/main" id="{383BB2C2-8BFC-4320-BC1D-9175D97C1061}"/>
              </a:ext>
            </a:extLst>
          </p:cNvPr>
          <p:cNvCxnSpPr>
            <a:cxnSpLocks/>
          </p:cNvCxnSpPr>
          <p:nvPr userDrawn="1"/>
        </p:nvCxnSpPr>
        <p:spPr>
          <a:xfrm flipV="1">
            <a:off x="6529388" y="6546507"/>
            <a:ext cx="2486025" cy="142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0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3684269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4239322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8B86E7-B855-48D8-AF59-BE3BA3BF5572}"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37265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A19ED5-793D-48B4-AF84-08BFCFF7C032}"/>
              </a:ext>
            </a:extLst>
          </p:cNvPr>
          <p:cNvSpPr/>
          <p:nvPr userDrawn="1"/>
        </p:nvSpPr>
        <p:spPr>
          <a:xfrm>
            <a:off x="0" y="-1"/>
            <a:ext cx="9144000" cy="1933304"/>
          </a:xfrm>
          <a:prstGeom prst="rect">
            <a:avLst/>
          </a:prstGeom>
          <a:gradFill flip="none" rotWithShape="1">
            <a:gsLst>
              <a:gs pos="96000">
                <a:schemeClr val="accent6">
                  <a:lumMod val="5000"/>
                  <a:lumOff val="95000"/>
                  <a:alpha val="0"/>
                </a:schemeClr>
              </a:gs>
              <a:gs pos="45000">
                <a:schemeClr val="accent1">
                  <a:lumMod val="60000"/>
                  <a:lumOff val="40000"/>
                </a:schemeClr>
              </a:gs>
              <a:gs pos="0">
                <a:srgbClr val="7030A0"/>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2" name="Picture 4">
            <a:extLst>
              <a:ext uri="{FF2B5EF4-FFF2-40B4-BE49-F238E27FC236}">
                <a16:creationId xmlns:a16="http://schemas.microsoft.com/office/drawing/2014/main" id="{00258770-16A1-4730-BE8B-FF20DF2E6F65}"/>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10000" b="90000" l="10000" r="90000">
                        <a14:foregroundMark x1="74143" y1="55600" x2="74143" y2="55600"/>
                        <a14:foregroundMark x1="57143" y1="36600" x2="57143" y2="36600"/>
                        <a14:foregroundMark x1="63857" y1="38800" x2="63857" y2="38800"/>
                        <a14:foregroundMark x1="65000" y1="32600" x2="65000" y2="32600"/>
                        <a14:foregroundMark x1="64286" y1="26600" x2="64286" y2="26600"/>
                        <a14:foregroundMark x1="39143" y1="26600" x2="39143" y2="26600"/>
                        <a14:foregroundMark x1="39000" y1="33400" x2="39000" y2="33400"/>
                        <a14:foregroundMark x1="39429" y1="38800" x2="39429" y2="38800"/>
                        <a14:backgroundMark x1="51571" y1="55000" x2="51571" y2="55000"/>
                      </a14:backgroundRemoval>
                    </a14:imgEffect>
                  </a14:imgLayer>
                </a14:imgProps>
              </a:ext>
              <a:ext uri="{28A0092B-C50C-407E-A947-70E740481C1C}">
                <a14:useLocalDpi xmlns:a14="http://schemas.microsoft.com/office/drawing/2010/main" val="0"/>
              </a:ext>
            </a:extLst>
          </a:blip>
          <a:srcRect l="20897" t="5616" r="22245" b="5171"/>
          <a:stretch/>
        </p:blipFill>
        <p:spPr bwMode="auto">
          <a:xfrm>
            <a:off x="7486650" y="136524"/>
            <a:ext cx="1530748" cy="171558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62E51D0B-DA75-4D75-9033-F959EAF3EE9A}"/>
              </a:ext>
            </a:extLst>
          </p:cNvPr>
          <p:cNvSpPr>
            <a:spLocks noGrp="1"/>
          </p:cNvSpPr>
          <p:nvPr>
            <p:ph idx="1" hasCustomPrompt="1"/>
          </p:nvPr>
        </p:nvSpPr>
        <p:spPr>
          <a:xfrm>
            <a:off x="362268" y="2069828"/>
            <a:ext cx="8419464" cy="4283711"/>
          </a:xfrm>
        </p:spPr>
        <p:txBody>
          <a:bodyPr/>
          <a:lstStyle>
            <a:lvl1pPr>
              <a:lnSpc>
                <a:spcPct val="150000"/>
              </a:lnSpc>
              <a:buClr>
                <a:srgbClr val="49A0B1"/>
              </a:buClr>
              <a:defRPr>
                <a:latin typeface="Bahnschrift" panose="020B0502040204020203" pitchFamily="34" charset="0"/>
              </a:defRPr>
            </a:lvl1pPr>
            <a:lvl2pPr>
              <a:lnSpc>
                <a:spcPct val="150000"/>
              </a:lnSpc>
              <a:buClr>
                <a:srgbClr val="49A0B1"/>
              </a:buClr>
              <a:defRPr>
                <a:latin typeface="Bahnschrift" panose="020B0502040204020203" pitchFamily="34" charset="0"/>
              </a:defRPr>
            </a:lvl2pPr>
            <a:lvl3pPr>
              <a:buClr>
                <a:srgbClr val="49A0B1"/>
              </a:buClr>
              <a:defRPr/>
            </a:lvl3pPr>
            <a:lvl4pPr>
              <a:buClr>
                <a:srgbClr val="49A0B1"/>
              </a:buClr>
              <a:defRPr/>
            </a:lvl4pPr>
            <a:lvl5pPr>
              <a:buClr>
                <a:srgbClr val="49A0B1"/>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
        <p:nvSpPr>
          <p:cNvPr id="2" name="Rectangle 1">
            <a:extLst>
              <a:ext uri="{FF2B5EF4-FFF2-40B4-BE49-F238E27FC236}">
                <a16:creationId xmlns:a16="http://schemas.microsoft.com/office/drawing/2014/main" id="{4C0A2F7D-4116-4588-8A00-A615E67BDBC2}"/>
              </a:ext>
            </a:extLst>
          </p:cNvPr>
          <p:cNvSpPr/>
          <p:nvPr userDrawn="1"/>
        </p:nvSpPr>
        <p:spPr>
          <a:xfrm>
            <a:off x="628650" y="136524"/>
            <a:ext cx="3220019" cy="17155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Outcomes</a:t>
            </a:r>
            <a:endParaRPr lang="en-US" sz="4400" dirty="0">
              <a:latin typeface="Bahnschrift SemiBold" panose="020B0502040204020203" pitchFamily="34" charset="0"/>
            </a:endParaRPr>
          </a:p>
        </p:txBody>
      </p:sp>
    </p:spTree>
    <p:extLst>
      <p:ext uri="{BB962C8B-B14F-4D97-AF65-F5344CB8AC3E}">
        <p14:creationId xmlns:p14="http://schemas.microsoft.com/office/powerpoint/2010/main" val="221902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B86E7-B855-48D8-AF59-BE3BA3BF5572}"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206640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8B86E7-B855-48D8-AF59-BE3BA3BF5572}"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410095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8B86E7-B855-48D8-AF59-BE3BA3BF5572}"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186612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1 (Grey)">
    <p:bg>
      <p:bgPr>
        <a:blipFill dpi="0" rotWithShape="1">
          <a:blip r:embed="rId2">
            <a:alphaModFix amt="5000"/>
            <a:lum/>
          </a:blip>
          <a:srcRect/>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26678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20CE9A-A650-46A1-9BF4-25DABC7B511F}"/>
              </a:ext>
            </a:extLst>
          </p:cNvPr>
          <p:cNvSpPr/>
          <p:nvPr userDrawn="1"/>
        </p:nvSpPr>
        <p:spPr>
          <a:xfrm>
            <a:off x="0" y="0"/>
            <a:ext cx="9144000" cy="1065213"/>
          </a:xfrm>
          <a:prstGeom prst="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fontAlgn="auto">
              <a:spcBef>
                <a:spcPts val="0"/>
              </a:spcBef>
              <a:spcAft>
                <a:spcPts val="0"/>
              </a:spcAft>
              <a:defRPr/>
            </a:pPr>
            <a:endParaRPr lang="en-US" dirty="0"/>
          </a:p>
        </p:txBody>
      </p:sp>
      <p:sp>
        <p:nvSpPr>
          <p:cNvPr id="6" name="Rectangle 5">
            <a:extLst>
              <a:ext uri="{FF2B5EF4-FFF2-40B4-BE49-F238E27FC236}">
                <a16:creationId xmlns:a16="http://schemas.microsoft.com/office/drawing/2014/main" id="{A6530B9D-86DC-4688-8A39-0B9F543E9882}"/>
              </a:ext>
            </a:extLst>
          </p:cNvPr>
          <p:cNvSpPr/>
          <p:nvPr userDrawn="1"/>
        </p:nvSpPr>
        <p:spPr>
          <a:xfrm>
            <a:off x="0" y="1136650"/>
            <a:ext cx="9144000" cy="92075"/>
          </a:xfrm>
          <a:prstGeom prst="rect">
            <a:avLst/>
          </a:prstGeom>
          <a:solidFill>
            <a:srgbClr val="7030A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tent Placeholder 2">
            <a:extLst>
              <a:ext uri="{FF2B5EF4-FFF2-40B4-BE49-F238E27FC236}">
                <a16:creationId xmlns:a16="http://schemas.microsoft.com/office/drawing/2014/main" id="{5219065C-D2C8-4D47-8094-99FBA72CCFDC}"/>
              </a:ext>
            </a:extLst>
          </p:cNvPr>
          <p:cNvSpPr>
            <a:spLocks noGrp="1"/>
          </p:cNvSpPr>
          <p:nvPr>
            <p:ph idx="1"/>
          </p:nvPr>
        </p:nvSpPr>
        <p:spPr>
          <a:xfrm>
            <a:off x="269834" y="1361440"/>
            <a:ext cx="8654246" cy="4994911"/>
          </a:xfrm>
        </p:spPr>
        <p:txBody>
          <a:bodyPr/>
          <a:lstStyle>
            <a:lvl1pPr>
              <a:buClr>
                <a:srgbClr val="0070C0"/>
              </a:buClr>
              <a:defRPr>
                <a:latin typeface="Bahnschrift" panose="020B0502040204020203" pitchFamily="34" charset="0"/>
              </a:defRPr>
            </a:lvl1pPr>
            <a:lvl2pPr>
              <a:buClr>
                <a:srgbClr val="0070C0"/>
              </a:buClr>
              <a:defRPr>
                <a:latin typeface="Bahnschrift" panose="020B0502040204020203" pitchFamily="34" charset="0"/>
              </a:defRPr>
            </a:lvl2pPr>
            <a:lvl3pPr>
              <a:buClr>
                <a:srgbClr val="0070C0"/>
              </a:buClr>
              <a:defRPr>
                <a:latin typeface="Bahnschrift" panose="020B0502040204020203" pitchFamily="34" charset="0"/>
              </a:defRPr>
            </a:lvl3pPr>
            <a:lvl4pPr>
              <a:buClr>
                <a:srgbClr val="0070C0"/>
              </a:buClr>
              <a:defRPr>
                <a:latin typeface="Bahnschrift" panose="020B0502040204020203" pitchFamily="34" charset="0"/>
              </a:defRPr>
            </a:lvl4pPr>
            <a:lvl5pPr>
              <a:buClr>
                <a:srgbClr val="0070C0"/>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306AB4B7-945D-4FA7-89C9-F8A72435EE53}"/>
              </a:ext>
            </a:extLst>
          </p:cNvPr>
          <p:cNvSpPr>
            <a:spLocks noGrp="1"/>
          </p:cNvSpPr>
          <p:nvPr>
            <p:ph type="title"/>
          </p:nvPr>
        </p:nvSpPr>
        <p:spPr>
          <a:xfrm>
            <a:off x="269833" y="0"/>
            <a:ext cx="8654247" cy="1064870"/>
          </a:xfrm>
        </p:spPr>
        <p:txBody>
          <a:bodyPr>
            <a:normAutofit/>
          </a:bodyPr>
          <a:lstStyle>
            <a:lvl1pPr>
              <a:defRPr sz="3200">
                <a:solidFill>
                  <a:schemeClr val="bg1"/>
                </a:solidFill>
                <a:effectLst>
                  <a:outerShdw blurRad="38100" dist="38100" dir="2700000" algn="tl">
                    <a:srgbClr val="000000">
                      <a:alpha val="43137"/>
                    </a:srgbClr>
                  </a:outerShdw>
                </a:effectLst>
                <a:latin typeface="Bahnschrif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23962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gradFill flip="none" rotWithShape="1">
          <a:gsLst>
            <a:gs pos="11000">
              <a:schemeClr val="accent6">
                <a:lumMod val="5000"/>
                <a:lumOff val="95000"/>
                <a:alpha val="0"/>
              </a:schemeClr>
            </a:gs>
            <a:gs pos="55000">
              <a:schemeClr val="accent1">
                <a:lumMod val="60000"/>
                <a:lumOff val="40000"/>
              </a:schemeClr>
            </a:gs>
            <a:gs pos="92000">
              <a:srgbClr val="7030A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8B86E7-B855-48D8-AF59-BE3BA3BF5572}"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3C84D-F1F2-4EEF-AFAF-C90FA4C9F754}" type="slidenum">
              <a:rPr lang="en-US" smtClean="0"/>
              <a:pPr/>
              <a:t>‹#›</a:t>
            </a:fld>
            <a:endParaRPr lang="en-US"/>
          </a:p>
        </p:txBody>
      </p:sp>
      <p:sp>
        <p:nvSpPr>
          <p:cNvPr id="6" name="Rectangle: Rounded Corners 5">
            <a:extLst>
              <a:ext uri="{FF2B5EF4-FFF2-40B4-BE49-F238E27FC236}">
                <a16:creationId xmlns:a16="http://schemas.microsoft.com/office/drawing/2014/main" id="{C6ACD418-F8D3-403C-9658-74F8F9EA6A76}"/>
              </a:ext>
            </a:extLst>
          </p:cNvPr>
          <p:cNvSpPr/>
          <p:nvPr userDrawn="1"/>
        </p:nvSpPr>
        <p:spPr>
          <a:xfrm>
            <a:off x="2213655" y="2891971"/>
            <a:ext cx="4716689" cy="10740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That’s all for now…</a:t>
            </a:r>
            <a:endParaRPr lang="en-US" sz="4000" b="0" cap="none" spc="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33508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B86E7-B855-48D8-AF59-BE3BA3BF5572}"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3C84D-F1F2-4EEF-AFAF-C90FA4C9F754}" type="slidenum">
              <a:rPr lang="en-US" smtClean="0"/>
              <a:pPr/>
              <a:t>‹#›</a:t>
            </a:fld>
            <a:endParaRPr lang="en-US"/>
          </a:p>
        </p:txBody>
      </p:sp>
    </p:spTree>
    <p:extLst>
      <p:ext uri="{BB962C8B-B14F-4D97-AF65-F5344CB8AC3E}">
        <p14:creationId xmlns:p14="http://schemas.microsoft.com/office/powerpoint/2010/main" val="30157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B86E7-B855-48D8-AF59-BE3BA3BF5572}" type="datetimeFigureOut">
              <a:rPr lang="en-US" smtClean="0"/>
              <a:pPr/>
              <a:t>1/11/2021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3C84D-F1F2-4EEF-AFAF-C90FA4C9F754}" type="slidenum">
              <a:rPr lang="en-US" smtClean="0"/>
              <a:pPr/>
              <a:t>‹#›</a:t>
            </a:fld>
            <a:endParaRPr lang="en-US"/>
          </a:p>
        </p:txBody>
      </p:sp>
    </p:spTree>
    <p:extLst>
      <p:ext uri="{BB962C8B-B14F-4D97-AF65-F5344CB8AC3E}">
        <p14:creationId xmlns:p14="http://schemas.microsoft.com/office/powerpoint/2010/main" val="774413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2" r:id="rId6"/>
    <p:sldLayoutId id="2147483667" r:id="rId7"/>
    <p:sldLayoutId id="2147483666"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9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grpSp>
        <p:nvGrpSpPr>
          <p:cNvPr id="4" name="Group 3">
            <a:extLst>
              <a:ext uri="{FF2B5EF4-FFF2-40B4-BE49-F238E27FC236}">
                <a16:creationId xmlns:a16="http://schemas.microsoft.com/office/drawing/2014/main" id="{1CEC8456-5D76-42E8-AF13-B5EFE7C63F79}"/>
              </a:ext>
            </a:extLst>
          </p:cNvPr>
          <p:cNvGrpSpPr/>
          <p:nvPr/>
        </p:nvGrpSpPr>
        <p:grpSpPr>
          <a:xfrm>
            <a:off x="3316406" y="2371299"/>
            <a:ext cx="2511188" cy="2115402"/>
            <a:chOff x="4708478" y="2879678"/>
            <a:chExt cx="2511188" cy="2115402"/>
          </a:xfrm>
          <a:effectLst>
            <a:outerShdw blurRad="63500" sx="102000" sy="102000" algn="ctr" rotWithShape="0">
              <a:prstClr val="black">
                <a:alpha val="40000"/>
              </a:prstClr>
            </a:outerShdw>
          </a:effectLst>
        </p:grpSpPr>
        <p:sp>
          <p:nvSpPr>
            <p:cNvPr id="5" name="Rectangle 4">
              <a:extLst>
                <a:ext uri="{FF2B5EF4-FFF2-40B4-BE49-F238E27FC236}">
                  <a16:creationId xmlns:a16="http://schemas.microsoft.com/office/drawing/2014/main" id="{1D2AB9F9-7815-452F-ADBC-F44E23772AA0}"/>
                </a:ext>
              </a:extLst>
            </p:cNvPr>
            <p:cNvSpPr/>
            <p:nvPr/>
          </p:nvSpPr>
          <p:spPr>
            <a:xfrm>
              <a:off x="4708478" y="2879678"/>
              <a:ext cx="2511188" cy="70968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Bahnschrift" panose="020B0502040204020203" pitchFamily="34" charset="0"/>
                </a:rPr>
                <a:t>16</a:t>
              </a:r>
              <a:endParaRPr lang="en-IN" sz="2000" dirty="0">
                <a:latin typeface="Bahnschrift" panose="020B0502040204020203" pitchFamily="34" charset="0"/>
              </a:endParaRPr>
            </a:p>
          </p:txBody>
        </p:sp>
        <p:sp>
          <p:nvSpPr>
            <p:cNvPr id="6" name="Rectangle 5">
              <a:extLst>
                <a:ext uri="{FF2B5EF4-FFF2-40B4-BE49-F238E27FC236}">
                  <a16:creationId xmlns:a16="http://schemas.microsoft.com/office/drawing/2014/main" id="{075A38E9-3C9E-4299-967E-421A761F80FC}"/>
                </a:ext>
              </a:extLst>
            </p:cNvPr>
            <p:cNvSpPr/>
            <p:nvPr/>
          </p:nvSpPr>
          <p:spPr>
            <a:xfrm>
              <a:off x="4708478" y="3603008"/>
              <a:ext cx="2511188" cy="1392072"/>
            </a:xfrm>
            <a:prstGeom prst="rect">
              <a:avLst/>
            </a:prstGeom>
            <a:solidFill>
              <a:srgbClr val="CFD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Bahnschrift" panose="020B0502040204020203" pitchFamily="34" charset="0"/>
                </a:rPr>
                <a:t>CRC</a:t>
              </a:r>
            </a:p>
          </p:txBody>
        </p:sp>
      </p:grpSp>
    </p:spTree>
    <p:extLst>
      <p:ext uri="{BB962C8B-B14F-4D97-AF65-F5344CB8AC3E}">
        <p14:creationId xmlns:p14="http://schemas.microsoft.com/office/powerpoint/2010/main" val="15733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grpSp>
        <p:nvGrpSpPr>
          <p:cNvPr id="4" name="Group 3">
            <a:extLst>
              <a:ext uri="{FF2B5EF4-FFF2-40B4-BE49-F238E27FC236}">
                <a16:creationId xmlns:a16="http://schemas.microsoft.com/office/drawing/2014/main" id="{92D5C95E-4E49-4E0C-B46A-A96EAFFB4850}"/>
              </a:ext>
            </a:extLst>
          </p:cNvPr>
          <p:cNvGrpSpPr/>
          <p:nvPr/>
        </p:nvGrpSpPr>
        <p:grpSpPr>
          <a:xfrm>
            <a:off x="3316406" y="2371299"/>
            <a:ext cx="2511188" cy="2115402"/>
            <a:chOff x="4708478" y="2879678"/>
            <a:chExt cx="2511188" cy="2115402"/>
          </a:xfrm>
          <a:effectLst>
            <a:outerShdw blurRad="63500" sx="102000" sy="102000" algn="ctr" rotWithShape="0">
              <a:prstClr val="black">
                <a:alpha val="40000"/>
              </a:prstClr>
            </a:outerShdw>
          </a:effectLst>
        </p:grpSpPr>
        <p:sp>
          <p:nvSpPr>
            <p:cNvPr id="5" name="Rectangle 4">
              <a:extLst>
                <a:ext uri="{FF2B5EF4-FFF2-40B4-BE49-F238E27FC236}">
                  <a16:creationId xmlns:a16="http://schemas.microsoft.com/office/drawing/2014/main" id="{1AFE3CB9-5B14-4958-A19C-C28CD5B47E06}"/>
                </a:ext>
              </a:extLst>
            </p:cNvPr>
            <p:cNvSpPr/>
            <p:nvPr/>
          </p:nvSpPr>
          <p:spPr>
            <a:xfrm>
              <a:off x="4708478" y="2879678"/>
              <a:ext cx="2511188" cy="70968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Bahnschrift" panose="020B0502040204020203" pitchFamily="34" charset="0"/>
                </a:rPr>
                <a:t>8</a:t>
              </a:r>
              <a:endParaRPr lang="en-IN" sz="2000" dirty="0">
                <a:latin typeface="Bahnschrift" panose="020B0502040204020203" pitchFamily="34" charset="0"/>
              </a:endParaRPr>
            </a:p>
          </p:txBody>
        </p:sp>
        <p:sp>
          <p:nvSpPr>
            <p:cNvPr id="6" name="Rectangle 5">
              <a:extLst>
                <a:ext uri="{FF2B5EF4-FFF2-40B4-BE49-F238E27FC236}">
                  <a16:creationId xmlns:a16="http://schemas.microsoft.com/office/drawing/2014/main" id="{DBBBDF91-B1C9-4C0B-A942-8B2F0A6B9F5B}"/>
                </a:ext>
              </a:extLst>
            </p:cNvPr>
            <p:cNvSpPr/>
            <p:nvPr/>
          </p:nvSpPr>
          <p:spPr>
            <a:xfrm>
              <a:off x="4708478" y="3603008"/>
              <a:ext cx="2511188" cy="1392072"/>
            </a:xfrm>
            <a:prstGeom prst="rect">
              <a:avLst/>
            </a:prstGeom>
            <a:solidFill>
              <a:srgbClr val="CFD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Bahnschrift" panose="020B0502040204020203" pitchFamily="34" charset="0"/>
                </a:rPr>
                <a:t>Ending</a:t>
              </a:r>
              <a:br>
                <a:rPr lang="en-IN" sz="3200" dirty="0">
                  <a:solidFill>
                    <a:schemeClr val="tx1"/>
                  </a:solidFill>
                  <a:latin typeface="Bahnschrift" panose="020B0502040204020203" pitchFamily="34" charset="0"/>
                </a:rPr>
              </a:br>
              <a:r>
                <a:rPr lang="en-IN" sz="3200" dirty="0">
                  <a:solidFill>
                    <a:schemeClr val="tx1"/>
                  </a:solidFill>
                  <a:latin typeface="Bahnschrift" panose="020B0502040204020203" pitchFamily="34" charset="0"/>
                </a:rPr>
                <a:t>Sequence</a:t>
              </a:r>
            </a:p>
          </p:txBody>
        </p:sp>
      </p:grpSp>
    </p:spTree>
    <p:extLst>
      <p:ext uri="{BB962C8B-B14F-4D97-AF65-F5344CB8AC3E}">
        <p14:creationId xmlns:p14="http://schemas.microsoft.com/office/powerpoint/2010/main" val="15733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40491283"/>
              </p:ext>
            </p:extLst>
          </p:nvPr>
        </p:nvGraphicFramePr>
        <p:xfrm>
          <a:off x="245267" y="2788920"/>
          <a:ext cx="8653465" cy="128016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730693">
                  <a:extLst>
                    <a:ext uri="{9D8B030D-6E8A-4147-A177-3AD203B41FA5}">
                      <a16:colId xmlns:a16="http://schemas.microsoft.com/office/drawing/2014/main" val="20000"/>
                    </a:ext>
                  </a:extLst>
                </a:gridCol>
                <a:gridCol w="1730693">
                  <a:extLst>
                    <a:ext uri="{9D8B030D-6E8A-4147-A177-3AD203B41FA5}">
                      <a16:colId xmlns:a16="http://schemas.microsoft.com/office/drawing/2014/main" val="20001"/>
                    </a:ext>
                  </a:extLst>
                </a:gridCol>
                <a:gridCol w="1730693">
                  <a:extLst>
                    <a:ext uri="{9D8B030D-6E8A-4147-A177-3AD203B41FA5}">
                      <a16:colId xmlns:a16="http://schemas.microsoft.com/office/drawing/2014/main" val="20002"/>
                    </a:ext>
                  </a:extLst>
                </a:gridCol>
                <a:gridCol w="1730693">
                  <a:extLst>
                    <a:ext uri="{9D8B030D-6E8A-4147-A177-3AD203B41FA5}">
                      <a16:colId xmlns:a16="http://schemas.microsoft.com/office/drawing/2014/main" val="20003"/>
                    </a:ext>
                  </a:extLst>
                </a:gridCol>
                <a:gridCol w="1730693">
                  <a:extLst>
                    <a:ext uri="{9D8B030D-6E8A-4147-A177-3AD203B41FA5}">
                      <a16:colId xmlns:a16="http://schemas.microsoft.com/office/drawing/2014/main" val="20004"/>
                    </a:ext>
                  </a:extLst>
                </a:gridCol>
              </a:tblGrid>
              <a:tr h="370840">
                <a:tc>
                  <a:txBody>
                    <a:bodyPr/>
                    <a:lstStyle/>
                    <a:p>
                      <a:pPr algn="ctr"/>
                      <a:r>
                        <a:rPr lang="en-US" sz="2400" dirty="0">
                          <a:latin typeface="Bahnschrif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2400" dirty="0">
                          <a:latin typeface="Bahnschrif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2400" dirty="0">
                        <a:latin typeface="Bahnschrif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2400" dirty="0">
                          <a:latin typeface="Bahnschrif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r>
                        <a:rPr lang="en-US" sz="2400" dirty="0">
                          <a:latin typeface="Bahnschrif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0"/>
                  </a:ext>
                </a:extLst>
              </a:tr>
              <a:tr h="370840">
                <a:tc>
                  <a:txBody>
                    <a:bodyPr/>
                    <a:lstStyle/>
                    <a:p>
                      <a:pPr algn="ctr"/>
                      <a:r>
                        <a:rPr lang="en-US" sz="2400" dirty="0">
                          <a:latin typeface="Bahnschrift"/>
                        </a:rPr>
                        <a:t>Beginning</a:t>
                      </a:r>
                      <a:r>
                        <a:rPr lang="en-US" sz="2400" baseline="0" dirty="0">
                          <a:latin typeface="Bahnschrift"/>
                        </a:rPr>
                        <a:t> Sequence</a:t>
                      </a:r>
                      <a:endParaRPr lang="en-US" sz="2400" dirty="0">
                        <a:latin typeface="Bahnschrif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Bahnschrift"/>
                        </a:rPr>
                        <a:t>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Bahnschrift"/>
                        </a:rPr>
                        <a:t>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Bahnschrift"/>
                        </a:rPr>
                        <a:t>CRC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Bahnschrift"/>
                        </a:rPr>
                        <a:t>Ending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spTree>
    <p:extLst>
      <p:ext uri="{BB962C8B-B14F-4D97-AF65-F5344CB8AC3E}">
        <p14:creationId xmlns:p14="http://schemas.microsoft.com/office/powerpoint/2010/main" val="15733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6230095"/>
              </p:ext>
            </p:extLst>
          </p:nvPr>
        </p:nvGraphicFramePr>
        <p:xfrm>
          <a:off x="220702" y="5405178"/>
          <a:ext cx="8653465" cy="109728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730693">
                  <a:extLst>
                    <a:ext uri="{9D8B030D-6E8A-4147-A177-3AD203B41FA5}">
                      <a16:colId xmlns:a16="http://schemas.microsoft.com/office/drawing/2014/main" val="20000"/>
                    </a:ext>
                  </a:extLst>
                </a:gridCol>
                <a:gridCol w="1730693">
                  <a:extLst>
                    <a:ext uri="{9D8B030D-6E8A-4147-A177-3AD203B41FA5}">
                      <a16:colId xmlns:a16="http://schemas.microsoft.com/office/drawing/2014/main" val="20001"/>
                    </a:ext>
                  </a:extLst>
                </a:gridCol>
                <a:gridCol w="1730693">
                  <a:extLst>
                    <a:ext uri="{9D8B030D-6E8A-4147-A177-3AD203B41FA5}">
                      <a16:colId xmlns:a16="http://schemas.microsoft.com/office/drawing/2014/main" val="20002"/>
                    </a:ext>
                  </a:extLst>
                </a:gridCol>
                <a:gridCol w="1730693">
                  <a:extLst>
                    <a:ext uri="{9D8B030D-6E8A-4147-A177-3AD203B41FA5}">
                      <a16:colId xmlns:a16="http://schemas.microsoft.com/office/drawing/2014/main" val="20003"/>
                    </a:ext>
                  </a:extLst>
                </a:gridCol>
                <a:gridCol w="1730693">
                  <a:extLst>
                    <a:ext uri="{9D8B030D-6E8A-4147-A177-3AD203B41FA5}">
                      <a16:colId xmlns:a16="http://schemas.microsoft.com/office/drawing/2014/main" val="20004"/>
                    </a:ext>
                  </a:extLst>
                </a:gridCol>
              </a:tblGrid>
              <a:tr h="370840">
                <a:tc>
                  <a:txBody>
                    <a:bodyPr/>
                    <a:lstStyle/>
                    <a:p>
                      <a:pPr algn="ctr"/>
                      <a:r>
                        <a:rPr lang="en-US" sz="2000" dirty="0">
                          <a:latin typeface="Bahnschrift" panose="020B0502040204020203"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000" dirty="0">
                          <a:latin typeface="Bahnschrift" panose="020B0502040204020203"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endParaRPr lang="en-US" sz="20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000" dirty="0">
                          <a:latin typeface="Bahnschrift" panose="020B0502040204020203"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2000" dirty="0">
                          <a:latin typeface="Bahnschrift" panose="020B0502040204020203"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370840">
                <a:tc>
                  <a:txBody>
                    <a:bodyPr/>
                    <a:lstStyle/>
                    <a:p>
                      <a:pPr algn="ctr"/>
                      <a:r>
                        <a:rPr lang="en-US" sz="2000" dirty="0">
                          <a:latin typeface="Bahnschrift" panose="020B0502040204020203" pitchFamily="34" charset="0"/>
                        </a:rPr>
                        <a:t>Beginning</a:t>
                      </a:r>
                      <a:r>
                        <a:rPr lang="en-US" sz="2000" baseline="0" dirty="0">
                          <a:latin typeface="Bahnschrift" panose="020B0502040204020203" pitchFamily="34" charset="0"/>
                        </a:rPr>
                        <a:t> Sequence</a:t>
                      </a:r>
                      <a:endParaRPr lang="en-US" sz="2000" dirty="0">
                        <a:latin typeface="Bahnschrift"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ahnschrift" panose="020B0502040204020203" pitchFamily="34" charset="0"/>
                        </a:rPr>
                        <a:t>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ahnschrift" panose="020B0502040204020203" pitchFamily="34" charset="0"/>
                        </a:rPr>
                        <a:t>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ahnschrift" panose="020B0502040204020203" pitchFamily="34" charset="0"/>
                        </a:rPr>
                        <a:t>CRC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Bahnschrift" panose="020B0502040204020203" pitchFamily="34" charset="0"/>
                        </a:rPr>
                        <a:t>Ending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sp>
        <p:nvSpPr>
          <p:cNvPr id="6" name="TextBox 5"/>
          <p:cNvSpPr txBox="1"/>
          <p:nvPr/>
        </p:nvSpPr>
        <p:spPr>
          <a:xfrm>
            <a:off x="220702" y="1322542"/>
            <a:ext cx="8580935" cy="389523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solidFill>
                  <a:srgbClr val="FF0000"/>
                </a:solidFill>
                <a:latin typeface="Bahnschrift"/>
              </a:rPr>
              <a:t>Beginning and Ending Sequences</a:t>
            </a:r>
            <a:r>
              <a:rPr lang="en-US" sz="2400" dirty="0">
                <a:latin typeface="Bahnschrift"/>
              </a:rPr>
              <a:t>: 01111110</a:t>
            </a:r>
          </a:p>
          <a:p>
            <a:pPr marL="342900" indent="-342900" algn="just">
              <a:lnSpc>
                <a:spcPct val="150000"/>
              </a:lnSpc>
              <a:buFont typeface="Arial" panose="020B0604020202020204" pitchFamily="34" charset="0"/>
              <a:buChar char="•"/>
            </a:pPr>
            <a:r>
              <a:rPr lang="en-US" sz="2400" dirty="0">
                <a:latin typeface="Bahnschrift"/>
              </a:rPr>
              <a:t>This sequence is also transmitted  during any times that the link is idle so that the sender and receiver can keep their clocks synchronized.</a:t>
            </a:r>
          </a:p>
          <a:p>
            <a:pPr marL="342900" indent="-342900" algn="just">
              <a:lnSpc>
                <a:spcPct val="150000"/>
              </a:lnSpc>
              <a:buFont typeface="Arial" panose="020B0604020202020204" pitchFamily="34" charset="0"/>
              <a:buChar char="•"/>
            </a:pPr>
            <a:r>
              <a:rPr lang="en-US" sz="2400" dirty="0">
                <a:solidFill>
                  <a:srgbClr val="FF0000"/>
                </a:solidFill>
                <a:latin typeface="Bahnschrift"/>
              </a:rPr>
              <a:t>Header</a:t>
            </a:r>
            <a:r>
              <a:rPr lang="en-US" sz="2400" dirty="0">
                <a:latin typeface="Bahnschrift"/>
              </a:rPr>
              <a:t>: Address and control field.</a:t>
            </a:r>
          </a:p>
          <a:p>
            <a:pPr marL="342900" indent="-342900" algn="just">
              <a:lnSpc>
                <a:spcPct val="150000"/>
              </a:lnSpc>
              <a:buFont typeface="Arial" panose="020B0604020202020204" pitchFamily="34" charset="0"/>
              <a:buChar char="•"/>
            </a:pPr>
            <a:r>
              <a:rPr lang="en-US" sz="2400" dirty="0">
                <a:solidFill>
                  <a:srgbClr val="FF0000"/>
                </a:solidFill>
                <a:latin typeface="Bahnschrift"/>
              </a:rPr>
              <a:t>Body</a:t>
            </a:r>
            <a:r>
              <a:rPr lang="en-US" sz="2400" dirty="0">
                <a:latin typeface="Bahnschrift"/>
              </a:rPr>
              <a:t>: Payload?(Variable Size)</a:t>
            </a:r>
          </a:p>
          <a:p>
            <a:pPr marL="342900" indent="-342900" algn="just">
              <a:lnSpc>
                <a:spcPct val="150000"/>
              </a:lnSpc>
              <a:buFont typeface="Arial" panose="020B0604020202020204" pitchFamily="34" charset="0"/>
              <a:buChar char="•"/>
            </a:pPr>
            <a:r>
              <a:rPr lang="en-US" sz="2400" dirty="0">
                <a:solidFill>
                  <a:srgbClr val="FF0000"/>
                </a:solidFill>
                <a:latin typeface="Bahnschrift"/>
              </a:rPr>
              <a:t>CRC</a:t>
            </a:r>
            <a:r>
              <a:rPr lang="en-US" sz="2400" dirty="0">
                <a:latin typeface="Bahnschrift"/>
              </a:rPr>
              <a:t>-Cyclic Redundancy Check-Error Detection.</a:t>
            </a:r>
          </a:p>
        </p:txBody>
      </p:sp>
    </p:spTree>
    <p:extLst>
      <p:ext uri="{BB962C8B-B14F-4D97-AF65-F5344CB8AC3E}">
        <p14:creationId xmlns:p14="http://schemas.microsoft.com/office/powerpoint/2010/main" val="15733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663E100-2A75-454D-AFB9-B5C2B5A1EB27}"/>
              </a:ext>
            </a:extLst>
          </p:cNvPr>
          <p:cNvGrpSpPr/>
          <p:nvPr/>
        </p:nvGrpSpPr>
        <p:grpSpPr>
          <a:xfrm>
            <a:off x="251638" y="2324546"/>
            <a:ext cx="8640723" cy="3840322"/>
            <a:chOff x="399424" y="2392785"/>
            <a:chExt cx="8640723" cy="3840322"/>
          </a:xfrm>
        </p:grpSpPr>
        <p:sp>
          <p:nvSpPr>
            <p:cNvPr id="7" name="Freeform: Shape 6">
              <a:extLst>
                <a:ext uri="{FF2B5EF4-FFF2-40B4-BE49-F238E27FC236}">
                  <a16:creationId xmlns:a16="http://schemas.microsoft.com/office/drawing/2014/main" id="{BD0612BC-191F-41F4-922A-88BAE7A8135D}"/>
                </a:ext>
              </a:extLst>
            </p:cNvPr>
            <p:cNvSpPr/>
            <p:nvPr/>
          </p:nvSpPr>
          <p:spPr>
            <a:xfrm>
              <a:off x="3519685" y="2392785"/>
              <a:ext cx="2400201" cy="1600134"/>
            </a:xfrm>
            <a:custGeom>
              <a:avLst/>
              <a:gdLst>
                <a:gd name="connsiteX0" fmla="*/ 0 w 2400201"/>
                <a:gd name="connsiteY0" fmla="*/ 160013 h 1600134"/>
                <a:gd name="connsiteX1" fmla="*/ 160013 w 2400201"/>
                <a:gd name="connsiteY1" fmla="*/ 0 h 1600134"/>
                <a:gd name="connsiteX2" fmla="*/ 2240188 w 2400201"/>
                <a:gd name="connsiteY2" fmla="*/ 0 h 1600134"/>
                <a:gd name="connsiteX3" fmla="*/ 2400201 w 2400201"/>
                <a:gd name="connsiteY3" fmla="*/ 160013 h 1600134"/>
                <a:gd name="connsiteX4" fmla="*/ 2400201 w 2400201"/>
                <a:gd name="connsiteY4" fmla="*/ 1440121 h 1600134"/>
                <a:gd name="connsiteX5" fmla="*/ 2240188 w 2400201"/>
                <a:gd name="connsiteY5" fmla="*/ 1600134 h 1600134"/>
                <a:gd name="connsiteX6" fmla="*/ 160013 w 2400201"/>
                <a:gd name="connsiteY6" fmla="*/ 1600134 h 1600134"/>
                <a:gd name="connsiteX7" fmla="*/ 0 w 2400201"/>
                <a:gd name="connsiteY7" fmla="*/ 1440121 h 1600134"/>
                <a:gd name="connsiteX8" fmla="*/ 0 w 2400201"/>
                <a:gd name="connsiteY8" fmla="*/ 160013 h 16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0201" h="1600134">
                  <a:moveTo>
                    <a:pt x="0" y="160013"/>
                  </a:moveTo>
                  <a:cubicBezTo>
                    <a:pt x="0" y="71640"/>
                    <a:pt x="71640" y="0"/>
                    <a:pt x="160013" y="0"/>
                  </a:cubicBezTo>
                  <a:lnTo>
                    <a:pt x="2240188" y="0"/>
                  </a:lnTo>
                  <a:cubicBezTo>
                    <a:pt x="2328561" y="0"/>
                    <a:pt x="2400201" y="71640"/>
                    <a:pt x="2400201" y="160013"/>
                  </a:cubicBezTo>
                  <a:lnTo>
                    <a:pt x="2400201" y="1440121"/>
                  </a:lnTo>
                  <a:cubicBezTo>
                    <a:pt x="2400201" y="1528494"/>
                    <a:pt x="2328561" y="1600134"/>
                    <a:pt x="2240188" y="1600134"/>
                  </a:cubicBezTo>
                  <a:lnTo>
                    <a:pt x="160013" y="1600134"/>
                  </a:lnTo>
                  <a:cubicBezTo>
                    <a:pt x="71640" y="1600134"/>
                    <a:pt x="0" y="1528494"/>
                    <a:pt x="0" y="1440121"/>
                  </a:cubicBezTo>
                  <a:lnTo>
                    <a:pt x="0" y="160013"/>
                  </a:lnTo>
                  <a:close/>
                </a:path>
              </a:pathLst>
            </a:custGeom>
            <a:solidFill>
              <a:srgbClr val="7030A0"/>
            </a:solidFill>
            <a:ln>
              <a:solidFill>
                <a:schemeClr val="tx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3546" tIns="153546" rIns="153546" bIns="153546"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Bahnschrift" panose="020B0502040204020203" pitchFamily="34" charset="0"/>
                </a:rPr>
                <a:t>Types of Frame</a:t>
              </a:r>
              <a:endParaRPr lang="en-IN" sz="2800" kern="1200" dirty="0">
                <a:latin typeface="Bahnschrift" panose="020B0502040204020203" pitchFamily="34" charset="0"/>
              </a:endParaRPr>
            </a:p>
          </p:txBody>
        </p:sp>
        <p:sp>
          <p:nvSpPr>
            <p:cNvPr id="8" name="Freeform: Shape 7">
              <a:extLst>
                <a:ext uri="{FF2B5EF4-FFF2-40B4-BE49-F238E27FC236}">
                  <a16:creationId xmlns:a16="http://schemas.microsoft.com/office/drawing/2014/main" id="{44747304-1A61-4C33-9D56-B5BB64A92162}"/>
                </a:ext>
              </a:extLst>
            </p:cNvPr>
            <p:cNvSpPr/>
            <p:nvPr/>
          </p:nvSpPr>
          <p:spPr>
            <a:xfrm>
              <a:off x="1599524" y="3992919"/>
              <a:ext cx="3120261" cy="640053"/>
            </a:xfrm>
            <a:custGeom>
              <a:avLst/>
              <a:gdLst/>
              <a:ahLst/>
              <a:cxnLst/>
              <a:rect l="0" t="0" r="0" b="0"/>
              <a:pathLst>
                <a:path>
                  <a:moveTo>
                    <a:pt x="3120261" y="0"/>
                  </a:moveTo>
                  <a:lnTo>
                    <a:pt x="3120261" y="320026"/>
                  </a:lnTo>
                  <a:lnTo>
                    <a:pt x="0" y="320026"/>
                  </a:lnTo>
                  <a:lnTo>
                    <a:pt x="0" y="640053"/>
                  </a:lnTo>
                </a:path>
              </a:pathLst>
            </a:custGeom>
            <a:noFill/>
            <a:ln>
              <a:solidFill>
                <a:schemeClr val="tx1"/>
              </a:solidFill>
            </a:ln>
            <a:effectLst>
              <a:outerShdw blurRad="63500" sx="102000" sy="102000" algn="ctr" rotWithShape="0">
                <a:prstClr val="black">
                  <a:alpha val="40000"/>
                </a:prstClr>
              </a:outerShdw>
            </a:effectLst>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C00DA435-F56A-42FC-8076-46CCD8E045E4}"/>
                </a:ext>
              </a:extLst>
            </p:cNvPr>
            <p:cNvSpPr/>
            <p:nvPr/>
          </p:nvSpPr>
          <p:spPr>
            <a:xfrm>
              <a:off x="399424" y="4632973"/>
              <a:ext cx="2400201" cy="1600134"/>
            </a:xfrm>
            <a:custGeom>
              <a:avLst/>
              <a:gdLst>
                <a:gd name="connsiteX0" fmla="*/ 0 w 2400201"/>
                <a:gd name="connsiteY0" fmla="*/ 160013 h 1600134"/>
                <a:gd name="connsiteX1" fmla="*/ 160013 w 2400201"/>
                <a:gd name="connsiteY1" fmla="*/ 0 h 1600134"/>
                <a:gd name="connsiteX2" fmla="*/ 2240188 w 2400201"/>
                <a:gd name="connsiteY2" fmla="*/ 0 h 1600134"/>
                <a:gd name="connsiteX3" fmla="*/ 2400201 w 2400201"/>
                <a:gd name="connsiteY3" fmla="*/ 160013 h 1600134"/>
                <a:gd name="connsiteX4" fmla="*/ 2400201 w 2400201"/>
                <a:gd name="connsiteY4" fmla="*/ 1440121 h 1600134"/>
                <a:gd name="connsiteX5" fmla="*/ 2240188 w 2400201"/>
                <a:gd name="connsiteY5" fmla="*/ 1600134 h 1600134"/>
                <a:gd name="connsiteX6" fmla="*/ 160013 w 2400201"/>
                <a:gd name="connsiteY6" fmla="*/ 1600134 h 1600134"/>
                <a:gd name="connsiteX7" fmla="*/ 0 w 2400201"/>
                <a:gd name="connsiteY7" fmla="*/ 1440121 h 1600134"/>
                <a:gd name="connsiteX8" fmla="*/ 0 w 2400201"/>
                <a:gd name="connsiteY8" fmla="*/ 160013 h 16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0201" h="1600134">
                  <a:moveTo>
                    <a:pt x="0" y="160013"/>
                  </a:moveTo>
                  <a:cubicBezTo>
                    <a:pt x="0" y="71640"/>
                    <a:pt x="71640" y="0"/>
                    <a:pt x="160013" y="0"/>
                  </a:cubicBezTo>
                  <a:lnTo>
                    <a:pt x="2240188" y="0"/>
                  </a:lnTo>
                  <a:cubicBezTo>
                    <a:pt x="2328561" y="0"/>
                    <a:pt x="2400201" y="71640"/>
                    <a:pt x="2400201" y="160013"/>
                  </a:cubicBezTo>
                  <a:lnTo>
                    <a:pt x="2400201" y="1440121"/>
                  </a:lnTo>
                  <a:cubicBezTo>
                    <a:pt x="2400201" y="1528494"/>
                    <a:pt x="2328561" y="1600134"/>
                    <a:pt x="2240188" y="1600134"/>
                  </a:cubicBezTo>
                  <a:lnTo>
                    <a:pt x="160013" y="1600134"/>
                  </a:lnTo>
                  <a:cubicBezTo>
                    <a:pt x="71640" y="1600134"/>
                    <a:pt x="0" y="1528494"/>
                    <a:pt x="0" y="1440121"/>
                  </a:cubicBezTo>
                  <a:lnTo>
                    <a:pt x="0" y="160013"/>
                  </a:lnTo>
                  <a:close/>
                </a:path>
              </a:pathLst>
            </a:custGeom>
            <a:solidFill>
              <a:srgbClr val="BFBCC1"/>
            </a:solidFill>
            <a:ln>
              <a:solidFill>
                <a:schemeClr val="tx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8306" tIns="138306" rIns="138306" bIns="13830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pitchFamily="34" charset="0"/>
                </a:rPr>
                <a:t>I-frame :</a:t>
              </a:r>
              <a:br>
                <a:rPr lang="en-US" sz="2400" kern="1200" dirty="0">
                  <a:solidFill>
                    <a:sysClr val="windowText" lastClr="000000"/>
                  </a:solidFill>
                  <a:latin typeface="Bahnschrift" panose="020B0502040204020203" pitchFamily="34" charset="0"/>
                </a:rPr>
              </a:br>
              <a:r>
                <a:rPr lang="en-US" sz="2400" kern="1200" dirty="0">
                  <a:solidFill>
                    <a:sysClr val="windowText" lastClr="000000"/>
                  </a:solidFill>
                  <a:latin typeface="Bahnschrift" panose="020B0502040204020203" pitchFamily="34" charset="0"/>
                </a:rPr>
                <a:t>Information Frame.</a:t>
              </a:r>
              <a:endParaRPr lang="en-IN" sz="2400" kern="1200" dirty="0">
                <a:solidFill>
                  <a:sysClr val="windowText" lastClr="000000"/>
                </a:solidFill>
                <a:latin typeface="Bahnschrift" panose="020B0502040204020203" pitchFamily="34" charset="0"/>
              </a:endParaRPr>
            </a:p>
          </p:txBody>
        </p:sp>
        <p:sp>
          <p:nvSpPr>
            <p:cNvPr id="10" name="Freeform: Shape 9">
              <a:extLst>
                <a:ext uri="{FF2B5EF4-FFF2-40B4-BE49-F238E27FC236}">
                  <a16:creationId xmlns:a16="http://schemas.microsoft.com/office/drawing/2014/main" id="{86FD53E2-0298-4161-A9BC-C9B2B8BA61DE}"/>
                </a:ext>
              </a:extLst>
            </p:cNvPr>
            <p:cNvSpPr/>
            <p:nvPr/>
          </p:nvSpPr>
          <p:spPr>
            <a:xfrm>
              <a:off x="4674066" y="3992919"/>
              <a:ext cx="91440" cy="640053"/>
            </a:xfrm>
            <a:custGeom>
              <a:avLst/>
              <a:gdLst/>
              <a:ahLst/>
              <a:cxnLst/>
              <a:rect l="0" t="0" r="0" b="0"/>
              <a:pathLst>
                <a:path>
                  <a:moveTo>
                    <a:pt x="45720" y="0"/>
                  </a:moveTo>
                  <a:lnTo>
                    <a:pt x="45720" y="640053"/>
                  </a:lnTo>
                </a:path>
              </a:pathLst>
            </a:custGeom>
            <a:noFill/>
            <a:ln>
              <a:solidFill>
                <a:schemeClr val="tx1"/>
              </a:solidFill>
            </a:ln>
            <a:effectLst>
              <a:outerShdw blurRad="63500" sx="102000" sy="102000" algn="ctr" rotWithShape="0">
                <a:prstClr val="black">
                  <a:alpha val="40000"/>
                </a:prstClr>
              </a:outerShdw>
            </a:effectLst>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DE8F86E7-AD4C-4A27-92A2-B6BF25641E6F}"/>
                </a:ext>
              </a:extLst>
            </p:cNvPr>
            <p:cNvSpPr/>
            <p:nvPr/>
          </p:nvSpPr>
          <p:spPr>
            <a:xfrm>
              <a:off x="3519685" y="4632973"/>
              <a:ext cx="2400201" cy="1600134"/>
            </a:xfrm>
            <a:custGeom>
              <a:avLst/>
              <a:gdLst>
                <a:gd name="connsiteX0" fmla="*/ 0 w 2400201"/>
                <a:gd name="connsiteY0" fmla="*/ 160013 h 1600134"/>
                <a:gd name="connsiteX1" fmla="*/ 160013 w 2400201"/>
                <a:gd name="connsiteY1" fmla="*/ 0 h 1600134"/>
                <a:gd name="connsiteX2" fmla="*/ 2240188 w 2400201"/>
                <a:gd name="connsiteY2" fmla="*/ 0 h 1600134"/>
                <a:gd name="connsiteX3" fmla="*/ 2400201 w 2400201"/>
                <a:gd name="connsiteY3" fmla="*/ 160013 h 1600134"/>
                <a:gd name="connsiteX4" fmla="*/ 2400201 w 2400201"/>
                <a:gd name="connsiteY4" fmla="*/ 1440121 h 1600134"/>
                <a:gd name="connsiteX5" fmla="*/ 2240188 w 2400201"/>
                <a:gd name="connsiteY5" fmla="*/ 1600134 h 1600134"/>
                <a:gd name="connsiteX6" fmla="*/ 160013 w 2400201"/>
                <a:gd name="connsiteY6" fmla="*/ 1600134 h 1600134"/>
                <a:gd name="connsiteX7" fmla="*/ 0 w 2400201"/>
                <a:gd name="connsiteY7" fmla="*/ 1440121 h 1600134"/>
                <a:gd name="connsiteX8" fmla="*/ 0 w 2400201"/>
                <a:gd name="connsiteY8" fmla="*/ 160013 h 16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0201" h="1600134">
                  <a:moveTo>
                    <a:pt x="0" y="160013"/>
                  </a:moveTo>
                  <a:cubicBezTo>
                    <a:pt x="0" y="71640"/>
                    <a:pt x="71640" y="0"/>
                    <a:pt x="160013" y="0"/>
                  </a:cubicBezTo>
                  <a:lnTo>
                    <a:pt x="2240188" y="0"/>
                  </a:lnTo>
                  <a:cubicBezTo>
                    <a:pt x="2328561" y="0"/>
                    <a:pt x="2400201" y="71640"/>
                    <a:pt x="2400201" y="160013"/>
                  </a:cubicBezTo>
                  <a:lnTo>
                    <a:pt x="2400201" y="1440121"/>
                  </a:lnTo>
                  <a:cubicBezTo>
                    <a:pt x="2400201" y="1528494"/>
                    <a:pt x="2328561" y="1600134"/>
                    <a:pt x="2240188" y="1600134"/>
                  </a:cubicBezTo>
                  <a:lnTo>
                    <a:pt x="160013" y="1600134"/>
                  </a:lnTo>
                  <a:cubicBezTo>
                    <a:pt x="71640" y="1600134"/>
                    <a:pt x="0" y="1528494"/>
                    <a:pt x="0" y="1440121"/>
                  </a:cubicBezTo>
                  <a:lnTo>
                    <a:pt x="0" y="160013"/>
                  </a:lnTo>
                  <a:close/>
                </a:path>
              </a:pathLst>
            </a:custGeom>
            <a:solidFill>
              <a:srgbClr val="BFBCC1"/>
            </a:solidFill>
            <a:ln>
              <a:solidFill>
                <a:schemeClr val="tx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8306" tIns="138306" rIns="138306" bIns="13830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pitchFamily="34" charset="0"/>
                </a:rPr>
                <a:t>S-Frame: Supervisory Frame</a:t>
              </a:r>
              <a:endParaRPr lang="en-IN" sz="2400" kern="1200" dirty="0">
                <a:solidFill>
                  <a:sysClr val="windowText" lastClr="000000"/>
                </a:solidFill>
                <a:latin typeface="Bahnschrift" panose="020B0502040204020203" pitchFamily="34" charset="0"/>
              </a:endParaRPr>
            </a:p>
          </p:txBody>
        </p:sp>
        <p:sp>
          <p:nvSpPr>
            <p:cNvPr id="12" name="Freeform: Shape 11">
              <a:extLst>
                <a:ext uri="{FF2B5EF4-FFF2-40B4-BE49-F238E27FC236}">
                  <a16:creationId xmlns:a16="http://schemas.microsoft.com/office/drawing/2014/main" id="{D14C6D97-5D76-4010-8D5B-4F0A4A2C4D0F}"/>
                </a:ext>
              </a:extLst>
            </p:cNvPr>
            <p:cNvSpPr/>
            <p:nvPr/>
          </p:nvSpPr>
          <p:spPr>
            <a:xfrm>
              <a:off x="4719786" y="3992919"/>
              <a:ext cx="3120261" cy="640053"/>
            </a:xfrm>
            <a:custGeom>
              <a:avLst/>
              <a:gdLst/>
              <a:ahLst/>
              <a:cxnLst/>
              <a:rect l="0" t="0" r="0" b="0"/>
              <a:pathLst>
                <a:path>
                  <a:moveTo>
                    <a:pt x="0" y="0"/>
                  </a:moveTo>
                  <a:lnTo>
                    <a:pt x="0" y="320026"/>
                  </a:lnTo>
                  <a:lnTo>
                    <a:pt x="3120261" y="320026"/>
                  </a:lnTo>
                  <a:lnTo>
                    <a:pt x="3120261" y="640053"/>
                  </a:lnTo>
                </a:path>
              </a:pathLst>
            </a:custGeom>
            <a:noFill/>
            <a:ln>
              <a:solidFill>
                <a:schemeClr val="tx1"/>
              </a:solidFill>
            </a:ln>
            <a:effectLst>
              <a:outerShdw blurRad="63500" sx="102000" sy="102000" algn="ctr" rotWithShape="0">
                <a:prstClr val="black">
                  <a:alpha val="40000"/>
                </a:prstClr>
              </a:outerShdw>
            </a:effectLst>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D8FC3F3E-AFBA-494E-860F-947EACDA8A26}"/>
                </a:ext>
              </a:extLst>
            </p:cNvPr>
            <p:cNvSpPr/>
            <p:nvPr/>
          </p:nvSpPr>
          <p:spPr>
            <a:xfrm>
              <a:off x="6639946" y="4632973"/>
              <a:ext cx="2400201" cy="1600134"/>
            </a:xfrm>
            <a:custGeom>
              <a:avLst/>
              <a:gdLst>
                <a:gd name="connsiteX0" fmla="*/ 0 w 2400201"/>
                <a:gd name="connsiteY0" fmla="*/ 160013 h 1600134"/>
                <a:gd name="connsiteX1" fmla="*/ 160013 w 2400201"/>
                <a:gd name="connsiteY1" fmla="*/ 0 h 1600134"/>
                <a:gd name="connsiteX2" fmla="*/ 2240188 w 2400201"/>
                <a:gd name="connsiteY2" fmla="*/ 0 h 1600134"/>
                <a:gd name="connsiteX3" fmla="*/ 2400201 w 2400201"/>
                <a:gd name="connsiteY3" fmla="*/ 160013 h 1600134"/>
                <a:gd name="connsiteX4" fmla="*/ 2400201 w 2400201"/>
                <a:gd name="connsiteY4" fmla="*/ 1440121 h 1600134"/>
                <a:gd name="connsiteX5" fmla="*/ 2240188 w 2400201"/>
                <a:gd name="connsiteY5" fmla="*/ 1600134 h 1600134"/>
                <a:gd name="connsiteX6" fmla="*/ 160013 w 2400201"/>
                <a:gd name="connsiteY6" fmla="*/ 1600134 h 1600134"/>
                <a:gd name="connsiteX7" fmla="*/ 0 w 2400201"/>
                <a:gd name="connsiteY7" fmla="*/ 1440121 h 1600134"/>
                <a:gd name="connsiteX8" fmla="*/ 0 w 2400201"/>
                <a:gd name="connsiteY8" fmla="*/ 160013 h 16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0201" h="1600134">
                  <a:moveTo>
                    <a:pt x="0" y="160013"/>
                  </a:moveTo>
                  <a:cubicBezTo>
                    <a:pt x="0" y="71640"/>
                    <a:pt x="71640" y="0"/>
                    <a:pt x="160013" y="0"/>
                  </a:cubicBezTo>
                  <a:lnTo>
                    <a:pt x="2240188" y="0"/>
                  </a:lnTo>
                  <a:cubicBezTo>
                    <a:pt x="2328561" y="0"/>
                    <a:pt x="2400201" y="71640"/>
                    <a:pt x="2400201" y="160013"/>
                  </a:cubicBezTo>
                  <a:lnTo>
                    <a:pt x="2400201" y="1440121"/>
                  </a:lnTo>
                  <a:cubicBezTo>
                    <a:pt x="2400201" y="1528494"/>
                    <a:pt x="2328561" y="1600134"/>
                    <a:pt x="2240188" y="1600134"/>
                  </a:cubicBezTo>
                  <a:lnTo>
                    <a:pt x="160013" y="1600134"/>
                  </a:lnTo>
                  <a:cubicBezTo>
                    <a:pt x="71640" y="1600134"/>
                    <a:pt x="0" y="1528494"/>
                    <a:pt x="0" y="1440121"/>
                  </a:cubicBezTo>
                  <a:lnTo>
                    <a:pt x="0" y="160013"/>
                  </a:lnTo>
                  <a:close/>
                </a:path>
              </a:pathLst>
            </a:custGeom>
            <a:solidFill>
              <a:srgbClr val="BFBCC1"/>
            </a:solidFill>
            <a:ln>
              <a:solidFill>
                <a:schemeClr val="tx1"/>
              </a:solidFill>
            </a:ln>
            <a:effectLst>
              <a:outerShdw blurRad="63500" sx="102000" sy="102000" algn="ctr"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8306" tIns="138306" rIns="138306" bIns="13830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Bahnschrift" panose="020B0502040204020203" pitchFamily="34" charset="0"/>
                </a:rPr>
                <a:t>U-Frame: </a:t>
              </a:r>
              <a:br>
                <a:rPr lang="en-US" sz="2400" kern="1200" dirty="0">
                  <a:solidFill>
                    <a:sysClr val="windowText" lastClr="000000"/>
                  </a:solidFill>
                  <a:latin typeface="Bahnschrift" panose="020B0502040204020203" pitchFamily="34" charset="0"/>
                </a:rPr>
              </a:br>
              <a:r>
                <a:rPr lang="en-US" sz="2400" kern="1200" dirty="0">
                  <a:solidFill>
                    <a:sysClr val="windowText" lastClr="000000"/>
                  </a:solidFill>
                  <a:latin typeface="Bahnschrift" panose="020B0502040204020203" pitchFamily="34" charset="0"/>
                </a:rPr>
                <a:t>Un-numbered Frame</a:t>
              </a:r>
              <a:endParaRPr lang="en-IN" sz="2400" kern="1200" dirty="0">
                <a:solidFill>
                  <a:sysClr val="windowText" lastClr="000000"/>
                </a:solidFill>
                <a:latin typeface="Bahnschrift" panose="020B0502040204020203" pitchFamily="34" charset="0"/>
              </a:endParaRPr>
            </a:p>
          </p:txBody>
        </p:sp>
      </p:grpSp>
      <p:sp>
        <p:nvSpPr>
          <p:cNvPr id="3" name="Title 2"/>
          <p:cNvSpPr>
            <a:spLocks noGrp="1"/>
          </p:cNvSpPr>
          <p:nvPr>
            <p:ph type="title"/>
          </p:nvPr>
        </p:nvSpPr>
        <p:spPr/>
        <p:txBody>
          <a:bodyPr/>
          <a:lstStyle/>
          <a:p>
            <a:r>
              <a:rPr lang="en-US" dirty="0"/>
              <a:t>Types of HDLC Frames</a:t>
            </a:r>
          </a:p>
        </p:txBody>
      </p:sp>
      <p:sp>
        <p:nvSpPr>
          <p:cNvPr id="5" name="Rectangle 4">
            <a:extLst>
              <a:ext uri="{FF2B5EF4-FFF2-40B4-BE49-F238E27FC236}">
                <a16:creationId xmlns:a16="http://schemas.microsoft.com/office/drawing/2014/main" id="{8CB05883-8714-4A96-8B47-95576A6F7EC1}"/>
              </a:ext>
            </a:extLst>
          </p:cNvPr>
          <p:cNvSpPr/>
          <p:nvPr/>
        </p:nvSpPr>
        <p:spPr>
          <a:xfrm>
            <a:off x="678111" y="1528520"/>
            <a:ext cx="7696338" cy="523220"/>
          </a:xfrm>
          <a:prstGeom prst="rect">
            <a:avLst/>
          </a:prstGeom>
        </p:spPr>
        <p:txBody>
          <a:bodyPr wrap="none">
            <a:spAutoFit/>
          </a:bodyPr>
          <a:lstStyle/>
          <a:p>
            <a:pPr lvl="0"/>
            <a:r>
              <a:rPr lang="en-US" sz="2800" dirty="0">
                <a:latin typeface="Bahnschrift" panose="020B0502040204020203" pitchFamily="34" charset="0"/>
              </a:rPr>
              <a:t>The type of frame is determined by the </a:t>
            </a:r>
            <a:r>
              <a:rPr lang="en-US" sz="2800" dirty="0">
                <a:solidFill>
                  <a:srgbClr val="C00000"/>
                </a:solidFill>
                <a:latin typeface="Bahnschrift" panose="020B0502040204020203" pitchFamily="34" charset="0"/>
              </a:rPr>
              <a:t>control</a:t>
            </a:r>
            <a:r>
              <a:rPr lang="en-US" sz="2800" dirty="0">
                <a:latin typeface="Bahnschrift" panose="020B0502040204020203" pitchFamily="34" charset="0"/>
              </a:rPr>
              <a:t> </a:t>
            </a:r>
            <a:endParaRPr lang="en-IN" sz="2800" dirty="0">
              <a:latin typeface="Bahnschrift" panose="020B05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solidFill>
                <a:srgbClr val="7030A0"/>
              </a:solidFill>
            </a:endParaRPr>
          </a:p>
          <a:p>
            <a:endParaRPr lang="en-US" dirty="0"/>
          </a:p>
        </p:txBody>
      </p:sp>
      <p:sp>
        <p:nvSpPr>
          <p:cNvPr id="3" name="Title 2"/>
          <p:cNvSpPr>
            <a:spLocks noGrp="1"/>
          </p:cNvSpPr>
          <p:nvPr>
            <p:ph type="title"/>
          </p:nvPr>
        </p:nvSpPr>
        <p:spPr/>
        <p:txBody>
          <a:bodyPr/>
          <a:lstStyle/>
          <a:p>
            <a:r>
              <a:rPr lang="en-US" dirty="0"/>
              <a:t>Types of HDLC Frames</a:t>
            </a:r>
          </a:p>
        </p:txBody>
      </p:sp>
      <p:graphicFrame>
        <p:nvGraphicFramePr>
          <p:cNvPr id="4" name="Table 3"/>
          <p:cNvGraphicFramePr>
            <a:graphicFrameLocks noGrp="1"/>
          </p:cNvGraphicFramePr>
          <p:nvPr>
            <p:extLst>
              <p:ext uri="{D42A27DB-BD31-4B8C-83A1-F6EECF244321}">
                <p14:modId xmlns:p14="http://schemas.microsoft.com/office/powerpoint/2010/main" val="192886559"/>
              </p:ext>
            </p:extLst>
          </p:nvPr>
        </p:nvGraphicFramePr>
        <p:xfrm>
          <a:off x="1342571" y="2227852"/>
          <a:ext cx="6458858" cy="3262086"/>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3229429">
                  <a:extLst>
                    <a:ext uri="{9D8B030D-6E8A-4147-A177-3AD203B41FA5}">
                      <a16:colId xmlns:a16="http://schemas.microsoft.com/office/drawing/2014/main" val="20000"/>
                    </a:ext>
                  </a:extLst>
                </a:gridCol>
                <a:gridCol w="3229429">
                  <a:extLst>
                    <a:ext uri="{9D8B030D-6E8A-4147-A177-3AD203B41FA5}">
                      <a16:colId xmlns:a16="http://schemas.microsoft.com/office/drawing/2014/main" val="20001"/>
                    </a:ext>
                  </a:extLst>
                </a:gridCol>
              </a:tblGrid>
              <a:tr h="1087362">
                <a:tc>
                  <a:txBody>
                    <a:bodyPr/>
                    <a:lstStyle/>
                    <a:p>
                      <a:pPr algn="ctr"/>
                      <a:r>
                        <a:rPr lang="en-US" sz="2800" dirty="0">
                          <a:latin typeface="Bahnschrift"/>
                        </a:rPr>
                        <a:t>I-Frame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Bahnschrift"/>
                        </a:rPr>
                        <a:t>1</a:t>
                      </a:r>
                      <a:r>
                        <a:rPr lang="en-US" sz="2800" baseline="30000" dirty="0">
                          <a:latin typeface="Bahnschrift"/>
                        </a:rPr>
                        <a:t>st</a:t>
                      </a:r>
                      <a:r>
                        <a:rPr lang="en-US" sz="2800" dirty="0">
                          <a:latin typeface="Bahnschrift"/>
                        </a:rPr>
                        <a:t> bit is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87362">
                <a:tc>
                  <a:txBody>
                    <a:bodyPr/>
                    <a:lstStyle/>
                    <a:p>
                      <a:pPr algn="ctr"/>
                      <a:r>
                        <a:rPr lang="en-US" sz="2800" dirty="0">
                          <a:latin typeface="Bahnschrift"/>
                        </a:rPr>
                        <a:t>S-Frame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Bahnschrift"/>
                        </a:rPr>
                        <a:t>1</a:t>
                      </a:r>
                      <a:r>
                        <a:rPr lang="en-US" sz="2800" baseline="30000" dirty="0">
                          <a:latin typeface="Bahnschrift"/>
                        </a:rPr>
                        <a:t>st</a:t>
                      </a:r>
                      <a:r>
                        <a:rPr lang="en-US" sz="2800" dirty="0">
                          <a:latin typeface="Bahnschrift"/>
                        </a:rPr>
                        <a:t> two bits is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87362">
                <a:tc>
                  <a:txBody>
                    <a:bodyPr/>
                    <a:lstStyle/>
                    <a:p>
                      <a:pPr algn="ctr"/>
                      <a:r>
                        <a:rPr lang="en-US" sz="2800" dirty="0">
                          <a:latin typeface="Bahnschrift"/>
                        </a:rPr>
                        <a:t>U-Frame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Bahnschrift"/>
                        </a:rPr>
                        <a:t>1</a:t>
                      </a:r>
                      <a:r>
                        <a:rPr lang="en-US" sz="2800" baseline="30000" dirty="0">
                          <a:latin typeface="Bahnschrift"/>
                        </a:rPr>
                        <a:t>st</a:t>
                      </a:r>
                      <a:r>
                        <a:rPr lang="en-US" sz="2800" dirty="0">
                          <a:latin typeface="Bahnschrift"/>
                        </a:rPr>
                        <a:t> two bits is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1ACC33-92C9-4D9D-A14A-7D5FB754BB23}"/>
              </a:ext>
            </a:extLst>
          </p:cNvPr>
          <p:cNvSpPr>
            <a:spLocks noGrp="1"/>
          </p:cNvSpPr>
          <p:nvPr>
            <p:ph type="body" idx="1"/>
          </p:nvPr>
        </p:nvSpPr>
        <p:spPr>
          <a:xfrm>
            <a:off x="0" y="2678907"/>
            <a:ext cx="9144000" cy="1824854"/>
          </a:xfrm>
          <a:prstGeom prst="round2DiagRect">
            <a:avLst>
              <a:gd name="adj1" fmla="val 12180"/>
              <a:gd name="adj2" fmla="val 0"/>
            </a:avLst>
          </a:prstGeom>
          <a:solidFill>
            <a:srgbClr val="7030A0"/>
          </a:solidFill>
          <a:ln>
            <a:solidFill>
              <a:schemeClr val="tx1"/>
            </a:solidFill>
          </a:ln>
          <a:effectLst>
            <a:outerShdw blurRad="63500" sx="102000" sy="102000" algn="ctr" rotWithShape="0">
              <a:prstClr val="black">
                <a:alpha val="40000"/>
              </a:prstClr>
            </a:outerShdw>
          </a:effectLst>
        </p:spPr>
        <p:txBody>
          <a:bodyPr tIns="360000">
            <a:normAutofit/>
          </a:bodyPr>
          <a:lstStyle/>
          <a:p>
            <a:pPr algn="ctr">
              <a:lnSpc>
                <a:spcPct val="150000"/>
              </a:lnSpc>
            </a:pPr>
            <a:r>
              <a:rPr lang="en-US" sz="3600" dirty="0">
                <a:solidFill>
                  <a:schemeClr val="bg1"/>
                </a:solidFill>
                <a:latin typeface="Bahnschrift" panose="020B0502040204020203" pitchFamily="34" charset="0"/>
              </a:rPr>
              <a:t>PPP(point-to-point) Protocol</a:t>
            </a:r>
            <a:endParaRPr lang="en-IN" sz="3600" dirty="0">
              <a:solidFill>
                <a:schemeClr val="bg1"/>
              </a:solidFill>
            </a:endParaRPr>
          </a:p>
        </p:txBody>
      </p:sp>
    </p:spTree>
    <p:extLst>
      <p:ext uri="{BB962C8B-B14F-4D97-AF65-F5344CB8AC3E}">
        <p14:creationId xmlns:p14="http://schemas.microsoft.com/office/powerpoint/2010/main" val="101616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dirty="0"/>
              <a:t>It simply views the frame as a collection of bytes or characters.</a:t>
            </a:r>
          </a:p>
          <a:p>
            <a:pPr algn="just">
              <a:lnSpc>
                <a:spcPct val="150000"/>
              </a:lnSpc>
              <a:buNone/>
            </a:pPr>
            <a:r>
              <a:rPr lang="en-US" sz="3000" dirty="0">
                <a:solidFill>
                  <a:srgbClr val="FF0000"/>
                </a:solidFill>
              </a:rPr>
              <a:t>Basically, we have 3 protocols</a:t>
            </a:r>
          </a:p>
          <a:p>
            <a:pPr algn="just">
              <a:lnSpc>
                <a:spcPct val="150000"/>
              </a:lnSpc>
            </a:pPr>
            <a:r>
              <a:rPr lang="en-US" dirty="0"/>
              <a:t>BISYNC &lt;-&gt; Binary Synchronous Communication Protocol.</a:t>
            </a:r>
          </a:p>
          <a:p>
            <a:pPr algn="just">
              <a:lnSpc>
                <a:spcPct val="150000"/>
              </a:lnSpc>
            </a:pPr>
            <a:r>
              <a:rPr lang="en-US" dirty="0"/>
              <a:t>PPP &lt;-&gt; Point-to-Point Protocol.</a:t>
            </a:r>
          </a:p>
          <a:p>
            <a:pPr algn="just">
              <a:lnSpc>
                <a:spcPct val="150000"/>
              </a:lnSpc>
            </a:pPr>
            <a:r>
              <a:rPr lang="en-US" dirty="0"/>
              <a:t>DDCMP &lt;-&gt; Digital Data Communication Message Protocol.</a:t>
            </a:r>
          </a:p>
          <a:p>
            <a:endParaRPr lang="en-US" dirty="0"/>
          </a:p>
        </p:txBody>
      </p:sp>
      <p:sp>
        <p:nvSpPr>
          <p:cNvPr id="3" name="Title 2"/>
          <p:cNvSpPr>
            <a:spLocks noGrp="1"/>
          </p:cNvSpPr>
          <p:nvPr>
            <p:ph type="title"/>
          </p:nvPr>
        </p:nvSpPr>
        <p:spPr/>
        <p:txBody>
          <a:bodyPr/>
          <a:lstStyle/>
          <a:p>
            <a:r>
              <a:rPr lang="en-US" dirty="0"/>
              <a:t>Byte Oriented Protocol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US" dirty="0"/>
              <a:t>Data link layer protocol.</a:t>
            </a:r>
          </a:p>
          <a:p>
            <a:pPr algn="just">
              <a:lnSpc>
                <a:spcPct val="150000"/>
              </a:lnSpc>
            </a:pPr>
            <a:r>
              <a:rPr lang="en-US" dirty="0"/>
              <a:t>PPP is a WAN protocol and which is commonly run over internet.</a:t>
            </a:r>
            <a:endParaRPr lang="en-US" dirty="0">
              <a:solidFill>
                <a:srgbClr val="7030A0"/>
              </a:solidFill>
            </a:endParaRPr>
          </a:p>
          <a:p>
            <a:pPr algn="just">
              <a:lnSpc>
                <a:spcPct val="150000"/>
              </a:lnSpc>
            </a:pPr>
            <a:r>
              <a:rPr lang="en-US" dirty="0"/>
              <a:t>It is widely used in broadband communications having heavy loads and high speeds.</a:t>
            </a:r>
            <a:endParaRPr lang="en-US" dirty="0">
              <a:solidFill>
                <a:srgbClr val="7030A0"/>
              </a:solidFill>
            </a:endParaRPr>
          </a:p>
          <a:p>
            <a:pPr algn="just">
              <a:lnSpc>
                <a:spcPct val="150000"/>
              </a:lnSpc>
            </a:pPr>
            <a:r>
              <a:rPr lang="en-US" dirty="0"/>
              <a:t>It is also used to transmit multiprotocol data between two directly connected ?(point-to-point) computers.</a:t>
            </a:r>
          </a:p>
          <a:p>
            <a:pPr>
              <a:lnSpc>
                <a:spcPct val="150000"/>
              </a:lnSpc>
            </a:pPr>
            <a:endParaRPr lang="en-US" dirty="0"/>
          </a:p>
        </p:txBody>
      </p:sp>
      <p:sp>
        <p:nvSpPr>
          <p:cNvPr id="3" name="Title 2"/>
          <p:cNvSpPr>
            <a:spLocks noGrp="1"/>
          </p:cNvSpPr>
          <p:nvPr>
            <p:ph type="title"/>
          </p:nvPr>
        </p:nvSpPr>
        <p:spPr/>
        <p:txBody>
          <a:bodyPr/>
          <a:lstStyle/>
          <a:p>
            <a:r>
              <a:rPr lang="en-US" dirty="0"/>
              <a:t>PPP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214996"/>
            <a:ext cx="8654246" cy="2620024"/>
          </a:xfrm>
        </p:spPr>
        <p:txBody>
          <a:bodyPr>
            <a:normAutofit/>
          </a:bodyPr>
          <a:lstStyle/>
          <a:p>
            <a:pPr algn="just">
              <a:lnSpc>
                <a:spcPct val="150000"/>
              </a:lnSpc>
            </a:pPr>
            <a:r>
              <a:rPr lang="en-US" sz="2400" dirty="0"/>
              <a:t>Encapsulation Component</a:t>
            </a:r>
          </a:p>
          <a:p>
            <a:pPr algn="just">
              <a:lnSpc>
                <a:spcPct val="150000"/>
              </a:lnSpc>
            </a:pPr>
            <a:r>
              <a:rPr lang="en-US" sz="2400" dirty="0"/>
              <a:t>Link Control Protocol (LCP) </a:t>
            </a:r>
          </a:p>
          <a:p>
            <a:pPr algn="just">
              <a:lnSpc>
                <a:spcPct val="150000"/>
              </a:lnSpc>
            </a:pPr>
            <a:r>
              <a:rPr lang="en-US" sz="2400" dirty="0"/>
              <a:t>Authentication Protocols (AP)</a:t>
            </a:r>
          </a:p>
          <a:p>
            <a:pPr algn="just">
              <a:lnSpc>
                <a:spcPct val="150000"/>
              </a:lnSpc>
            </a:pPr>
            <a:r>
              <a:rPr lang="en-US" sz="2400" dirty="0"/>
              <a:t>Network Control Protocols (NCPs) </a:t>
            </a:r>
          </a:p>
        </p:txBody>
      </p:sp>
      <p:sp>
        <p:nvSpPr>
          <p:cNvPr id="3" name="Title 2"/>
          <p:cNvSpPr>
            <a:spLocks noGrp="1"/>
          </p:cNvSpPr>
          <p:nvPr>
            <p:ph type="title"/>
          </p:nvPr>
        </p:nvSpPr>
        <p:spPr/>
        <p:txBody>
          <a:bodyPr/>
          <a:lstStyle/>
          <a:p>
            <a:r>
              <a:rPr lang="en-US" dirty="0"/>
              <a:t>Components of PPP</a:t>
            </a:r>
          </a:p>
        </p:txBody>
      </p:sp>
      <p:grpSp>
        <p:nvGrpSpPr>
          <p:cNvPr id="17" name="Group 16">
            <a:extLst>
              <a:ext uri="{FF2B5EF4-FFF2-40B4-BE49-F238E27FC236}">
                <a16:creationId xmlns:a16="http://schemas.microsoft.com/office/drawing/2014/main" id="{CFE1612B-B45F-4CFD-9BAB-2FE7366FFC68}"/>
              </a:ext>
            </a:extLst>
          </p:cNvPr>
          <p:cNvGrpSpPr/>
          <p:nvPr/>
        </p:nvGrpSpPr>
        <p:grpSpPr>
          <a:xfrm>
            <a:off x="3616657" y="3985146"/>
            <a:ext cx="4299044" cy="2813833"/>
            <a:chOff x="3616657" y="3985146"/>
            <a:chExt cx="4299044" cy="2813833"/>
          </a:xfrm>
        </p:grpSpPr>
        <p:sp>
          <p:nvSpPr>
            <p:cNvPr id="4" name="Rectangle 3">
              <a:extLst>
                <a:ext uri="{FF2B5EF4-FFF2-40B4-BE49-F238E27FC236}">
                  <a16:creationId xmlns:a16="http://schemas.microsoft.com/office/drawing/2014/main" id="{3BFCE8D7-A4D5-4DC7-B5ED-138BE9532993}"/>
                </a:ext>
              </a:extLst>
            </p:cNvPr>
            <p:cNvSpPr/>
            <p:nvPr/>
          </p:nvSpPr>
          <p:spPr>
            <a:xfrm>
              <a:off x="3616657" y="3988828"/>
              <a:ext cx="1241946" cy="518615"/>
            </a:xfrm>
            <a:prstGeom prst="rect">
              <a:avLst/>
            </a:prstGeom>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NCP</a:t>
              </a:r>
            </a:p>
          </p:txBody>
        </p:sp>
        <p:sp>
          <p:nvSpPr>
            <p:cNvPr id="6" name="Rectangle 5">
              <a:extLst>
                <a:ext uri="{FF2B5EF4-FFF2-40B4-BE49-F238E27FC236}">
                  <a16:creationId xmlns:a16="http://schemas.microsoft.com/office/drawing/2014/main" id="{19CC36BD-E75F-4E5F-99A6-4C3B4AE7F828}"/>
                </a:ext>
              </a:extLst>
            </p:cNvPr>
            <p:cNvSpPr/>
            <p:nvPr/>
          </p:nvSpPr>
          <p:spPr>
            <a:xfrm>
              <a:off x="3616657" y="4561712"/>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IPCP</a:t>
              </a:r>
            </a:p>
          </p:txBody>
        </p:sp>
        <p:sp>
          <p:nvSpPr>
            <p:cNvPr id="7" name="Rectangle 6">
              <a:extLst>
                <a:ext uri="{FF2B5EF4-FFF2-40B4-BE49-F238E27FC236}">
                  <a16:creationId xmlns:a16="http://schemas.microsoft.com/office/drawing/2014/main" id="{D8D08D5E-64BF-4E53-9DC8-1C06BE050738}"/>
                </a:ext>
              </a:extLst>
            </p:cNvPr>
            <p:cNvSpPr/>
            <p:nvPr/>
          </p:nvSpPr>
          <p:spPr>
            <a:xfrm>
              <a:off x="3616657" y="5134596"/>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OSINLCP</a:t>
              </a:r>
            </a:p>
          </p:txBody>
        </p:sp>
        <p:sp>
          <p:nvSpPr>
            <p:cNvPr id="8" name="Rectangle 7">
              <a:extLst>
                <a:ext uri="{FF2B5EF4-FFF2-40B4-BE49-F238E27FC236}">
                  <a16:creationId xmlns:a16="http://schemas.microsoft.com/office/drawing/2014/main" id="{A22E46F5-0706-492F-91F1-FAE597A950DF}"/>
                </a:ext>
              </a:extLst>
            </p:cNvPr>
            <p:cNvSpPr/>
            <p:nvPr/>
          </p:nvSpPr>
          <p:spPr>
            <a:xfrm>
              <a:off x="3616657" y="6280364"/>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9" name="Rectangle 8">
              <a:extLst>
                <a:ext uri="{FF2B5EF4-FFF2-40B4-BE49-F238E27FC236}">
                  <a16:creationId xmlns:a16="http://schemas.microsoft.com/office/drawing/2014/main" id="{91BE473A-937F-4759-8969-DFF84371E878}"/>
                </a:ext>
              </a:extLst>
            </p:cNvPr>
            <p:cNvSpPr/>
            <p:nvPr/>
          </p:nvSpPr>
          <p:spPr>
            <a:xfrm>
              <a:off x="3616657" y="5707480"/>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IPXCP</a:t>
              </a:r>
            </a:p>
          </p:txBody>
        </p:sp>
        <p:sp>
          <p:nvSpPr>
            <p:cNvPr id="10" name="Rectangle 9">
              <a:extLst>
                <a:ext uri="{FF2B5EF4-FFF2-40B4-BE49-F238E27FC236}">
                  <a16:creationId xmlns:a16="http://schemas.microsoft.com/office/drawing/2014/main" id="{FF15FDAA-625B-4DE7-AECA-3762C8DD763F}"/>
                </a:ext>
              </a:extLst>
            </p:cNvPr>
            <p:cNvSpPr/>
            <p:nvPr/>
          </p:nvSpPr>
          <p:spPr>
            <a:xfrm>
              <a:off x="5145206" y="3985146"/>
              <a:ext cx="1241946" cy="518615"/>
            </a:xfrm>
            <a:prstGeom prst="rect">
              <a:avLst/>
            </a:prstGeom>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a:t>
              </a:r>
            </a:p>
          </p:txBody>
        </p:sp>
        <p:sp>
          <p:nvSpPr>
            <p:cNvPr id="11" name="Rectangle 10">
              <a:extLst>
                <a:ext uri="{FF2B5EF4-FFF2-40B4-BE49-F238E27FC236}">
                  <a16:creationId xmlns:a16="http://schemas.microsoft.com/office/drawing/2014/main" id="{D11D5107-729E-484D-8706-D6A3BF1A376C}"/>
                </a:ext>
              </a:extLst>
            </p:cNvPr>
            <p:cNvSpPr/>
            <p:nvPr/>
          </p:nvSpPr>
          <p:spPr>
            <a:xfrm>
              <a:off x="5145206" y="4558030"/>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PAP</a:t>
              </a:r>
            </a:p>
          </p:txBody>
        </p:sp>
        <p:sp>
          <p:nvSpPr>
            <p:cNvPr id="12" name="Rectangle 11">
              <a:extLst>
                <a:ext uri="{FF2B5EF4-FFF2-40B4-BE49-F238E27FC236}">
                  <a16:creationId xmlns:a16="http://schemas.microsoft.com/office/drawing/2014/main" id="{DB9EFA2A-B202-4066-97F7-1A8B4CF00C43}"/>
                </a:ext>
              </a:extLst>
            </p:cNvPr>
            <p:cNvSpPr/>
            <p:nvPr/>
          </p:nvSpPr>
          <p:spPr>
            <a:xfrm>
              <a:off x="5145206" y="5130914"/>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CHAP</a:t>
              </a:r>
            </a:p>
          </p:txBody>
        </p:sp>
        <p:sp>
          <p:nvSpPr>
            <p:cNvPr id="15" name="Rectangle 14">
              <a:extLst>
                <a:ext uri="{FF2B5EF4-FFF2-40B4-BE49-F238E27FC236}">
                  <a16:creationId xmlns:a16="http://schemas.microsoft.com/office/drawing/2014/main" id="{74A52DDE-60CE-4F1A-927B-ACFDDA818325}"/>
                </a:ext>
              </a:extLst>
            </p:cNvPr>
            <p:cNvSpPr/>
            <p:nvPr/>
          </p:nvSpPr>
          <p:spPr>
            <a:xfrm>
              <a:off x="6673755" y="3985146"/>
              <a:ext cx="1241946" cy="518615"/>
            </a:xfrm>
            <a:prstGeom prst="rect">
              <a:avLst/>
            </a:prstGeom>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LCP</a:t>
              </a:r>
            </a:p>
          </p:txBody>
        </p:sp>
        <p:sp>
          <p:nvSpPr>
            <p:cNvPr id="16" name="Rectangle 15">
              <a:extLst>
                <a:ext uri="{FF2B5EF4-FFF2-40B4-BE49-F238E27FC236}">
                  <a16:creationId xmlns:a16="http://schemas.microsoft.com/office/drawing/2014/main" id="{689B7FAB-F663-4DE7-93C1-9CF9B780F110}"/>
                </a:ext>
              </a:extLst>
            </p:cNvPr>
            <p:cNvSpPr/>
            <p:nvPr/>
          </p:nvSpPr>
          <p:spPr>
            <a:xfrm>
              <a:off x="6673755" y="4558030"/>
              <a:ext cx="1241946" cy="518615"/>
            </a:xfrm>
            <a:prstGeom prst="rect">
              <a:avLst/>
            </a:prstGeom>
            <a:solidFill>
              <a:srgbClr val="C0BEC2"/>
            </a:solidFill>
            <a:ln>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a:extLst>
              <a:ext uri="{FF2B5EF4-FFF2-40B4-BE49-F238E27FC236}">
                <a16:creationId xmlns:a16="http://schemas.microsoft.com/office/drawing/2014/main" id="{FC0C1FA1-A563-4325-B959-52A9333A18ED}"/>
              </a:ext>
            </a:extLst>
          </p:cNvPr>
          <p:cNvSpPr/>
          <p:nvPr/>
        </p:nvSpPr>
        <p:spPr>
          <a:xfrm>
            <a:off x="623864" y="4982825"/>
            <a:ext cx="2706190" cy="461665"/>
          </a:xfrm>
          <a:prstGeom prst="rect">
            <a:avLst/>
          </a:prstGeom>
        </p:spPr>
        <p:txBody>
          <a:bodyPr wrap="none">
            <a:spAutoFit/>
          </a:bodyPr>
          <a:lstStyle/>
          <a:p>
            <a:r>
              <a:rPr lang="en-US" sz="2400" dirty="0">
                <a:latin typeface="Bahnschrift" panose="020B0502040204020203" pitchFamily="34" charset="0"/>
              </a:rPr>
              <a:t>Control Protocols </a:t>
            </a:r>
            <a:endParaRPr lang="en-IN" sz="2400" dirty="0">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5DF9D0-E301-4B88-81F8-B3B02C54B60E}"/>
              </a:ext>
            </a:extLst>
          </p:cNvPr>
          <p:cNvSpPr>
            <a:spLocks noGrp="1"/>
          </p:cNvSpPr>
          <p:nvPr>
            <p:ph idx="1"/>
          </p:nvPr>
        </p:nvSpPr>
        <p:spPr>
          <a:xfrm>
            <a:off x="362268" y="2069828"/>
            <a:ext cx="8289363" cy="4283711"/>
          </a:xfrm>
        </p:spPr>
        <p:txBody>
          <a:bodyPr>
            <a:normAutofit/>
          </a:bodyPr>
          <a:lstStyle/>
          <a:p>
            <a:pPr marL="0" indent="0">
              <a:buNone/>
            </a:pPr>
            <a:r>
              <a:rPr lang="en-US" dirty="0"/>
              <a:t>After this lecture, student will be able to</a:t>
            </a:r>
          </a:p>
          <a:p>
            <a:pPr lvl="1" algn="just"/>
            <a:r>
              <a:rPr lang="en-US" sz="2600" dirty="0"/>
              <a:t>understand bit-oriented protocol.</a:t>
            </a:r>
          </a:p>
          <a:p>
            <a:pPr lvl="1" algn="just"/>
            <a:r>
              <a:rPr lang="en-US" sz="2600" dirty="0"/>
              <a:t>know the frame format and types of HDLC frame.</a:t>
            </a:r>
          </a:p>
          <a:p>
            <a:pPr lvl="1" algn="just"/>
            <a:r>
              <a:rPr lang="en-US" sz="2600" dirty="0"/>
              <a:t>know the byte oriented protocol.</a:t>
            </a:r>
          </a:p>
          <a:p>
            <a:pPr lvl="1" algn="just"/>
            <a:r>
              <a:rPr lang="en-US" sz="2600" dirty="0"/>
              <a:t>understand the frame format of PPP.</a:t>
            </a:r>
          </a:p>
          <a:p>
            <a:pPr lvl="1" algn="just"/>
            <a:r>
              <a:rPr lang="en-US" sz="2600" dirty="0"/>
              <a:t>understand the byte stuffing in PPP Frame.</a:t>
            </a:r>
          </a:p>
          <a:p>
            <a:endParaRPr lang="en-US" dirty="0"/>
          </a:p>
        </p:txBody>
      </p:sp>
    </p:spTree>
    <p:extLst>
      <p:ext uri="{BB962C8B-B14F-4D97-AF65-F5344CB8AC3E}">
        <p14:creationId xmlns:p14="http://schemas.microsoft.com/office/powerpoint/2010/main" val="61885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PPP-Frame Format</a:t>
            </a:r>
          </a:p>
        </p:txBody>
      </p:sp>
      <p:pic>
        <p:nvPicPr>
          <p:cNvPr id="25602" name="Picture 2" descr="https://www.tutorialspoint.com/assets/questions/media/15398/ppp_frame.jpg"/>
          <p:cNvPicPr>
            <a:picLocks noChangeAspect="1" noChangeArrowheads="1"/>
          </p:cNvPicPr>
          <p:nvPr/>
        </p:nvPicPr>
        <p:blipFill rotWithShape="1">
          <a:blip r:embed="rId3"/>
          <a:srcRect l="1306" t="11024" r="1678" b="10386"/>
          <a:stretch/>
        </p:blipFill>
        <p:spPr bwMode="auto">
          <a:xfrm>
            <a:off x="343419" y="2419065"/>
            <a:ext cx="8507074" cy="201986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lnSpc>
                <a:spcPct val="150000"/>
              </a:lnSpc>
              <a:buNone/>
            </a:pPr>
            <a:r>
              <a:rPr lang="en-US" dirty="0"/>
              <a:t>Byte stuffing is used is PPP payload field whenever the flag sequence appears in the message, so that the receiver does not consider it as the end of the frame. The escape byte, 01111101, is stuffed before every byte that contains the same byte as the flag byte or the escape byte. The receiver on receiving the message removes the escape byte before passing it onto the network layer.</a:t>
            </a:r>
          </a:p>
        </p:txBody>
      </p:sp>
      <p:sp>
        <p:nvSpPr>
          <p:cNvPr id="3" name="Title 2"/>
          <p:cNvSpPr>
            <a:spLocks noGrp="1"/>
          </p:cNvSpPr>
          <p:nvPr>
            <p:ph type="title"/>
          </p:nvPr>
        </p:nvSpPr>
        <p:spPr/>
        <p:txBody>
          <a:bodyPr/>
          <a:lstStyle/>
          <a:p>
            <a:r>
              <a:rPr lang="en-US" b="1" dirty="0"/>
              <a:t>Byte Stuffing in PPP Frame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1"/>
            <a:ext cx="8128578" cy="1916332"/>
          </a:xfrm>
        </p:spPr>
        <p:txBody>
          <a:bodyPr/>
          <a:lstStyle/>
          <a:p>
            <a:pPr algn="just">
              <a:lnSpc>
                <a:spcPct val="150000"/>
              </a:lnSpc>
            </a:pPr>
            <a:r>
              <a:rPr lang="en-US" dirty="0"/>
              <a:t>It simply views the frame as a collection of bits.</a:t>
            </a:r>
          </a:p>
          <a:p>
            <a:pPr algn="just">
              <a:lnSpc>
                <a:spcPct val="150000"/>
              </a:lnSpc>
            </a:pPr>
            <a:r>
              <a:rPr lang="en-US" dirty="0"/>
              <a:t>Bit Oriented protocol is HDLC</a:t>
            </a:r>
          </a:p>
        </p:txBody>
      </p:sp>
      <p:sp>
        <p:nvSpPr>
          <p:cNvPr id="3" name="Title 2"/>
          <p:cNvSpPr>
            <a:spLocks noGrp="1"/>
          </p:cNvSpPr>
          <p:nvPr>
            <p:ph type="title"/>
          </p:nvPr>
        </p:nvSpPr>
        <p:spPr/>
        <p:txBody>
          <a:bodyPr/>
          <a:lstStyle/>
          <a:p>
            <a:r>
              <a:rPr lang="en-US" dirty="0"/>
              <a:t>Bit Oriented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834" y="1361440"/>
            <a:ext cx="8654246" cy="4265637"/>
          </a:xfrm>
        </p:spPr>
        <p:txBody>
          <a:bodyPr/>
          <a:lstStyle/>
          <a:p>
            <a:pPr algn="just">
              <a:lnSpc>
                <a:spcPct val="150000"/>
              </a:lnSpc>
            </a:pPr>
            <a:r>
              <a:rPr lang="en-US" dirty="0"/>
              <a:t>High Level Data Link Control(HDLC) basically provides reliable delivery of data frames over a network or communication link.</a:t>
            </a:r>
          </a:p>
          <a:p>
            <a:pPr algn="just">
              <a:lnSpc>
                <a:spcPct val="150000"/>
              </a:lnSpc>
            </a:pPr>
            <a:r>
              <a:rPr lang="en-US" dirty="0"/>
              <a:t> HDLC provides various operations such as </a:t>
            </a:r>
          </a:p>
          <a:p>
            <a:pPr lvl="1" algn="just">
              <a:lnSpc>
                <a:spcPct val="150000"/>
              </a:lnSpc>
            </a:pPr>
            <a:r>
              <a:rPr lang="en-US" sz="2600" dirty="0"/>
              <a:t>framing, data transparency, error detection, and correction, and even flow control</a:t>
            </a:r>
          </a:p>
        </p:txBody>
      </p:sp>
      <p:sp>
        <p:nvSpPr>
          <p:cNvPr id="3" name="Title 2"/>
          <p:cNvSpPr>
            <a:spLocks noGrp="1"/>
          </p:cNvSpPr>
          <p:nvPr>
            <p:ph type="title"/>
          </p:nvPr>
        </p:nvSpPr>
        <p:spPr/>
        <p:txBody>
          <a:bodyPr/>
          <a:lstStyle/>
          <a:p>
            <a:r>
              <a:rPr lang="en-US" dirty="0"/>
              <a:t>HDLC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70D9-A4A7-428C-8FCA-680EB7163EF8}"/>
              </a:ext>
            </a:extLst>
          </p:cNvPr>
          <p:cNvSpPr>
            <a:spLocks noGrp="1"/>
          </p:cNvSpPr>
          <p:nvPr>
            <p:ph idx="1"/>
          </p:nvPr>
        </p:nvSpPr>
        <p:spPr/>
        <p:txBody>
          <a:bodyPr>
            <a:normAutofit/>
          </a:bodyPr>
          <a:lstStyle/>
          <a:p>
            <a:pPr algn="just">
              <a:lnSpc>
                <a:spcPct val="150000"/>
              </a:lnSpc>
            </a:pPr>
            <a:r>
              <a:rPr lang="en-US" dirty="0"/>
              <a:t>The Synchronous Data link control(SDLC)  protocol developed by IBM is an example of bit-oriented protocol.</a:t>
            </a:r>
          </a:p>
          <a:p>
            <a:pPr algn="just">
              <a:lnSpc>
                <a:spcPct val="150000"/>
              </a:lnSpc>
            </a:pPr>
            <a:r>
              <a:rPr lang="en-US" dirty="0"/>
              <a:t>SDLC was standardized by the ISO as the High-level data link control (HDLC) protocol.</a:t>
            </a:r>
          </a:p>
          <a:p>
            <a:pPr algn="just">
              <a:lnSpc>
                <a:spcPct val="150000"/>
              </a:lnSpc>
            </a:pPr>
            <a:r>
              <a:rPr lang="en-US" dirty="0"/>
              <a:t>Bit-Oriented Protocol. </a:t>
            </a:r>
            <a:r>
              <a:rPr lang="en-US" dirty="0">
                <a:solidFill>
                  <a:srgbClr val="FF0000"/>
                </a:solidFill>
              </a:rPr>
              <a:t> </a:t>
            </a:r>
          </a:p>
          <a:p>
            <a:pPr algn="just">
              <a:lnSpc>
                <a:spcPct val="150000"/>
              </a:lnSpc>
            </a:pPr>
            <a:r>
              <a:rPr lang="en-US" dirty="0"/>
              <a:t>Point to Point and Multipoint Communications. </a:t>
            </a:r>
          </a:p>
          <a:p>
            <a:pPr algn="just">
              <a:lnSpc>
                <a:spcPct val="150000"/>
              </a:lnSpc>
              <a:buNone/>
            </a:pPr>
            <a:endParaRPr lang="en-US" dirty="0"/>
          </a:p>
        </p:txBody>
      </p:sp>
      <p:sp>
        <p:nvSpPr>
          <p:cNvPr id="3" name="Title 2">
            <a:extLst>
              <a:ext uri="{FF2B5EF4-FFF2-40B4-BE49-F238E27FC236}">
                <a16:creationId xmlns:a16="http://schemas.microsoft.com/office/drawing/2014/main" id="{C8E65F5B-D10C-4A3B-BB7E-5DEBDA398757}"/>
              </a:ext>
            </a:extLst>
          </p:cNvPr>
          <p:cNvSpPr>
            <a:spLocks noGrp="1"/>
          </p:cNvSpPr>
          <p:nvPr>
            <p:ph type="title"/>
          </p:nvPr>
        </p:nvSpPr>
        <p:spPr/>
        <p:txBody>
          <a:bodyPr/>
          <a:lstStyle/>
          <a:p>
            <a:r>
              <a:rPr lang="en-US" dirty="0"/>
              <a:t>HDLC</a:t>
            </a:r>
          </a:p>
        </p:txBody>
      </p:sp>
    </p:spTree>
    <p:extLst>
      <p:ext uri="{BB962C8B-B14F-4D97-AF65-F5344CB8AC3E}">
        <p14:creationId xmlns:p14="http://schemas.microsoft.com/office/powerpoint/2010/main" val="201485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E65F5B-D10C-4A3B-BB7E-5DEBDA398757}"/>
              </a:ext>
            </a:extLst>
          </p:cNvPr>
          <p:cNvSpPr>
            <a:spLocks noGrp="1"/>
          </p:cNvSpPr>
          <p:nvPr>
            <p:ph type="title"/>
          </p:nvPr>
        </p:nvSpPr>
        <p:spPr/>
        <p:txBody>
          <a:bodyPr/>
          <a:lstStyle/>
          <a:p>
            <a:r>
              <a:rPr lang="en-US" dirty="0"/>
              <a:t>Transfer Modes of HDLC</a:t>
            </a:r>
          </a:p>
        </p:txBody>
      </p:sp>
      <p:pic>
        <p:nvPicPr>
          <p:cNvPr id="1026" name="Picture 2" descr="https://www.tutorialspoint.com/assets/questions/media/15399/transfer_modes.jpg"/>
          <p:cNvPicPr>
            <a:picLocks noChangeAspect="1" noChangeArrowheads="1"/>
          </p:cNvPicPr>
          <p:nvPr/>
        </p:nvPicPr>
        <p:blipFill rotWithShape="1">
          <a:blip r:embed="rId3"/>
          <a:srcRect l="1761" t="4159" r="1817" b="1987"/>
          <a:stretch/>
        </p:blipFill>
        <p:spPr bwMode="auto">
          <a:xfrm>
            <a:off x="72000" y="2027034"/>
            <a:ext cx="4500000" cy="3761400"/>
          </a:xfrm>
          <a:prstGeom prst="rect">
            <a:avLst/>
          </a:prstGeom>
          <a:noFill/>
          <a:ln>
            <a:noFill/>
          </a:ln>
        </p:spPr>
      </p:pic>
      <p:pic>
        <p:nvPicPr>
          <p:cNvPr id="1028" name="Picture 4" descr="https://www.tutorialspoint.com/assets/questions/media/15399/abm.jpg"/>
          <p:cNvPicPr>
            <a:picLocks noChangeAspect="1" noChangeArrowheads="1"/>
          </p:cNvPicPr>
          <p:nvPr/>
        </p:nvPicPr>
        <p:blipFill rotWithShape="1">
          <a:blip r:embed="rId4"/>
          <a:srcRect l="1119" t="9061" r="1281" b="16129"/>
          <a:stretch/>
        </p:blipFill>
        <p:spPr bwMode="auto">
          <a:xfrm>
            <a:off x="4572000" y="2693559"/>
            <a:ext cx="4500000" cy="1470881"/>
          </a:xfrm>
          <a:prstGeom prst="rect">
            <a:avLst/>
          </a:prstGeom>
          <a:noFill/>
        </p:spPr>
      </p:pic>
    </p:spTree>
    <p:extLst>
      <p:ext uri="{BB962C8B-B14F-4D97-AF65-F5344CB8AC3E}">
        <p14:creationId xmlns:p14="http://schemas.microsoft.com/office/powerpoint/2010/main" val="201485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grpSp>
        <p:nvGrpSpPr>
          <p:cNvPr id="5" name="Group 4">
            <a:extLst>
              <a:ext uri="{FF2B5EF4-FFF2-40B4-BE49-F238E27FC236}">
                <a16:creationId xmlns:a16="http://schemas.microsoft.com/office/drawing/2014/main" id="{D37600EA-4167-4CD2-AC19-31BB2D157085}"/>
              </a:ext>
            </a:extLst>
          </p:cNvPr>
          <p:cNvGrpSpPr/>
          <p:nvPr/>
        </p:nvGrpSpPr>
        <p:grpSpPr>
          <a:xfrm>
            <a:off x="3316406" y="2371299"/>
            <a:ext cx="2511188" cy="2115402"/>
            <a:chOff x="4708478" y="2879678"/>
            <a:chExt cx="2511188" cy="2115402"/>
          </a:xfrm>
          <a:effectLst>
            <a:outerShdw blurRad="63500" sx="102000" sy="102000" algn="ctr" rotWithShape="0">
              <a:prstClr val="black">
                <a:alpha val="40000"/>
              </a:prstClr>
            </a:outerShdw>
          </a:effectLst>
        </p:grpSpPr>
        <p:sp>
          <p:nvSpPr>
            <p:cNvPr id="2" name="Rectangle 1">
              <a:extLst>
                <a:ext uri="{FF2B5EF4-FFF2-40B4-BE49-F238E27FC236}">
                  <a16:creationId xmlns:a16="http://schemas.microsoft.com/office/drawing/2014/main" id="{1DCC306A-F2B4-49B7-AB1D-4E0E5B0B3D8A}"/>
                </a:ext>
              </a:extLst>
            </p:cNvPr>
            <p:cNvSpPr/>
            <p:nvPr/>
          </p:nvSpPr>
          <p:spPr>
            <a:xfrm>
              <a:off x="4708478" y="2879678"/>
              <a:ext cx="2511188" cy="70968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Bahnschrift" panose="020B0502040204020203" pitchFamily="34" charset="0"/>
                </a:rPr>
                <a:t>8</a:t>
              </a:r>
              <a:endParaRPr lang="en-IN" sz="2000" dirty="0">
                <a:latin typeface="Bahnschrift" panose="020B0502040204020203" pitchFamily="34" charset="0"/>
              </a:endParaRPr>
            </a:p>
          </p:txBody>
        </p:sp>
        <p:sp>
          <p:nvSpPr>
            <p:cNvPr id="4" name="Rectangle 3">
              <a:extLst>
                <a:ext uri="{FF2B5EF4-FFF2-40B4-BE49-F238E27FC236}">
                  <a16:creationId xmlns:a16="http://schemas.microsoft.com/office/drawing/2014/main" id="{298B5ABD-51B7-452F-A2F0-6FE9D6DA50A8}"/>
                </a:ext>
              </a:extLst>
            </p:cNvPr>
            <p:cNvSpPr/>
            <p:nvPr/>
          </p:nvSpPr>
          <p:spPr>
            <a:xfrm>
              <a:off x="4708478" y="3603008"/>
              <a:ext cx="2511188" cy="1392072"/>
            </a:xfrm>
            <a:prstGeom prst="rect">
              <a:avLst/>
            </a:prstGeom>
            <a:solidFill>
              <a:srgbClr val="CFD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Bahnschrift" panose="020B0502040204020203" pitchFamily="34" charset="0"/>
                </a:rPr>
                <a:t>Beginning</a:t>
              </a:r>
              <a:br>
                <a:rPr lang="en-IN" sz="3200" dirty="0">
                  <a:solidFill>
                    <a:schemeClr val="tx1"/>
                  </a:solidFill>
                  <a:latin typeface="Bahnschrift" panose="020B0502040204020203" pitchFamily="34" charset="0"/>
                </a:rPr>
              </a:br>
              <a:r>
                <a:rPr lang="en-IN" sz="3200" dirty="0">
                  <a:solidFill>
                    <a:schemeClr val="tx1"/>
                  </a:solidFill>
                  <a:latin typeface="Bahnschrift" panose="020B0502040204020203" pitchFamily="34" charset="0"/>
                </a:rPr>
                <a:t>Sequence</a:t>
              </a:r>
            </a:p>
          </p:txBody>
        </p:sp>
      </p:grpSp>
    </p:spTree>
    <p:extLst>
      <p:ext uri="{BB962C8B-B14F-4D97-AF65-F5344CB8AC3E}">
        <p14:creationId xmlns:p14="http://schemas.microsoft.com/office/powerpoint/2010/main" val="15733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grpSp>
        <p:nvGrpSpPr>
          <p:cNvPr id="4" name="Group 3">
            <a:extLst>
              <a:ext uri="{FF2B5EF4-FFF2-40B4-BE49-F238E27FC236}">
                <a16:creationId xmlns:a16="http://schemas.microsoft.com/office/drawing/2014/main" id="{8B92DFF4-8096-4970-9051-4A9E35A95337}"/>
              </a:ext>
            </a:extLst>
          </p:cNvPr>
          <p:cNvGrpSpPr/>
          <p:nvPr/>
        </p:nvGrpSpPr>
        <p:grpSpPr>
          <a:xfrm>
            <a:off x="3316406" y="2371299"/>
            <a:ext cx="2511188" cy="2115402"/>
            <a:chOff x="4708478" y="2879678"/>
            <a:chExt cx="2511188" cy="2115402"/>
          </a:xfrm>
          <a:effectLst>
            <a:outerShdw blurRad="63500" sx="102000" sy="102000" algn="ctr" rotWithShape="0">
              <a:prstClr val="black">
                <a:alpha val="40000"/>
              </a:prstClr>
            </a:outerShdw>
          </a:effectLst>
        </p:grpSpPr>
        <p:sp>
          <p:nvSpPr>
            <p:cNvPr id="5" name="Rectangle 4">
              <a:extLst>
                <a:ext uri="{FF2B5EF4-FFF2-40B4-BE49-F238E27FC236}">
                  <a16:creationId xmlns:a16="http://schemas.microsoft.com/office/drawing/2014/main" id="{36A22FDD-FBEE-4150-BE0C-43C46CD20BD8}"/>
                </a:ext>
              </a:extLst>
            </p:cNvPr>
            <p:cNvSpPr/>
            <p:nvPr/>
          </p:nvSpPr>
          <p:spPr>
            <a:xfrm>
              <a:off x="4708478" y="2879678"/>
              <a:ext cx="2511188" cy="70968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Bahnschrift" panose="020B0502040204020203" pitchFamily="34" charset="0"/>
                </a:rPr>
                <a:t>16</a:t>
              </a:r>
              <a:endParaRPr lang="en-IN" sz="2000" dirty="0">
                <a:latin typeface="Bahnschrift" panose="020B0502040204020203" pitchFamily="34" charset="0"/>
              </a:endParaRPr>
            </a:p>
          </p:txBody>
        </p:sp>
        <p:sp>
          <p:nvSpPr>
            <p:cNvPr id="6" name="Rectangle 5">
              <a:extLst>
                <a:ext uri="{FF2B5EF4-FFF2-40B4-BE49-F238E27FC236}">
                  <a16:creationId xmlns:a16="http://schemas.microsoft.com/office/drawing/2014/main" id="{B66EDCBD-12CC-4495-9704-C1474F5B83D1}"/>
                </a:ext>
              </a:extLst>
            </p:cNvPr>
            <p:cNvSpPr/>
            <p:nvPr/>
          </p:nvSpPr>
          <p:spPr>
            <a:xfrm>
              <a:off x="4708478" y="3603008"/>
              <a:ext cx="2511188" cy="1392072"/>
            </a:xfrm>
            <a:prstGeom prst="rect">
              <a:avLst/>
            </a:prstGeom>
            <a:solidFill>
              <a:srgbClr val="CFD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Bahnschrift" panose="020B0502040204020203" pitchFamily="34" charset="0"/>
                </a:rPr>
                <a:t>Header</a:t>
              </a:r>
            </a:p>
          </p:txBody>
        </p:sp>
      </p:grpSp>
    </p:spTree>
    <p:extLst>
      <p:ext uri="{BB962C8B-B14F-4D97-AF65-F5344CB8AC3E}">
        <p14:creationId xmlns:p14="http://schemas.microsoft.com/office/powerpoint/2010/main" val="15733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9724-58EB-4DDE-84B8-8593BD37B441}"/>
              </a:ext>
            </a:extLst>
          </p:cNvPr>
          <p:cNvSpPr>
            <a:spLocks noGrp="1"/>
          </p:cNvSpPr>
          <p:nvPr>
            <p:ph type="title"/>
          </p:nvPr>
        </p:nvSpPr>
        <p:spPr/>
        <p:txBody>
          <a:bodyPr/>
          <a:lstStyle/>
          <a:p>
            <a:r>
              <a:rPr lang="en-US" dirty="0"/>
              <a:t>HDLC-Frame Format</a:t>
            </a:r>
          </a:p>
        </p:txBody>
      </p:sp>
      <p:grpSp>
        <p:nvGrpSpPr>
          <p:cNvPr id="4" name="Group 3">
            <a:extLst>
              <a:ext uri="{FF2B5EF4-FFF2-40B4-BE49-F238E27FC236}">
                <a16:creationId xmlns:a16="http://schemas.microsoft.com/office/drawing/2014/main" id="{6840A1E7-1AE8-46D0-BFC1-400F3AA530C2}"/>
              </a:ext>
            </a:extLst>
          </p:cNvPr>
          <p:cNvGrpSpPr/>
          <p:nvPr/>
        </p:nvGrpSpPr>
        <p:grpSpPr>
          <a:xfrm>
            <a:off x="3316406" y="2371299"/>
            <a:ext cx="2511188" cy="2115402"/>
            <a:chOff x="4708478" y="2879678"/>
            <a:chExt cx="2511188" cy="2115402"/>
          </a:xfrm>
          <a:effectLst>
            <a:outerShdw blurRad="63500" sx="102000" sy="102000" algn="ctr" rotWithShape="0">
              <a:prstClr val="black">
                <a:alpha val="40000"/>
              </a:prstClr>
            </a:outerShdw>
          </a:effectLst>
        </p:grpSpPr>
        <p:sp>
          <p:nvSpPr>
            <p:cNvPr id="5" name="Rectangle 4">
              <a:extLst>
                <a:ext uri="{FF2B5EF4-FFF2-40B4-BE49-F238E27FC236}">
                  <a16:creationId xmlns:a16="http://schemas.microsoft.com/office/drawing/2014/main" id="{30B00F0F-C86F-4619-B489-E7D55D84E156}"/>
                </a:ext>
              </a:extLst>
            </p:cNvPr>
            <p:cNvSpPr/>
            <p:nvPr/>
          </p:nvSpPr>
          <p:spPr>
            <a:xfrm>
              <a:off x="4708478" y="2879678"/>
              <a:ext cx="2511188" cy="70968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Bahnschrift" panose="020B0502040204020203" pitchFamily="34" charset="0"/>
              </a:endParaRPr>
            </a:p>
          </p:txBody>
        </p:sp>
        <p:sp>
          <p:nvSpPr>
            <p:cNvPr id="6" name="Rectangle 5">
              <a:extLst>
                <a:ext uri="{FF2B5EF4-FFF2-40B4-BE49-F238E27FC236}">
                  <a16:creationId xmlns:a16="http://schemas.microsoft.com/office/drawing/2014/main" id="{98013019-705A-4D3A-8F3F-CC98E2F16FEF}"/>
                </a:ext>
              </a:extLst>
            </p:cNvPr>
            <p:cNvSpPr/>
            <p:nvPr/>
          </p:nvSpPr>
          <p:spPr>
            <a:xfrm>
              <a:off x="4708478" y="3603008"/>
              <a:ext cx="2511188" cy="1392072"/>
            </a:xfrm>
            <a:prstGeom prst="rect">
              <a:avLst/>
            </a:prstGeom>
            <a:solidFill>
              <a:srgbClr val="CFD5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Bahnschrift" panose="020B0502040204020203" pitchFamily="34" charset="0"/>
                </a:rPr>
                <a:t>Body</a:t>
              </a:r>
            </a:p>
          </p:txBody>
        </p:sp>
      </p:grpSp>
    </p:spTree>
    <p:extLst>
      <p:ext uri="{BB962C8B-B14F-4D97-AF65-F5344CB8AC3E}">
        <p14:creationId xmlns:p14="http://schemas.microsoft.com/office/powerpoint/2010/main" val="1573382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522</Words>
  <Application>Microsoft Office PowerPoint</Application>
  <PresentationFormat>On-screen Show (4:3)</PresentationFormat>
  <Paragraphs>101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Bahnschrift</vt:lpstr>
      <vt:lpstr>Bahnschrift SemiBold</vt:lpstr>
      <vt:lpstr>Calibri</vt:lpstr>
      <vt:lpstr>Calibri Light</vt:lpstr>
      <vt:lpstr>Times New Roman</vt:lpstr>
      <vt:lpstr>Office Theme</vt:lpstr>
      <vt:lpstr>PowerPoint Presentation</vt:lpstr>
      <vt:lpstr>PowerPoint Presentation</vt:lpstr>
      <vt:lpstr>Bit Oriented Approach</vt:lpstr>
      <vt:lpstr>HDLC</vt:lpstr>
      <vt:lpstr>HDLC</vt:lpstr>
      <vt:lpstr>Transfer Modes of HDLC</vt:lpstr>
      <vt:lpstr>HDLC-Frame Format</vt:lpstr>
      <vt:lpstr>HDLC-Frame Format</vt:lpstr>
      <vt:lpstr>HDLC-Frame Format</vt:lpstr>
      <vt:lpstr>HDLC-Frame Format</vt:lpstr>
      <vt:lpstr>HDLC-Frame Format</vt:lpstr>
      <vt:lpstr>HDLC-Frame Format</vt:lpstr>
      <vt:lpstr>HDLC-Frame Format</vt:lpstr>
      <vt:lpstr>Types of HDLC Frames</vt:lpstr>
      <vt:lpstr>Types of HDLC Frames</vt:lpstr>
      <vt:lpstr>PowerPoint Presentation</vt:lpstr>
      <vt:lpstr>Byte Oriented Protocol</vt:lpstr>
      <vt:lpstr>PPP</vt:lpstr>
      <vt:lpstr>Components of PPP</vt:lpstr>
      <vt:lpstr>PPP-Frame Format</vt:lpstr>
      <vt:lpstr>Byte Stuffing in PPP Frame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Thakur</dc:creator>
  <cp:lastModifiedBy>video recording 1</cp:lastModifiedBy>
  <cp:revision>2</cp:revision>
  <dcterms:created xsi:type="dcterms:W3CDTF">2021-01-11T04:35:54Z</dcterms:created>
  <dcterms:modified xsi:type="dcterms:W3CDTF">2021-01-11T10:06:04Z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198209</vt:lpwstr>
  </property>
  <property fmtid="{D5CDD505-2E9C-101B-9397-08002B2CF9AE}" name="NXPowerLiteSettings" pid="3">
    <vt:lpwstr>C6200358026400</vt:lpwstr>
  </property>
  <property fmtid="{D5CDD505-2E9C-101B-9397-08002B2CF9AE}" name="NXPowerLiteVersion" pid="4">
    <vt:lpwstr>D8.0.4</vt:lpwstr>
  </property>
</Properties>
</file>