
<file path=[Content_Types].xml><?xml version="1.0" encoding="utf-8"?>
<Types xmlns="http://schemas.openxmlformats.org/package/2006/content-types"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0" r:id="rId4"/>
    <p:sldId id="259" r:id="rId5"/>
    <p:sldId id="260" r:id="rId6"/>
    <p:sldId id="271" r:id="rId7"/>
    <p:sldId id="304" r:id="rId8"/>
    <p:sldId id="272" r:id="rId9"/>
    <p:sldId id="261" r:id="rId10"/>
    <p:sldId id="274" r:id="rId11"/>
    <p:sldId id="262" r:id="rId12"/>
    <p:sldId id="263" r:id="rId13"/>
    <p:sldId id="264" r:id="rId14"/>
    <p:sldId id="265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75" r:id="rId29"/>
    <p:sldId id="276" r:id="rId30"/>
    <p:sldId id="277" r:id="rId31"/>
    <p:sldId id="266" r:id="rId32"/>
    <p:sldId id="278" r:id="rId33"/>
    <p:sldId id="297" r:id="rId34"/>
    <p:sldId id="298" r:id="rId35"/>
    <p:sldId id="299" r:id="rId36"/>
    <p:sldId id="300" r:id="rId37"/>
    <p:sldId id="301" r:id="rId38"/>
    <p:sldId id="280" r:id="rId39"/>
    <p:sldId id="268" r:id="rId40"/>
    <p:sldId id="282" r:id="rId41"/>
    <p:sldId id="302" r:id="rId42"/>
    <p:sldId id="303" r:id="rId43"/>
    <p:sldId id="257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  <a:srgbClr val="EADCF4"/>
    <a:srgbClr val="E6E6E6"/>
    <a:srgbClr val="C39BE1"/>
    <a:srgbClr val="2F1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2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15D018-A06C-4F25-9992-4657BA3814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759DA7-AB0C-480D-8EF0-04AF322DD8C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9000">
                <a:schemeClr val="accent1">
                  <a:lumMod val="45000"/>
                  <a:lumOff val="55000"/>
                  <a:alpha val="11000"/>
                </a:scheme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4EAE0-E4AA-44C1-8693-321328EE8989}"/>
              </a:ext>
            </a:extLst>
          </p:cNvPr>
          <p:cNvSpPr/>
          <p:nvPr userDrawn="1"/>
        </p:nvSpPr>
        <p:spPr>
          <a:xfrm>
            <a:off x="0" y="4043375"/>
            <a:ext cx="2514600" cy="828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ECAP453</a:t>
            </a:r>
            <a:endParaRPr lang="en-US" sz="4400" b="1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CCF02B-1417-4DC5-8BAD-485667C840BA}"/>
              </a:ext>
            </a:extLst>
          </p:cNvPr>
          <p:cNvSpPr/>
          <p:nvPr userDrawn="1"/>
        </p:nvSpPr>
        <p:spPr>
          <a:xfrm>
            <a:off x="0" y="4872050"/>
            <a:ext cx="7029452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DATA COMMUNICATION AND NETWORKING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894B1A-622A-44CC-AE12-81B13D7B4CD2}"/>
              </a:ext>
            </a:extLst>
          </p:cNvPr>
          <p:cNvSpPr/>
          <p:nvPr userDrawn="1"/>
        </p:nvSpPr>
        <p:spPr>
          <a:xfrm>
            <a:off x="6529388" y="5630459"/>
            <a:ext cx="2486024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Dr. Rajni Bhalla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08A9A3-B3FC-41EB-84F4-C5FAF148F0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13027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62F2D8-735A-4D19-8675-71F30164B703}"/>
              </a:ext>
            </a:extLst>
          </p:cNvPr>
          <p:cNvSpPr txBox="1"/>
          <p:nvPr userDrawn="1"/>
        </p:nvSpPr>
        <p:spPr>
          <a:xfrm>
            <a:off x="6400801" y="6145469"/>
            <a:ext cx="2614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0" dirty="0">
                <a:solidFill>
                  <a:schemeClr val="bg1"/>
                </a:solidFill>
                <a:latin typeface="Bahnschrift" panose="020B0502040204020203" pitchFamily="34" charset="0"/>
              </a:rPr>
              <a:t>Associate Professor</a:t>
            </a:r>
            <a:endParaRPr lang="en-US" sz="2000" b="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3BB2C2-8BFC-4320-BC1D-9175D97C106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54650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60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6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A19ED5-793D-48B4-AF84-08BFCFF7C032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0">
                <a:srgbClr val="7030A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258770-16A1-4730-BE8B-FF20DF2E6F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4143" y1="55600" x2="74143" y2="55600"/>
                        <a14:foregroundMark x1="57143" y1="36600" x2="57143" y2="36600"/>
                        <a14:foregroundMark x1="63857" y1="38800" x2="63857" y2="38800"/>
                        <a14:foregroundMark x1="65000" y1="32600" x2="65000" y2="32600"/>
                        <a14:foregroundMark x1="64286" y1="26600" x2="64286" y2="26600"/>
                        <a14:foregroundMark x1="39143" y1="26600" x2="39143" y2="26600"/>
                        <a14:foregroundMark x1="39000" y1="33400" x2="39000" y2="33400"/>
                        <a14:foregroundMark x1="39429" y1="38800" x2="39429" y2="38800"/>
                        <a14:backgroundMark x1="51571" y1="55000" x2="51571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6" r="22245" b="5171"/>
          <a:stretch/>
        </p:blipFill>
        <p:spPr bwMode="auto">
          <a:xfrm>
            <a:off x="7486650" y="136524"/>
            <a:ext cx="1530748" cy="17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51D0B-DA75-4D75-9033-F959EAF3EE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268" y="2069828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49A0B1"/>
              </a:buClr>
              <a:defRPr/>
            </a:lvl3pPr>
            <a:lvl4pPr>
              <a:buClr>
                <a:srgbClr val="49A0B1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A2F7D-4116-4588-8A00-A615E67BDBC2}"/>
              </a:ext>
            </a:extLst>
          </p:cNvPr>
          <p:cNvSpPr/>
          <p:nvPr userDrawn="1"/>
        </p:nvSpPr>
        <p:spPr>
          <a:xfrm>
            <a:off x="628650" y="136524"/>
            <a:ext cx="3220019" cy="171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2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(Grey)">
    <p:bg>
      <p:bgPr>
        <a:blipFill dpi="0" rotWithShape="1">
          <a:blip r:embed="rId2">
            <a:alphaModFix amt="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86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962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 flip="none" rotWithShape="1">
          <a:gsLst>
            <a:gs pos="11000">
              <a:schemeClr val="accent6">
                <a:lumMod val="5000"/>
                <a:lumOff val="95000"/>
                <a:alpha val="0"/>
              </a:schemeClr>
            </a:gs>
            <a:gs pos="55000">
              <a:schemeClr val="accent1">
                <a:lumMod val="60000"/>
                <a:lumOff val="40000"/>
              </a:schemeClr>
            </a:gs>
            <a:gs pos="92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CD418-F8D3-403C-9658-74F8F9EA6A76}"/>
              </a:ext>
            </a:extLst>
          </p:cNvPr>
          <p:cNvSpPr/>
          <p:nvPr userDrawn="1"/>
        </p:nvSpPr>
        <p:spPr>
          <a:xfrm>
            <a:off x="2213655" y="2891971"/>
            <a:ext cx="4716689" cy="10740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8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B86E7-B855-48D8-AF59-BE3BA3BF5572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7" r:id="rId7"/>
    <p:sldLayoutId id="2147483666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49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>
              <a:latin typeface="Bahnschrift SemiBold" panose="020B0502040204020203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D0E095A-D0E8-48B9-B438-8AF1B948583E}"/>
              </a:ext>
            </a:extLst>
          </p:cNvPr>
          <p:cNvGrpSpPr/>
          <p:nvPr/>
        </p:nvGrpSpPr>
        <p:grpSpPr>
          <a:xfrm>
            <a:off x="609156" y="2199544"/>
            <a:ext cx="7975600" cy="3108960"/>
            <a:chOff x="741680" y="2827181"/>
            <a:chExt cx="7975600" cy="310896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D4925582-B365-4A37-9C9C-5B01D5996F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" t="25379" r="2904" b="25097"/>
            <a:stretch/>
          </p:blipFill>
          <p:spPr bwMode="auto">
            <a:xfrm>
              <a:off x="741680" y="2827181"/>
              <a:ext cx="7975600" cy="310896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318F39-C7E6-4F21-8086-E7E7F31AF9DC}"/>
                </a:ext>
              </a:extLst>
            </p:cNvPr>
            <p:cNvGrpSpPr/>
            <p:nvPr/>
          </p:nvGrpSpPr>
          <p:grpSpPr>
            <a:xfrm>
              <a:off x="2081050" y="3217681"/>
              <a:ext cx="1248890" cy="400110"/>
              <a:chOff x="2050570" y="2512671"/>
              <a:chExt cx="1248890" cy="40011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D7B0A18-AA8C-4051-8555-6A0F1CAFACDE}"/>
                  </a:ext>
                </a:extLst>
              </p:cNvPr>
              <p:cNvSpPr/>
              <p:nvPr/>
            </p:nvSpPr>
            <p:spPr>
              <a:xfrm>
                <a:off x="2103120" y="2599923"/>
                <a:ext cx="1196340" cy="2380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73D9AC-DB2E-4F34-9DA9-3A0A37FB2CF9}"/>
                  </a:ext>
                </a:extLst>
              </p:cNvPr>
              <p:cNvSpPr txBox="1"/>
              <p:nvPr/>
            </p:nvSpPr>
            <p:spPr>
              <a:xfrm>
                <a:off x="2050570" y="2512671"/>
                <a:ext cx="12266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latin typeface="Bahnschrift" panose="020B0502040204020203" pitchFamily="34" charset="0"/>
                  </a:defRPr>
                </a:lvl1pPr>
              </a:lstStyle>
              <a:p>
                <a:r>
                  <a:rPr lang="en-IN" sz="2000" dirty="0"/>
                  <a:t>Frame 1.1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2BCAC0E-0F74-441F-B2E0-18BC8EC1A304}"/>
                </a:ext>
              </a:extLst>
            </p:cNvPr>
            <p:cNvGrpSpPr/>
            <p:nvPr/>
          </p:nvGrpSpPr>
          <p:grpSpPr>
            <a:xfrm>
              <a:off x="3477780" y="3217681"/>
              <a:ext cx="1274708" cy="400110"/>
              <a:chOff x="2050570" y="2512671"/>
              <a:chExt cx="1274708" cy="40011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27746EE-8D88-49B7-BE09-CEB86DF76CAE}"/>
                  </a:ext>
                </a:extLst>
              </p:cNvPr>
              <p:cNvSpPr/>
              <p:nvPr/>
            </p:nvSpPr>
            <p:spPr>
              <a:xfrm>
                <a:off x="2103120" y="2599923"/>
                <a:ext cx="1196340" cy="2380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A8E5C8-C226-495C-BD9D-63FB41DEC441}"/>
                  </a:ext>
                </a:extLst>
              </p:cNvPr>
              <p:cNvSpPr txBox="1"/>
              <p:nvPr/>
            </p:nvSpPr>
            <p:spPr>
              <a:xfrm>
                <a:off x="2050570" y="2512671"/>
                <a:ext cx="1274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latin typeface="Bahnschrift" panose="020B0502040204020203" pitchFamily="34" charset="0"/>
                  </a:defRPr>
                </a:lvl1pPr>
              </a:lstStyle>
              <a:p>
                <a:r>
                  <a:rPr lang="en-IN" sz="2000" dirty="0"/>
                  <a:t>Frame 1.2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7D55AEE-4686-4954-AA60-4F0F8882D561}"/>
                </a:ext>
              </a:extLst>
            </p:cNvPr>
            <p:cNvGrpSpPr/>
            <p:nvPr/>
          </p:nvGrpSpPr>
          <p:grpSpPr>
            <a:xfrm>
              <a:off x="3163090" y="3760274"/>
              <a:ext cx="1274708" cy="400110"/>
              <a:chOff x="3163090" y="3760274"/>
              <a:chExt cx="1274708" cy="40011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4C11F48-99DB-4237-9FEF-C142CB63DEE5}"/>
                  </a:ext>
                </a:extLst>
              </p:cNvPr>
              <p:cNvSpPr/>
              <p:nvPr/>
            </p:nvSpPr>
            <p:spPr>
              <a:xfrm>
                <a:off x="3215640" y="3843762"/>
                <a:ext cx="1196340" cy="23808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BA4519-11C1-4FB5-A429-648B71414A9D}"/>
                  </a:ext>
                </a:extLst>
              </p:cNvPr>
              <p:cNvSpPr txBox="1"/>
              <p:nvPr/>
            </p:nvSpPr>
            <p:spPr>
              <a:xfrm>
                <a:off x="3163090" y="3760274"/>
                <a:ext cx="1274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latin typeface="Bahnschrift" panose="020B0502040204020203" pitchFamily="34" charset="0"/>
                  </a:defRPr>
                </a:lvl1pPr>
              </a:lstStyle>
              <a:p>
                <a:r>
                  <a:rPr lang="en-IN" sz="2000" dirty="0"/>
                  <a:t>Frame 2.1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14B07CF-2BE8-402C-8F72-D0349BE6803A}"/>
                </a:ext>
              </a:extLst>
            </p:cNvPr>
            <p:cNvGrpSpPr/>
            <p:nvPr/>
          </p:nvGrpSpPr>
          <p:grpSpPr>
            <a:xfrm>
              <a:off x="5276792" y="3760274"/>
              <a:ext cx="1322798" cy="400110"/>
              <a:chOff x="3163090" y="3760274"/>
              <a:chExt cx="1322798" cy="40011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E6D31B3-74A9-4985-A6E4-7E40DFD7C3B1}"/>
                  </a:ext>
                </a:extLst>
              </p:cNvPr>
              <p:cNvSpPr/>
              <p:nvPr/>
            </p:nvSpPr>
            <p:spPr>
              <a:xfrm>
                <a:off x="3215640" y="3843762"/>
                <a:ext cx="1196340" cy="23808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5121B1-7BDE-4793-B803-7E8FCCE44636}"/>
                  </a:ext>
                </a:extLst>
              </p:cNvPr>
              <p:cNvSpPr txBox="1"/>
              <p:nvPr/>
            </p:nvSpPr>
            <p:spPr>
              <a:xfrm>
                <a:off x="3163090" y="3760274"/>
                <a:ext cx="13227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latin typeface="Bahnschrift" panose="020B0502040204020203" pitchFamily="34" charset="0"/>
                  </a:defRPr>
                </a:lvl1pPr>
              </a:lstStyle>
              <a:p>
                <a:r>
                  <a:rPr lang="en-IN" sz="2000" dirty="0"/>
                  <a:t>Frame 2.2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984C785-4C23-43D6-B967-61AD3C25D958}"/>
                </a:ext>
              </a:extLst>
            </p:cNvPr>
            <p:cNvGrpSpPr/>
            <p:nvPr/>
          </p:nvGrpSpPr>
          <p:grpSpPr>
            <a:xfrm>
              <a:off x="2980674" y="4349488"/>
              <a:ext cx="1277914" cy="400110"/>
              <a:chOff x="2980674" y="4349488"/>
              <a:chExt cx="1277914" cy="40011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30BCA6-DC90-4135-9FF8-B30E64A7B932}"/>
                  </a:ext>
                </a:extLst>
              </p:cNvPr>
              <p:cNvSpPr/>
              <p:nvPr/>
            </p:nvSpPr>
            <p:spPr>
              <a:xfrm>
                <a:off x="3033224" y="4435112"/>
                <a:ext cx="1196340" cy="23808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029121-B609-4CF1-B6EC-012CC80F65A9}"/>
                  </a:ext>
                </a:extLst>
              </p:cNvPr>
              <p:cNvSpPr txBox="1"/>
              <p:nvPr/>
            </p:nvSpPr>
            <p:spPr>
              <a:xfrm>
                <a:off x="2980674" y="4349488"/>
                <a:ext cx="12779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latin typeface="Bahnschrift" panose="020B0502040204020203" pitchFamily="34" charset="0"/>
                  </a:defRPr>
                </a:lvl1pPr>
              </a:lstStyle>
              <a:p>
                <a:r>
                  <a:rPr lang="en-IN" sz="2000" dirty="0"/>
                  <a:t>Frame 3.1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14E7E50-476E-4BC3-867E-57C5E4EF1581}"/>
                </a:ext>
              </a:extLst>
            </p:cNvPr>
            <p:cNvGrpSpPr/>
            <p:nvPr/>
          </p:nvGrpSpPr>
          <p:grpSpPr>
            <a:xfrm>
              <a:off x="6639002" y="4349488"/>
              <a:ext cx="1326004" cy="400110"/>
              <a:chOff x="2980674" y="4349488"/>
              <a:chExt cx="1326004" cy="40011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A9010D-9336-499A-BA8C-BAA8F3555B41}"/>
                  </a:ext>
                </a:extLst>
              </p:cNvPr>
              <p:cNvSpPr/>
              <p:nvPr/>
            </p:nvSpPr>
            <p:spPr>
              <a:xfrm>
                <a:off x="3033224" y="4435112"/>
                <a:ext cx="1196340" cy="23808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AFFB61-F14D-4FB7-91BB-27B0CA9F4181}"/>
                  </a:ext>
                </a:extLst>
              </p:cNvPr>
              <p:cNvSpPr txBox="1"/>
              <p:nvPr/>
            </p:nvSpPr>
            <p:spPr>
              <a:xfrm>
                <a:off x="2980674" y="4349488"/>
                <a:ext cx="1326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latin typeface="Bahnschrift" panose="020B0502040204020203" pitchFamily="34" charset="0"/>
                  </a:defRPr>
                </a:lvl1pPr>
              </a:lstStyle>
              <a:p>
                <a:r>
                  <a:rPr lang="en-IN" sz="2000" dirty="0"/>
                  <a:t>Frame 3.2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0AF9FC5-56C9-455C-9D6B-B0F4FC0CFCAB}"/>
                </a:ext>
              </a:extLst>
            </p:cNvPr>
            <p:cNvSpPr/>
            <p:nvPr/>
          </p:nvSpPr>
          <p:spPr>
            <a:xfrm>
              <a:off x="3491688" y="4933831"/>
              <a:ext cx="1196340" cy="23808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79BA80D-3E98-4EB9-A1FA-846F9FC7606C}"/>
                </a:ext>
              </a:extLst>
            </p:cNvPr>
            <p:cNvSpPr txBox="1"/>
            <p:nvPr/>
          </p:nvSpPr>
          <p:spPr>
            <a:xfrm>
              <a:off x="3439138" y="4842754"/>
              <a:ext cx="1287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>
                  <a:latin typeface="Bahnschrift" panose="020B0502040204020203" pitchFamily="34" charset="0"/>
                </a:defRPr>
              </a:lvl1pPr>
            </a:lstStyle>
            <a:p>
              <a:r>
                <a:rPr lang="en-IN" sz="2000" dirty="0"/>
                <a:t>Frame 4.1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2053371-08E9-42A6-966C-ABF6B972980A}"/>
                </a:ext>
              </a:extLst>
            </p:cNvPr>
            <p:cNvSpPr/>
            <p:nvPr/>
          </p:nvSpPr>
          <p:spPr>
            <a:xfrm>
              <a:off x="5632908" y="4933831"/>
              <a:ext cx="1196340" cy="23808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BCE4807-7B99-438C-9FA3-B57D46C938DC}"/>
                </a:ext>
              </a:extLst>
            </p:cNvPr>
            <p:cNvSpPr txBox="1"/>
            <p:nvPr/>
          </p:nvSpPr>
          <p:spPr>
            <a:xfrm>
              <a:off x="5580358" y="4842754"/>
              <a:ext cx="1335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>
                  <a:latin typeface="Bahnschrift" panose="020B0502040204020203" pitchFamily="34" charset="0"/>
                </a:defRPr>
              </a:lvl1pPr>
            </a:lstStyle>
            <a:p>
              <a:r>
                <a:rPr lang="en-IN" sz="2000" dirty="0"/>
                <a:t>Frame 4.2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It allows the stations to transmit data at any time whenever they want.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After transmitting the data packet, station waits for some time.</a:t>
            </a:r>
          </a:p>
          <a:p>
            <a:pPr lvl="1" fontAlgn="base">
              <a:lnSpc>
                <a:spcPct val="150000"/>
              </a:lnSpc>
            </a:pPr>
            <a:r>
              <a:rPr lang="en-US" dirty="0"/>
              <a:t>CASE-1</a:t>
            </a:r>
          </a:p>
          <a:p>
            <a:pPr lvl="1" fontAlgn="base">
              <a:lnSpc>
                <a:spcPct val="150000"/>
              </a:lnSpc>
            </a:pPr>
            <a:r>
              <a:rPr lang="en-US" dirty="0"/>
              <a:t>CASE-2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Pure Aloha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CASE-1</a:t>
            </a:r>
          </a:p>
          <a:p>
            <a:pPr lvl="1" fontAlgn="base">
              <a:lnSpc>
                <a:spcPct val="150000"/>
              </a:lnSpc>
            </a:pPr>
            <a:r>
              <a:rPr lang="en-US" dirty="0"/>
              <a:t>Transmitting station receives an acknowledgement from the receiving station.</a:t>
            </a:r>
          </a:p>
          <a:p>
            <a:pPr lvl="1" fontAlgn="base">
              <a:lnSpc>
                <a:spcPct val="150000"/>
              </a:lnSpc>
            </a:pPr>
            <a:r>
              <a:rPr lang="en-US" dirty="0"/>
              <a:t>In this case, transmitting station assumes that the transmission is successful.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Pure Aloha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3000" dirty="0">
                <a:solidFill>
                  <a:srgbClr val="FF0000"/>
                </a:solidFill>
              </a:rPr>
              <a:t>CASE-2</a:t>
            </a:r>
          </a:p>
          <a:p>
            <a:pPr lvl="1" algn="just" fontAlgn="base">
              <a:lnSpc>
                <a:spcPct val="150000"/>
              </a:lnSpc>
            </a:pPr>
            <a:r>
              <a:rPr lang="en-US" dirty="0"/>
              <a:t>Transmitting station does not receive any acknowledgement within specified time from the receiving station.</a:t>
            </a:r>
          </a:p>
          <a:p>
            <a:pPr lvl="1" algn="just" fontAlgn="base">
              <a:lnSpc>
                <a:spcPct val="150000"/>
              </a:lnSpc>
            </a:pPr>
            <a:r>
              <a:rPr lang="en-US" dirty="0"/>
              <a:t>In this case, transmitting station assumes that the transmission is unsuccessful.</a:t>
            </a:r>
          </a:p>
          <a:p>
            <a:pPr lvl="1" algn="just" fontAlgn="base">
              <a:lnSpc>
                <a:spcPct val="150000"/>
              </a:lnSpc>
            </a:pPr>
            <a:r>
              <a:rPr lang="en-US" dirty="0"/>
              <a:t>Then,</a:t>
            </a:r>
          </a:p>
          <a:p>
            <a:pPr lvl="2" algn="just" fontAlgn="base">
              <a:lnSpc>
                <a:spcPct val="150000"/>
              </a:lnSpc>
            </a:pPr>
            <a:r>
              <a:rPr lang="en-US" sz="2400" dirty="0"/>
              <a:t> Back OFF Strategy</a:t>
            </a:r>
            <a:endParaRPr lang="en-US" sz="2400" dirty="0">
              <a:solidFill>
                <a:srgbClr val="7030A0"/>
              </a:solidFill>
            </a:endParaRPr>
          </a:p>
          <a:p>
            <a:pPr lvl="2" algn="just" fontAlgn="base">
              <a:lnSpc>
                <a:spcPct val="150000"/>
              </a:lnSpc>
            </a:pPr>
            <a:r>
              <a:rPr lang="en-US" sz="2400" dirty="0"/>
              <a:t>The throughput of aloha is maximized when frames are of uniform length.</a:t>
            </a:r>
          </a:p>
          <a:p>
            <a:pPr lvl="1" fontAlgn="base">
              <a:lnSpc>
                <a:spcPct val="150000"/>
              </a:lnSpc>
              <a:buNone/>
            </a:pPr>
            <a:endParaRPr lang="en-US" dirty="0"/>
          </a:p>
          <a:p>
            <a:pPr lvl="1">
              <a:lnSpc>
                <a:spcPct val="150000"/>
              </a:lnSpc>
              <a:buNone/>
            </a:pPr>
            <a:endParaRPr lang="en-US" dirty="0"/>
          </a:p>
          <a:p>
            <a:pPr fontAlgn="base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Pure Aloha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14533A-912A-4E85-A666-80F63FF51F16}"/>
              </a:ext>
            </a:extLst>
          </p:cNvPr>
          <p:cNvCxnSpPr>
            <a:cxnSpLocks/>
          </p:cNvCxnSpPr>
          <p:nvPr/>
        </p:nvCxnSpPr>
        <p:spPr>
          <a:xfrm>
            <a:off x="7214164" y="1875725"/>
            <a:ext cx="0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32B61A-5BA1-40BD-B26C-B93CC5C5AE8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216643" y="2947327"/>
            <a:ext cx="1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376D9C-1AFC-4D9B-8641-ABC077759D54}"/>
              </a:ext>
            </a:extLst>
          </p:cNvPr>
          <p:cNvCxnSpPr>
            <a:cxnSpLocks/>
          </p:cNvCxnSpPr>
          <p:nvPr/>
        </p:nvCxnSpPr>
        <p:spPr>
          <a:xfrm>
            <a:off x="7214164" y="5712902"/>
            <a:ext cx="4959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146631-7623-4F2E-AF89-086DC19F1660}"/>
              </a:ext>
            </a:extLst>
          </p:cNvPr>
          <p:cNvCxnSpPr>
            <a:cxnSpLocks/>
          </p:cNvCxnSpPr>
          <p:nvPr/>
        </p:nvCxnSpPr>
        <p:spPr>
          <a:xfrm flipH="1">
            <a:off x="7216643" y="3985674"/>
            <a:ext cx="1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Flowchart for Pure Aloha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B598C2-3885-40F6-B6A3-4A67DE8A5B5D}"/>
              </a:ext>
            </a:extLst>
          </p:cNvPr>
          <p:cNvSpPr/>
          <p:nvPr/>
        </p:nvSpPr>
        <p:spPr>
          <a:xfrm>
            <a:off x="5987283" y="1358200"/>
            <a:ext cx="2458721" cy="517525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5B8E69-A3C3-412D-A1C6-80D676CE85A7}"/>
              </a:ext>
            </a:extLst>
          </p:cNvPr>
          <p:cNvSpPr/>
          <p:nvPr/>
        </p:nvSpPr>
        <p:spPr>
          <a:xfrm>
            <a:off x="5679011" y="2429802"/>
            <a:ext cx="3075265" cy="5175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Set back off to zero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5582C7-3E43-449A-8648-7C8ADD2806C2}"/>
              </a:ext>
            </a:extLst>
          </p:cNvPr>
          <p:cNvSpPr/>
          <p:nvPr/>
        </p:nvSpPr>
        <p:spPr>
          <a:xfrm>
            <a:off x="5679010" y="3501404"/>
            <a:ext cx="3075266" cy="5175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Wait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72E5447A-2C88-498C-AB51-87F50C151C6C}"/>
              </a:ext>
            </a:extLst>
          </p:cNvPr>
          <p:cNvSpPr/>
          <p:nvPr/>
        </p:nvSpPr>
        <p:spPr>
          <a:xfrm>
            <a:off x="5778698" y="4549957"/>
            <a:ext cx="2875890" cy="1151321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Received ACK?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765988-8194-45B6-BA69-1D8E225DC531}"/>
              </a:ext>
            </a:extLst>
          </p:cNvPr>
          <p:cNvSpPr/>
          <p:nvPr/>
        </p:nvSpPr>
        <p:spPr>
          <a:xfrm>
            <a:off x="5987243" y="6278403"/>
            <a:ext cx="2458800" cy="5175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Success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2AE3CB-B0C1-4F87-B850-30A9AB22CA13}"/>
              </a:ext>
            </a:extLst>
          </p:cNvPr>
          <p:cNvSpPr/>
          <p:nvPr/>
        </p:nvSpPr>
        <p:spPr>
          <a:xfrm>
            <a:off x="3625482" y="4679821"/>
            <a:ext cx="1636275" cy="891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Increment back off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B734720-56A3-42A2-B4E7-69EB06CAF02A}"/>
              </a:ext>
            </a:extLst>
          </p:cNvPr>
          <p:cNvSpPr/>
          <p:nvPr/>
        </p:nvSpPr>
        <p:spPr>
          <a:xfrm>
            <a:off x="232257" y="4549957"/>
            <a:ext cx="2875891" cy="1151321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Reached Limit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ACC07D-6291-4FAA-B1FD-5AF0363A0C7C}"/>
              </a:ext>
            </a:extLst>
          </p:cNvPr>
          <p:cNvSpPr/>
          <p:nvPr/>
        </p:nvSpPr>
        <p:spPr>
          <a:xfrm>
            <a:off x="440802" y="6280618"/>
            <a:ext cx="2458800" cy="5175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Abort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855FB-0040-4022-ABA1-2EE86345AEA4}"/>
              </a:ext>
            </a:extLst>
          </p:cNvPr>
          <p:cNvSpPr/>
          <p:nvPr/>
        </p:nvSpPr>
        <p:spPr>
          <a:xfrm>
            <a:off x="272355" y="3444254"/>
            <a:ext cx="2795695" cy="5540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Wait back off time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25BF1EA-6203-4212-BB9F-6D1A85A3E165}"/>
              </a:ext>
            </a:extLst>
          </p:cNvPr>
          <p:cNvCxnSpPr>
            <a:cxnSpLocks/>
            <a:stCxn id="12" idx="0"/>
            <a:endCxn id="4" idx="1"/>
          </p:cNvCxnSpPr>
          <p:nvPr/>
        </p:nvCxnSpPr>
        <p:spPr>
          <a:xfrm rot="5400000" flipH="1" flipV="1">
            <a:off x="3296763" y="1062006"/>
            <a:ext cx="755689" cy="400880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E900B3-7230-48E4-BC6A-144D67C7F412}"/>
              </a:ext>
            </a:extLst>
          </p:cNvPr>
          <p:cNvCxnSpPr>
            <a:stCxn id="5" idx="1"/>
            <a:endCxn id="9" idx="3"/>
          </p:cNvCxnSpPr>
          <p:nvPr/>
        </p:nvCxnSpPr>
        <p:spPr>
          <a:xfrm flipH="1" flipV="1">
            <a:off x="5261757" y="5125617"/>
            <a:ext cx="516941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CBDB55-ED62-4953-B98B-B304326E71DF}"/>
              </a:ext>
            </a:extLst>
          </p:cNvPr>
          <p:cNvCxnSpPr/>
          <p:nvPr/>
        </p:nvCxnSpPr>
        <p:spPr>
          <a:xfrm flipH="1" flipV="1">
            <a:off x="3112441" y="5126267"/>
            <a:ext cx="516941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F38E81-77BA-407F-9631-F8872031CD1A}"/>
              </a:ext>
            </a:extLst>
          </p:cNvPr>
          <p:cNvCxnSpPr>
            <a:cxnSpLocks/>
          </p:cNvCxnSpPr>
          <p:nvPr/>
        </p:nvCxnSpPr>
        <p:spPr>
          <a:xfrm>
            <a:off x="1670980" y="5712902"/>
            <a:ext cx="4959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CCAA88-7341-4B41-8E68-2F450FE11E32}"/>
              </a:ext>
            </a:extLst>
          </p:cNvPr>
          <p:cNvCxnSpPr>
            <a:cxnSpLocks/>
          </p:cNvCxnSpPr>
          <p:nvPr/>
        </p:nvCxnSpPr>
        <p:spPr>
          <a:xfrm flipH="1" flipV="1">
            <a:off x="1670202" y="3995199"/>
            <a:ext cx="1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70773F0-098A-45BA-9E73-F50CC9ECEFD5}"/>
              </a:ext>
            </a:extLst>
          </p:cNvPr>
          <p:cNvSpPr txBox="1"/>
          <p:nvPr/>
        </p:nvSpPr>
        <p:spPr>
          <a:xfrm>
            <a:off x="5381845" y="475628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No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7BA6AD-ED13-4AB0-9ECD-2E1F27A212E9}"/>
              </a:ext>
            </a:extLst>
          </p:cNvPr>
          <p:cNvSpPr txBox="1"/>
          <p:nvPr/>
        </p:nvSpPr>
        <p:spPr>
          <a:xfrm>
            <a:off x="1670202" y="407562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No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486352-A825-4928-B445-808A6681E044}"/>
              </a:ext>
            </a:extLst>
          </p:cNvPr>
          <p:cNvSpPr txBox="1"/>
          <p:nvPr/>
        </p:nvSpPr>
        <p:spPr>
          <a:xfrm>
            <a:off x="1670202" y="57975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9A5BB4-A204-4687-9CFA-95654BCC8B69}"/>
              </a:ext>
            </a:extLst>
          </p:cNvPr>
          <p:cNvSpPr txBox="1"/>
          <p:nvPr/>
        </p:nvSpPr>
        <p:spPr>
          <a:xfrm>
            <a:off x="7214164" y="580527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Yes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14533A-912A-4E85-A666-80F63FF51F16}"/>
              </a:ext>
            </a:extLst>
          </p:cNvPr>
          <p:cNvCxnSpPr>
            <a:cxnSpLocks/>
          </p:cNvCxnSpPr>
          <p:nvPr/>
        </p:nvCxnSpPr>
        <p:spPr>
          <a:xfrm>
            <a:off x="7214164" y="1875725"/>
            <a:ext cx="0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32B61A-5BA1-40BD-B26C-B93CC5C5AE8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216643" y="2947327"/>
            <a:ext cx="1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376D9C-1AFC-4D9B-8641-ABC077759D54}"/>
              </a:ext>
            </a:extLst>
          </p:cNvPr>
          <p:cNvCxnSpPr>
            <a:cxnSpLocks/>
          </p:cNvCxnSpPr>
          <p:nvPr/>
        </p:nvCxnSpPr>
        <p:spPr>
          <a:xfrm>
            <a:off x="7214164" y="5712902"/>
            <a:ext cx="4959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146631-7623-4F2E-AF89-086DC19F1660}"/>
              </a:ext>
            </a:extLst>
          </p:cNvPr>
          <p:cNvCxnSpPr>
            <a:cxnSpLocks/>
          </p:cNvCxnSpPr>
          <p:nvPr/>
        </p:nvCxnSpPr>
        <p:spPr>
          <a:xfrm flipH="1">
            <a:off x="7216643" y="3985674"/>
            <a:ext cx="1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Flowchart for Pure Aloha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B598C2-3885-40F6-B6A3-4A67DE8A5B5D}"/>
              </a:ext>
            </a:extLst>
          </p:cNvPr>
          <p:cNvSpPr/>
          <p:nvPr/>
        </p:nvSpPr>
        <p:spPr>
          <a:xfrm>
            <a:off x="5987283" y="1358200"/>
            <a:ext cx="2458721" cy="517525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5B8E69-A3C3-412D-A1C6-80D676CE85A7}"/>
              </a:ext>
            </a:extLst>
          </p:cNvPr>
          <p:cNvSpPr/>
          <p:nvPr/>
        </p:nvSpPr>
        <p:spPr>
          <a:xfrm>
            <a:off x="5679011" y="2429802"/>
            <a:ext cx="3075265" cy="51752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Set back off to zero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5582C7-3E43-449A-8648-7C8ADD2806C2}"/>
              </a:ext>
            </a:extLst>
          </p:cNvPr>
          <p:cNvSpPr/>
          <p:nvPr/>
        </p:nvSpPr>
        <p:spPr>
          <a:xfrm>
            <a:off x="5679010" y="3501404"/>
            <a:ext cx="3075266" cy="5175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Wait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72E5447A-2C88-498C-AB51-87F50C151C6C}"/>
              </a:ext>
            </a:extLst>
          </p:cNvPr>
          <p:cNvSpPr/>
          <p:nvPr/>
        </p:nvSpPr>
        <p:spPr>
          <a:xfrm>
            <a:off x="5778698" y="4549957"/>
            <a:ext cx="2875890" cy="1151321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Received ACK?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765988-8194-45B6-BA69-1D8E225DC531}"/>
              </a:ext>
            </a:extLst>
          </p:cNvPr>
          <p:cNvSpPr/>
          <p:nvPr/>
        </p:nvSpPr>
        <p:spPr>
          <a:xfrm>
            <a:off x="5987243" y="6278403"/>
            <a:ext cx="2458800" cy="5175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Success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2AE3CB-B0C1-4F87-B850-30A9AB22CA13}"/>
              </a:ext>
            </a:extLst>
          </p:cNvPr>
          <p:cNvSpPr/>
          <p:nvPr/>
        </p:nvSpPr>
        <p:spPr>
          <a:xfrm>
            <a:off x="3625482" y="4679821"/>
            <a:ext cx="1636275" cy="891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Increment back off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B734720-56A3-42A2-B4E7-69EB06CAF02A}"/>
              </a:ext>
            </a:extLst>
          </p:cNvPr>
          <p:cNvSpPr/>
          <p:nvPr/>
        </p:nvSpPr>
        <p:spPr>
          <a:xfrm>
            <a:off x="232257" y="4549957"/>
            <a:ext cx="2875891" cy="1151321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Reached Limit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ACC07D-6291-4FAA-B1FD-5AF0363A0C7C}"/>
              </a:ext>
            </a:extLst>
          </p:cNvPr>
          <p:cNvSpPr/>
          <p:nvPr/>
        </p:nvSpPr>
        <p:spPr>
          <a:xfrm>
            <a:off x="440802" y="6280618"/>
            <a:ext cx="2458800" cy="5175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Abort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855FB-0040-4022-ABA1-2EE86345AEA4}"/>
              </a:ext>
            </a:extLst>
          </p:cNvPr>
          <p:cNvSpPr/>
          <p:nvPr/>
        </p:nvSpPr>
        <p:spPr>
          <a:xfrm>
            <a:off x="272355" y="3444254"/>
            <a:ext cx="2795695" cy="5540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Wait back off time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25BF1EA-6203-4212-BB9F-6D1A85A3E165}"/>
              </a:ext>
            </a:extLst>
          </p:cNvPr>
          <p:cNvCxnSpPr>
            <a:cxnSpLocks/>
            <a:stCxn id="12" idx="0"/>
            <a:endCxn id="4" idx="1"/>
          </p:cNvCxnSpPr>
          <p:nvPr/>
        </p:nvCxnSpPr>
        <p:spPr>
          <a:xfrm rot="5400000" flipH="1" flipV="1">
            <a:off x="3296763" y="1062006"/>
            <a:ext cx="755689" cy="400880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E900B3-7230-48E4-BC6A-144D67C7F412}"/>
              </a:ext>
            </a:extLst>
          </p:cNvPr>
          <p:cNvCxnSpPr>
            <a:stCxn id="5" idx="1"/>
            <a:endCxn id="9" idx="3"/>
          </p:cNvCxnSpPr>
          <p:nvPr/>
        </p:nvCxnSpPr>
        <p:spPr>
          <a:xfrm flipH="1" flipV="1">
            <a:off x="5261757" y="5125617"/>
            <a:ext cx="516941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CBDB55-ED62-4953-B98B-B304326E71DF}"/>
              </a:ext>
            </a:extLst>
          </p:cNvPr>
          <p:cNvCxnSpPr/>
          <p:nvPr/>
        </p:nvCxnSpPr>
        <p:spPr>
          <a:xfrm flipH="1" flipV="1">
            <a:off x="3112441" y="5126267"/>
            <a:ext cx="516941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F38E81-77BA-407F-9631-F8872031CD1A}"/>
              </a:ext>
            </a:extLst>
          </p:cNvPr>
          <p:cNvCxnSpPr>
            <a:cxnSpLocks/>
          </p:cNvCxnSpPr>
          <p:nvPr/>
        </p:nvCxnSpPr>
        <p:spPr>
          <a:xfrm>
            <a:off x="1670980" y="5712902"/>
            <a:ext cx="4959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CCAA88-7341-4B41-8E68-2F450FE11E32}"/>
              </a:ext>
            </a:extLst>
          </p:cNvPr>
          <p:cNvCxnSpPr>
            <a:cxnSpLocks/>
          </p:cNvCxnSpPr>
          <p:nvPr/>
        </p:nvCxnSpPr>
        <p:spPr>
          <a:xfrm flipH="1" flipV="1">
            <a:off x="1670202" y="3995199"/>
            <a:ext cx="1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70773F0-098A-45BA-9E73-F50CC9ECEFD5}"/>
              </a:ext>
            </a:extLst>
          </p:cNvPr>
          <p:cNvSpPr txBox="1"/>
          <p:nvPr/>
        </p:nvSpPr>
        <p:spPr>
          <a:xfrm>
            <a:off x="5381845" y="475628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No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7BA6AD-ED13-4AB0-9ECD-2E1F27A212E9}"/>
              </a:ext>
            </a:extLst>
          </p:cNvPr>
          <p:cNvSpPr txBox="1"/>
          <p:nvPr/>
        </p:nvSpPr>
        <p:spPr>
          <a:xfrm>
            <a:off x="1670202" y="407562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No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486352-A825-4928-B445-808A6681E044}"/>
              </a:ext>
            </a:extLst>
          </p:cNvPr>
          <p:cNvSpPr txBox="1"/>
          <p:nvPr/>
        </p:nvSpPr>
        <p:spPr>
          <a:xfrm>
            <a:off x="1670202" y="57975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9A5BB4-A204-4687-9CFA-95654BCC8B69}"/>
              </a:ext>
            </a:extLst>
          </p:cNvPr>
          <p:cNvSpPr txBox="1"/>
          <p:nvPr/>
        </p:nvSpPr>
        <p:spPr>
          <a:xfrm>
            <a:off x="7214164" y="580527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213404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14533A-912A-4E85-A666-80F63FF51F16}"/>
              </a:ext>
            </a:extLst>
          </p:cNvPr>
          <p:cNvCxnSpPr>
            <a:cxnSpLocks/>
          </p:cNvCxnSpPr>
          <p:nvPr/>
        </p:nvCxnSpPr>
        <p:spPr>
          <a:xfrm>
            <a:off x="7214164" y="1875725"/>
            <a:ext cx="0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32B61A-5BA1-40BD-B26C-B93CC5C5AE8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216643" y="2947327"/>
            <a:ext cx="1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376D9C-1AFC-4D9B-8641-ABC077759D54}"/>
              </a:ext>
            </a:extLst>
          </p:cNvPr>
          <p:cNvCxnSpPr>
            <a:cxnSpLocks/>
          </p:cNvCxnSpPr>
          <p:nvPr/>
        </p:nvCxnSpPr>
        <p:spPr>
          <a:xfrm>
            <a:off x="7214164" y="5712902"/>
            <a:ext cx="4959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146631-7623-4F2E-AF89-086DC19F1660}"/>
              </a:ext>
            </a:extLst>
          </p:cNvPr>
          <p:cNvCxnSpPr>
            <a:cxnSpLocks/>
          </p:cNvCxnSpPr>
          <p:nvPr/>
        </p:nvCxnSpPr>
        <p:spPr>
          <a:xfrm flipH="1">
            <a:off x="7216643" y="3985674"/>
            <a:ext cx="1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Flowchart for Pure Aloha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B598C2-3885-40F6-B6A3-4A67DE8A5B5D}"/>
              </a:ext>
            </a:extLst>
          </p:cNvPr>
          <p:cNvSpPr/>
          <p:nvPr/>
        </p:nvSpPr>
        <p:spPr>
          <a:xfrm>
            <a:off x="5987283" y="1358200"/>
            <a:ext cx="2458721" cy="517525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5B8E69-A3C3-412D-A1C6-80D676CE85A7}"/>
              </a:ext>
            </a:extLst>
          </p:cNvPr>
          <p:cNvSpPr/>
          <p:nvPr/>
        </p:nvSpPr>
        <p:spPr>
          <a:xfrm>
            <a:off x="5679011" y="2429802"/>
            <a:ext cx="3075265" cy="51752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Set back off to zero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5582C7-3E43-449A-8648-7C8ADD2806C2}"/>
              </a:ext>
            </a:extLst>
          </p:cNvPr>
          <p:cNvSpPr/>
          <p:nvPr/>
        </p:nvSpPr>
        <p:spPr>
          <a:xfrm>
            <a:off x="5679010" y="3501404"/>
            <a:ext cx="3075266" cy="51752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Wait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72E5447A-2C88-498C-AB51-87F50C151C6C}"/>
              </a:ext>
            </a:extLst>
          </p:cNvPr>
          <p:cNvSpPr/>
          <p:nvPr/>
        </p:nvSpPr>
        <p:spPr>
          <a:xfrm>
            <a:off x="5778698" y="4549957"/>
            <a:ext cx="2875890" cy="1151321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Received ACK?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765988-8194-45B6-BA69-1D8E225DC531}"/>
              </a:ext>
            </a:extLst>
          </p:cNvPr>
          <p:cNvSpPr/>
          <p:nvPr/>
        </p:nvSpPr>
        <p:spPr>
          <a:xfrm>
            <a:off x="5987243" y="6278403"/>
            <a:ext cx="2458800" cy="5175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Success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2AE3CB-B0C1-4F87-B850-30A9AB22CA13}"/>
              </a:ext>
            </a:extLst>
          </p:cNvPr>
          <p:cNvSpPr/>
          <p:nvPr/>
        </p:nvSpPr>
        <p:spPr>
          <a:xfrm>
            <a:off x="3625482" y="4679821"/>
            <a:ext cx="1636275" cy="891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Increment back off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B734720-56A3-42A2-B4E7-69EB06CAF02A}"/>
              </a:ext>
            </a:extLst>
          </p:cNvPr>
          <p:cNvSpPr/>
          <p:nvPr/>
        </p:nvSpPr>
        <p:spPr>
          <a:xfrm>
            <a:off x="232257" y="4549957"/>
            <a:ext cx="2875891" cy="1151321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Reached Limit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ACC07D-6291-4FAA-B1FD-5AF0363A0C7C}"/>
              </a:ext>
            </a:extLst>
          </p:cNvPr>
          <p:cNvSpPr/>
          <p:nvPr/>
        </p:nvSpPr>
        <p:spPr>
          <a:xfrm>
            <a:off x="440802" y="6280618"/>
            <a:ext cx="2458800" cy="5175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Abort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855FB-0040-4022-ABA1-2EE86345AEA4}"/>
              </a:ext>
            </a:extLst>
          </p:cNvPr>
          <p:cNvSpPr/>
          <p:nvPr/>
        </p:nvSpPr>
        <p:spPr>
          <a:xfrm>
            <a:off x="272355" y="3444254"/>
            <a:ext cx="2795695" cy="5540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Wait back off time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25BF1EA-6203-4212-BB9F-6D1A85A3E165}"/>
              </a:ext>
            </a:extLst>
          </p:cNvPr>
          <p:cNvCxnSpPr>
            <a:cxnSpLocks/>
            <a:stCxn id="12" idx="0"/>
            <a:endCxn id="4" idx="1"/>
          </p:cNvCxnSpPr>
          <p:nvPr/>
        </p:nvCxnSpPr>
        <p:spPr>
          <a:xfrm rot="5400000" flipH="1" flipV="1">
            <a:off x="3296763" y="1062006"/>
            <a:ext cx="755689" cy="400880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E900B3-7230-48E4-BC6A-144D67C7F412}"/>
              </a:ext>
            </a:extLst>
          </p:cNvPr>
          <p:cNvCxnSpPr>
            <a:stCxn id="5" idx="1"/>
            <a:endCxn id="9" idx="3"/>
          </p:cNvCxnSpPr>
          <p:nvPr/>
        </p:nvCxnSpPr>
        <p:spPr>
          <a:xfrm flipH="1" flipV="1">
            <a:off x="5261757" y="5125617"/>
            <a:ext cx="516941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CBDB55-ED62-4953-B98B-B304326E71DF}"/>
              </a:ext>
            </a:extLst>
          </p:cNvPr>
          <p:cNvCxnSpPr/>
          <p:nvPr/>
        </p:nvCxnSpPr>
        <p:spPr>
          <a:xfrm flipH="1" flipV="1">
            <a:off x="3112441" y="5126267"/>
            <a:ext cx="516941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F38E81-77BA-407F-9631-F8872031CD1A}"/>
              </a:ext>
            </a:extLst>
          </p:cNvPr>
          <p:cNvCxnSpPr>
            <a:cxnSpLocks/>
          </p:cNvCxnSpPr>
          <p:nvPr/>
        </p:nvCxnSpPr>
        <p:spPr>
          <a:xfrm>
            <a:off x="1670980" y="5712902"/>
            <a:ext cx="4959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CCAA88-7341-4B41-8E68-2F450FE11E32}"/>
              </a:ext>
            </a:extLst>
          </p:cNvPr>
          <p:cNvCxnSpPr>
            <a:cxnSpLocks/>
          </p:cNvCxnSpPr>
          <p:nvPr/>
        </p:nvCxnSpPr>
        <p:spPr>
          <a:xfrm flipH="1" flipV="1">
            <a:off x="1670202" y="3995199"/>
            <a:ext cx="1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70773F0-098A-45BA-9E73-F50CC9ECEFD5}"/>
              </a:ext>
            </a:extLst>
          </p:cNvPr>
          <p:cNvSpPr txBox="1"/>
          <p:nvPr/>
        </p:nvSpPr>
        <p:spPr>
          <a:xfrm>
            <a:off x="5381845" y="475628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No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7BA6AD-ED13-4AB0-9ECD-2E1F27A212E9}"/>
              </a:ext>
            </a:extLst>
          </p:cNvPr>
          <p:cNvSpPr txBox="1"/>
          <p:nvPr/>
        </p:nvSpPr>
        <p:spPr>
          <a:xfrm>
            <a:off x="1670202" y="407562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No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486352-A825-4928-B445-808A6681E044}"/>
              </a:ext>
            </a:extLst>
          </p:cNvPr>
          <p:cNvSpPr txBox="1"/>
          <p:nvPr/>
        </p:nvSpPr>
        <p:spPr>
          <a:xfrm>
            <a:off x="1670202" y="57975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9A5BB4-A204-4687-9CFA-95654BCC8B69}"/>
              </a:ext>
            </a:extLst>
          </p:cNvPr>
          <p:cNvSpPr txBox="1"/>
          <p:nvPr/>
        </p:nvSpPr>
        <p:spPr>
          <a:xfrm>
            <a:off x="7214164" y="580527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117839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14533A-912A-4E85-A666-80F63FF51F16}"/>
              </a:ext>
            </a:extLst>
          </p:cNvPr>
          <p:cNvCxnSpPr>
            <a:cxnSpLocks/>
          </p:cNvCxnSpPr>
          <p:nvPr/>
        </p:nvCxnSpPr>
        <p:spPr>
          <a:xfrm>
            <a:off x="7214164" y="1875725"/>
            <a:ext cx="0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32B61A-5BA1-40BD-B26C-B93CC5C5AE8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216643" y="2947327"/>
            <a:ext cx="1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376D9C-1AFC-4D9B-8641-ABC077759D54}"/>
              </a:ext>
            </a:extLst>
          </p:cNvPr>
          <p:cNvCxnSpPr>
            <a:cxnSpLocks/>
          </p:cNvCxnSpPr>
          <p:nvPr/>
        </p:nvCxnSpPr>
        <p:spPr>
          <a:xfrm>
            <a:off x="7214164" y="5712902"/>
            <a:ext cx="4959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146631-7623-4F2E-AF89-086DC19F1660}"/>
              </a:ext>
            </a:extLst>
          </p:cNvPr>
          <p:cNvCxnSpPr>
            <a:cxnSpLocks/>
          </p:cNvCxnSpPr>
          <p:nvPr/>
        </p:nvCxnSpPr>
        <p:spPr>
          <a:xfrm flipH="1">
            <a:off x="7216643" y="3985674"/>
            <a:ext cx="1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Flowchart for Pure Aloha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B598C2-3885-40F6-B6A3-4A67DE8A5B5D}"/>
              </a:ext>
            </a:extLst>
          </p:cNvPr>
          <p:cNvSpPr/>
          <p:nvPr/>
        </p:nvSpPr>
        <p:spPr>
          <a:xfrm>
            <a:off x="5987283" y="1358200"/>
            <a:ext cx="2458721" cy="517525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5B8E69-A3C3-412D-A1C6-80D676CE85A7}"/>
              </a:ext>
            </a:extLst>
          </p:cNvPr>
          <p:cNvSpPr/>
          <p:nvPr/>
        </p:nvSpPr>
        <p:spPr>
          <a:xfrm>
            <a:off x="5679011" y="2429802"/>
            <a:ext cx="3075265" cy="51752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Set back off to zero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5582C7-3E43-449A-8648-7C8ADD2806C2}"/>
              </a:ext>
            </a:extLst>
          </p:cNvPr>
          <p:cNvSpPr/>
          <p:nvPr/>
        </p:nvSpPr>
        <p:spPr>
          <a:xfrm>
            <a:off x="5679010" y="3501404"/>
            <a:ext cx="3075266" cy="51752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Wait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72E5447A-2C88-498C-AB51-87F50C151C6C}"/>
              </a:ext>
            </a:extLst>
          </p:cNvPr>
          <p:cNvSpPr/>
          <p:nvPr/>
        </p:nvSpPr>
        <p:spPr>
          <a:xfrm>
            <a:off x="5778698" y="4549957"/>
            <a:ext cx="2875890" cy="1151321"/>
          </a:xfrm>
          <a:prstGeom prst="flowChartDecision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Received ACK?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765988-8194-45B6-BA69-1D8E225DC531}"/>
              </a:ext>
            </a:extLst>
          </p:cNvPr>
          <p:cNvSpPr/>
          <p:nvPr/>
        </p:nvSpPr>
        <p:spPr>
          <a:xfrm>
            <a:off x="5987243" y="6278403"/>
            <a:ext cx="2458800" cy="5175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Success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2AE3CB-B0C1-4F87-B850-30A9AB22CA13}"/>
              </a:ext>
            </a:extLst>
          </p:cNvPr>
          <p:cNvSpPr/>
          <p:nvPr/>
        </p:nvSpPr>
        <p:spPr>
          <a:xfrm>
            <a:off x="3625482" y="4679821"/>
            <a:ext cx="1636275" cy="891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Increment back off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B734720-56A3-42A2-B4E7-69EB06CAF02A}"/>
              </a:ext>
            </a:extLst>
          </p:cNvPr>
          <p:cNvSpPr/>
          <p:nvPr/>
        </p:nvSpPr>
        <p:spPr>
          <a:xfrm>
            <a:off x="232257" y="4549957"/>
            <a:ext cx="2875891" cy="1151321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Reached Limit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ACC07D-6291-4FAA-B1FD-5AF0363A0C7C}"/>
              </a:ext>
            </a:extLst>
          </p:cNvPr>
          <p:cNvSpPr/>
          <p:nvPr/>
        </p:nvSpPr>
        <p:spPr>
          <a:xfrm>
            <a:off x="440802" y="6280618"/>
            <a:ext cx="2458800" cy="5175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Abort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855FB-0040-4022-ABA1-2EE86345AEA4}"/>
              </a:ext>
            </a:extLst>
          </p:cNvPr>
          <p:cNvSpPr/>
          <p:nvPr/>
        </p:nvSpPr>
        <p:spPr>
          <a:xfrm>
            <a:off x="272355" y="3444254"/>
            <a:ext cx="2795695" cy="5540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Wait back off time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25BF1EA-6203-4212-BB9F-6D1A85A3E165}"/>
              </a:ext>
            </a:extLst>
          </p:cNvPr>
          <p:cNvCxnSpPr>
            <a:cxnSpLocks/>
            <a:stCxn id="12" idx="0"/>
            <a:endCxn id="4" idx="1"/>
          </p:cNvCxnSpPr>
          <p:nvPr/>
        </p:nvCxnSpPr>
        <p:spPr>
          <a:xfrm rot="5400000" flipH="1" flipV="1">
            <a:off x="3296763" y="1062006"/>
            <a:ext cx="755689" cy="400880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E900B3-7230-48E4-BC6A-144D67C7F412}"/>
              </a:ext>
            </a:extLst>
          </p:cNvPr>
          <p:cNvCxnSpPr>
            <a:stCxn id="5" idx="1"/>
            <a:endCxn id="9" idx="3"/>
          </p:cNvCxnSpPr>
          <p:nvPr/>
        </p:nvCxnSpPr>
        <p:spPr>
          <a:xfrm flipH="1" flipV="1">
            <a:off x="5261757" y="5125617"/>
            <a:ext cx="516941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CBDB55-ED62-4953-B98B-B304326E71DF}"/>
              </a:ext>
            </a:extLst>
          </p:cNvPr>
          <p:cNvCxnSpPr/>
          <p:nvPr/>
        </p:nvCxnSpPr>
        <p:spPr>
          <a:xfrm flipH="1" flipV="1">
            <a:off x="3112441" y="5126267"/>
            <a:ext cx="516941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F38E81-77BA-407F-9631-F8872031CD1A}"/>
              </a:ext>
            </a:extLst>
          </p:cNvPr>
          <p:cNvCxnSpPr>
            <a:cxnSpLocks/>
          </p:cNvCxnSpPr>
          <p:nvPr/>
        </p:nvCxnSpPr>
        <p:spPr>
          <a:xfrm>
            <a:off x="1670980" y="5712902"/>
            <a:ext cx="4959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CCAA88-7341-4B41-8E68-2F450FE11E32}"/>
              </a:ext>
            </a:extLst>
          </p:cNvPr>
          <p:cNvCxnSpPr>
            <a:cxnSpLocks/>
          </p:cNvCxnSpPr>
          <p:nvPr/>
        </p:nvCxnSpPr>
        <p:spPr>
          <a:xfrm flipH="1" flipV="1">
            <a:off x="1670202" y="3995199"/>
            <a:ext cx="1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70773F0-098A-45BA-9E73-F50CC9ECEFD5}"/>
              </a:ext>
            </a:extLst>
          </p:cNvPr>
          <p:cNvSpPr txBox="1"/>
          <p:nvPr/>
        </p:nvSpPr>
        <p:spPr>
          <a:xfrm>
            <a:off x="5381845" y="475628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No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7BA6AD-ED13-4AB0-9ECD-2E1F27A212E9}"/>
              </a:ext>
            </a:extLst>
          </p:cNvPr>
          <p:cNvSpPr txBox="1"/>
          <p:nvPr/>
        </p:nvSpPr>
        <p:spPr>
          <a:xfrm>
            <a:off x="1670202" y="407562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No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486352-A825-4928-B445-808A6681E044}"/>
              </a:ext>
            </a:extLst>
          </p:cNvPr>
          <p:cNvSpPr txBox="1"/>
          <p:nvPr/>
        </p:nvSpPr>
        <p:spPr>
          <a:xfrm>
            <a:off x="1670202" y="57975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9A5BB4-A204-4687-9CFA-95654BCC8B69}"/>
              </a:ext>
            </a:extLst>
          </p:cNvPr>
          <p:cNvSpPr txBox="1"/>
          <p:nvPr/>
        </p:nvSpPr>
        <p:spPr>
          <a:xfrm>
            <a:off x="7214164" y="580527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540476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14533A-912A-4E85-A666-80F63FF51F16}"/>
              </a:ext>
            </a:extLst>
          </p:cNvPr>
          <p:cNvCxnSpPr>
            <a:cxnSpLocks/>
          </p:cNvCxnSpPr>
          <p:nvPr/>
        </p:nvCxnSpPr>
        <p:spPr>
          <a:xfrm>
            <a:off x="7214164" y="1875725"/>
            <a:ext cx="0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32B61A-5BA1-40BD-B26C-B93CC5C5AE8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216643" y="2947327"/>
            <a:ext cx="1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376D9C-1AFC-4D9B-8641-ABC077759D54}"/>
              </a:ext>
            </a:extLst>
          </p:cNvPr>
          <p:cNvCxnSpPr>
            <a:cxnSpLocks/>
          </p:cNvCxnSpPr>
          <p:nvPr/>
        </p:nvCxnSpPr>
        <p:spPr>
          <a:xfrm>
            <a:off x="7214164" y="5712902"/>
            <a:ext cx="4959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146631-7623-4F2E-AF89-086DC19F1660}"/>
              </a:ext>
            </a:extLst>
          </p:cNvPr>
          <p:cNvCxnSpPr>
            <a:cxnSpLocks/>
          </p:cNvCxnSpPr>
          <p:nvPr/>
        </p:nvCxnSpPr>
        <p:spPr>
          <a:xfrm flipH="1">
            <a:off x="7216643" y="3985674"/>
            <a:ext cx="1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Flowchart for Pure Aloha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B598C2-3885-40F6-B6A3-4A67DE8A5B5D}"/>
              </a:ext>
            </a:extLst>
          </p:cNvPr>
          <p:cNvSpPr/>
          <p:nvPr/>
        </p:nvSpPr>
        <p:spPr>
          <a:xfrm>
            <a:off x="5987283" y="1358200"/>
            <a:ext cx="2458721" cy="517525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5B8E69-A3C3-412D-A1C6-80D676CE85A7}"/>
              </a:ext>
            </a:extLst>
          </p:cNvPr>
          <p:cNvSpPr/>
          <p:nvPr/>
        </p:nvSpPr>
        <p:spPr>
          <a:xfrm>
            <a:off x="5679011" y="2429802"/>
            <a:ext cx="3075265" cy="51752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Set back off to zero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5582C7-3E43-449A-8648-7C8ADD2806C2}"/>
              </a:ext>
            </a:extLst>
          </p:cNvPr>
          <p:cNvSpPr/>
          <p:nvPr/>
        </p:nvSpPr>
        <p:spPr>
          <a:xfrm>
            <a:off x="5679010" y="3501404"/>
            <a:ext cx="3075266" cy="51752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Wait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72E5447A-2C88-498C-AB51-87F50C151C6C}"/>
              </a:ext>
            </a:extLst>
          </p:cNvPr>
          <p:cNvSpPr/>
          <p:nvPr/>
        </p:nvSpPr>
        <p:spPr>
          <a:xfrm>
            <a:off x="5778698" y="4549957"/>
            <a:ext cx="2875890" cy="1151321"/>
          </a:xfrm>
          <a:prstGeom prst="flowChartDecision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Received ACK?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765988-8194-45B6-BA69-1D8E225DC531}"/>
              </a:ext>
            </a:extLst>
          </p:cNvPr>
          <p:cNvSpPr/>
          <p:nvPr/>
        </p:nvSpPr>
        <p:spPr>
          <a:xfrm>
            <a:off x="5987243" y="6278403"/>
            <a:ext cx="2458800" cy="5175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Success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2AE3CB-B0C1-4F87-B850-30A9AB22CA13}"/>
              </a:ext>
            </a:extLst>
          </p:cNvPr>
          <p:cNvSpPr/>
          <p:nvPr/>
        </p:nvSpPr>
        <p:spPr>
          <a:xfrm>
            <a:off x="3625482" y="4679821"/>
            <a:ext cx="1636275" cy="891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Increment back off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B734720-56A3-42A2-B4E7-69EB06CAF02A}"/>
              </a:ext>
            </a:extLst>
          </p:cNvPr>
          <p:cNvSpPr/>
          <p:nvPr/>
        </p:nvSpPr>
        <p:spPr>
          <a:xfrm>
            <a:off x="232257" y="4549957"/>
            <a:ext cx="2875891" cy="1151321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Reached Limit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ACC07D-6291-4FAA-B1FD-5AF0363A0C7C}"/>
              </a:ext>
            </a:extLst>
          </p:cNvPr>
          <p:cNvSpPr/>
          <p:nvPr/>
        </p:nvSpPr>
        <p:spPr>
          <a:xfrm>
            <a:off x="440802" y="6280618"/>
            <a:ext cx="2458800" cy="5175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Abort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855FB-0040-4022-ABA1-2EE86345AEA4}"/>
              </a:ext>
            </a:extLst>
          </p:cNvPr>
          <p:cNvSpPr/>
          <p:nvPr/>
        </p:nvSpPr>
        <p:spPr>
          <a:xfrm>
            <a:off x="272355" y="3444254"/>
            <a:ext cx="2795695" cy="5540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Wait back off time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25BF1EA-6203-4212-BB9F-6D1A85A3E165}"/>
              </a:ext>
            </a:extLst>
          </p:cNvPr>
          <p:cNvCxnSpPr>
            <a:cxnSpLocks/>
            <a:stCxn id="12" idx="0"/>
            <a:endCxn id="4" idx="1"/>
          </p:cNvCxnSpPr>
          <p:nvPr/>
        </p:nvCxnSpPr>
        <p:spPr>
          <a:xfrm rot="5400000" flipH="1" flipV="1">
            <a:off x="3296763" y="1062006"/>
            <a:ext cx="755689" cy="400880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E900B3-7230-48E4-BC6A-144D67C7F412}"/>
              </a:ext>
            </a:extLst>
          </p:cNvPr>
          <p:cNvCxnSpPr>
            <a:stCxn id="5" idx="1"/>
            <a:endCxn id="9" idx="3"/>
          </p:cNvCxnSpPr>
          <p:nvPr/>
        </p:nvCxnSpPr>
        <p:spPr>
          <a:xfrm flipH="1" flipV="1">
            <a:off x="5261757" y="5125617"/>
            <a:ext cx="516941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CBDB55-ED62-4953-B98B-B304326E71DF}"/>
              </a:ext>
            </a:extLst>
          </p:cNvPr>
          <p:cNvCxnSpPr/>
          <p:nvPr/>
        </p:nvCxnSpPr>
        <p:spPr>
          <a:xfrm flipH="1" flipV="1">
            <a:off x="3112441" y="5126267"/>
            <a:ext cx="516941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F38E81-77BA-407F-9631-F8872031CD1A}"/>
              </a:ext>
            </a:extLst>
          </p:cNvPr>
          <p:cNvCxnSpPr>
            <a:cxnSpLocks/>
          </p:cNvCxnSpPr>
          <p:nvPr/>
        </p:nvCxnSpPr>
        <p:spPr>
          <a:xfrm>
            <a:off x="1670980" y="5712902"/>
            <a:ext cx="4959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CCAA88-7341-4B41-8E68-2F450FE11E32}"/>
              </a:ext>
            </a:extLst>
          </p:cNvPr>
          <p:cNvCxnSpPr>
            <a:cxnSpLocks/>
          </p:cNvCxnSpPr>
          <p:nvPr/>
        </p:nvCxnSpPr>
        <p:spPr>
          <a:xfrm flipH="1" flipV="1">
            <a:off x="1670202" y="3995199"/>
            <a:ext cx="1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70773F0-098A-45BA-9E73-F50CC9ECEFD5}"/>
              </a:ext>
            </a:extLst>
          </p:cNvPr>
          <p:cNvSpPr txBox="1"/>
          <p:nvPr/>
        </p:nvSpPr>
        <p:spPr>
          <a:xfrm>
            <a:off x="5381845" y="475628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No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7BA6AD-ED13-4AB0-9ECD-2E1F27A212E9}"/>
              </a:ext>
            </a:extLst>
          </p:cNvPr>
          <p:cNvSpPr txBox="1"/>
          <p:nvPr/>
        </p:nvSpPr>
        <p:spPr>
          <a:xfrm>
            <a:off x="1670202" y="407562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No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486352-A825-4928-B445-808A6681E044}"/>
              </a:ext>
            </a:extLst>
          </p:cNvPr>
          <p:cNvSpPr txBox="1"/>
          <p:nvPr/>
        </p:nvSpPr>
        <p:spPr>
          <a:xfrm>
            <a:off x="1670202" y="57975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9A5BB4-A204-4687-9CFA-95654BCC8B69}"/>
              </a:ext>
            </a:extLst>
          </p:cNvPr>
          <p:cNvSpPr txBox="1"/>
          <p:nvPr/>
        </p:nvSpPr>
        <p:spPr>
          <a:xfrm>
            <a:off x="7214164" y="580527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910044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14533A-912A-4E85-A666-80F63FF51F16}"/>
              </a:ext>
            </a:extLst>
          </p:cNvPr>
          <p:cNvCxnSpPr>
            <a:cxnSpLocks/>
          </p:cNvCxnSpPr>
          <p:nvPr/>
        </p:nvCxnSpPr>
        <p:spPr>
          <a:xfrm>
            <a:off x="7214164" y="1875725"/>
            <a:ext cx="0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32B61A-5BA1-40BD-B26C-B93CC5C5AE8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216643" y="2947327"/>
            <a:ext cx="1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376D9C-1AFC-4D9B-8641-ABC077759D54}"/>
              </a:ext>
            </a:extLst>
          </p:cNvPr>
          <p:cNvCxnSpPr>
            <a:cxnSpLocks/>
          </p:cNvCxnSpPr>
          <p:nvPr/>
        </p:nvCxnSpPr>
        <p:spPr>
          <a:xfrm>
            <a:off x="7214164" y="5712902"/>
            <a:ext cx="4959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146631-7623-4F2E-AF89-086DC19F1660}"/>
              </a:ext>
            </a:extLst>
          </p:cNvPr>
          <p:cNvCxnSpPr>
            <a:cxnSpLocks/>
          </p:cNvCxnSpPr>
          <p:nvPr/>
        </p:nvCxnSpPr>
        <p:spPr>
          <a:xfrm flipH="1">
            <a:off x="7216643" y="3985674"/>
            <a:ext cx="1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Flowchart for Pure Aloha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B598C2-3885-40F6-B6A3-4A67DE8A5B5D}"/>
              </a:ext>
            </a:extLst>
          </p:cNvPr>
          <p:cNvSpPr/>
          <p:nvPr/>
        </p:nvSpPr>
        <p:spPr>
          <a:xfrm>
            <a:off x="5987283" y="1358200"/>
            <a:ext cx="2458721" cy="517525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5B8E69-A3C3-412D-A1C6-80D676CE85A7}"/>
              </a:ext>
            </a:extLst>
          </p:cNvPr>
          <p:cNvSpPr/>
          <p:nvPr/>
        </p:nvSpPr>
        <p:spPr>
          <a:xfrm>
            <a:off x="5679011" y="2429802"/>
            <a:ext cx="3075265" cy="51752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Set back off to zero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5582C7-3E43-449A-8648-7C8ADD2806C2}"/>
              </a:ext>
            </a:extLst>
          </p:cNvPr>
          <p:cNvSpPr/>
          <p:nvPr/>
        </p:nvSpPr>
        <p:spPr>
          <a:xfrm>
            <a:off x="5679010" y="3501404"/>
            <a:ext cx="3075266" cy="51752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Wait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72E5447A-2C88-498C-AB51-87F50C151C6C}"/>
              </a:ext>
            </a:extLst>
          </p:cNvPr>
          <p:cNvSpPr/>
          <p:nvPr/>
        </p:nvSpPr>
        <p:spPr>
          <a:xfrm>
            <a:off x="5778698" y="4549957"/>
            <a:ext cx="2875890" cy="1151321"/>
          </a:xfrm>
          <a:prstGeom prst="flowChartDecision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Received ACK?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765988-8194-45B6-BA69-1D8E225DC531}"/>
              </a:ext>
            </a:extLst>
          </p:cNvPr>
          <p:cNvSpPr/>
          <p:nvPr/>
        </p:nvSpPr>
        <p:spPr>
          <a:xfrm>
            <a:off x="5987243" y="6278403"/>
            <a:ext cx="2458800" cy="517525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Success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2AE3CB-B0C1-4F87-B850-30A9AB22CA13}"/>
              </a:ext>
            </a:extLst>
          </p:cNvPr>
          <p:cNvSpPr/>
          <p:nvPr/>
        </p:nvSpPr>
        <p:spPr>
          <a:xfrm>
            <a:off x="3625482" y="4679821"/>
            <a:ext cx="1636275" cy="891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Increment back off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B734720-56A3-42A2-B4E7-69EB06CAF02A}"/>
              </a:ext>
            </a:extLst>
          </p:cNvPr>
          <p:cNvSpPr/>
          <p:nvPr/>
        </p:nvSpPr>
        <p:spPr>
          <a:xfrm>
            <a:off x="232257" y="4549957"/>
            <a:ext cx="2875891" cy="1151321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Reached Limit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ACC07D-6291-4FAA-B1FD-5AF0363A0C7C}"/>
              </a:ext>
            </a:extLst>
          </p:cNvPr>
          <p:cNvSpPr/>
          <p:nvPr/>
        </p:nvSpPr>
        <p:spPr>
          <a:xfrm>
            <a:off x="440802" y="6280618"/>
            <a:ext cx="2458800" cy="5175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Abort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855FB-0040-4022-ABA1-2EE86345AEA4}"/>
              </a:ext>
            </a:extLst>
          </p:cNvPr>
          <p:cNvSpPr/>
          <p:nvPr/>
        </p:nvSpPr>
        <p:spPr>
          <a:xfrm>
            <a:off x="272355" y="3444254"/>
            <a:ext cx="2795695" cy="5540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Wait back off time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25BF1EA-6203-4212-BB9F-6D1A85A3E165}"/>
              </a:ext>
            </a:extLst>
          </p:cNvPr>
          <p:cNvCxnSpPr>
            <a:cxnSpLocks/>
            <a:stCxn id="12" idx="0"/>
            <a:endCxn id="4" idx="1"/>
          </p:cNvCxnSpPr>
          <p:nvPr/>
        </p:nvCxnSpPr>
        <p:spPr>
          <a:xfrm rot="5400000" flipH="1" flipV="1">
            <a:off x="3296763" y="1062006"/>
            <a:ext cx="755689" cy="400880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E900B3-7230-48E4-BC6A-144D67C7F412}"/>
              </a:ext>
            </a:extLst>
          </p:cNvPr>
          <p:cNvCxnSpPr>
            <a:stCxn id="5" idx="1"/>
            <a:endCxn id="9" idx="3"/>
          </p:cNvCxnSpPr>
          <p:nvPr/>
        </p:nvCxnSpPr>
        <p:spPr>
          <a:xfrm flipH="1" flipV="1">
            <a:off x="5261757" y="5125617"/>
            <a:ext cx="516941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CBDB55-ED62-4953-B98B-B304326E71DF}"/>
              </a:ext>
            </a:extLst>
          </p:cNvPr>
          <p:cNvCxnSpPr/>
          <p:nvPr/>
        </p:nvCxnSpPr>
        <p:spPr>
          <a:xfrm flipH="1" flipV="1">
            <a:off x="3112441" y="5126267"/>
            <a:ext cx="516941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F38E81-77BA-407F-9631-F8872031CD1A}"/>
              </a:ext>
            </a:extLst>
          </p:cNvPr>
          <p:cNvCxnSpPr>
            <a:cxnSpLocks/>
          </p:cNvCxnSpPr>
          <p:nvPr/>
        </p:nvCxnSpPr>
        <p:spPr>
          <a:xfrm>
            <a:off x="1670980" y="5712902"/>
            <a:ext cx="4959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CCAA88-7341-4B41-8E68-2F450FE11E32}"/>
              </a:ext>
            </a:extLst>
          </p:cNvPr>
          <p:cNvCxnSpPr>
            <a:cxnSpLocks/>
          </p:cNvCxnSpPr>
          <p:nvPr/>
        </p:nvCxnSpPr>
        <p:spPr>
          <a:xfrm flipH="1" flipV="1">
            <a:off x="1670202" y="3995199"/>
            <a:ext cx="1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70773F0-098A-45BA-9E73-F50CC9ECEFD5}"/>
              </a:ext>
            </a:extLst>
          </p:cNvPr>
          <p:cNvSpPr txBox="1"/>
          <p:nvPr/>
        </p:nvSpPr>
        <p:spPr>
          <a:xfrm>
            <a:off x="5381845" y="475628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No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7BA6AD-ED13-4AB0-9ECD-2E1F27A212E9}"/>
              </a:ext>
            </a:extLst>
          </p:cNvPr>
          <p:cNvSpPr txBox="1"/>
          <p:nvPr/>
        </p:nvSpPr>
        <p:spPr>
          <a:xfrm>
            <a:off x="1670202" y="407562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No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486352-A825-4928-B445-808A6681E044}"/>
              </a:ext>
            </a:extLst>
          </p:cNvPr>
          <p:cNvSpPr txBox="1"/>
          <p:nvPr/>
        </p:nvSpPr>
        <p:spPr>
          <a:xfrm>
            <a:off x="1670202" y="57975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9A5BB4-A204-4687-9CFA-95654BCC8B69}"/>
              </a:ext>
            </a:extLst>
          </p:cNvPr>
          <p:cNvSpPr txBox="1"/>
          <p:nvPr/>
        </p:nvSpPr>
        <p:spPr>
          <a:xfrm>
            <a:off x="7214164" y="580527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80325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5DF9D0-E301-4B88-81F8-B3B02C54B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this lecture student will be able to</a:t>
            </a:r>
          </a:p>
          <a:p>
            <a:pPr lvl="1"/>
            <a:r>
              <a:rPr lang="en-US" dirty="0"/>
              <a:t>understand multiple access protocol.</a:t>
            </a:r>
          </a:p>
          <a:p>
            <a:pPr lvl="1"/>
            <a:r>
              <a:rPr lang="en-US" dirty="0"/>
              <a:t>know the versions of aloha.</a:t>
            </a:r>
          </a:p>
          <a:p>
            <a:pPr lvl="1"/>
            <a:r>
              <a:rPr lang="en-US" dirty="0"/>
              <a:t>difference between pure aloha and slotted aloha.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52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14533A-912A-4E85-A666-80F63FF51F16}"/>
              </a:ext>
            </a:extLst>
          </p:cNvPr>
          <p:cNvCxnSpPr>
            <a:cxnSpLocks/>
          </p:cNvCxnSpPr>
          <p:nvPr/>
        </p:nvCxnSpPr>
        <p:spPr>
          <a:xfrm>
            <a:off x="7214164" y="1875725"/>
            <a:ext cx="0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32B61A-5BA1-40BD-B26C-B93CC5C5AE8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216643" y="2947327"/>
            <a:ext cx="1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376D9C-1AFC-4D9B-8641-ABC077759D54}"/>
              </a:ext>
            </a:extLst>
          </p:cNvPr>
          <p:cNvCxnSpPr>
            <a:cxnSpLocks/>
          </p:cNvCxnSpPr>
          <p:nvPr/>
        </p:nvCxnSpPr>
        <p:spPr>
          <a:xfrm>
            <a:off x="7214164" y="5712902"/>
            <a:ext cx="4959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146631-7623-4F2E-AF89-086DC19F1660}"/>
              </a:ext>
            </a:extLst>
          </p:cNvPr>
          <p:cNvCxnSpPr>
            <a:cxnSpLocks/>
          </p:cNvCxnSpPr>
          <p:nvPr/>
        </p:nvCxnSpPr>
        <p:spPr>
          <a:xfrm flipH="1">
            <a:off x="7216643" y="3985674"/>
            <a:ext cx="1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Flowchart for Pure Aloha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B598C2-3885-40F6-B6A3-4A67DE8A5B5D}"/>
              </a:ext>
            </a:extLst>
          </p:cNvPr>
          <p:cNvSpPr/>
          <p:nvPr/>
        </p:nvSpPr>
        <p:spPr>
          <a:xfrm>
            <a:off x="5987283" y="1358200"/>
            <a:ext cx="2458721" cy="517525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5B8E69-A3C3-412D-A1C6-80D676CE85A7}"/>
              </a:ext>
            </a:extLst>
          </p:cNvPr>
          <p:cNvSpPr/>
          <p:nvPr/>
        </p:nvSpPr>
        <p:spPr>
          <a:xfrm>
            <a:off x="5679011" y="2429802"/>
            <a:ext cx="3075265" cy="51752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Set back off to zero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5582C7-3E43-449A-8648-7C8ADD2806C2}"/>
              </a:ext>
            </a:extLst>
          </p:cNvPr>
          <p:cNvSpPr/>
          <p:nvPr/>
        </p:nvSpPr>
        <p:spPr>
          <a:xfrm>
            <a:off x="5679010" y="3501404"/>
            <a:ext cx="3075266" cy="51752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Wait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72E5447A-2C88-498C-AB51-87F50C151C6C}"/>
              </a:ext>
            </a:extLst>
          </p:cNvPr>
          <p:cNvSpPr/>
          <p:nvPr/>
        </p:nvSpPr>
        <p:spPr>
          <a:xfrm>
            <a:off x="5778698" y="4549957"/>
            <a:ext cx="2875890" cy="1151321"/>
          </a:xfrm>
          <a:prstGeom prst="flowChartDecision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Received ACK?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765988-8194-45B6-BA69-1D8E225DC531}"/>
              </a:ext>
            </a:extLst>
          </p:cNvPr>
          <p:cNvSpPr/>
          <p:nvPr/>
        </p:nvSpPr>
        <p:spPr>
          <a:xfrm>
            <a:off x="5987243" y="6278403"/>
            <a:ext cx="2458800" cy="5175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Success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2AE3CB-B0C1-4F87-B850-30A9AB22CA13}"/>
              </a:ext>
            </a:extLst>
          </p:cNvPr>
          <p:cNvSpPr/>
          <p:nvPr/>
        </p:nvSpPr>
        <p:spPr>
          <a:xfrm>
            <a:off x="3625482" y="4679821"/>
            <a:ext cx="1636275" cy="891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Increment back off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B734720-56A3-42A2-B4E7-69EB06CAF02A}"/>
              </a:ext>
            </a:extLst>
          </p:cNvPr>
          <p:cNvSpPr/>
          <p:nvPr/>
        </p:nvSpPr>
        <p:spPr>
          <a:xfrm>
            <a:off x="232257" y="4549957"/>
            <a:ext cx="2875891" cy="1151321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Reached Limit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ACC07D-6291-4FAA-B1FD-5AF0363A0C7C}"/>
              </a:ext>
            </a:extLst>
          </p:cNvPr>
          <p:cNvSpPr/>
          <p:nvPr/>
        </p:nvSpPr>
        <p:spPr>
          <a:xfrm>
            <a:off x="440802" y="6280618"/>
            <a:ext cx="2458800" cy="5175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Abort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855FB-0040-4022-ABA1-2EE86345AEA4}"/>
              </a:ext>
            </a:extLst>
          </p:cNvPr>
          <p:cNvSpPr/>
          <p:nvPr/>
        </p:nvSpPr>
        <p:spPr>
          <a:xfrm>
            <a:off x="272355" y="3444254"/>
            <a:ext cx="2795695" cy="5540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Wait back off time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25BF1EA-6203-4212-BB9F-6D1A85A3E165}"/>
              </a:ext>
            </a:extLst>
          </p:cNvPr>
          <p:cNvCxnSpPr>
            <a:cxnSpLocks/>
            <a:stCxn id="12" idx="0"/>
            <a:endCxn id="4" idx="1"/>
          </p:cNvCxnSpPr>
          <p:nvPr/>
        </p:nvCxnSpPr>
        <p:spPr>
          <a:xfrm rot="5400000" flipH="1" flipV="1">
            <a:off x="3296763" y="1062006"/>
            <a:ext cx="755689" cy="400880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E900B3-7230-48E4-BC6A-144D67C7F412}"/>
              </a:ext>
            </a:extLst>
          </p:cNvPr>
          <p:cNvCxnSpPr>
            <a:stCxn id="5" idx="1"/>
            <a:endCxn id="9" idx="3"/>
          </p:cNvCxnSpPr>
          <p:nvPr/>
        </p:nvCxnSpPr>
        <p:spPr>
          <a:xfrm flipH="1" flipV="1">
            <a:off x="5261757" y="5125617"/>
            <a:ext cx="516941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CBDB55-ED62-4953-B98B-B304326E71DF}"/>
              </a:ext>
            </a:extLst>
          </p:cNvPr>
          <p:cNvCxnSpPr/>
          <p:nvPr/>
        </p:nvCxnSpPr>
        <p:spPr>
          <a:xfrm flipH="1" flipV="1">
            <a:off x="3112441" y="5126267"/>
            <a:ext cx="516941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F38E81-77BA-407F-9631-F8872031CD1A}"/>
              </a:ext>
            </a:extLst>
          </p:cNvPr>
          <p:cNvCxnSpPr>
            <a:cxnSpLocks/>
          </p:cNvCxnSpPr>
          <p:nvPr/>
        </p:nvCxnSpPr>
        <p:spPr>
          <a:xfrm>
            <a:off x="1670980" y="5712902"/>
            <a:ext cx="4959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CCAA88-7341-4B41-8E68-2F450FE11E32}"/>
              </a:ext>
            </a:extLst>
          </p:cNvPr>
          <p:cNvCxnSpPr>
            <a:cxnSpLocks/>
          </p:cNvCxnSpPr>
          <p:nvPr/>
        </p:nvCxnSpPr>
        <p:spPr>
          <a:xfrm flipH="1" flipV="1">
            <a:off x="1670202" y="3995199"/>
            <a:ext cx="1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70773F0-098A-45BA-9E73-F50CC9ECEFD5}"/>
              </a:ext>
            </a:extLst>
          </p:cNvPr>
          <p:cNvSpPr txBox="1"/>
          <p:nvPr/>
        </p:nvSpPr>
        <p:spPr>
          <a:xfrm>
            <a:off x="5381845" y="475628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No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7BA6AD-ED13-4AB0-9ECD-2E1F27A212E9}"/>
              </a:ext>
            </a:extLst>
          </p:cNvPr>
          <p:cNvSpPr txBox="1"/>
          <p:nvPr/>
        </p:nvSpPr>
        <p:spPr>
          <a:xfrm>
            <a:off x="1670202" y="407562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No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486352-A825-4928-B445-808A6681E044}"/>
              </a:ext>
            </a:extLst>
          </p:cNvPr>
          <p:cNvSpPr txBox="1"/>
          <p:nvPr/>
        </p:nvSpPr>
        <p:spPr>
          <a:xfrm>
            <a:off x="1670202" y="57975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9A5BB4-A204-4687-9CFA-95654BCC8B69}"/>
              </a:ext>
            </a:extLst>
          </p:cNvPr>
          <p:cNvSpPr txBox="1"/>
          <p:nvPr/>
        </p:nvSpPr>
        <p:spPr>
          <a:xfrm>
            <a:off x="7214164" y="580527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653472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14533A-912A-4E85-A666-80F63FF51F16}"/>
              </a:ext>
            </a:extLst>
          </p:cNvPr>
          <p:cNvCxnSpPr>
            <a:cxnSpLocks/>
          </p:cNvCxnSpPr>
          <p:nvPr/>
        </p:nvCxnSpPr>
        <p:spPr>
          <a:xfrm>
            <a:off x="7214164" y="1875725"/>
            <a:ext cx="0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32B61A-5BA1-40BD-B26C-B93CC5C5AE8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216643" y="2947327"/>
            <a:ext cx="1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376D9C-1AFC-4D9B-8641-ABC077759D54}"/>
              </a:ext>
            </a:extLst>
          </p:cNvPr>
          <p:cNvCxnSpPr>
            <a:cxnSpLocks/>
          </p:cNvCxnSpPr>
          <p:nvPr/>
        </p:nvCxnSpPr>
        <p:spPr>
          <a:xfrm>
            <a:off x="7214164" y="5712902"/>
            <a:ext cx="4959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146631-7623-4F2E-AF89-086DC19F1660}"/>
              </a:ext>
            </a:extLst>
          </p:cNvPr>
          <p:cNvCxnSpPr>
            <a:cxnSpLocks/>
          </p:cNvCxnSpPr>
          <p:nvPr/>
        </p:nvCxnSpPr>
        <p:spPr>
          <a:xfrm flipH="1">
            <a:off x="7216643" y="3985674"/>
            <a:ext cx="1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Flowchart for Pure Aloha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B598C2-3885-40F6-B6A3-4A67DE8A5B5D}"/>
              </a:ext>
            </a:extLst>
          </p:cNvPr>
          <p:cNvSpPr/>
          <p:nvPr/>
        </p:nvSpPr>
        <p:spPr>
          <a:xfrm>
            <a:off x="5987283" y="1358200"/>
            <a:ext cx="2458721" cy="517525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5B8E69-A3C3-412D-A1C6-80D676CE85A7}"/>
              </a:ext>
            </a:extLst>
          </p:cNvPr>
          <p:cNvSpPr/>
          <p:nvPr/>
        </p:nvSpPr>
        <p:spPr>
          <a:xfrm>
            <a:off x="5679011" y="2429802"/>
            <a:ext cx="3075265" cy="51752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Set back off to zero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5582C7-3E43-449A-8648-7C8ADD2806C2}"/>
              </a:ext>
            </a:extLst>
          </p:cNvPr>
          <p:cNvSpPr/>
          <p:nvPr/>
        </p:nvSpPr>
        <p:spPr>
          <a:xfrm>
            <a:off x="5679010" y="3501404"/>
            <a:ext cx="3075266" cy="51752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Wait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72E5447A-2C88-498C-AB51-87F50C151C6C}"/>
              </a:ext>
            </a:extLst>
          </p:cNvPr>
          <p:cNvSpPr/>
          <p:nvPr/>
        </p:nvSpPr>
        <p:spPr>
          <a:xfrm>
            <a:off x="5778698" y="4549957"/>
            <a:ext cx="2875890" cy="1151321"/>
          </a:xfrm>
          <a:prstGeom prst="flowChartDecision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Received ACK?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765988-8194-45B6-BA69-1D8E225DC531}"/>
              </a:ext>
            </a:extLst>
          </p:cNvPr>
          <p:cNvSpPr/>
          <p:nvPr/>
        </p:nvSpPr>
        <p:spPr>
          <a:xfrm>
            <a:off x="5987243" y="6278403"/>
            <a:ext cx="2458800" cy="5175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Success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2AE3CB-B0C1-4F87-B850-30A9AB22CA13}"/>
              </a:ext>
            </a:extLst>
          </p:cNvPr>
          <p:cNvSpPr/>
          <p:nvPr/>
        </p:nvSpPr>
        <p:spPr>
          <a:xfrm>
            <a:off x="3625482" y="4679821"/>
            <a:ext cx="1636275" cy="891592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Increment back off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B734720-56A3-42A2-B4E7-69EB06CAF02A}"/>
              </a:ext>
            </a:extLst>
          </p:cNvPr>
          <p:cNvSpPr/>
          <p:nvPr/>
        </p:nvSpPr>
        <p:spPr>
          <a:xfrm>
            <a:off x="232257" y="4549957"/>
            <a:ext cx="2875891" cy="1151321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Reached Limit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ACC07D-6291-4FAA-B1FD-5AF0363A0C7C}"/>
              </a:ext>
            </a:extLst>
          </p:cNvPr>
          <p:cNvSpPr/>
          <p:nvPr/>
        </p:nvSpPr>
        <p:spPr>
          <a:xfrm>
            <a:off x="440802" y="6280618"/>
            <a:ext cx="2458800" cy="5175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Abort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855FB-0040-4022-ABA1-2EE86345AEA4}"/>
              </a:ext>
            </a:extLst>
          </p:cNvPr>
          <p:cNvSpPr/>
          <p:nvPr/>
        </p:nvSpPr>
        <p:spPr>
          <a:xfrm>
            <a:off x="272355" y="3444254"/>
            <a:ext cx="2795695" cy="5540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Wait back off time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25BF1EA-6203-4212-BB9F-6D1A85A3E165}"/>
              </a:ext>
            </a:extLst>
          </p:cNvPr>
          <p:cNvCxnSpPr>
            <a:cxnSpLocks/>
            <a:stCxn id="12" idx="0"/>
            <a:endCxn id="4" idx="1"/>
          </p:cNvCxnSpPr>
          <p:nvPr/>
        </p:nvCxnSpPr>
        <p:spPr>
          <a:xfrm rot="5400000" flipH="1" flipV="1">
            <a:off x="3296763" y="1062006"/>
            <a:ext cx="755689" cy="400880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E900B3-7230-48E4-BC6A-144D67C7F412}"/>
              </a:ext>
            </a:extLst>
          </p:cNvPr>
          <p:cNvCxnSpPr>
            <a:stCxn id="5" idx="1"/>
            <a:endCxn id="9" idx="3"/>
          </p:cNvCxnSpPr>
          <p:nvPr/>
        </p:nvCxnSpPr>
        <p:spPr>
          <a:xfrm flipH="1" flipV="1">
            <a:off x="5261757" y="5125617"/>
            <a:ext cx="516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CBDB55-ED62-4953-B98B-B304326E71DF}"/>
              </a:ext>
            </a:extLst>
          </p:cNvPr>
          <p:cNvCxnSpPr/>
          <p:nvPr/>
        </p:nvCxnSpPr>
        <p:spPr>
          <a:xfrm flipH="1" flipV="1">
            <a:off x="3112441" y="5126267"/>
            <a:ext cx="516941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F38E81-77BA-407F-9631-F8872031CD1A}"/>
              </a:ext>
            </a:extLst>
          </p:cNvPr>
          <p:cNvCxnSpPr>
            <a:cxnSpLocks/>
          </p:cNvCxnSpPr>
          <p:nvPr/>
        </p:nvCxnSpPr>
        <p:spPr>
          <a:xfrm>
            <a:off x="1670980" y="5712902"/>
            <a:ext cx="4959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CCAA88-7341-4B41-8E68-2F450FE11E32}"/>
              </a:ext>
            </a:extLst>
          </p:cNvPr>
          <p:cNvCxnSpPr>
            <a:cxnSpLocks/>
          </p:cNvCxnSpPr>
          <p:nvPr/>
        </p:nvCxnSpPr>
        <p:spPr>
          <a:xfrm flipH="1" flipV="1">
            <a:off x="1670202" y="3995199"/>
            <a:ext cx="1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70773F0-098A-45BA-9E73-F50CC9ECEFD5}"/>
              </a:ext>
            </a:extLst>
          </p:cNvPr>
          <p:cNvSpPr txBox="1"/>
          <p:nvPr/>
        </p:nvSpPr>
        <p:spPr>
          <a:xfrm>
            <a:off x="5381845" y="475628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IN" dirty="0"/>
              <a:t>No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7BA6AD-ED13-4AB0-9ECD-2E1F27A212E9}"/>
              </a:ext>
            </a:extLst>
          </p:cNvPr>
          <p:cNvSpPr txBox="1"/>
          <p:nvPr/>
        </p:nvSpPr>
        <p:spPr>
          <a:xfrm>
            <a:off x="1670202" y="407562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No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486352-A825-4928-B445-808A6681E044}"/>
              </a:ext>
            </a:extLst>
          </p:cNvPr>
          <p:cNvSpPr txBox="1"/>
          <p:nvPr/>
        </p:nvSpPr>
        <p:spPr>
          <a:xfrm>
            <a:off x="1670202" y="57975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9A5BB4-A204-4687-9CFA-95654BCC8B69}"/>
              </a:ext>
            </a:extLst>
          </p:cNvPr>
          <p:cNvSpPr txBox="1"/>
          <p:nvPr/>
        </p:nvSpPr>
        <p:spPr>
          <a:xfrm>
            <a:off x="7214164" y="580527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648407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14533A-912A-4E85-A666-80F63FF51F16}"/>
              </a:ext>
            </a:extLst>
          </p:cNvPr>
          <p:cNvCxnSpPr>
            <a:cxnSpLocks/>
          </p:cNvCxnSpPr>
          <p:nvPr/>
        </p:nvCxnSpPr>
        <p:spPr>
          <a:xfrm>
            <a:off x="7214164" y="1875725"/>
            <a:ext cx="0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32B61A-5BA1-40BD-B26C-B93CC5C5AE8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216643" y="2947327"/>
            <a:ext cx="1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376D9C-1AFC-4D9B-8641-ABC077759D54}"/>
              </a:ext>
            </a:extLst>
          </p:cNvPr>
          <p:cNvCxnSpPr>
            <a:cxnSpLocks/>
          </p:cNvCxnSpPr>
          <p:nvPr/>
        </p:nvCxnSpPr>
        <p:spPr>
          <a:xfrm>
            <a:off x="7214164" y="5712902"/>
            <a:ext cx="4959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146631-7623-4F2E-AF89-086DC19F1660}"/>
              </a:ext>
            </a:extLst>
          </p:cNvPr>
          <p:cNvCxnSpPr>
            <a:cxnSpLocks/>
          </p:cNvCxnSpPr>
          <p:nvPr/>
        </p:nvCxnSpPr>
        <p:spPr>
          <a:xfrm flipH="1">
            <a:off x="7216643" y="3985674"/>
            <a:ext cx="1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Flowchart for Pure Aloha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B598C2-3885-40F6-B6A3-4A67DE8A5B5D}"/>
              </a:ext>
            </a:extLst>
          </p:cNvPr>
          <p:cNvSpPr/>
          <p:nvPr/>
        </p:nvSpPr>
        <p:spPr>
          <a:xfrm>
            <a:off x="5987283" y="1358200"/>
            <a:ext cx="2458721" cy="517525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5B8E69-A3C3-412D-A1C6-80D676CE85A7}"/>
              </a:ext>
            </a:extLst>
          </p:cNvPr>
          <p:cNvSpPr/>
          <p:nvPr/>
        </p:nvSpPr>
        <p:spPr>
          <a:xfrm>
            <a:off x="5679011" y="2429802"/>
            <a:ext cx="3075265" cy="51752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Set back off to zero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5582C7-3E43-449A-8648-7C8ADD2806C2}"/>
              </a:ext>
            </a:extLst>
          </p:cNvPr>
          <p:cNvSpPr/>
          <p:nvPr/>
        </p:nvSpPr>
        <p:spPr>
          <a:xfrm>
            <a:off x="5679010" y="3501404"/>
            <a:ext cx="3075266" cy="51752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Wait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72E5447A-2C88-498C-AB51-87F50C151C6C}"/>
              </a:ext>
            </a:extLst>
          </p:cNvPr>
          <p:cNvSpPr/>
          <p:nvPr/>
        </p:nvSpPr>
        <p:spPr>
          <a:xfrm>
            <a:off x="5778698" y="4549957"/>
            <a:ext cx="2875890" cy="1151321"/>
          </a:xfrm>
          <a:prstGeom prst="flowChartDecision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Received ACK?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765988-8194-45B6-BA69-1D8E225DC531}"/>
              </a:ext>
            </a:extLst>
          </p:cNvPr>
          <p:cNvSpPr/>
          <p:nvPr/>
        </p:nvSpPr>
        <p:spPr>
          <a:xfrm>
            <a:off x="5987243" y="6278403"/>
            <a:ext cx="2458800" cy="5175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Success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2AE3CB-B0C1-4F87-B850-30A9AB22CA13}"/>
              </a:ext>
            </a:extLst>
          </p:cNvPr>
          <p:cNvSpPr/>
          <p:nvPr/>
        </p:nvSpPr>
        <p:spPr>
          <a:xfrm>
            <a:off x="3625482" y="4679821"/>
            <a:ext cx="1636275" cy="891592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Increment back off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B734720-56A3-42A2-B4E7-69EB06CAF02A}"/>
              </a:ext>
            </a:extLst>
          </p:cNvPr>
          <p:cNvSpPr/>
          <p:nvPr/>
        </p:nvSpPr>
        <p:spPr>
          <a:xfrm>
            <a:off x="232257" y="4549957"/>
            <a:ext cx="2875891" cy="1151321"/>
          </a:xfrm>
          <a:prstGeom prst="flowChartDecision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Reached Limit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ACC07D-6291-4FAA-B1FD-5AF0363A0C7C}"/>
              </a:ext>
            </a:extLst>
          </p:cNvPr>
          <p:cNvSpPr/>
          <p:nvPr/>
        </p:nvSpPr>
        <p:spPr>
          <a:xfrm>
            <a:off x="440802" y="6280618"/>
            <a:ext cx="2458800" cy="5175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Abort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855FB-0040-4022-ABA1-2EE86345AEA4}"/>
              </a:ext>
            </a:extLst>
          </p:cNvPr>
          <p:cNvSpPr/>
          <p:nvPr/>
        </p:nvSpPr>
        <p:spPr>
          <a:xfrm>
            <a:off x="272355" y="3444254"/>
            <a:ext cx="2795695" cy="5540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Wait back off time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25BF1EA-6203-4212-BB9F-6D1A85A3E165}"/>
              </a:ext>
            </a:extLst>
          </p:cNvPr>
          <p:cNvCxnSpPr>
            <a:cxnSpLocks/>
            <a:stCxn id="12" idx="0"/>
            <a:endCxn id="4" idx="1"/>
          </p:cNvCxnSpPr>
          <p:nvPr/>
        </p:nvCxnSpPr>
        <p:spPr>
          <a:xfrm rot="5400000" flipH="1" flipV="1">
            <a:off x="3296763" y="1062006"/>
            <a:ext cx="755689" cy="400880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E900B3-7230-48E4-BC6A-144D67C7F412}"/>
              </a:ext>
            </a:extLst>
          </p:cNvPr>
          <p:cNvCxnSpPr>
            <a:stCxn id="5" idx="1"/>
            <a:endCxn id="9" idx="3"/>
          </p:cNvCxnSpPr>
          <p:nvPr/>
        </p:nvCxnSpPr>
        <p:spPr>
          <a:xfrm flipH="1" flipV="1">
            <a:off x="5261757" y="5125617"/>
            <a:ext cx="516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CBDB55-ED62-4953-B98B-B304326E71DF}"/>
              </a:ext>
            </a:extLst>
          </p:cNvPr>
          <p:cNvCxnSpPr/>
          <p:nvPr/>
        </p:nvCxnSpPr>
        <p:spPr>
          <a:xfrm flipH="1" flipV="1">
            <a:off x="3112441" y="5126267"/>
            <a:ext cx="516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F38E81-77BA-407F-9631-F8872031CD1A}"/>
              </a:ext>
            </a:extLst>
          </p:cNvPr>
          <p:cNvCxnSpPr>
            <a:cxnSpLocks/>
          </p:cNvCxnSpPr>
          <p:nvPr/>
        </p:nvCxnSpPr>
        <p:spPr>
          <a:xfrm>
            <a:off x="1670980" y="5712902"/>
            <a:ext cx="4959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CCAA88-7341-4B41-8E68-2F450FE11E32}"/>
              </a:ext>
            </a:extLst>
          </p:cNvPr>
          <p:cNvCxnSpPr>
            <a:cxnSpLocks/>
          </p:cNvCxnSpPr>
          <p:nvPr/>
        </p:nvCxnSpPr>
        <p:spPr>
          <a:xfrm flipH="1" flipV="1">
            <a:off x="1670202" y="3995199"/>
            <a:ext cx="1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70773F0-098A-45BA-9E73-F50CC9ECEFD5}"/>
              </a:ext>
            </a:extLst>
          </p:cNvPr>
          <p:cNvSpPr txBox="1"/>
          <p:nvPr/>
        </p:nvSpPr>
        <p:spPr>
          <a:xfrm>
            <a:off x="5381845" y="475628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No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7BA6AD-ED13-4AB0-9ECD-2E1F27A212E9}"/>
              </a:ext>
            </a:extLst>
          </p:cNvPr>
          <p:cNvSpPr txBox="1"/>
          <p:nvPr/>
        </p:nvSpPr>
        <p:spPr>
          <a:xfrm>
            <a:off x="1670202" y="407562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No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486352-A825-4928-B445-808A6681E044}"/>
              </a:ext>
            </a:extLst>
          </p:cNvPr>
          <p:cNvSpPr txBox="1"/>
          <p:nvPr/>
        </p:nvSpPr>
        <p:spPr>
          <a:xfrm>
            <a:off x="1670202" y="57975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9A5BB4-A204-4687-9CFA-95654BCC8B69}"/>
              </a:ext>
            </a:extLst>
          </p:cNvPr>
          <p:cNvSpPr txBox="1"/>
          <p:nvPr/>
        </p:nvSpPr>
        <p:spPr>
          <a:xfrm>
            <a:off x="7214164" y="580527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61705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14533A-912A-4E85-A666-80F63FF51F16}"/>
              </a:ext>
            </a:extLst>
          </p:cNvPr>
          <p:cNvCxnSpPr>
            <a:cxnSpLocks/>
          </p:cNvCxnSpPr>
          <p:nvPr/>
        </p:nvCxnSpPr>
        <p:spPr>
          <a:xfrm>
            <a:off x="7214164" y="1875725"/>
            <a:ext cx="0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32B61A-5BA1-40BD-B26C-B93CC5C5AE8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216643" y="2947327"/>
            <a:ext cx="1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376D9C-1AFC-4D9B-8641-ABC077759D54}"/>
              </a:ext>
            </a:extLst>
          </p:cNvPr>
          <p:cNvCxnSpPr>
            <a:cxnSpLocks/>
          </p:cNvCxnSpPr>
          <p:nvPr/>
        </p:nvCxnSpPr>
        <p:spPr>
          <a:xfrm>
            <a:off x="7214164" y="5712902"/>
            <a:ext cx="4959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146631-7623-4F2E-AF89-086DC19F1660}"/>
              </a:ext>
            </a:extLst>
          </p:cNvPr>
          <p:cNvCxnSpPr>
            <a:cxnSpLocks/>
          </p:cNvCxnSpPr>
          <p:nvPr/>
        </p:nvCxnSpPr>
        <p:spPr>
          <a:xfrm flipH="1">
            <a:off x="7216643" y="3985674"/>
            <a:ext cx="1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Flowchart for Pure Aloha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B598C2-3885-40F6-B6A3-4A67DE8A5B5D}"/>
              </a:ext>
            </a:extLst>
          </p:cNvPr>
          <p:cNvSpPr/>
          <p:nvPr/>
        </p:nvSpPr>
        <p:spPr>
          <a:xfrm>
            <a:off x="5987283" y="1358200"/>
            <a:ext cx="2458721" cy="517525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5B8E69-A3C3-412D-A1C6-80D676CE85A7}"/>
              </a:ext>
            </a:extLst>
          </p:cNvPr>
          <p:cNvSpPr/>
          <p:nvPr/>
        </p:nvSpPr>
        <p:spPr>
          <a:xfrm>
            <a:off x="5679011" y="2429802"/>
            <a:ext cx="3075265" cy="51752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Set back off to zero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5582C7-3E43-449A-8648-7C8ADD2806C2}"/>
              </a:ext>
            </a:extLst>
          </p:cNvPr>
          <p:cNvSpPr/>
          <p:nvPr/>
        </p:nvSpPr>
        <p:spPr>
          <a:xfrm>
            <a:off x="5679010" y="3501404"/>
            <a:ext cx="3075266" cy="51752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Wait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72E5447A-2C88-498C-AB51-87F50C151C6C}"/>
              </a:ext>
            </a:extLst>
          </p:cNvPr>
          <p:cNvSpPr/>
          <p:nvPr/>
        </p:nvSpPr>
        <p:spPr>
          <a:xfrm>
            <a:off x="5778698" y="4549957"/>
            <a:ext cx="2875890" cy="1151321"/>
          </a:xfrm>
          <a:prstGeom prst="flowChartDecision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Received ACK?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765988-8194-45B6-BA69-1D8E225DC531}"/>
              </a:ext>
            </a:extLst>
          </p:cNvPr>
          <p:cNvSpPr/>
          <p:nvPr/>
        </p:nvSpPr>
        <p:spPr>
          <a:xfrm>
            <a:off x="5987243" y="6278403"/>
            <a:ext cx="2458800" cy="5175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Success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2AE3CB-B0C1-4F87-B850-30A9AB22CA13}"/>
              </a:ext>
            </a:extLst>
          </p:cNvPr>
          <p:cNvSpPr/>
          <p:nvPr/>
        </p:nvSpPr>
        <p:spPr>
          <a:xfrm>
            <a:off x="3625482" y="4679821"/>
            <a:ext cx="1636275" cy="891592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Increment back off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B734720-56A3-42A2-B4E7-69EB06CAF02A}"/>
              </a:ext>
            </a:extLst>
          </p:cNvPr>
          <p:cNvSpPr/>
          <p:nvPr/>
        </p:nvSpPr>
        <p:spPr>
          <a:xfrm>
            <a:off x="232257" y="4549957"/>
            <a:ext cx="2875891" cy="1151321"/>
          </a:xfrm>
          <a:prstGeom prst="flowChartDecision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Reached Limit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ACC07D-6291-4FAA-B1FD-5AF0363A0C7C}"/>
              </a:ext>
            </a:extLst>
          </p:cNvPr>
          <p:cNvSpPr/>
          <p:nvPr/>
        </p:nvSpPr>
        <p:spPr>
          <a:xfrm>
            <a:off x="440802" y="6280618"/>
            <a:ext cx="2458800" cy="5175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Abort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855FB-0040-4022-ABA1-2EE86345AEA4}"/>
              </a:ext>
            </a:extLst>
          </p:cNvPr>
          <p:cNvSpPr/>
          <p:nvPr/>
        </p:nvSpPr>
        <p:spPr>
          <a:xfrm>
            <a:off x="272355" y="3444254"/>
            <a:ext cx="2795695" cy="5540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Wait back off time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25BF1EA-6203-4212-BB9F-6D1A85A3E165}"/>
              </a:ext>
            </a:extLst>
          </p:cNvPr>
          <p:cNvCxnSpPr>
            <a:cxnSpLocks/>
            <a:stCxn id="12" idx="0"/>
            <a:endCxn id="4" idx="1"/>
          </p:cNvCxnSpPr>
          <p:nvPr/>
        </p:nvCxnSpPr>
        <p:spPr>
          <a:xfrm rot="5400000" flipH="1" flipV="1">
            <a:off x="3296763" y="1062006"/>
            <a:ext cx="755689" cy="400880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E900B3-7230-48E4-BC6A-144D67C7F412}"/>
              </a:ext>
            </a:extLst>
          </p:cNvPr>
          <p:cNvCxnSpPr>
            <a:stCxn id="5" idx="1"/>
            <a:endCxn id="9" idx="3"/>
          </p:cNvCxnSpPr>
          <p:nvPr/>
        </p:nvCxnSpPr>
        <p:spPr>
          <a:xfrm flipH="1" flipV="1">
            <a:off x="5261757" y="5125617"/>
            <a:ext cx="516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CBDB55-ED62-4953-B98B-B304326E71DF}"/>
              </a:ext>
            </a:extLst>
          </p:cNvPr>
          <p:cNvCxnSpPr/>
          <p:nvPr/>
        </p:nvCxnSpPr>
        <p:spPr>
          <a:xfrm flipH="1" flipV="1">
            <a:off x="3112441" y="5126267"/>
            <a:ext cx="516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F38E81-77BA-407F-9631-F8872031CD1A}"/>
              </a:ext>
            </a:extLst>
          </p:cNvPr>
          <p:cNvCxnSpPr>
            <a:cxnSpLocks/>
          </p:cNvCxnSpPr>
          <p:nvPr/>
        </p:nvCxnSpPr>
        <p:spPr>
          <a:xfrm>
            <a:off x="1670980" y="5712902"/>
            <a:ext cx="4959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CCAA88-7341-4B41-8E68-2F450FE11E32}"/>
              </a:ext>
            </a:extLst>
          </p:cNvPr>
          <p:cNvCxnSpPr>
            <a:cxnSpLocks/>
          </p:cNvCxnSpPr>
          <p:nvPr/>
        </p:nvCxnSpPr>
        <p:spPr>
          <a:xfrm flipH="1" flipV="1">
            <a:off x="1670202" y="3995199"/>
            <a:ext cx="1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70773F0-098A-45BA-9E73-F50CC9ECEFD5}"/>
              </a:ext>
            </a:extLst>
          </p:cNvPr>
          <p:cNvSpPr txBox="1"/>
          <p:nvPr/>
        </p:nvSpPr>
        <p:spPr>
          <a:xfrm>
            <a:off x="5381845" y="475628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IN" dirty="0"/>
              <a:t>No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7BA6AD-ED13-4AB0-9ECD-2E1F27A212E9}"/>
              </a:ext>
            </a:extLst>
          </p:cNvPr>
          <p:cNvSpPr txBox="1"/>
          <p:nvPr/>
        </p:nvSpPr>
        <p:spPr>
          <a:xfrm>
            <a:off x="1670202" y="407562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No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486352-A825-4928-B445-808A6681E044}"/>
              </a:ext>
            </a:extLst>
          </p:cNvPr>
          <p:cNvSpPr txBox="1"/>
          <p:nvPr/>
        </p:nvSpPr>
        <p:spPr>
          <a:xfrm>
            <a:off x="1670202" y="57975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9A5BB4-A204-4687-9CFA-95654BCC8B69}"/>
              </a:ext>
            </a:extLst>
          </p:cNvPr>
          <p:cNvSpPr txBox="1"/>
          <p:nvPr/>
        </p:nvSpPr>
        <p:spPr>
          <a:xfrm>
            <a:off x="7214164" y="580527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06567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14533A-912A-4E85-A666-80F63FF51F16}"/>
              </a:ext>
            </a:extLst>
          </p:cNvPr>
          <p:cNvCxnSpPr>
            <a:cxnSpLocks/>
          </p:cNvCxnSpPr>
          <p:nvPr/>
        </p:nvCxnSpPr>
        <p:spPr>
          <a:xfrm>
            <a:off x="7214164" y="1875725"/>
            <a:ext cx="0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32B61A-5BA1-40BD-B26C-B93CC5C5AE8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216643" y="2947327"/>
            <a:ext cx="1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376D9C-1AFC-4D9B-8641-ABC077759D54}"/>
              </a:ext>
            </a:extLst>
          </p:cNvPr>
          <p:cNvCxnSpPr>
            <a:cxnSpLocks/>
          </p:cNvCxnSpPr>
          <p:nvPr/>
        </p:nvCxnSpPr>
        <p:spPr>
          <a:xfrm>
            <a:off x="7214164" y="5712902"/>
            <a:ext cx="4959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146631-7623-4F2E-AF89-086DC19F1660}"/>
              </a:ext>
            </a:extLst>
          </p:cNvPr>
          <p:cNvCxnSpPr>
            <a:cxnSpLocks/>
          </p:cNvCxnSpPr>
          <p:nvPr/>
        </p:nvCxnSpPr>
        <p:spPr>
          <a:xfrm flipH="1">
            <a:off x="7216643" y="3985674"/>
            <a:ext cx="1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Flowchart for Pure Aloha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B598C2-3885-40F6-B6A3-4A67DE8A5B5D}"/>
              </a:ext>
            </a:extLst>
          </p:cNvPr>
          <p:cNvSpPr/>
          <p:nvPr/>
        </p:nvSpPr>
        <p:spPr>
          <a:xfrm>
            <a:off x="5987283" y="1358200"/>
            <a:ext cx="2458721" cy="517525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5B8E69-A3C3-412D-A1C6-80D676CE85A7}"/>
              </a:ext>
            </a:extLst>
          </p:cNvPr>
          <p:cNvSpPr/>
          <p:nvPr/>
        </p:nvSpPr>
        <p:spPr>
          <a:xfrm>
            <a:off x="5679011" y="2429802"/>
            <a:ext cx="3075265" cy="51752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Set back off to zero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5582C7-3E43-449A-8648-7C8ADD2806C2}"/>
              </a:ext>
            </a:extLst>
          </p:cNvPr>
          <p:cNvSpPr/>
          <p:nvPr/>
        </p:nvSpPr>
        <p:spPr>
          <a:xfrm>
            <a:off x="5679010" y="3501404"/>
            <a:ext cx="3075266" cy="51752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Wait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72E5447A-2C88-498C-AB51-87F50C151C6C}"/>
              </a:ext>
            </a:extLst>
          </p:cNvPr>
          <p:cNvSpPr/>
          <p:nvPr/>
        </p:nvSpPr>
        <p:spPr>
          <a:xfrm>
            <a:off x="5778698" y="4549957"/>
            <a:ext cx="2875890" cy="1151321"/>
          </a:xfrm>
          <a:prstGeom prst="flowChartDecision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Received ACK?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765988-8194-45B6-BA69-1D8E225DC531}"/>
              </a:ext>
            </a:extLst>
          </p:cNvPr>
          <p:cNvSpPr/>
          <p:nvPr/>
        </p:nvSpPr>
        <p:spPr>
          <a:xfrm>
            <a:off x="5987243" y="6278403"/>
            <a:ext cx="2458800" cy="5175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Success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2AE3CB-B0C1-4F87-B850-30A9AB22CA13}"/>
              </a:ext>
            </a:extLst>
          </p:cNvPr>
          <p:cNvSpPr/>
          <p:nvPr/>
        </p:nvSpPr>
        <p:spPr>
          <a:xfrm>
            <a:off x="3625482" y="4679821"/>
            <a:ext cx="1636275" cy="891592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Increment back off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B734720-56A3-42A2-B4E7-69EB06CAF02A}"/>
              </a:ext>
            </a:extLst>
          </p:cNvPr>
          <p:cNvSpPr/>
          <p:nvPr/>
        </p:nvSpPr>
        <p:spPr>
          <a:xfrm>
            <a:off x="232257" y="4549957"/>
            <a:ext cx="2875891" cy="1151321"/>
          </a:xfrm>
          <a:prstGeom prst="flowChartDecision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Reached Limit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ACC07D-6291-4FAA-B1FD-5AF0363A0C7C}"/>
              </a:ext>
            </a:extLst>
          </p:cNvPr>
          <p:cNvSpPr/>
          <p:nvPr/>
        </p:nvSpPr>
        <p:spPr>
          <a:xfrm>
            <a:off x="440802" y="6280618"/>
            <a:ext cx="2458800" cy="517525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Abort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855FB-0040-4022-ABA1-2EE86345AEA4}"/>
              </a:ext>
            </a:extLst>
          </p:cNvPr>
          <p:cNvSpPr/>
          <p:nvPr/>
        </p:nvSpPr>
        <p:spPr>
          <a:xfrm>
            <a:off x="272355" y="3444254"/>
            <a:ext cx="2795695" cy="5540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Wait back off time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25BF1EA-6203-4212-BB9F-6D1A85A3E165}"/>
              </a:ext>
            </a:extLst>
          </p:cNvPr>
          <p:cNvCxnSpPr>
            <a:cxnSpLocks/>
            <a:stCxn id="12" idx="0"/>
            <a:endCxn id="4" idx="1"/>
          </p:cNvCxnSpPr>
          <p:nvPr/>
        </p:nvCxnSpPr>
        <p:spPr>
          <a:xfrm rot="5400000" flipH="1" flipV="1">
            <a:off x="3296763" y="1062006"/>
            <a:ext cx="755689" cy="400880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E900B3-7230-48E4-BC6A-144D67C7F412}"/>
              </a:ext>
            </a:extLst>
          </p:cNvPr>
          <p:cNvCxnSpPr>
            <a:stCxn id="5" idx="1"/>
            <a:endCxn id="9" idx="3"/>
          </p:cNvCxnSpPr>
          <p:nvPr/>
        </p:nvCxnSpPr>
        <p:spPr>
          <a:xfrm flipH="1" flipV="1">
            <a:off x="5261757" y="5125617"/>
            <a:ext cx="516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CBDB55-ED62-4953-B98B-B304326E71DF}"/>
              </a:ext>
            </a:extLst>
          </p:cNvPr>
          <p:cNvCxnSpPr/>
          <p:nvPr/>
        </p:nvCxnSpPr>
        <p:spPr>
          <a:xfrm flipH="1" flipV="1">
            <a:off x="3112441" y="5126267"/>
            <a:ext cx="516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F38E81-77BA-407F-9631-F8872031CD1A}"/>
              </a:ext>
            </a:extLst>
          </p:cNvPr>
          <p:cNvCxnSpPr>
            <a:cxnSpLocks/>
          </p:cNvCxnSpPr>
          <p:nvPr/>
        </p:nvCxnSpPr>
        <p:spPr>
          <a:xfrm>
            <a:off x="1670980" y="5712902"/>
            <a:ext cx="4959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CCAA88-7341-4B41-8E68-2F450FE11E32}"/>
              </a:ext>
            </a:extLst>
          </p:cNvPr>
          <p:cNvCxnSpPr>
            <a:cxnSpLocks/>
          </p:cNvCxnSpPr>
          <p:nvPr/>
        </p:nvCxnSpPr>
        <p:spPr>
          <a:xfrm flipH="1" flipV="1">
            <a:off x="1670202" y="3995199"/>
            <a:ext cx="1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70773F0-098A-45BA-9E73-F50CC9ECEFD5}"/>
              </a:ext>
            </a:extLst>
          </p:cNvPr>
          <p:cNvSpPr txBox="1"/>
          <p:nvPr/>
        </p:nvSpPr>
        <p:spPr>
          <a:xfrm>
            <a:off x="5381845" y="475628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IN" dirty="0"/>
              <a:t>No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7BA6AD-ED13-4AB0-9ECD-2E1F27A212E9}"/>
              </a:ext>
            </a:extLst>
          </p:cNvPr>
          <p:cNvSpPr txBox="1"/>
          <p:nvPr/>
        </p:nvSpPr>
        <p:spPr>
          <a:xfrm>
            <a:off x="1670202" y="407562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No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486352-A825-4928-B445-808A6681E044}"/>
              </a:ext>
            </a:extLst>
          </p:cNvPr>
          <p:cNvSpPr txBox="1"/>
          <p:nvPr/>
        </p:nvSpPr>
        <p:spPr>
          <a:xfrm>
            <a:off x="1670202" y="57975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IN" dirty="0"/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9A5BB4-A204-4687-9CFA-95654BCC8B69}"/>
              </a:ext>
            </a:extLst>
          </p:cNvPr>
          <p:cNvSpPr txBox="1"/>
          <p:nvPr/>
        </p:nvSpPr>
        <p:spPr>
          <a:xfrm>
            <a:off x="7214164" y="580527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070527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14533A-912A-4E85-A666-80F63FF51F16}"/>
              </a:ext>
            </a:extLst>
          </p:cNvPr>
          <p:cNvCxnSpPr>
            <a:cxnSpLocks/>
          </p:cNvCxnSpPr>
          <p:nvPr/>
        </p:nvCxnSpPr>
        <p:spPr>
          <a:xfrm>
            <a:off x="7214164" y="1875725"/>
            <a:ext cx="0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32B61A-5BA1-40BD-B26C-B93CC5C5AE8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216643" y="2947327"/>
            <a:ext cx="1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376D9C-1AFC-4D9B-8641-ABC077759D54}"/>
              </a:ext>
            </a:extLst>
          </p:cNvPr>
          <p:cNvCxnSpPr>
            <a:cxnSpLocks/>
          </p:cNvCxnSpPr>
          <p:nvPr/>
        </p:nvCxnSpPr>
        <p:spPr>
          <a:xfrm>
            <a:off x="7214164" y="5712902"/>
            <a:ext cx="4959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146631-7623-4F2E-AF89-086DC19F1660}"/>
              </a:ext>
            </a:extLst>
          </p:cNvPr>
          <p:cNvCxnSpPr>
            <a:cxnSpLocks/>
          </p:cNvCxnSpPr>
          <p:nvPr/>
        </p:nvCxnSpPr>
        <p:spPr>
          <a:xfrm flipH="1">
            <a:off x="7216643" y="3985674"/>
            <a:ext cx="1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Flowchart for Pure Aloha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B598C2-3885-40F6-B6A3-4A67DE8A5B5D}"/>
              </a:ext>
            </a:extLst>
          </p:cNvPr>
          <p:cNvSpPr/>
          <p:nvPr/>
        </p:nvSpPr>
        <p:spPr>
          <a:xfrm>
            <a:off x="5987283" y="1358200"/>
            <a:ext cx="2458721" cy="517525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5B8E69-A3C3-412D-A1C6-80D676CE85A7}"/>
              </a:ext>
            </a:extLst>
          </p:cNvPr>
          <p:cNvSpPr/>
          <p:nvPr/>
        </p:nvSpPr>
        <p:spPr>
          <a:xfrm>
            <a:off x="5679011" y="2429802"/>
            <a:ext cx="3075265" cy="51752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Set back off to zero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5582C7-3E43-449A-8648-7C8ADD2806C2}"/>
              </a:ext>
            </a:extLst>
          </p:cNvPr>
          <p:cNvSpPr/>
          <p:nvPr/>
        </p:nvSpPr>
        <p:spPr>
          <a:xfrm>
            <a:off x="5679010" y="3501404"/>
            <a:ext cx="3075266" cy="51752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Wait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72E5447A-2C88-498C-AB51-87F50C151C6C}"/>
              </a:ext>
            </a:extLst>
          </p:cNvPr>
          <p:cNvSpPr/>
          <p:nvPr/>
        </p:nvSpPr>
        <p:spPr>
          <a:xfrm>
            <a:off x="5778698" y="4549957"/>
            <a:ext cx="2875890" cy="1151321"/>
          </a:xfrm>
          <a:prstGeom prst="flowChartDecision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Received ACK?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765988-8194-45B6-BA69-1D8E225DC531}"/>
              </a:ext>
            </a:extLst>
          </p:cNvPr>
          <p:cNvSpPr/>
          <p:nvPr/>
        </p:nvSpPr>
        <p:spPr>
          <a:xfrm>
            <a:off x="5987243" y="6278403"/>
            <a:ext cx="2458800" cy="5175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Success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2AE3CB-B0C1-4F87-B850-30A9AB22CA13}"/>
              </a:ext>
            </a:extLst>
          </p:cNvPr>
          <p:cNvSpPr/>
          <p:nvPr/>
        </p:nvSpPr>
        <p:spPr>
          <a:xfrm>
            <a:off x="3625482" y="4679821"/>
            <a:ext cx="1636275" cy="891592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Increment back off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B734720-56A3-42A2-B4E7-69EB06CAF02A}"/>
              </a:ext>
            </a:extLst>
          </p:cNvPr>
          <p:cNvSpPr/>
          <p:nvPr/>
        </p:nvSpPr>
        <p:spPr>
          <a:xfrm>
            <a:off x="232257" y="4549957"/>
            <a:ext cx="2875891" cy="1151321"/>
          </a:xfrm>
          <a:prstGeom prst="flowChartDecision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Reached Limit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ACC07D-6291-4FAA-B1FD-5AF0363A0C7C}"/>
              </a:ext>
            </a:extLst>
          </p:cNvPr>
          <p:cNvSpPr/>
          <p:nvPr/>
        </p:nvSpPr>
        <p:spPr>
          <a:xfrm>
            <a:off x="440802" y="6280618"/>
            <a:ext cx="2458800" cy="5175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Abort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855FB-0040-4022-ABA1-2EE86345AEA4}"/>
              </a:ext>
            </a:extLst>
          </p:cNvPr>
          <p:cNvSpPr/>
          <p:nvPr/>
        </p:nvSpPr>
        <p:spPr>
          <a:xfrm>
            <a:off x="272355" y="3444254"/>
            <a:ext cx="2795695" cy="5540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Wait back off time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25BF1EA-6203-4212-BB9F-6D1A85A3E165}"/>
              </a:ext>
            </a:extLst>
          </p:cNvPr>
          <p:cNvCxnSpPr>
            <a:cxnSpLocks/>
            <a:stCxn id="12" idx="0"/>
            <a:endCxn id="4" idx="1"/>
          </p:cNvCxnSpPr>
          <p:nvPr/>
        </p:nvCxnSpPr>
        <p:spPr>
          <a:xfrm rot="5400000" flipH="1" flipV="1">
            <a:off x="3296763" y="1062006"/>
            <a:ext cx="755689" cy="400880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E900B3-7230-48E4-BC6A-144D67C7F412}"/>
              </a:ext>
            </a:extLst>
          </p:cNvPr>
          <p:cNvCxnSpPr>
            <a:stCxn id="5" idx="1"/>
            <a:endCxn id="9" idx="3"/>
          </p:cNvCxnSpPr>
          <p:nvPr/>
        </p:nvCxnSpPr>
        <p:spPr>
          <a:xfrm flipH="1" flipV="1">
            <a:off x="5261757" y="5125617"/>
            <a:ext cx="516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CBDB55-ED62-4953-B98B-B304326E71DF}"/>
              </a:ext>
            </a:extLst>
          </p:cNvPr>
          <p:cNvCxnSpPr/>
          <p:nvPr/>
        </p:nvCxnSpPr>
        <p:spPr>
          <a:xfrm flipH="1" flipV="1">
            <a:off x="3112441" y="5126267"/>
            <a:ext cx="516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F38E81-77BA-407F-9631-F8872031CD1A}"/>
              </a:ext>
            </a:extLst>
          </p:cNvPr>
          <p:cNvCxnSpPr>
            <a:cxnSpLocks/>
          </p:cNvCxnSpPr>
          <p:nvPr/>
        </p:nvCxnSpPr>
        <p:spPr>
          <a:xfrm>
            <a:off x="1670980" y="5712902"/>
            <a:ext cx="4959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CCAA88-7341-4B41-8E68-2F450FE11E32}"/>
              </a:ext>
            </a:extLst>
          </p:cNvPr>
          <p:cNvCxnSpPr>
            <a:cxnSpLocks/>
          </p:cNvCxnSpPr>
          <p:nvPr/>
        </p:nvCxnSpPr>
        <p:spPr>
          <a:xfrm flipH="1" flipV="1">
            <a:off x="1670202" y="3995199"/>
            <a:ext cx="1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70773F0-098A-45BA-9E73-F50CC9ECEFD5}"/>
              </a:ext>
            </a:extLst>
          </p:cNvPr>
          <p:cNvSpPr txBox="1"/>
          <p:nvPr/>
        </p:nvSpPr>
        <p:spPr>
          <a:xfrm>
            <a:off x="5381845" y="475628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IN" dirty="0"/>
              <a:t>No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7BA6AD-ED13-4AB0-9ECD-2E1F27A212E9}"/>
              </a:ext>
            </a:extLst>
          </p:cNvPr>
          <p:cNvSpPr txBox="1"/>
          <p:nvPr/>
        </p:nvSpPr>
        <p:spPr>
          <a:xfrm>
            <a:off x="1670202" y="407562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IN" dirty="0"/>
              <a:t>No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486352-A825-4928-B445-808A6681E044}"/>
              </a:ext>
            </a:extLst>
          </p:cNvPr>
          <p:cNvSpPr txBox="1"/>
          <p:nvPr/>
        </p:nvSpPr>
        <p:spPr>
          <a:xfrm>
            <a:off x="1670202" y="57975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9A5BB4-A204-4687-9CFA-95654BCC8B69}"/>
              </a:ext>
            </a:extLst>
          </p:cNvPr>
          <p:cNvSpPr txBox="1"/>
          <p:nvPr/>
        </p:nvSpPr>
        <p:spPr>
          <a:xfrm>
            <a:off x="7214164" y="580527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234468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14533A-912A-4E85-A666-80F63FF51F16}"/>
              </a:ext>
            </a:extLst>
          </p:cNvPr>
          <p:cNvCxnSpPr>
            <a:cxnSpLocks/>
          </p:cNvCxnSpPr>
          <p:nvPr/>
        </p:nvCxnSpPr>
        <p:spPr>
          <a:xfrm>
            <a:off x="7214164" y="1875725"/>
            <a:ext cx="0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32B61A-5BA1-40BD-B26C-B93CC5C5AE8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216643" y="2947327"/>
            <a:ext cx="1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376D9C-1AFC-4D9B-8641-ABC077759D54}"/>
              </a:ext>
            </a:extLst>
          </p:cNvPr>
          <p:cNvCxnSpPr>
            <a:cxnSpLocks/>
          </p:cNvCxnSpPr>
          <p:nvPr/>
        </p:nvCxnSpPr>
        <p:spPr>
          <a:xfrm>
            <a:off x="7214164" y="5712902"/>
            <a:ext cx="4959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146631-7623-4F2E-AF89-086DC19F1660}"/>
              </a:ext>
            </a:extLst>
          </p:cNvPr>
          <p:cNvCxnSpPr>
            <a:cxnSpLocks/>
          </p:cNvCxnSpPr>
          <p:nvPr/>
        </p:nvCxnSpPr>
        <p:spPr>
          <a:xfrm flipH="1">
            <a:off x="7216643" y="3985674"/>
            <a:ext cx="1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Flowchart for Pure Aloha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B598C2-3885-40F6-B6A3-4A67DE8A5B5D}"/>
              </a:ext>
            </a:extLst>
          </p:cNvPr>
          <p:cNvSpPr/>
          <p:nvPr/>
        </p:nvSpPr>
        <p:spPr>
          <a:xfrm>
            <a:off x="5987283" y="1358200"/>
            <a:ext cx="2458721" cy="517525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5B8E69-A3C3-412D-A1C6-80D676CE85A7}"/>
              </a:ext>
            </a:extLst>
          </p:cNvPr>
          <p:cNvSpPr/>
          <p:nvPr/>
        </p:nvSpPr>
        <p:spPr>
          <a:xfrm>
            <a:off x="5679011" y="2429802"/>
            <a:ext cx="3075265" cy="51752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Set back off to zero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5582C7-3E43-449A-8648-7C8ADD2806C2}"/>
              </a:ext>
            </a:extLst>
          </p:cNvPr>
          <p:cNvSpPr/>
          <p:nvPr/>
        </p:nvSpPr>
        <p:spPr>
          <a:xfrm>
            <a:off x="5679010" y="3501404"/>
            <a:ext cx="3075266" cy="51752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Wait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72E5447A-2C88-498C-AB51-87F50C151C6C}"/>
              </a:ext>
            </a:extLst>
          </p:cNvPr>
          <p:cNvSpPr/>
          <p:nvPr/>
        </p:nvSpPr>
        <p:spPr>
          <a:xfrm>
            <a:off x="5778698" y="4549957"/>
            <a:ext cx="2875890" cy="1151321"/>
          </a:xfrm>
          <a:prstGeom prst="flowChartDecision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Received ACK?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765988-8194-45B6-BA69-1D8E225DC531}"/>
              </a:ext>
            </a:extLst>
          </p:cNvPr>
          <p:cNvSpPr/>
          <p:nvPr/>
        </p:nvSpPr>
        <p:spPr>
          <a:xfrm>
            <a:off x="5987243" y="6278403"/>
            <a:ext cx="2458800" cy="5175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Success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2AE3CB-B0C1-4F87-B850-30A9AB22CA13}"/>
              </a:ext>
            </a:extLst>
          </p:cNvPr>
          <p:cNvSpPr/>
          <p:nvPr/>
        </p:nvSpPr>
        <p:spPr>
          <a:xfrm>
            <a:off x="3625482" y="4679821"/>
            <a:ext cx="1636275" cy="891592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Increment back off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B734720-56A3-42A2-B4E7-69EB06CAF02A}"/>
              </a:ext>
            </a:extLst>
          </p:cNvPr>
          <p:cNvSpPr/>
          <p:nvPr/>
        </p:nvSpPr>
        <p:spPr>
          <a:xfrm>
            <a:off x="232257" y="4549957"/>
            <a:ext cx="2875891" cy="1151321"/>
          </a:xfrm>
          <a:prstGeom prst="flowChartDecision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Reached Limit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ACC07D-6291-4FAA-B1FD-5AF0363A0C7C}"/>
              </a:ext>
            </a:extLst>
          </p:cNvPr>
          <p:cNvSpPr/>
          <p:nvPr/>
        </p:nvSpPr>
        <p:spPr>
          <a:xfrm>
            <a:off x="440802" y="6280618"/>
            <a:ext cx="2458800" cy="5175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Abort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855FB-0040-4022-ABA1-2EE86345AEA4}"/>
              </a:ext>
            </a:extLst>
          </p:cNvPr>
          <p:cNvSpPr/>
          <p:nvPr/>
        </p:nvSpPr>
        <p:spPr>
          <a:xfrm>
            <a:off x="272355" y="3444254"/>
            <a:ext cx="2795695" cy="554077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Wait back off time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25BF1EA-6203-4212-BB9F-6D1A85A3E165}"/>
              </a:ext>
            </a:extLst>
          </p:cNvPr>
          <p:cNvCxnSpPr>
            <a:cxnSpLocks/>
            <a:stCxn id="12" idx="0"/>
            <a:endCxn id="4" idx="1"/>
          </p:cNvCxnSpPr>
          <p:nvPr/>
        </p:nvCxnSpPr>
        <p:spPr>
          <a:xfrm rot="5400000" flipH="1" flipV="1">
            <a:off x="3296763" y="1062006"/>
            <a:ext cx="755689" cy="400880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E900B3-7230-48E4-BC6A-144D67C7F412}"/>
              </a:ext>
            </a:extLst>
          </p:cNvPr>
          <p:cNvCxnSpPr>
            <a:stCxn id="5" idx="1"/>
            <a:endCxn id="9" idx="3"/>
          </p:cNvCxnSpPr>
          <p:nvPr/>
        </p:nvCxnSpPr>
        <p:spPr>
          <a:xfrm flipH="1" flipV="1">
            <a:off x="5261757" y="5125617"/>
            <a:ext cx="516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CBDB55-ED62-4953-B98B-B304326E71DF}"/>
              </a:ext>
            </a:extLst>
          </p:cNvPr>
          <p:cNvCxnSpPr/>
          <p:nvPr/>
        </p:nvCxnSpPr>
        <p:spPr>
          <a:xfrm flipH="1" flipV="1">
            <a:off x="3112441" y="5126267"/>
            <a:ext cx="516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F38E81-77BA-407F-9631-F8872031CD1A}"/>
              </a:ext>
            </a:extLst>
          </p:cNvPr>
          <p:cNvCxnSpPr>
            <a:cxnSpLocks/>
          </p:cNvCxnSpPr>
          <p:nvPr/>
        </p:nvCxnSpPr>
        <p:spPr>
          <a:xfrm>
            <a:off x="1670980" y="5712902"/>
            <a:ext cx="4959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CCAA88-7341-4B41-8E68-2F450FE11E32}"/>
              </a:ext>
            </a:extLst>
          </p:cNvPr>
          <p:cNvCxnSpPr>
            <a:cxnSpLocks/>
          </p:cNvCxnSpPr>
          <p:nvPr/>
        </p:nvCxnSpPr>
        <p:spPr>
          <a:xfrm flipH="1" flipV="1">
            <a:off x="1670202" y="3995199"/>
            <a:ext cx="1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70773F0-098A-45BA-9E73-F50CC9ECEFD5}"/>
              </a:ext>
            </a:extLst>
          </p:cNvPr>
          <p:cNvSpPr txBox="1"/>
          <p:nvPr/>
        </p:nvSpPr>
        <p:spPr>
          <a:xfrm>
            <a:off x="5381845" y="475628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IN" dirty="0"/>
              <a:t>No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7BA6AD-ED13-4AB0-9ECD-2E1F27A212E9}"/>
              </a:ext>
            </a:extLst>
          </p:cNvPr>
          <p:cNvSpPr txBox="1"/>
          <p:nvPr/>
        </p:nvSpPr>
        <p:spPr>
          <a:xfrm>
            <a:off x="1670202" y="407562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IN" dirty="0"/>
              <a:t>No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486352-A825-4928-B445-808A6681E044}"/>
              </a:ext>
            </a:extLst>
          </p:cNvPr>
          <p:cNvSpPr txBox="1"/>
          <p:nvPr/>
        </p:nvSpPr>
        <p:spPr>
          <a:xfrm>
            <a:off x="1670202" y="57975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9A5BB4-A204-4687-9CFA-95654BCC8B69}"/>
              </a:ext>
            </a:extLst>
          </p:cNvPr>
          <p:cNvSpPr txBox="1"/>
          <p:nvPr/>
        </p:nvSpPr>
        <p:spPr>
          <a:xfrm>
            <a:off x="7214164" y="580527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517578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14533A-912A-4E85-A666-80F63FF51F16}"/>
              </a:ext>
            </a:extLst>
          </p:cNvPr>
          <p:cNvCxnSpPr>
            <a:cxnSpLocks/>
          </p:cNvCxnSpPr>
          <p:nvPr/>
        </p:nvCxnSpPr>
        <p:spPr>
          <a:xfrm>
            <a:off x="7214164" y="1875725"/>
            <a:ext cx="0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32B61A-5BA1-40BD-B26C-B93CC5C5AE8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216643" y="2947327"/>
            <a:ext cx="1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376D9C-1AFC-4D9B-8641-ABC077759D54}"/>
              </a:ext>
            </a:extLst>
          </p:cNvPr>
          <p:cNvCxnSpPr>
            <a:cxnSpLocks/>
          </p:cNvCxnSpPr>
          <p:nvPr/>
        </p:nvCxnSpPr>
        <p:spPr>
          <a:xfrm>
            <a:off x="7214164" y="5712902"/>
            <a:ext cx="4959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146631-7623-4F2E-AF89-086DC19F1660}"/>
              </a:ext>
            </a:extLst>
          </p:cNvPr>
          <p:cNvCxnSpPr>
            <a:cxnSpLocks/>
          </p:cNvCxnSpPr>
          <p:nvPr/>
        </p:nvCxnSpPr>
        <p:spPr>
          <a:xfrm flipH="1">
            <a:off x="7216643" y="3985674"/>
            <a:ext cx="1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Flowchart for Pure Aloha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B598C2-3885-40F6-B6A3-4A67DE8A5B5D}"/>
              </a:ext>
            </a:extLst>
          </p:cNvPr>
          <p:cNvSpPr/>
          <p:nvPr/>
        </p:nvSpPr>
        <p:spPr>
          <a:xfrm>
            <a:off x="5987283" y="1358200"/>
            <a:ext cx="2458721" cy="517525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5B8E69-A3C3-412D-A1C6-80D676CE85A7}"/>
              </a:ext>
            </a:extLst>
          </p:cNvPr>
          <p:cNvSpPr/>
          <p:nvPr/>
        </p:nvSpPr>
        <p:spPr>
          <a:xfrm>
            <a:off x="5679011" y="2429802"/>
            <a:ext cx="3075265" cy="51752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Set back off to zero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5582C7-3E43-449A-8648-7C8ADD2806C2}"/>
              </a:ext>
            </a:extLst>
          </p:cNvPr>
          <p:cNvSpPr/>
          <p:nvPr/>
        </p:nvSpPr>
        <p:spPr>
          <a:xfrm>
            <a:off x="5679010" y="3501404"/>
            <a:ext cx="3075266" cy="51752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Wait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72E5447A-2C88-498C-AB51-87F50C151C6C}"/>
              </a:ext>
            </a:extLst>
          </p:cNvPr>
          <p:cNvSpPr/>
          <p:nvPr/>
        </p:nvSpPr>
        <p:spPr>
          <a:xfrm>
            <a:off x="5778698" y="4549957"/>
            <a:ext cx="2875890" cy="1151321"/>
          </a:xfrm>
          <a:prstGeom prst="flowChartDecision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Received ACK?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765988-8194-45B6-BA69-1D8E225DC531}"/>
              </a:ext>
            </a:extLst>
          </p:cNvPr>
          <p:cNvSpPr/>
          <p:nvPr/>
        </p:nvSpPr>
        <p:spPr>
          <a:xfrm>
            <a:off x="5987243" y="6278403"/>
            <a:ext cx="2458800" cy="5175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Success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2AE3CB-B0C1-4F87-B850-30A9AB22CA13}"/>
              </a:ext>
            </a:extLst>
          </p:cNvPr>
          <p:cNvSpPr/>
          <p:nvPr/>
        </p:nvSpPr>
        <p:spPr>
          <a:xfrm>
            <a:off x="3625482" y="4679821"/>
            <a:ext cx="1636275" cy="891592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Increment back off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B734720-56A3-42A2-B4E7-69EB06CAF02A}"/>
              </a:ext>
            </a:extLst>
          </p:cNvPr>
          <p:cNvSpPr/>
          <p:nvPr/>
        </p:nvSpPr>
        <p:spPr>
          <a:xfrm>
            <a:off x="232257" y="4549957"/>
            <a:ext cx="2875891" cy="1151321"/>
          </a:xfrm>
          <a:prstGeom prst="flowChartDecision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Reached Limit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ACC07D-6291-4FAA-B1FD-5AF0363A0C7C}"/>
              </a:ext>
            </a:extLst>
          </p:cNvPr>
          <p:cNvSpPr/>
          <p:nvPr/>
        </p:nvSpPr>
        <p:spPr>
          <a:xfrm>
            <a:off x="440802" y="6280618"/>
            <a:ext cx="2458800" cy="5175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Abort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855FB-0040-4022-ABA1-2EE86345AEA4}"/>
              </a:ext>
            </a:extLst>
          </p:cNvPr>
          <p:cNvSpPr/>
          <p:nvPr/>
        </p:nvSpPr>
        <p:spPr>
          <a:xfrm>
            <a:off x="272355" y="3444254"/>
            <a:ext cx="2795695" cy="554077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Wait back off time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25BF1EA-6203-4212-BB9F-6D1A85A3E165}"/>
              </a:ext>
            </a:extLst>
          </p:cNvPr>
          <p:cNvCxnSpPr>
            <a:cxnSpLocks/>
            <a:stCxn id="12" idx="0"/>
            <a:endCxn id="4" idx="1"/>
          </p:cNvCxnSpPr>
          <p:nvPr/>
        </p:nvCxnSpPr>
        <p:spPr>
          <a:xfrm rot="5400000" flipH="1" flipV="1">
            <a:off x="3296763" y="1062006"/>
            <a:ext cx="755689" cy="40088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E900B3-7230-48E4-BC6A-144D67C7F412}"/>
              </a:ext>
            </a:extLst>
          </p:cNvPr>
          <p:cNvCxnSpPr>
            <a:stCxn id="5" idx="1"/>
            <a:endCxn id="9" idx="3"/>
          </p:cNvCxnSpPr>
          <p:nvPr/>
        </p:nvCxnSpPr>
        <p:spPr>
          <a:xfrm flipH="1" flipV="1">
            <a:off x="5261757" y="5125617"/>
            <a:ext cx="516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CBDB55-ED62-4953-B98B-B304326E71DF}"/>
              </a:ext>
            </a:extLst>
          </p:cNvPr>
          <p:cNvCxnSpPr/>
          <p:nvPr/>
        </p:nvCxnSpPr>
        <p:spPr>
          <a:xfrm flipH="1" flipV="1">
            <a:off x="3112441" y="5126267"/>
            <a:ext cx="516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F38E81-77BA-407F-9631-F8872031CD1A}"/>
              </a:ext>
            </a:extLst>
          </p:cNvPr>
          <p:cNvCxnSpPr>
            <a:cxnSpLocks/>
          </p:cNvCxnSpPr>
          <p:nvPr/>
        </p:nvCxnSpPr>
        <p:spPr>
          <a:xfrm>
            <a:off x="1670980" y="5712902"/>
            <a:ext cx="4959" cy="5540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CCAA88-7341-4B41-8E68-2F450FE11E32}"/>
              </a:ext>
            </a:extLst>
          </p:cNvPr>
          <p:cNvCxnSpPr>
            <a:cxnSpLocks/>
          </p:cNvCxnSpPr>
          <p:nvPr/>
        </p:nvCxnSpPr>
        <p:spPr>
          <a:xfrm flipH="1" flipV="1">
            <a:off x="1670202" y="3995199"/>
            <a:ext cx="1" cy="5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70773F0-098A-45BA-9E73-F50CC9ECEFD5}"/>
              </a:ext>
            </a:extLst>
          </p:cNvPr>
          <p:cNvSpPr txBox="1"/>
          <p:nvPr/>
        </p:nvSpPr>
        <p:spPr>
          <a:xfrm>
            <a:off x="5381845" y="475628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No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7BA6AD-ED13-4AB0-9ECD-2E1F27A212E9}"/>
              </a:ext>
            </a:extLst>
          </p:cNvPr>
          <p:cNvSpPr txBox="1"/>
          <p:nvPr/>
        </p:nvSpPr>
        <p:spPr>
          <a:xfrm>
            <a:off x="1670202" y="407562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IN" dirty="0"/>
              <a:t>No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486352-A825-4928-B445-808A6681E044}"/>
              </a:ext>
            </a:extLst>
          </p:cNvPr>
          <p:cNvSpPr txBox="1"/>
          <p:nvPr/>
        </p:nvSpPr>
        <p:spPr>
          <a:xfrm>
            <a:off x="1670202" y="57975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9A5BB4-A204-4687-9CFA-95654BCC8B69}"/>
              </a:ext>
            </a:extLst>
          </p:cNvPr>
          <p:cNvSpPr txBox="1"/>
          <p:nvPr/>
        </p:nvSpPr>
        <p:spPr>
          <a:xfrm>
            <a:off x="7214164" y="580527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028777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Vulnerable Time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If the first bit of a new frame overlaps with just last bit of a frame almost finished ,both frames totally be destroyed, and both will have to retransmitted later.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B is about to complete only few more data with frame B but A also transmitted then there will be collision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Pure Aloha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Pure Aloha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57506A-B5AA-4D23-9EE5-DDB15ACF9E2B}"/>
              </a:ext>
            </a:extLst>
          </p:cNvPr>
          <p:cNvCxnSpPr>
            <a:cxnSpLocks/>
          </p:cNvCxnSpPr>
          <p:nvPr/>
        </p:nvCxnSpPr>
        <p:spPr>
          <a:xfrm>
            <a:off x="345233" y="5878513"/>
            <a:ext cx="75552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067F9D-BAD5-4E57-B0C7-D3BC6BDACA97}"/>
              </a:ext>
            </a:extLst>
          </p:cNvPr>
          <p:cNvCxnSpPr>
            <a:cxnSpLocks/>
          </p:cNvCxnSpPr>
          <p:nvPr/>
        </p:nvCxnSpPr>
        <p:spPr>
          <a:xfrm>
            <a:off x="445236" y="2393181"/>
            <a:ext cx="0" cy="348533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BA528D9-CFFC-425E-8012-48032B02CFB3}"/>
              </a:ext>
            </a:extLst>
          </p:cNvPr>
          <p:cNvSpPr/>
          <p:nvPr/>
        </p:nvSpPr>
        <p:spPr>
          <a:xfrm>
            <a:off x="3472110" y="2272520"/>
            <a:ext cx="568709" cy="3605978"/>
          </a:xfrm>
          <a:prstGeom prst="rect">
            <a:avLst/>
          </a:prstGeom>
          <a:solidFill>
            <a:srgbClr val="D3D3D3">
              <a:alpha val="18824"/>
            </a:srgb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Bahnschrift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857692-6C6D-4A08-B0AF-B0BA0DF54985}"/>
              </a:ext>
            </a:extLst>
          </p:cNvPr>
          <p:cNvCxnSpPr>
            <a:cxnSpLocks/>
          </p:cNvCxnSpPr>
          <p:nvPr/>
        </p:nvCxnSpPr>
        <p:spPr>
          <a:xfrm>
            <a:off x="3458464" y="2272520"/>
            <a:ext cx="0" cy="36059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EFB4DB-8BA9-4C3A-B0DD-DA53334E3AB6}"/>
              </a:ext>
            </a:extLst>
          </p:cNvPr>
          <p:cNvCxnSpPr>
            <a:cxnSpLocks/>
          </p:cNvCxnSpPr>
          <p:nvPr/>
        </p:nvCxnSpPr>
        <p:spPr>
          <a:xfrm>
            <a:off x="6458291" y="2272520"/>
            <a:ext cx="0" cy="36707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01CBFA2-C944-4C8A-B857-4A6E4A511A10}"/>
              </a:ext>
            </a:extLst>
          </p:cNvPr>
          <p:cNvGrpSpPr/>
          <p:nvPr/>
        </p:nvGrpSpPr>
        <p:grpSpPr>
          <a:xfrm>
            <a:off x="1008226" y="2830070"/>
            <a:ext cx="2999826" cy="832279"/>
            <a:chOff x="1070078" y="2814830"/>
            <a:chExt cx="2999826" cy="83227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6643E4-6A1B-40AD-8ACA-FB2B7B8D451D}"/>
                </a:ext>
              </a:extLst>
            </p:cNvPr>
            <p:cNvSpPr/>
            <p:nvPr/>
          </p:nvSpPr>
          <p:spPr>
            <a:xfrm>
              <a:off x="1070078" y="2872487"/>
              <a:ext cx="2999826" cy="72676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hnschrift" panose="020B0502040204020203" pitchFamily="34" charset="0"/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8986E5-AD8B-4075-A72D-EFB4F58ED67C}"/>
                </a:ext>
              </a:extLst>
            </p:cNvPr>
            <p:cNvSpPr txBox="1"/>
            <p:nvPr/>
          </p:nvSpPr>
          <p:spPr>
            <a:xfrm rot="16200000">
              <a:off x="854198" y="3030915"/>
              <a:ext cx="832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Bahnschrift" panose="020B0502040204020203" pitchFamily="34" charset="0"/>
                </a:rPr>
                <a:t>Begin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244923-1D89-4EE1-9426-8738504C28E1}"/>
                </a:ext>
              </a:extLst>
            </p:cNvPr>
            <p:cNvSpPr txBox="1"/>
            <p:nvPr/>
          </p:nvSpPr>
          <p:spPr>
            <a:xfrm rot="16200000">
              <a:off x="3546702" y="3030916"/>
              <a:ext cx="6190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Bahnschrift" panose="020B0502040204020203" pitchFamily="34" charset="0"/>
                </a:rPr>
                <a:t>End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8A6C85-077C-4896-AC26-5FA3A84A71E4}"/>
              </a:ext>
            </a:extLst>
          </p:cNvPr>
          <p:cNvGrpSpPr/>
          <p:nvPr/>
        </p:nvGrpSpPr>
        <p:grpSpPr>
          <a:xfrm>
            <a:off x="3458465" y="3910404"/>
            <a:ext cx="3013024" cy="832279"/>
            <a:chOff x="4083305" y="3895164"/>
            <a:chExt cx="3013024" cy="83227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AAD2A5-7CAA-4222-B1FD-E9BC5E88CDBE}"/>
                </a:ext>
              </a:extLst>
            </p:cNvPr>
            <p:cNvSpPr/>
            <p:nvPr/>
          </p:nvSpPr>
          <p:spPr>
            <a:xfrm>
              <a:off x="4083305" y="3944177"/>
              <a:ext cx="2999826" cy="72676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hnschrift" panose="020B0502040204020203" pitchFamily="34" charset="0"/>
                </a:rPr>
                <a:t>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54BB91-9B93-43A7-B912-1CED70DDB59D}"/>
                </a:ext>
              </a:extLst>
            </p:cNvPr>
            <p:cNvSpPr txBox="1"/>
            <p:nvPr/>
          </p:nvSpPr>
          <p:spPr>
            <a:xfrm rot="16200000">
              <a:off x="3894229" y="4111249"/>
              <a:ext cx="832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Bahnschrift" panose="020B0502040204020203" pitchFamily="34" charset="0"/>
                </a:rPr>
                <a:t>Begin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481FEF-16B5-446F-816C-A4BA5683FDA1}"/>
                </a:ext>
              </a:extLst>
            </p:cNvPr>
            <p:cNvSpPr txBox="1"/>
            <p:nvPr/>
          </p:nvSpPr>
          <p:spPr>
            <a:xfrm rot="16200000">
              <a:off x="6586734" y="4111250"/>
              <a:ext cx="6190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Bahnschrift" panose="020B0502040204020203" pitchFamily="34" charset="0"/>
                </a:rPr>
                <a:t>End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D93DBE-3F89-4F82-8021-1283B7B5F421}"/>
              </a:ext>
            </a:extLst>
          </p:cNvPr>
          <p:cNvGrpSpPr/>
          <p:nvPr/>
        </p:nvGrpSpPr>
        <p:grpSpPr>
          <a:xfrm>
            <a:off x="5672650" y="4994892"/>
            <a:ext cx="3013024" cy="832279"/>
            <a:chOff x="4083305" y="4979652"/>
            <a:chExt cx="3013024" cy="83227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14A9BB-BDFA-4780-B08B-1A4D43C93352}"/>
                </a:ext>
              </a:extLst>
            </p:cNvPr>
            <p:cNvSpPr/>
            <p:nvPr/>
          </p:nvSpPr>
          <p:spPr>
            <a:xfrm>
              <a:off x="4083305" y="5015866"/>
              <a:ext cx="2999826" cy="7267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hnschrift" panose="020B0502040204020203" pitchFamily="34" charset="0"/>
                </a:rPr>
                <a:t>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7180B9-319E-4EB1-9B25-9EF5DE66C40F}"/>
                </a:ext>
              </a:extLst>
            </p:cNvPr>
            <p:cNvSpPr txBox="1"/>
            <p:nvPr/>
          </p:nvSpPr>
          <p:spPr>
            <a:xfrm rot="16200000">
              <a:off x="3894230" y="5195737"/>
              <a:ext cx="832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Bahnschrift" panose="020B0502040204020203" pitchFamily="34" charset="0"/>
                </a:rPr>
                <a:t>Begin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43CA2E3-6C78-4737-87FA-38F0F5AFEBAE}"/>
                </a:ext>
              </a:extLst>
            </p:cNvPr>
            <p:cNvSpPr txBox="1"/>
            <p:nvPr/>
          </p:nvSpPr>
          <p:spPr>
            <a:xfrm rot="16200000">
              <a:off x="6586734" y="5195738"/>
              <a:ext cx="6190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Bahnschrift" panose="020B0502040204020203" pitchFamily="34" charset="0"/>
                </a:rPr>
                <a:t>End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CBBFB3-F297-47A7-B732-72720CD65162}"/>
              </a:ext>
            </a:extLst>
          </p:cNvPr>
          <p:cNvCxnSpPr>
            <a:cxnSpLocks/>
          </p:cNvCxnSpPr>
          <p:nvPr/>
        </p:nvCxnSpPr>
        <p:spPr>
          <a:xfrm>
            <a:off x="445236" y="6640445"/>
            <a:ext cx="6013055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715245E-D249-4F2F-916A-33319AB5394D}"/>
              </a:ext>
            </a:extLst>
          </p:cNvPr>
          <p:cNvSpPr txBox="1"/>
          <p:nvPr/>
        </p:nvSpPr>
        <p:spPr>
          <a:xfrm>
            <a:off x="444031" y="6222193"/>
            <a:ext cx="601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Bahnschrift" panose="020B0502040204020203" pitchFamily="34" charset="0"/>
              </a:rPr>
              <a:t>Vulnerable Time = 2 X </a:t>
            </a:r>
            <a:r>
              <a:rPr lang="en-IN" sz="2000" dirty="0" err="1">
                <a:latin typeface="Bahnschrift" panose="020B0502040204020203" pitchFamily="34" charset="0"/>
              </a:rPr>
              <a:t>T</a:t>
            </a:r>
            <a:r>
              <a:rPr lang="en-IN" sz="2000" baseline="-25000" dirty="0" err="1">
                <a:latin typeface="Bahnschrift" panose="020B0502040204020203" pitchFamily="34" charset="0"/>
              </a:rPr>
              <a:t>fr</a:t>
            </a:r>
            <a:endParaRPr lang="en-IN" sz="2000" baseline="-25000" dirty="0">
              <a:latin typeface="Bahnschrift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6E869A-3D55-40DB-9B44-6903A417F564}"/>
              </a:ext>
            </a:extLst>
          </p:cNvPr>
          <p:cNvSpPr txBox="1"/>
          <p:nvPr/>
        </p:nvSpPr>
        <p:spPr>
          <a:xfrm>
            <a:off x="7519894" y="5943308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Bahnschrift" panose="020B0502040204020203" pitchFamily="34" charset="0"/>
              </a:rPr>
              <a:t>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159BD8-2F56-4842-A6F6-6DE7E5BDD2B3}"/>
              </a:ext>
            </a:extLst>
          </p:cNvPr>
          <p:cNvSpPr txBox="1"/>
          <p:nvPr/>
        </p:nvSpPr>
        <p:spPr>
          <a:xfrm>
            <a:off x="42162" y="5867108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Bahnschrift" panose="020B0502040204020203" pitchFamily="34" charset="0"/>
              </a:rPr>
              <a:t>t - </a:t>
            </a:r>
            <a:r>
              <a:rPr lang="en-IN" sz="2000" dirty="0" err="1">
                <a:latin typeface="Bahnschrift" panose="020B0502040204020203" pitchFamily="34" charset="0"/>
              </a:rPr>
              <a:t>T</a:t>
            </a:r>
            <a:r>
              <a:rPr lang="en-IN" sz="2000" baseline="-25000" dirty="0" err="1">
                <a:latin typeface="Bahnschrift" panose="020B0502040204020203" pitchFamily="34" charset="0"/>
              </a:rPr>
              <a:t>fr</a:t>
            </a:r>
            <a:r>
              <a:rPr lang="en-IN" sz="2000" dirty="0">
                <a:latin typeface="Bahnschrift" panose="020B0502040204020203" pitchFamily="34" charset="0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6FCEF6-85B3-424F-A257-354941DC9B9D}"/>
              </a:ext>
            </a:extLst>
          </p:cNvPr>
          <p:cNvSpPr txBox="1"/>
          <p:nvPr/>
        </p:nvSpPr>
        <p:spPr>
          <a:xfrm>
            <a:off x="2552876" y="1243904"/>
            <a:ext cx="2122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>
                <a:latin typeface="Bahnschrift" panose="020B0502040204020203" pitchFamily="34" charset="0"/>
              </a:rPr>
              <a:t>B’s end collides</a:t>
            </a:r>
            <a:br>
              <a:rPr lang="en-IN" sz="2000" dirty="0">
                <a:latin typeface="Bahnschrift" panose="020B0502040204020203" pitchFamily="34" charset="0"/>
              </a:rPr>
            </a:br>
            <a:r>
              <a:rPr lang="en-IN" sz="2000" dirty="0">
                <a:latin typeface="Bahnschrift" panose="020B0502040204020203" pitchFamily="34" charset="0"/>
              </a:rPr>
              <a:t>with A’s </a:t>
            </a:r>
            <a:r>
              <a:rPr lang="en-IN" sz="2000" dirty="0" err="1">
                <a:latin typeface="Bahnschrift" panose="020B0502040204020203" pitchFamily="34" charset="0"/>
              </a:rPr>
              <a:t>begining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7EC4FE-BC08-42C5-9DB4-374B0FF8EB36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>
            <a:off x="3614225" y="1951790"/>
            <a:ext cx="142240" cy="320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57459A5-DFC8-4A72-ADB5-4B0CA725ECBE}"/>
              </a:ext>
            </a:extLst>
          </p:cNvPr>
          <p:cNvSpPr/>
          <p:nvPr/>
        </p:nvSpPr>
        <p:spPr>
          <a:xfrm>
            <a:off x="5672650" y="2272520"/>
            <a:ext cx="784443" cy="3605978"/>
          </a:xfrm>
          <a:prstGeom prst="rect">
            <a:avLst/>
          </a:prstGeom>
          <a:solidFill>
            <a:srgbClr val="D3D3D3">
              <a:alpha val="18824"/>
            </a:srgb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Bahnschrift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A27937-3869-42EB-9C1D-9B95A292A4BB}"/>
              </a:ext>
            </a:extLst>
          </p:cNvPr>
          <p:cNvSpPr txBox="1"/>
          <p:nvPr/>
        </p:nvSpPr>
        <p:spPr>
          <a:xfrm>
            <a:off x="4952985" y="1243904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>
                <a:latin typeface="Bahnschrift" panose="020B0502040204020203" pitchFamily="34" charset="0"/>
              </a:rPr>
              <a:t>A’s end collides</a:t>
            </a:r>
            <a:br>
              <a:rPr lang="en-IN" sz="2000" dirty="0">
                <a:latin typeface="Bahnschrift" panose="020B0502040204020203" pitchFamily="34" charset="0"/>
              </a:rPr>
            </a:br>
            <a:r>
              <a:rPr lang="en-IN" sz="2000" dirty="0">
                <a:latin typeface="Bahnschrift" panose="020B0502040204020203" pitchFamily="34" charset="0"/>
              </a:rPr>
              <a:t>with C’s </a:t>
            </a:r>
            <a:r>
              <a:rPr lang="en-IN" sz="2000" dirty="0" err="1">
                <a:latin typeface="Bahnschrift" panose="020B0502040204020203" pitchFamily="34" charset="0"/>
              </a:rPr>
              <a:t>begining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605AED-BE31-4F08-8159-909D27081BA0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010326" y="1951790"/>
            <a:ext cx="0" cy="320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AA7FD0F-1F61-4E90-B0FA-2C58147E4963}"/>
              </a:ext>
            </a:extLst>
          </p:cNvPr>
          <p:cNvCxnSpPr>
            <a:cxnSpLocks/>
          </p:cNvCxnSpPr>
          <p:nvPr/>
        </p:nvCxnSpPr>
        <p:spPr>
          <a:xfrm>
            <a:off x="445236" y="6446520"/>
            <a:ext cx="0" cy="2796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8E27799-703E-445D-AC2E-5906F78EC390}"/>
              </a:ext>
            </a:extLst>
          </p:cNvPr>
          <p:cNvSpPr txBox="1"/>
          <p:nvPr/>
        </p:nvSpPr>
        <p:spPr>
          <a:xfrm>
            <a:off x="6099770" y="5867108"/>
            <a:ext cx="862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Bahnschrift" panose="020B0502040204020203" pitchFamily="34" charset="0"/>
              </a:rPr>
              <a:t>t + </a:t>
            </a:r>
            <a:r>
              <a:rPr lang="en-IN" sz="2000" dirty="0" err="1">
                <a:latin typeface="Bahnschrift" panose="020B0502040204020203" pitchFamily="34" charset="0"/>
              </a:rPr>
              <a:t>T</a:t>
            </a:r>
            <a:r>
              <a:rPr lang="en-IN" sz="2000" baseline="-25000" dirty="0" err="1">
                <a:latin typeface="Bahnschrift" panose="020B0502040204020203" pitchFamily="34" charset="0"/>
              </a:rPr>
              <a:t>fr</a:t>
            </a:r>
            <a:r>
              <a:rPr lang="en-IN" sz="2000" dirty="0">
                <a:latin typeface="Bahnschrift" panose="020B0502040204020203" pitchFamily="34" charset="0"/>
              </a:rPr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3C27E5C-2B5E-4D54-8DC0-2E2D251738AA}"/>
              </a:ext>
            </a:extLst>
          </p:cNvPr>
          <p:cNvSpPr txBox="1"/>
          <p:nvPr/>
        </p:nvSpPr>
        <p:spPr>
          <a:xfrm>
            <a:off x="3350437" y="5867108"/>
            <a:ext cx="268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Bahnschrift" panose="020B0502040204020203" pitchFamily="34" charset="0"/>
              </a:rPr>
              <a:t>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Multiple Access Protocol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8C9AEF-07E7-4465-82F8-C2172E73C95E}"/>
              </a:ext>
            </a:extLst>
          </p:cNvPr>
          <p:cNvSpPr/>
          <p:nvPr/>
        </p:nvSpPr>
        <p:spPr>
          <a:xfrm>
            <a:off x="3091236" y="1473200"/>
            <a:ext cx="2961528" cy="914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sx="102000" sy="102000" algn="tl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" panose="020B0502040204020203" pitchFamily="34" charset="0"/>
              </a:rPr>
              <a:t>Multiple-access Protocols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14335-0C9A-446A-A87C-2553633913A7}"/>
              </a:ext>
            </a:extLst>
          </p:cNvPr>
          <p:cNvSpPr/>
          <p:nvPr/>
        </p:nvSpPr>
        <p:spPr>
          <a:xfrm>
            <a:off x="406908" y="3131210"/>
            <a:ext cx="2447544" cy="914400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solidFill>
              <a:srgbClr val="7030A0"/>
            </a:solidFill>
          </a:ln>
          <a:effectLst>
            <a:outerShdw blurRad="50800" dist="38100" dir="2700000" sx="102000" sy="102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2F1444"/>
                </a:solidFill>
                <a:latin typeface="Bahnschrift" panose="020B0502040204020203" pitchFamily="34" charset="0"/>
              </a:rPr>
              <a:t>Random-access Protocols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C41389-A656-47AB-9FD5-1E5587AFB0C2}"/>
              </a:ext>
            </a:extLst>
          </p:cNvPr>
          <p:cNvSpPr/>
          <p:nvPr/>
        </p:nvSpPr>
        <p:spPr>
          <a:xfrm>
            <a:off x="3348228" y="3131210"/>
            <a:ext cx="2447544" cy="914400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solidFill>
              <a:srgbClr val="7030A0"/>
            </a:solidFill>
          </a:ln>
          <a:effectLst>
            <a:outerShdw blurRad="50800" dist="38100" dir="2700000" sx="102000" sy="102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2F1444"/>
                </a:solidFill>
                <a:latin typeface="Bahnschrift" panose="020B0502040204020203" pitchFamily="34" charset="0"/>
              </a:rPr>
              <a:t>Control-access Protocols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11E4EE-64FD-4A96-8556-A0D65A54D083}"/>
              </a:ext>
            </a:extLst>
          </p:cNvPr>
          <p:cNvSpPr/>
          <p:nvPr/>
        </p:nvSpPr>
        <p:spPr>
          <a:xfrm>
            <a:off x="6289548" y="3131210"/>
            <a:ext cx="2447544" cy="914400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solidFill>
              <a:srgbClr val="7030A0"/>
            </a:solidFill>
          </a:ln>
          <a:effectLst>
            <a:outerShdw blurRad="50800" dist="38100" dir="2700000" sx="102000" sy="102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2F1444"/>
                </a:solidFill>
                <a:latin typeface="Bahnschrift" panose="020B0502040204020203" pitchFamily="34" charset="0"/>
              </a:rPr>
              <a:t>Channelization Protocols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B7085-591A-4E37-99F0-4A6A44E5CCD1}"/>
              </a:ext>
            </a:extLst>
          </p:cNvPr>
          <p:cNvSpPr txBox="1"/>
          <p:nvPr/>
        </p:nvSpPr>
        <p:spPr>
          <a:xfrm>
            <a:off x="1872192" y="4463047"/>
            <a:ext cx="116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ALOHA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3476E6-4A59-4AF2-97DB-4A48B8C0B0F5}"/>
              </a:ext>
            </a:extLst>
          </p:cNvPr>
          <p:cNvSpPr txBox="1"/>
          <p:nvPr/>
        </p:nvSpPr>
        <p:spPr>
          <a:xfrm>
            <a:off x="1872192" y="5012315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CSMA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A8752-B645-4E1C-BA0E-C356DA8F2BB8}"/>
              </a:ext>
            </a:extLst>
          </p:cNvPr>
          <p:cNvSpPr txBox="1"/>
          <p:nvPr/>
        </p:nvSpPr>
        <p:spPr>
          <a:xfrm>
            <a:off x="1872192" y="5561583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CSMA/CD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BA68EC-5978-4D12-B07E-607441FEDDF8}"/>
              </a:ext>
            </a:extLst>
          </p:cNvPr>
          <p:cNvSpPr txBox="1"/>
          <p:nvPr/>
        </p:nvSpPr>
        <p:spPr>
          <a:xfrm>
            <a:off x="1872192" y="6110851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CSMA/CA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F7BA5B-69FA-428B-8655-E4F7AB19C9F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72000" y="2387600"/>
            <a:ext cx="0" cy="7436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3CE287-D2A5-450E-9053-DF6FA8C169E0}"/>
              </a:ext>
            </a:extLst>
          </p:cNvPr>
          <p:cNvCxnSpPr/>
          <p:nvPr/>
        </p:nvCxnSpPr>
        <p:spPr>
          <a:xfrm>
            <a:off x="1604386" y="2709792"/>
            <a:ext cx="58826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243C0F-49B0-4AFB-A7A8-DDC8745F1FD3}"/>
              </a:ext>
            </a:extLst>
          </p:cNvPr>
          <p:cNvCxnSpPr>
            <a:cxnSpLocks/>
          </p:cNvCxnSpPr>
          <p:nvPr/>
        </p:nvCxnSpPr>
        <p:spPr>
          <a:xfrm>
            <a:off x="1615440" y="2709792"/>
            <a:ext cx="0" cy="4214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EA4F0C-1077-463F-A5AB-1213043D3A14}"/>
              </a:ext>
            </a:extLst>
          </p:cNvPr>
          <p:cNvCxnSpPr>
            <a:cxnSpLocks/>
          </p:cNvCxnSpPr>
          <p:nvPr/>
        </p:nvCxnSpPr>
        <p:spPr>
          <a:xfrm>
            <a:off x="7487026" y="2709792"/>
            <a:ext cx="0" cy="4214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DBBFE-9737-43DB-AE6A-16B750FC6A11}"/>
              </a:ext>
            </a:extLst>
          </p:cNvPr>
          <p:cNvCxnSpPr>
            <a:cxnSpLocks/>
          </p:cNvCxnSpPr>
          <p:nvPr/>
        </p:nvCxnSpPr>
        <p:spPr>
          <a:xfrm>
            <a:off x="1604386" y="4045610"/>
            <a:ext cx="0" cy="22960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B89694-A618-48B2-AE6E-A0D18D5F5986}"/>
              </a:ext>
            </a:extLst>
          </p:cNvPr>
          <p:cNvCxnSpPr/>
          <p:nvPr/>
        </p:nvCxnSpPr>
        <p:spPr>
          <a:xfrm>
            <a:off x="1596100" y="4691226"/>
            <a:ext cx="3240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DD0996-389C-4D81-A88D-49760AFBAF55}"/>
              </a:ext>
            </a:extLst>
          </p:cNvPr>
          <p:cNvCxnSpPr/>
          <p:nvPr/>
        </p:nvCxnSpPr>
        <p:spPr>
          <a:xfrm>
            <a:off x="1596100" y="5241378"/>
            <a:ext cx="3240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5E6CCB-22C1-4CEA-86CD-B4D06E1F04F4}"/>
              </a:ext>
            </a:extLst>
          </p:cNvPr>
          <p:cNvCxnSpPr/>
          <p:nvPr/>
        </p:nvCxnSpPr>
        <p:spPr>
          <a:xfrm>
            <a:off x="1596100" y="5791530"/>
            <a:ext cx="3240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C55DA1-2DEC-4C76-AD45-C1F49D2915F0}"/>
              </a:ext>
            </a:extLst>
          </p:cNvPr>
          <p:cNvCxnSpPr/>
          <p:nvPr/>
        </p:nvCxnSpPr>
        <p:spPr>
          <a:xfrm>
            <a:off x="1596100" y="6341683"/>
            <a:ext cx="3240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95C2AE-0E2A-4157-ADD5-500AB8ED5CBF}"/>
              </a:ext>
            </a:extLst>
          </p:cNvPr>
          <p:cNvSpPr txBox="1"/>
          <p:nvPr/>
        </p:nvSpPr>
        <p:spPr>
          <a:xfrm>
            <a:off x="4839806" y="4463047"/>
            <a:ext cx="1842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Reservation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F2C19F-BEF8-485B-AA3A-A0887B057D9C}"/>
              </a:ext>
            </a:extLst>
          </p:cNvPr>
          <p:cNvSpPr txBox="1"/>
          <p:nvPr/>
        </p:nvSpPr>
        <p:spPr>
          <a:xfrm>
            <a:off x="4839806" y="5012315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Polling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0A4966-36FE-4171-B086-DAC68B1DBB49}"/>
              </a:ext>
            </a:extLst>
          </p:cNvPr>
          <p:cNvSpPr txBox="1"/>
          <p:nvPr/>
        </p:nvSpPr>
        <p:spPr>
          <a:xfrm>
            <a:off x="4839806" y="5561583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Token Passing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AD82CEA-0C28-4362-AB6A-782DD7395461}"/>
              </a:ext>
            </a:extLst>
          </p:cNvPr>
          <p:cNvCxnSpPr>
            <a:cxnSpLocks/>
          </p:cNvCxnSpPr>
          <p:nvPr/>
        </p:nvCxnSpPr>
        <p:spPr>
          <a:xfrm>
            <a:off x="4572000" y="4045610"/>
            <a:ext cx="0" cy="17459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17561F-1341-495A-8192-7A5565D726D7}"/>
              </a:ext>
            </a:extLst>
          </p:cNvPr>
          <p:cNvCxnSpPr/>
          <p:nvPr/>
        </p:nvCxnSpPr>
        <p:spPr>
          <a:xfrm>
            <a:off x="4563714" y="4691226"/>
            <a:ext cx="3240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870A7E-9106-44A8-A222-BE326DD51F83}"/>
              </a:ext>
            </a:extLst>
          </p:cNvPr>
          <p:cNvCxnSpPr/>
          <p:nvPr/>
        </p:nvCxnSpPr>
        <p:spPr>
          <a:xfrm>
            <a:off x="4563714" y="5241378"/>
            <a:ext cx="3240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D22B1DE-3A82-4A58-BEA1-CC6E15C8C1EF}"/>
              </a:ext>
            </a:extLst>
          </p:cNvPr>
          <p:cNvCxnSpPr/>
          <p:nvPr/>
        </p:nvCxnSpPr>
        <p:spPr>
          <a:xfrm>
            <a:off x="4563714" y="5791530"/>
            <a:ext cx="3240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650E5F-D187-47D8-89AA-5BA422A7D4BB}"/>
              </a:ext>
            </a:extLst>
          </p:cNvPr>
          <p:cNvSpPr txBox="1"/>
          <p:nvPr/>
        </p:nvSpPr>
        <p:spPr>
          <a:xfrm>
            <a:off x="7754832" y="4463047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FDMA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083C83-1E13-4A63-82A4-BFBAFD19D7E4}"/>
              </a:ext>
            </a:extLst>
          </p:cNvPr>
          <p:cNvSpPr txBox="1"/>
          <p:nvPr/>
        </p:nvSpPr>
        <p:spPr>
          <a:xfrm>
            <a:off x="7754832" y="5012315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TDMA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6F7EC5-1C2E-4C64-AA36-75D13489C1E9}"/>
              </a:ext>
            </a:extLst>
          </p:cNvPr>
          <p:cNvSpPr txBox="1"/>
          <p:nvPr/>
        </p:nvSpPr>
        <p:spPr>
          <a:xfrm>
            <a:off x="7754832" y="5561583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CDMA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45AF13-9D4B-4A58-BFE5-A8A54BE3FF76}"/>
              </a:ext>
            </a:extLst>
          </p:cNvPr>
          <p:cNvCxnSpPr>
            <a:cxnSpLocks/>
          </p:cNvCxnSpPr>
          <p:nvPr/>
        </p:nvCxnSpPr>
        <p:spPr>
          <a:xfrm>
            <a:off x="7487026" y="4045610"/>
            <a:ext cx="0" cy="17459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E2786A6-B8DA-4CE6-AC21-C0116AD3C254}"/>
              </a:ext>
            </a:extLst>
          </p:cNvPr>
          <p:cNvCxnSpPr/>
          <p:nvPr/>
        </p:nvCxnSpPr>
        <p:spPr>
          <a:xfrm>
            <a:off x="7478740" y="4691226"/>
            <a:ext cx="3240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525D234-A4DD-45F7-91E1-AC32DDA7B877}"/>
              </a:ext>
            </a:extLst>
          </p:cNvPr>
          <p:cNvCxnSpPr/>
          <p:nvPr/>
        </p:nvCxnSpPr>
        <p:spPr>
          <a:xfrm>
            <a:off x="7478740" y="5241378"/>
            <a:ext cx="3240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33291C-67B3-41B1-9946-E0CBD0B5BCC3}"/>
              </a:ext>
            </a:extLst>
          </p:cNvPr>
          <p:cNvCxnSpPr/>
          <p:nvPr/>
        </p:nvCxnSpPr>
        <p:spPr>
          <a:xfrm>
            <a:off x="7478740" y="5791530"/>
            <a:ext cx="3240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641358"/>
            <a:ext cx="8654246" cy="49949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Vulnerable time= 2* </a:t>
            </a:r>
            <a:r>
              <a:rPr lang="en-US" dirty="0" err="1"/>
              <a:t>T</a:t>
            </a:r>
            <a:r>
              <a:rPr lang="en-US" baseline="-25000" dirty="0" err="1"/>
              <a:t>fr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Pure Aloha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Efficiency of pure aloha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Efficiency of Pure Aloha (η) = G x e</a:t>
            </a:r>
            <a:r>
              <a:rPr lang="en-US" baseline="30000" dirty="0"/>
              <a:t>-2G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where G = Number of stations willing to transmit data at same time.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Maximum Efficiency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Maximum </a:t>
            </a:r>
            <a:r>
              <a:rPr lang="en-US" sz="2000" dirty="0" err="1"/>
              <a:t>throuhput</a:t>
            </a:r>
            <a:r>
              <a:rPr lang="en-US" sz="2000" dirty="0"/>
              <a:t> = 0.184 for G=0.5(1/2)</a:t>
            </a:r>
          </a:p>
          <a:p>
            <a:pPr lvl="1" fontAlgn="base"/>
            <a:r>
              <a:rPr lang="en-US" dirty="0"/>
              <a:t>The maximum efficiency of Pure Aloha is very less due to large number of collisions.</a:t>
            </a:r>
          </a:p>
          <a:p>
            <a:pPr fontAlgn="base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Pure Aloha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It was developed to improve efficiency of pure aloha as the chances for collision in pure aloha are high.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Slotted Aloha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5393923"/>
          </a:xfrm>
        </p:spPr>
        <p:txBody>
          <a:bodyPr>
            <a:normAutofit fontScale="77500" lnSpcReduction="20000"/>
          </a:bodyPr>
          <a:lstStyle/>
          <a:p>
            <a:pPr algn="just" fontAlgn="base">
              <a:lnSpc>
                <a:spcPct val="150000"/>
              </a:lnSpc>
            </a:pPr>
            <a:r>
              <a:rPr lang="en-US" sz="3400" dirty="0"/>
              <a:t>Slotted Aloha divides the time of shared channel into discrete intervals called as time slots.</a:t>
            </a:r>
          </a:p>
          <a:p>
            <a:pPr algn="just" fontAlgn="base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Any station can transmit its data in any time slot.</a:t>
            </a:r>
          </a:p>
          <a:p>
            <a:pPr algn="just" fontAlgn="base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Sending of data is allowed only at the beginning of these slots.</a:t>
            </a:r>
          </a:p>
          <a:p>
            <a:pPr algn="just" fontAlgn="base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If the beginning of the slot is missed, then station has to wait until the beginning of the next time slot.</a:t>
            </a:r>
          </a:p>
          <a:p>
            <a:pPr algn="just" fontAlgn="base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A collision may occur if two or more stations try to transmit data at the beginning of the same time slot.</a:t>
            </a:r>
          </a:p>
          <a:p>
            <a:pPr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Slotted Aloha</a:t>
            </a:r>
          </a:p>
        </p:txBody>
      </p:sp>
    </p:spTree>
    <p:extLst>
      <p:ext uri="{BB962C8B-B14F-4D97-AF65-F5344CB8AC3E}">
        <p14:creationId xmlns:p14="http://schemas.microsoft.com/office/powerpoint/2010/main" val="4196524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5393923"/>
          </a:xfrm>
        </p:spPr>
        <p:txBody>
          <a:bodyPr>
            <a:normAutofit fontScale="77500" lnSpcReduction="20000"/>
          </a:bodyPr>
          <a:lstStyle/>
          <a:p>
            <a:pPr algn="just" fontAlgn="base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Slotted Aloha divides the time of shared channel into discrete intervals called as time slots</a:t>
            </a:r>
            <a:r>
              <a:rPr lang="en-US" sz="34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en-US" sz="3400" dirty="0"/>
              <a:t>Any station can transmit its data in any time slot.</a:t>
            </a:r>
          </a:p>
          <a:p>
            <a:pPr algn="just" fontAlgn="base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Sending of data is allowed only at the beginning of these slots.</a:t>
            </a:r>
          </a:p>
          <a:p>
            <a:pPr algn="just" fontAlgn="base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If the beginning of the slot is missed, then station has to wait until the beginning of the next time slot.</a:t>
            </a:r>
          </a:p>
          <a:p>
            <a:pPr algn="just" fontAlgn="base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A collision may occur if two or more stations try to transmit data at the beginning of the same time slot.</a:t>
            </a:r>
          </a:p>
          <a:p>
            <a:pPr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Slotted Aloha</a:t>
            </a:r>
          </a:p>
        </p:txBody>
      </p:sp>
    </p:spTree>
    <p:extLst>
      <p:ext uri="{BB962C8B-B14F-4D97-AF65-F5344CB8AC3E}">
        <p14:creationId xmlns:p14="http://schemas.microsoft.com/office/powerpoint/2010/main" val="177515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5393923"/>
          </a:xfrm>
        </p:spPr>
        <p:txBody>
          <a:bodyPr>
            <a:normAutofit fontScale="77500" lnSpcReduction="20000"/>
          </a:bodyPr>
          <a:lstStyle/>
          <a:p>
            <a:pPr algn="just" fontAlgn="base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Slotted Aloha divides the time of shared channel into discrete intervals called as time slots</a:t>
            </a:r>
            <a:r>
              <a:rPr lang="en-US" sz="34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just" fontAlgn="base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Any station can transmit its data in any time slot.</a:t>
            </a:r>
          </a:p>
          <a:p>
            <a:pPr algn="just" fontAlgn="base">
              <a:lnSpc>
                <a:spcPct val="150000"/>
              </a:lnSpc>
            </a:pPr>
            <a:r>
              <a:rPr lang="en-US" sz="3400" dirty="0"/>
              <a:t>Sending of data is allowed </a:t>
            </a:r>
            <a:r>
              <a:rPr lang="en-US" sz="3400" dirty="0">
                <a:solidFill>
                  <a:srgbClr val="FF0000"/>
                </a:solidFill>
              </a:rPr>
              <a:t>only at the beginning </a:t>
            </a:r>
            <a:r>
              <a:rPr lang="en-US" sz="3400" dirty="0"/>
              <a:t>of these slots.</a:t>
            </a:r>
          </a:p>
          <a:p>
            <a:pPr algn="just" fontAlgn="base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If the beginning of the slot is missed, then station has to wait until the beginning of the next time slot.</a:t>
            </a:r>
          </a:p>
          <a:p>
            <a:pPr algn="just" fontAlgn="base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A collision may occur if two or more stations try to transmit data at the beginning of the same time slot.</a:t>
            </a:r>
          </a:p>
          <a:p>
            <a:pPr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Slotted Aloha</a:t>
            </a:r>
          </a:p>
        </p:txBody>
      </p:sp>
    </p:spTree>
    <p:extLst>
      <p:ext uri="{BB962C8B-B14F-4D97-AF65-F5344CB8AC3E}">
        <p14:creationId xmlns:p14="http://schemas.microsoft.com/office/powerpoint/2010/main" val="1160328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5393923"/>
          </a:xfrm>
        </p:spPr>
        <p:txBody>
          <a:bodyPr>
            <a:normAutofit fontScale="77500" lnSpcReduction="20000"/>
          </a:bodyPr>
          <a:lstStyle/>
          <a:p>
            <a:pPr algn="just" fontAlgn="base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Slotted Aloha divides the time of shared channel into discrete intervals called as time slots</a:t>
            </a:r>
            <a:r>
              <a:rPr lang="en-US" sz="34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just" fontAlgn="base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Any station can transmit its data in any time slot.</a:t>
            </a:r>
          </a:p>
          <a:p>
            <a:pPr algn="just" fontAlgn="base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Sending of data is allowed only at the beginning of these slots.</a:t>
            </a:r>
          </a:p>
          <a:p>
            <a:pPr algn="just" fontAlgn="base">
              <a:lnSpc>
                <a:spcPct val="150000"/>
              </a:lnSpc>
            </a:pPr>
            <a:r>
              <a:rPr lang="en-US" sz="3400" dirty="0"/>
              <a:t>If the beginning of the slot is missed, then station has to wait until the beginning of the next time slot.</a:t>
            </a:r>
          </a:p>
          <a:p>
            <a:pPr algn="just" fontAlgn="base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A collision may occur if two or more stations try to transmit data at the beginning of the same time slot.</a:t>
            </a:r>
          </a:p>
          <a:p>
            <a:pPr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Slotted Aloha</a:t>
            </a:r>
          </a:p>
        </p:txBody>
      </p:sp>
    </p:spTree>
    <p:extLst>
      <p:ext uri="{BB962C8B-B14F-4D97-AF65-F5344CB8AC3E}">
        <p14:creationId xmlns:p14="http://schemas.microsoft.com/office/powerpoint/2010/main" val="3069123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5393923"/>
          </a:xfrm>
        </p:spPr>
        <p:txBody>
          <a:bodyPr>
            <a:normAutofit fontScale="77500" lnSpcReduction="20000"/>
          </a:bodyPr>
          <a:lstStyle/>
          <a:p>
            <a:pPr algn="just" fontAlgn="base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Slotted Aloha divides the time of shared channel into discrete intervals called as time slots</a:t>
            </a:r>
            <a:r>
              <a:rPr lang="en-US" sz="34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just" fontAlgn="base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Any station can transmit its data in any time slot.</a:t>
            </a:r>
          </a:p>
          <a:p>
            <a:pPr algn="just" fontAlgn="base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Sending of data is allowed only at the beginning of these slots.</a:t>
            </a:r>
          </a:p>
          <a:p>
            <a:pPr algn="just" fontAlgn="base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If the beginning of the slot is missed, then station has to wait until the beginning of the next time slot.</a:t>
            </a:r>
          </a:p>
          <a:p>
            <a:pPr algn="just" fontAlgn="base">
              <a:lnSpc>
                <a:spcPct val="150000"/>
              </a:lnSpc>
            </a:pPr>
            <a:r>
              <a:rPr lang="en-US" sz="3400" dirty="0"/>
              <a:t>A collision may occur if two or more stations try to transmit data at the beginning of the same time slot.</a:t>
            </a:r>
          </a:p>
          <a:p>
            <a:pPr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Slotted Aloha</a:t>
            </a:r>
          </a:p>
        </p:txBody>
      </p:sp>
    </p:spTree>
    <p:extLst>
      <p:ext uri="{BB962C8B-B14F-4D97-AF65-F5344CB8AC3E}">
        <p14:creationId xmlns:p14="http://schemas.microsoft.com/office/powerpoint/2010/main" val="2945318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Slotted Aloha</a:t>
            </a:r>
          </a:p>
        </p:txBody>
      </p:sp>
      <p:sp>
        <p:nvSpPr>
          <p:cNvPr id="35842" name="AutoShape 2" descr="Aloha Protoco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4" name="AutoShape 4" descr="Aloha Protoco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6" name="AutoShape 6" descr="Aloha Protoco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8652FA-89BD-4F12-9E86-04CE49CDA3E2}"/>
              </a:ext>
            </a:extLst>
          </p:cNvPr>
          <p:cNvGrpSpPr/>
          <p:nvPr/>
        </p:nvGrpSpPr>
        <p:grpSpPr>
          <a:xfrm>
            <a:off x="475740" y="1303117"/>
            <a:ext cx="8398681" cy="5407854"/>
            <a:chOff x="1118350" y="1959976"/>
            <a:chExt cx="7258909" cy="466942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3C8F474-708F-4E57-94ED-7DF84B40337D}"/>
                </a:ext>
              </a:extLst>
            </p:cNvPr>
            <p:cNvCxnSpPr/>
            <p:nvPr/>
          </p:nvCxnSpPr>
          <p:spPr>
            <a:xfrm>
              <a:off x="1118350" y="5897453"/>
              <a:ext cx="69572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F19CD88-15FE-4253-B86D-FE53BF229749}"/>
                </a:ext>
              </a:extLst>
            </p:cNvPr>
            <p:cNvCxnSpPr>
              <a:cxnSpLocks/>
            </p:cNvCxnSpPr>
            <p:nvPr/>
          </p:nvCxnSpPr>
          <p:spPr>
            <a:xfrm>
              <a:off x="1632030" y="2888035"/>
              <a:ext cx="0" cy="3009418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53B507-4B31-4831-B24A-D90CB4D73234}"/>
                </a:ext>
              </a:extLst>
            </p:cNvPr>
            <p:cNvSpPr/>
            <p:nvPr/>
          </p:nvSpPr>
          <p:spPr>
            <a:xfrm>
              <a:off x="4236337" y="2783850"/>
              <a:ext cx="2592725" cy="3113590"/>
            </a:xfrm>
            <a:prstGeom prst="rect">
              <a:avLst/>
            </a:prstGeom>
            <a:solidFill>
              <a:srgbClr val="D3D3D3">
                <a:alpha val="18824"/>
              </a:srgbClr>
            </a:solidFill>
            <a:ln>
              <a:noFill/>
            </a:ln>
            <a:effectLst>
              <a:outerShdw blurRad="50800" dist="50800" dir="5400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Bahnschrift" panose="020B0502040204020203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6277885-304C-4BB1-9B75-25160E559A12}"/>
                </a:ext>
              </a:extLst>
            </p:cNvPr>
            <p:cNvCxnSpPr>
              <a:cxnSpLocks/>
            </p:cNvCxnSpPr>
            <p:nvPr/>
          </p:nvCxnSpPr>
          <p:spPr>
            <a:xfrm>
              <a:off x="4236337" y="2888035"/>
              <a:ext cx="0" cy="374136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C7E051-DE76-4947-9D8C-B2F9511FBF46}"/>
                </a:ext>
              </a:extLst>
            </p:cNvPr>
            <p:cNvCxnSpPr>
              <a:cxnSpLocks/>
            </p:cNvCxnSpPr>
            <p:nvPr/>
          </p:nvCxnSpPr>
          <p:spPr>
            <a:xfrm>
              <a:off x="6829062" y="2888035"/>
              <a:ext cx="0" cy="374136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B4777-85E0-490C-8E17-42F028D99F4C}"/>
                </a:ext>
              </a:extLst>
            </p:cNvPr>
            <p:cNvSpPr/>
            <p:nvPr/>
          </p:nvSpPr>
          <p:spPr>
            <a:xfrm>
              <a:off x="1632031" y="3315052"/>
              <a:ext cx="2592724" cy="62752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hnschrift" panose="020B0502040204020203" pitchFamily="34" charset="0"/>
                </a:rPr>
                <a:t>B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07C675-46BD-4CC8-875A-A3F7037A037F}"/>
                </a:ext>
              </a:extLst>
            </p:cNvPr>
            <p:cNvSpPr/>
            <p:nvPr/>
          </p:nvSpPr>
          <p:spPr>
            <a:xfrm>
              <a:off x="4236338" y="4240405"/>
              <a:ext cx="2592724" cy="627524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hnschrift" panose="020B0502040204020203" pitchFamily="34" charset="0"/>
                </a:rPr>
                <a:t>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4EDBEBC-81A1-4300-BA95-90191D6A2B0A}"/>
                </a:ext>
              </a:extLst>
            </p:cNvPr>
            <p:cNvSpPr/>
            <p:nvPr/>
          </p:nvSpPr>
          <p:spPr>
            <a:xfrm>
              <a:off x="4236338" y="5165758"/>
              <a:ext cx="2592724" cy="6275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hnschrift" panose="020B0502040204020203" pitchFamily="34" charset="0"/>
                </a:rPr>
                <a:t>C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8C9F9E-EDD0-4013-8337-3AE7A0F97F55}"/>
                </a:ext>
              </a:extLst>
            </p:cNvPr>
            <p:cNvSpPr txBox="1"/>
            <p:nvPr/>
          </p:nvSpPr>
          <p:spPr>
            <a:xfrm rot="16200000">
              <a:off x="1445797" y="3451679"/>
              <a:ext cx="718633" cy="345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Bahnschrift" panose="020B0502040204020203" pitchFamily="34" charset="0"/>
                </a:rPr>
                <a:t>Begin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56D53C-D0C1-4618-AE87-088831CC6F09}"/>
                </a:ext>
              </a:extLst>
            </p:cNvPr>
            <p:cNvSpPr txBox="1"/>
            <p:nvPr/>
          </p:nvSpPr>
          <p:spPr>
            <a:xfrm rot="16200000">
              <a:off x="3772816" y="3451680"/>
              <a:ext cx="534546" cy="345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Bahnschrift" panose="020B0502040204020203" pitchFamily="34" charset="0"/>
                </a:rPr>
                <a:t>End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17C749C-9E1E-448C-8AFC-426948B0F93A}"/>
                </a:ext>
              </a:extLst>
            </p:cNvPr>
            <p:cNvSpPr txBox="1"/>
            <p:nvPr/>
          </p:nvSpPr>
          <p:spPr>
            <a:xfrm rot="16200000">
              <a:off x="4073270" y="4384496"/>
              <a:ext cx="718633" cy="345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Bahnschrift" panose="020B0502040204020203" pitchFamily="34" charset="0"/>
                </a:rPr>
                <a:t>Begin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DD7B79-4A6F-4352-A140-D77A50B56E58}"/>
                </a:ext>
              </a:extLst>
            </p:cNvPr>
            <p:cNvSpPr txBox="1"/>
            <p:nvPr/>
          </p:nvSpPr>
          <p:spPr>
            <a:xfrm rot="16200000">
              <a:off x="6400290" y="4384497"/>
              <a:ext cx="534546" cy="345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Bahnschrift" panose="020B0502040204020203" pitchFamily="34" charset="0"/>
                </a:rPr>
                <a:t>End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FEA6D8-543B-478F-98F6-944038B4405D}"/>
                </a:ext>
              </a:extLst>
            </p:cNvPr>
            <p:cNvSpPr txBox="1"/>
            <p:nvPr/>
          </p:nvSpPr>
          <p:spPr>
            <a:xfrm rot="16200000">
              <a:off x="4073271" y="5320900"/>
              <a:ext cx="718633" cy="345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Bahnschrift" panose="020B0502040204020203" pitchFamily="34" charset="0"/>
                </a:rPr>
                <a:t>Begin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B4C4BD9-1F33-46EF-A4F7-FA1E430F026A}"/>
                </a:ext>
              </a:extLst>
            </p:cNvPr>
            <p:cNvSpPr txBox="1"/>
            <p:nvPr/>
          </p:nvSpPr>
          <p:spPr>
            <a:xfrm rot="16200000">
              <a:off x="6400290" y="5320901"/>
              <a:ext cx="534546" cy="345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Bahnschrift" panose="020B0502040204020203" pitchFamily="34" charset="0"/>
                </a:rPr>
                <a:t>End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02C3879-690F-40F8-8B76-3899431682B1}"/>
                </a:ext>
              </a:extLst>
            </p:cNvPr>
            <p:cNvCxnSpPr/>
            <p:nvPr/>
          </p:nvCxnSpPr>
          <p:spPr>
            <a:xfrm>
              <a:off x="4247920" y="6555345"/>
              <a:ext cx="2581142" cy="0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1F3FDC9-D5F2-4EFC-8A23-22EB4F5662B0}"/>
                </a:ext>
              </a:extLst>
            </p:cNvPr>
            <p:cNvSpPr txBox="1"/>
            <p:nvPr/>
          </p:nvSpPr>
          <p:spPr>
            <a:xfrm>
              <a:off x="4432586" y="6186013"/>
              <a:ext cx="2203162" cy="345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Bahnschrift" panose="020B0502040204020203" pitchFamily="34" charset="0"/>
                </a:rPr>
                <a:t>Vulnerable Time = </a:t>
              </a:r>
              <a:r>
                <a:rPr lang="en-IN" sz="2000" dirty="0" err="1">
                  <a:latin typeface="Bahnschrift" panose="020B0502040204020203" pitchFamily="34" charset="0"/>
                </a:rPr>
                <a:t>T</a:t>
              </a:r>
              <a:r>
                <a:rPr lang="en-IN" sz="2000" baseline="-25000" dirty="0" err="1">
                  <a:latin typeface="Bahnschrift" panose="020B0502040204020203" pitchFamily="34" charset="0"/>
                </a:rPr>
                <a:t>fr</a:t>
              </a:r>
              <a:endParaRPr lang="en-IN" sz="2000" baseline="-25000" dirty="0">
                <a:latin typeface="Bahnschrift" panose="020B050204020402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AF1713-85BE-4E5C-BB7F-5327269FC919}"/>
                </a:ext>
              </a:extLst>
            </p:cNvPr>
            <p:cNvSpPr txBox="1"/>
            <p:nvPr/>
          </p:nvSpPr>
          <p:spPr>
            <a:xfrm>
              <a:off x="7746597" y="5953401"/>
              <a:ext cx="630662" cy="345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Bahnschrift" panose="020B0502040204020203" pitchFamily="34" charset="0"/>
                </a:rPr>
                <a:t>Time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D0D093-6152-4A70-AB4A-8FC999049FAD}"/>
                </a:ext>
              </a:extLst>
            </p:cNvPr>
            <p:cNvSpPr txBox="1"/>
            <p:nvPr/>
          </p:nvSpPr>
          <p:spPr>
            <a:xfrm>
              <a:off x="1283656" y="5953401"/>
              <a:ext cx="734573" cy="345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Bahnschrift" panose="020B0502040204020203" pitchFamily="34" charset="0"/>
                </a:rPr>
                <a:t>t - </a:t>
              </a:r>
              <a:r>
                <a:rPr lang="en-IN" sz="2000" dirty="0" err="1">
                  <a:latin typeface="Bahnschrift" panose="020B0502040204020203" pitchFamily="34" charset="0"/>
                </a:rPr>
                <a:t>T</a:t>
              </a:r>
              <a:r>
                <a:rPr lang="en-IN" sz="2000" baseline="-25000" dirty="0" err="1">
                  <a:latin typeface="Bahnschrift" panose="020B0502040204020203" pitchFamily="34" charset="0"/>
                </a:rPr>
                <a:t>fr</a:t>
              </a:r>
              <a:r>
                <a:rPr lang="en-IN" sz="2000" dirty="0">
                  <a:latin typeface="Bahnschrift" panose="020B0502040204020203" pitchFamily="34" charset="0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0AFCE0-CD51-4762-A224-2CCACB740C44}"/>
                </a:ext>
              </a:extLst>
            </p:cNvPr>
            <p:cNvSpPr txBox="1"/>
            <p:nvPr/>
          </p:nvSpPr>
          <p:spPr>
            <a:xfrm>
              <a:off x="4614692" y="1959976"/>
              <a:ext cx="1836014" cy="345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Bahnschrift" panose="020B0502040204020203" pitchFamily="34" charset="0"/>
                </a:rPr>
                <a:t>A Collides with C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E984A9-0D8E-4D03-A078-23BC40384F95}"/>
                </a:ext>
              </a:extLst>
            </p:cNvPr>
            <p:cNvCxnSpPr>
              <a:stCxn id="36" idx="2"/>
              <a:endCxn id="9" idx="0"/>
            </p:cNvCxnSpPr>
            <p:nvPr/>
          </p:nvCxnSpPr>
          <p:spPr>
            <a:xfrm>
              <a:off x="5532699" y="2305452"/>
              <a:ext cx="1" cy="4783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Efficiency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Efficiency of Slotted Aloha (η) = G x e</a:t>
            </a:r>
            <a:r>
              <a:rPr lang="en-US" baseline="30000" dirty="0"/>
              <a:t>-G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where G = Number of stations willing to transmit data at the beginning of the same time</a:t>
            </a:r>
            <a:endParaRPr lang="en-US" dirty="0">
              <a:solidFill>
                <a:srgbClr val="7030A0"/>
              </a:solidFill>
            </a:endParaRPr>
          </a:p>
          <a:p>
            <a:pPr marL="0" indent="0" algn="just">
              <a:lnSpc>
                <a:spcPct val="16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Maximum Efficiency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Maximum throughput=0.368 for G=1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The maximum efficiency of Slotted Aloha is high due to less number of collisions.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Slotted Aloha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Controls the access of stations to the transmission link.</a:t>
            </a:r>
          </a:p>
          <a:p>
            <a:pPr>
              <a:lnSpc>
                <a:spcPct val="150000"/>
              </a:lnSpc>
            </a:pPr>
            <a:r>
              <a:rPr lang="en-US" dirty="0"/>
              <a:t>Broadcast links require access control mechanism.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Access Control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Slotted Aloha</a:t>
            </a:r>
          </a:p>
        </p:txBody>
      </p:sp>
      <p:pic>
        <p:nvPicPr>
          <p:cNvPr id="39938" name="Picture 2" descr="Ch12"/>
          <p:cNvPicPr>
            <a:picLocks noChangeAspect="1" noChangeArrowheads="1"/>
          </p:cNvPicPr>
          <p:nvPr/>
        </p:nvPicPr>
        <p:blipFill>
          <a:blip r:embed="rId2"/>
          <a:srcRect t="18311" b="15825"/>
          <a:stretch>
            <a:fillRect/>
          </a:stretch>
        </p:blipFill>
        <p:spPr bwMode="auto">
          <a:xfrm>
            <a:off x="687858" y="2020597"/>
            <a:ext cx="7818195" cy="386204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990930"/>
              </p:ext>
            </p:extLst>
          </p:nvPr>
        </p:nvGraphicFramePr>
        <p:xfrm>
          <a:off x="245268" y="1458681"/>
          <a:ext cx="8653464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6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Bahnschrift" panose="020B0502040204020203" pitchFamily="34" charset="0"/>
                        </a:rPr>
                        <a:t>Pure Aloha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Bahnschrift" panose="020B0502040204020203" pitchFamily="34" charset="0"/>
                        </a:rPr>
                        <a:t>Slotted Aloha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300" b="0" i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In Pure Aloha, any station can transmit data at any time.</a:t>
                      </a:r>
                      <a:endParaRPr lang="en-US" sz="23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EADC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b="0" i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In Slotted Aloha, any station can transmit data only at beginning of any time slot.</a:t>
                      </a:r>
                      <a:endParaRPr lang="en-US" sz="23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EAD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300" b="0" i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In Pure Aloha, time is </a:t>
                      </a:r>
                      <a:r>
                        <a:rPr lang="en-US" sz="2300" b="0" i="0" kern="120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continous</a:t>
                      </a:r>
                      <a:r>
                        <a:rPr lang="en-US" sz="2300" b="0" i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and is not globally </a:t>
                      </a:r>
                      <a:r>
                        <a:rPr lang="en-US" sz="2300" b="0" i="0" kern="120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syncronized</a:t>
                      </a:r>
                      <a:r>
                        <a:rPr lang="en-US" sz="2300" b="0" i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23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EADC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b="0" i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In Slotted Aloha, time is discrete and is globally </a:t>
                      </a:r>
                      <a:r>
                        <a:rPr lang="en-US" sz="2300" b="0" i="0" kern="120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syncronized</a:t>
                      </a:r>
                      <a:r>
                        <a:rPr lang="en-US" sz="2300" b="0" i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23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EAD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300" b="0" i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Vulnerable time for pure aloha</a:t>
                      </a:r>
                      <a:br>
                        <a:rPr lang="en-US" sz="2300" dirty="0">
                          <a:latin typeface="Bahnschrift" panose="020B0502040204020203" pitchFamily="34" charset="0"/>
                        </a:rPr>
                      </a:br>
                      <a:r>
                        <a:rPr lang="en-US" sz="2300" b="0" i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= 2 x </a:t>
                      </a:r>
                      <a:r>
                        <a:rPr lang="en-US" sz="2300" b="0" i="0" kern="120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300" b="0" i="0" kern="1200" baseline="-2500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fr</a:t>
                      </a:r>
                      <a:endParaRPr lang="en-US" sz="2300" baseline="-250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EADC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b="0" i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Vulnerable time for Slotted aloha = </a:t>
                      </a:r>
                      <a:r>
                        <a:rPr lang="en-US" sz="2300" b="0" i="0" kern="120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300" b="0" i="0" kern="1200" baseline="-2500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fr</a:t>
                      </a:r>
                      <a:endParaRPr lang="en-US" sz="2300" baseline="-250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EAD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300" b="0" i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In Pure Aloha, Probability of successful transmission of data packet</a:t>
                      </a:r>
                      <a:r>
                        <a:rPr lang="en-US" sz="2300" dirty="0">
                          <a:latin typeface="Bahnschrift" panose="020B0502040204020203" pitchFamily="34" charset="0"/>
                        </a:rPr>
                        <a:t>= G x e</a:t>
                      </a:r>
                      <a:r>
                        <a:rPr lang="en-US" sz="2300" baseline="30000" dirty="0">
                          <a:latin typeface="Bahnschrift" panose="020B0502040204020203" pitchFamily="34" charset="0"/>
                        </a:rPr>
                        <a:t>-2G</a:t>
                      </a:r>
                      <a:endParaRPr lang="en-US" sz="23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EADC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b="0" i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In Slotted Aloha, Probability of successful transmission of data packet</a:t>
                      </a:r>
                      <a:r>
                        <a:rPr lang="en-US" sz="2300" dirty="0">
                          <a:latin typeface="Bahnschrift" panose="020B0502040204020203" pitchFamily="34" charset="0"/>
                        </a:rPr>
                        <a:t>= G x e</a:t>
                      </a:r>
                      <a:r>
                        <a:rPr lang="en-US" sz="2300" baseline="30000" dirty="0">
                          <a:latin typeface="Bahnschrift" panose="020B0502040204020203" pitchFamily="34" charset="0"/>
                        </a:rPr>
                        <a:t>-G</a:t>
                      </a:r>
                      <a:endParaRPr lang="en-US" sz="23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EAD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Pure Aloha v/s Slotted Aloha</a:t>
            </a:r>
          </a:p>
        </p:txBody>
      </p:sp>
    </p:spTree>
    <p:extLst>
      <p:ext uri="{BB962C8B-B14F-4D97-AF65-F5344CB8AC3E}">
        <p14:creationId xmlns:p14="http://schemas.microsoft.com/office/powerpoint/2010/main" val="30359105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462429"/>
              </p:ext>
            </p:extLst>
          </p:nvPr>
        </p:nvGraphicFramePr>
        <p:xfrm>
          <a:off x="245268" y="1458681"/>
          <a:ext cx="8653464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6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Bahnschrift" panose="020B0502040204020203" pitchFamily="34" charset="0"/>
                        </a:rPr>
                        <a:t>Pure Aloha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Bahnschrift" panose="020B0502040204020203" pitchFamily="34" charset="0"/>
                        </a:rPr>
                        <a:t>Slotted Aloha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300" b="0" i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Pure aloha doesn’t reduce the number of collisions to half.</a:t>
                      </a:r>
                      <a:endParaRPr lang="en-US" sz="23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EADC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b="0" i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Slotted aloha reduces the number of collisions to half and doubles the efficiency of pure aloha.</a:t>
                      </a:r>
                      <a:endParaRPr lang="en-US" sz="23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EAD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300" dirty="0">
                          <a:latin typeface="Bahnschrift" panose="020B0502040204020203" pitchFamily="34" charset="0"/>
                        </a:rPr>
                        <a:t>Maximum efficiency = 18.4% (Occurs at g = ½)</a:t>
                      </a:r>
                    </a:p>
                  </a:txBody>
                  <a:tcPr>
                    <a:solidFill>
                      <a:srgbClr val="EAD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latin typeface="Bahnschrift" panose="020B0502040204020203" pitchFamily="34" charset="0"/>
                        </a:rPr>
                        <a:t>Maximum efficiency = 36.8% (Occurs at g = 1)</a:t>
                      </a:r>
                    </a:p>
                    <a:p>
                      <a:pPr algn="just"/>
                      <a:endParaRPr lang="en-US" sz="23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EAD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Pure Aloha v/s Slotted Aloha</a:t>
            </a:r>
          </a:p>
        </p:txBody>
      </p:sp>
    </p:spTree>
    <p:extLst>
      <p:ext uri="{BB962C8B-B14F-4D97-AF65-F5344CB8AC3E}">
        <p14:creationId xmlns:p14="http://schemas.microsoft.com/office/powerpoint/2010/main" val="1819161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81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0"/>
            <a:ext cx="8549046" cy="4994911"/>
          </a:xfrm>
        </p:spPr>
        <p:txBody>
          <a:bodyPr/>
          <a:lstStyle/>
          <a:p>
            <a:pPr marL="355600" indent="-355600" algn="just">
              <a:lnSpc>
                <a:spcPct val="150000"/>
              </a:lnSpc>
            </a:pPr>
            <a:r>
              <a:rPr lang="en-US" dirty="0"/>
              <a:t>Aloha is a random-access protocol.</a:t>
            </a:r>
            <a:endParaRPr lang="en-US" dirty="0">
              <a:solidFill>
                <a:srgbClr val="7030A0"/>
              </a:solidFill>
            </a:endParaRPr>
          </a:p>
          <a:p>
            <a:pPr marL="355600" indent="-355600" algn="just">
              <a:lnSpc>
                <a:spcPct val="150000"/>
              </a:lnSpc>
            </a:pPr>
            <a:r>
              <a:rPr lang="en-US" dirty="0"/>
              <a:t>It was designed for WLAN but it is also applicable for shared medium.</a:t>
            </a:r>
            <a:endParaRPr lang="en-US" dirty="0">
              <a:solidFill>
                <a:srgbClr val="7030A0"/>
              </a:solidFill>
            </a:endParaRPr>
          </a:p>
          <a:p>
            <a:pPr marL="355600" indent="-355600" algn="just">
              <a:lnSpc>
                <a:spcPct val="150000"/>
              </a:lnSpc>
            </a:pPr>
            <a:r>
              <a:rPr lang="en-US" dirty="0"/>
              <a:t>Multiple station can transmit data at the same time and can hence lead to collision and data being garbled.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Aloha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30E29F16-F176-4D11-864C-5622906C38FF}"/>
              </a:ext>
            </a:extLst>
          </p:cNvPr>
          <p:cNvSpPr/>
          <p:nvPr/>
        </p:nvSpPr>
        <p:spPr>
          <a:xfrm>
            <a:off x="2812648" y="3639126"/>
            <a:ext cx="1246521" cy="51677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252CC61-0BE4-4902-AF30-BFFB01F6148C}"/>
              </a:ext>
            </a:extLst>
          </p:cNvPr>
          <p:cNvSpPr/>
          <p:nvPr/>
        </p:nvSpPr>
        <p:spPr>
          <a:xfrm flipH="1">
            <a:off x="4751171" y="3639126"/>
            <a:ext cx="1379806" cy="51677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Collision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60C102-6E55-41D8-828F-E50E802B0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500" r="93125">
                        <a14:foregroundMark x1="93125" y1="52031" x2="92500" y2="73125"/>
                        <a14:foregroundMark x1="91042" y1="47500" x2="91875" y2="54688"/>
                        <a14:foregroundMark x1="8021" y1="36094" x2="6979" y2="54375"/>
                        <a14:foregroundMark x1="6979" y1="54375" x2="7813" y2="60000"/>
                        <a14:foregroundMark x1="3646" y1="40156" x2="2500" y2="48906"/>
                        <a14:foregroundMark x1="2500" y1="48906" x2="2708" y2="51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5986" y="2419253"/>
            <a:ext cx="3312370" cy="220824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9A1612E-115F-4045-869F-4BC17EB6B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9930" r="90070">
                        <a14:foregroundMark x1="47273" y1="46486" x2="67972" y2="55135"/>
                        <a14:foregroundMark x1="73986" y1="65135" x2="84056" y2="61892"/>
                        <a14:foregroundMark x1="86014" y1="46216" x2="64615" y2="50000"/>
                        <a14:foregroundMark x1="87552" y1="49730" x2="89650" y2="62703"/>
                        <a14:foregroundMark x1="89650" y1="62703" x2="90070" y2="62973"/>
                        <a14:foregroundMark x1="47413" y1="73514" x2="48671" y2="75946"/>
                        <a14:foregroundMark x1="16224" y1="29730" x2="13986" y2="36486"/>
                        <a14:foregroundMark x1="13566" y1="35676" x2="13846" y2="37027"/>
                        <a14:foregroundMark x1="40000" y1="17297" x2="32308" y2="15405"/>
                        <a14:foregroundMark x1="32308" y1="15405" x2="26713" y2="17568"/>
                        <a14:foregroundMark x1="38322" y1="14054" x2="49510" y2="15405"/>
                        <a14:foregroundMark x1="38322" y1="14865" x2="36643" y2="15676"/>
                        <a14:foregroundMark x1="16364" y1="28378" x2="13427" y2="35946"/>
                        <a14:foregroundMark x1="13427" y1="34595" x2="12168" y2="37838"/>
                        <a14:foregroundMark x1="9930" y1="50000" x2="10629" y2="597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28193" y="2615995"/>
            <a:ext cx="4189031" cy="216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Collision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60C102-6E55-41D8-828F-E50E802B0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500" r="93125">
                        <a14:foregroundMark x1="93125" y1="52031" x2="92500" y2="73125"/>
                        <a14:foregroundMark x1="91042" y1="47500" x2="91875" y2="54688"/>
                        <a14:foregroundMark x1="8021" y1="36094" x2="6979" y2="54375"/>
                        <a14:foregroundMark x1="6979" y1="54375" x2="7813" y2="60000"/>
                        <a14:foregroundMark x1="3646" y1="40156" x2="2500" y2="48906"/>
                        <a14:foregroundMark x1="2500" y1="48906" x2="2708" y2="51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67700" y="2419253"/>
            <a:ext cx="3312370" cy="220824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9A1612E-115F-4045-869F-4BC17EB6B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9930" r="90070">
                        <a14:foregroundMark x1="47273" y1="46486" x2="67972" y2="55135"/>
                        <a14:foregroundMark x1="73986" y1="65135" x2="84056" y2="61892"/>
                        <a14:foregroundMark x1="86014" y1="46216" x2="64615" y2="50000"/>
                        <a14:foregroundMark x1="87552" y1="49730" x2="89650" y2="62703"/>
                        <a14:foregroundMark x1="89650" y1="62703" x2="90070" y2="62973"/>
                        <a14:foregroundMark x1="47413" y1="73514" x2="48671" y2="75946"/>
                        <a14:foregroundMark x1="16224" y1="29730" x2="13986" y2="36486"/>
                        <a14:foregroundMark x1="13566" y1="35676" x2="13846" y2="37027"/>
                        <a14:foregroundMark x1="40000" y1="17297" x2="32308" y2="15405"/>
                        <a14:foregroundMark x1="32308" y1="15405" x2="26713" y2="17568"/>
                        <a14:foregroundMark x1="38322" y1="14054" x2="49510" y2="15405"/>
                        <a14:foregroundMark x1="38322" y1="14865" x2="36643" y2="15676"/>
                        <a14:foregroundMark x1="16364" y1="28378" x2="13427" y2="35946"/>
                        <a14:foregroundMark x1="13427" y1="34595" x2="12168" y2="37838"/>
                        <a14:foregroundMark x1="9930" y1="50000" x2="10629" y2="597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27656" y="2615995"/>
            <a:ext cx="4189031" cy="216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6CCEC815-B48B-44FB-81E5-0D3EE78294C7}"/>
              </a:ext>
            </a:extLst>
          </p:cNvPr>
          <p:cNvSpPr/>
          <p:nvPr/>
        </p:nvSpPr>
        <p:spPr>
          <a:xfrm rot="1067575">
            <a:off x="3431772" y="2734933"/>
            <a:ext cx="2081743" cy="2156625"/>
          </a:xfrm>
          <a:prstGeom prst="irregularSeal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52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Collision</a:t>
            </a:r>
          </a:p>
        </p:txBody>
      </p:sp>
      <p:pic>
        <p:nvPicPr>
          <p:cNvPr id="30722" name="Picture 2" descr="Collision in computer networking – Network Encyclop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118" y="1839005"/>
            <a:ext cx="7464235" cy="3966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Aloha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B58E26-6495-4BF3-8322-FC0ECECA66D6}"/>
              </a:ext>
            </a:extLst>
          </p:cNvPr>
          <p:cNvGrpSpPr/>
          <p:nvPr/>
        </p:nvGrpSpPr>
        <p:grpSpPr>
          <a:xfrm>
            <a:off x="1300481" y="1795417"/>
            <a:ext cx="6543038" cy="3084286"/>
            <a:chOff x="1300481" y="1795417"/>
            <a:chExt cx="6543038" cy="308428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559CFC4-204E-43B0-AD5F-8F2EF06344C8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>
              <a:off x="4572000" y="2661920"/>
              <a:ext cx="2415176" cy="14630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300481" y="4124960"/>
              <a:ext cx="1712686" cy="754743"/>
            </a:xfrm>
            <a:prstGeom prst="rect">
              <a:avLst/>
            </a:prstGeom>
            <a:solidFill>
              <a:srgbClr val="7030A0">
                <a:alpha val="15000"/>
              </a:srgbClr>
            </a:solidFill>
            <a:ln>
              <a:solidFill>
                <a:srgbClr val="7030A0"/>
              </a:solidFill>
            </a:ln>
            <a:effectLst>
              <a:outerShdw blurRad="50800" dist="38100" dir="2700000" sx="102000" sy="102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2F1444"/>
                  </a:solidFill>
                  <a:latin typeface="Bahnschrift" panose="020B0502040204020203" pitchFamily="34" charset="0"/>
                </a:rPr>
                <a:t>Pure   Aloha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30833" y="4124960"/>
              <a:ext cx="1712686" cy="754743"/>
            </a:xfrm>
            <a:prstGeom prst="rect">
              <a:avLst/>
            </a:prstGeom>
            <a:solidFill>
              <a:srgbClr val="7030A0">
                <a:alpha val="15000"/>
              </a:srgbClr>
            </a:solidFill>
            <a:ln>
              <a:solidFill>
                <a:srgbClr val="7030A0"/>
              </a:solidFill>
            </a:ln>
            <a:effectLst>
              <a:outerShdw blurRad="50800" dist="38100" dir="2700000" sx="102000" sy="102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2F1444"/>
                  </a:solidFill>
                  <a:latin typeface="Bahnschrift" panose="020B0502040204020203" pitchFamily="34" charset="0"/>
                </a:rPr>
                <a:t>Slotted   Aloha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F4D5D18-20C1-425C-A290-723C27AE02CC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2166984" y="2661920"/>
              <a:ext cx="2405016" cy="14630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743200" y="1795417"/>
              <a:ext cx="3657600" cy="86650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>
              <a:outerShdw blurRad="50800" dist="38100" dir="2700000" sx="102000" sy="102000" algn="tl" rotWithShape="0">
                <a:prstClr val="black">
                  <a:alpha val="6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Bahnschrift" panose="020B0502040204020203" pitchFamily="34" charset="0"/>
                </a:rPr>
                <a:t>Two Different versions of Aloha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1609</TotalTime>
  <Words>1530</Words>
  <Application>Microsoft Office PowerPoint</Application>
  <PresentationFormat>On-screen Show (4:3)</PresentationFormat>
  <Paragraphs>357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Bahnschrift</vt:lpstr>
      <vt:lpstr>Bahnschrift SemiBold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Multiple Access Protocol</vt:lpstr>
      <vt:lpstr>Access Control</vt:lpstr>
      <vt:lpstr>Aloha</vt:lpstr>
      <vt:lpstr>Collision</vt:lpstr>
      <vt:lpstr>Collision</vt:lpstr>
      <vt:lpstr>Collision</vt:lpstr>
      <vt:lpstr>Aloha</vt:lpstr>
      <vt:lpstr>PowerPoint Presentation</vt:lpstr>
      <vt:lpstr>Pure Aloha</vt:lpstr>
      <vt:lpstr>Pure Aloha</vt:lpstr>
      <vt:lpstr>Pure Aloha</vt:lpstr>
      <vt:lpstr>Flowchart for Pure Aloha</vt:lpstr>
      <vt:lpstr>Flowchart for Pure Aloha</vt:lpstr>
      <vt:lpstr>Flowchart for Pure Aloha</vt:lpstr>
      <vt:lpstr>Flowchart for Pure Aloha</vt:lpstr>
      <vt:lpstr>Flowchart for Pure Aloha</vt:lpstr>
      <vt:lpstr>Flowchart for Pure Aloha</vt:lpstr>
      <vt:lpstr>Flowchart for Pure Aloha</vt:lpstr>
      <vt:lpstr>Flowchart for Pure Aloha</vt:lpstr>
      <vt:lpstr>Flowchart for Pure Aloha</vt:lpstr>
      <vt:lpstr>Flowchart for Pure Aloha</vt:lpstr>
      <vt:lpstr>Flowchart for Pure Aloha</vt:lpstr>
      <vt:lpstr>Flowchart for Pure Aloha</vt:lpstr>
      <vt:lpstr>Flowchart for Pure Aloha</vt:lpstr>
      <vt:lpstr>Flowchart for Pure Aloha</vt:lpstr>
      <vt:lpstr>Pure Aloha</vt:lpstr>
      <vt:lpstr>Pure Aloha</vt:lpstr>
      <vt:lpstr>Pure Aloha</vt:lpstr>
      <vt:lpstr>Pure Aloha</vt:lpstr>
      <vt:lpstr>Slotted Aloha</vt:lpstr>
      <vt:lpstr>Slotted Aloha</vt:lpstr>
      <vt:lpstr>Slotted Aloha</vt:lpstr>
      <vt:lpstr>Slotted Aloha</vt:lpstr>
      <vt:lpstr>Slotted Aloha</vt:lpstr>
      <vt:lpstr>Slotted Aloha</vt:lpstr>
      <vt:lpstr>Slotted Aloha</vt:lpstr>
      <vt:lpstr>Slotted Aloha</vt:lpstr>
      <vt:lpstr>Slotted Aloha</vt:lpstr>
      <vt:lpstr>Pure Aloha v/s Slotted Aloha</vt:lpstr>
      <vt:lpstr>Pure Aloha v/s Slotted Aloha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157</cp:revision>
  <dcterms:created xsi:type="dcterms:W3CDTF">2020-12-01T08:07:04Z</dcterms:created>
  <dcterms:modified xsi:type="dcterms:W3CDTF">2021-01-18T05:48:32Z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1409582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