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0" r:id="rId4"/>
    <p:sldId id="271" r:id="rId5"/>
    <p:sldId id="307" r:id="rId6"/>
    <p:sldId id="308" r:id="rId7"/>
    <p:sldId id="309" r:id="rId8"/>
    <p:sldId id="310" r:id="rId9"/>
    <p:sldId id="311" r:id="rId10"/>
    <p:sldId id="274" r:id="rId11"/>
    <p:sldId id="312" r:id="rId12"/>
    <p:sldId id="276" r:id="rId13"/>
    <p:sldId id="293" r:id="rId14"/>
    <p:sldId id="277" r:id="rId15"/>
    <p:sldId id="313" r:id="rId16"/>
    <p:sldId id="278" r:id="rId17"/>
    <p:sldId id="314" r:id="rId18"/>
    <p:sldId id="315" r:id="rId19"/>
    <p:sldId id="279" r:id="rId20"/>
    <p:sldId id="316" r:id="rId21"/>
    <p:sldId id="280" r:id="rId22"/>
    <p:sldId id="317" r:id="rId23"/>
    <p:sldId id="281" r:id="rId24"/>
    <p:sldId id="318" r:id="rId25"/>
    <p:sldId id="319" r:id="rId26"/>
    <p:sldId id="285" r:id="rId27"/>
    <p:sldId id="286" r:id="rId28"/>
    <p:sldId id="320" r:id="rId29"/>
    <p:sldId id="287" r:id="rId30"/>
    <p:sldId id="321" r:id="rId31"/>
    <p:sldId id="334" r:id="rId32"/>
    <p:sldId id="335" r:id="rId33"/>
    <p:sldId id="336" r:id="rId34"/>
    <p:sldId id="337" r:id="rId35"/>
    <p:sldId id="338" r:id="rId36"/>
    <p:sldId id="339" r:id="rId37"/>
    <p:sldId id="292" r:id="rId38"/>
    <p:sldId id="291" r:id="rId39"/>
    <p:sldId id="289" r:id="rId40"/>
    <p:sldId id="290" r:id="rId41"/>
    <p:sldId id="257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4F2F6"/>
    <a:srgbClr val="F4F2F7"/>
    <a:srgbClr val="02323C"/>
    <a:srgbClr val="C9A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5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6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915D018-A06C-4F25-9992-4657BA38140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7" r="12057" b="6"/>
          <a:stretch/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759DA7-AB0C-480D-8EF0-04AF322DD8CF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49000">
                <a:schemeClr val="accent1">
                  <a:lumMod val="45000"/>
                  <a:lumOff val="55000"/>
                  <a:alpha val="11000"/>
                </a:schemeClr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54EAE0-E4AA-44C1-8693-321328EE8989}"/>
              </a:ext>
            </a:extLst>
          </p:cNvPr>
          <p:cNvSpPr/>
          <p:nvPr userDrawn="1"/>
        </p:nvSpPr>
        <p:spPr>
          <a:xfrm>
            <a:off x="0" y="4043375"/>
            <a:ext cx="2514600" cy="8286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solidFill>
                  <a:srgbClr val="00B0F0"/>
                </a:solidFill>
                <a:latin typeface="Bahnschrift SemiBold" panose="020B0502040204020203" pitchFamily="34" charset="0"/>
              </a:rPr>
              <a:t>ECAP453</a:t>
            </a:r>
            <a:endParaRPr lang="en-US" sz="4400" b="1" dirty="0">
              <a:solidFill>
                <a:srgbClr val="00B0F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CCF02B-1417-4DC5-8BAD-485667C840BA}"/>
              </a:ext>
            </a:extLst>
          </p:cNvPr>
          <p:cNvSpPr/>
          <p:nvPr userDrawn="1"/>
        </p:nvSpPr>
        <p:spPr>
          <a:xfrm>
            <a:off x="0" y="4872050"/>
            <a:ext cx="7029452" cy="4857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 DATA COMMUNICATION AND NETWORKING</a:t>
            </a:r>
            <a:endParaRPr lang="en-US" sz="24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4894B1A-622A-44CC-AE12-81B13D7B4CD2}"/>
              </a:ext>
            </a:extLst>
          </p:cNvPr>
          <p:cNvSpPr/>
          <p:nvPr userDrawn="1"/>
        </p:nvSpPr>
        <p:spPr>
          <a:xfrm>
            <a:off x="6529388" y="5630459"/>
            <a:ext cx="2486024" cy="48577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Dr. Rajni Bhalla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08A9A3-B3FC-41EB-84F4-C5FAF148F031}"/>
              </a:ext>
            </a:extLst>
          </p:cNvPr>
          <p:cNvCxnSpPr>
            <a:cxnSpLocks/>
          </p:cNvCxnSpPr>
          <p:nvPr userDrawn="1"/>
        </p:nvCxnSpPr>
        <p:spPr>
          <a:xfrm flipV="1">
            <a:off x="6529388" y="6130277"/>
            <a:ext cx="2486025" cy="1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C62F2D8-735A-4D19-8675-71F30164B703}"/>
              </a:ext>
            </a:extLst>
          </p:cNvPr>
          <p:cNvSpPr txBox="1"/>
          <p:nvPr userDrawn="1"/>
        </p:nvSpPr>
        <p:spPr>
          <a:xfrm>
            <a:off x="6400801" y="6145469"/>
            <a:ext cx="2614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0" dirty="0">
                <a:solidFill>
                  <a:schemeClr val="bg1"/>
                </a:solidFill>
                <a:latin typeface="Bahnschrift" panose="020B0502040204020203" pitchFamily="34" charset="0"/>
              </a:rPr>
              <a:t>Associate Professor</a:t>
            </a:r>
            <a:endParaRPr lang="en-US" sz="2000" b="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83BB2C2-8BFC-4320-BC1D-9175D97C1061}"/>
              </a:ext>
            </a:extLst>
          </p:cNvPr>
          <p:cNvCxnSpPr>
            <a:cxnSpLocks/>
          </p:cNvCxnSpPr>
          <p:nvPr userDrawn="1"/>
        </p:nvCxnSpPr>
        <p:spPr>
          <a:xfrm flipV="1">
            <a:off x="6529388" y="6546507"/>
            <a:ext cx="2486025" cy="1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606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6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22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9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A19ED5-793D-48B4-AF84-08BFCFF7C032}"/>
              </a:ext>
            </a:extLst>
          </p:cNvPr>
          <p:cNvSpPr/>
          <p:nvPr userDrawn="1"/>
        </p:nvSpPr>
        <p:spPr>
          <a:xfrm>
            <a:off x="0" y="-1"/>
            <a:ext cx="9144000" cy="1933304"/>
          </a:xfrm>
          <a:prstGeom prst="rect">
            <a:avLst/>
          </a:prstGeom>
          <a:gradFill flip="none" rotWithShape="1">
            <a:gsLst>
              <a:gs pos="96000">
                <a:schemeClr val="accent6">
                  <a:lumMod val="5000"/>
                  <a:lumOff val="95000"/>
                  <a:alpha val="0"/>
                </a:schemeClr>
              </a:gs>
              <a:gs pos="45000">
                <a:schemeClr val="accent1">
                  <a:lumMod val="60000"/>
                  <a:lumOff val="40000"/>
                </a:schemeClr>
              </a:gs>
              <a:gs pos="0">
                <a:srgbClr val="7030A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0258770-16A1-4730-BE8B-FF20DF2E6F6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74143" y1="55600" x2="74143" y2="55600"/>
                        <a14:foregroundMark x1="57143" y1="36600" x2="57143" y2="36600"/>
                        <a14:foregroundMark x1="63857" y1="38800" x2="63857" y2="38800"/>
                        <a14:foregroundMark x1="65000" y1="32600" x2="65000" y2="32600"/>
                        <a14:foregroundMark x1="64286" y1="26600" x2="64286" y2="26600"/>
                        <a14:foregroundMark x1="39143" y1="26600" x2="39143" y2="26600"/>
                        <a14:foregroundMark x1="39000" y1="33400" x2="39000" y2="33400"/>
                        <a14:foregroundMark x1="39429" y1="38800" x2="39429" y2="38800"/>
                        <a14:backgroundMark x1="51571" y1="55000" x2="51571" y2="5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897" t="5616" r="22245" b="5171"/>
          <a:stretch/>
        </p:blipFill>
        <p:spPr bwMode="auto">
          <a:xfrm>
            <a:off x="7486650" y="136524"/>
            <a:ext cx="1530748" cy="171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E51D0B-DA75-4D75-9033-F959EAF3EE9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2268" y="2069828"/>
            <a:ext cx="8419464" cy="4283711"/>
          </a:xfrm>
        </p:spPr>
        <p:txBody>
          <a:bodyPr/>
          <a:lstStyle>
            <a:lvl1pPr>
              <a:lnSpc>
                <a:spcPct val="150000"/>
              </a:lnSpc>
              <a:buClr>
                <a:srgbClr val="49A0B1"/>
              </a:buClr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buClr>
                <a:srgbClr val="49A0B1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49A0B1"/>
              </a:buClr>
              <a:defRPr/>
            </a:lvl3pPr>
            <a:lvl4pPr>
              <a:buClr>
                <a:srgbClr val="49A0B1"/>
              </a:buClr>
              <a:defRPr/>
            </a:lvl4pPr>
            <a:lvl5pPr>
              <a:buClr>
                <a:srgbClr val="49A0B1"/>
              </a:buClr>
              <a:defRPr/>
            </a:lvl5pPr>
          </a:lstStyle>
          <a:p>
            <a:pPr lvl="0"/>
            <a:r>
              <a:rPr lang="en-US" dirty="0"/>
              <a:t>After this lecture you will be able to</a:t>
            </a:r>
          </a:p>
          <a:p>
            <a:pPr lvl="1"/>
            <a:r>
              <a:rPr lang="en-US" dirty="0"/>
              <a:t>Outcome 1</a:t>
            </a:r>
          </a:p>
          <a:p>
            <a:pPr lvl="1"/>
            <a:r>
              <a:rPr lang="en-US" dirty="0"/>
              <a:t>Outcome 2</a:t>
            </a:r>
          </a:p>
          <a:p>
            <a:pPr lvl="1"/>
            <a:r>
              <a:rPr lang="en-US" dirty="0"/>
              <a:t>Outcome 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0A2F7D-4116-4588-8A00-A615E67BDBC2}"/>
              </a:ext>
            </a:extLst>
          </p:cNvPr>
          <p:cNvSpPr/>
          <p:nvPr userDrawn="1"/>
        </p:nvSpPr>
        <p:spPr>
          <a:xfrm>
            <a:off x="628650" y="136524"/>
            <a:ext cx="3220019" cy="171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4400" dirty="0">
                <a:latin typeface="Bahnschrift SemiBold" panose="020B0502040204020203" pitchFamily="34" charset="0"/>
              </a:rPr>
              <a:t>Learning Outcomes</a:t>
            </a:r>
            <a:endParaRPr lang="en-US" sz="44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029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0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5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24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 (Grey)">
    <p:bg>
      <p:bgPr>
        <a:blipFill dpi="0" rotWithShape="1">
          <a:blip r:embed="rId2">
            <a:alphaModFix amt="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B20CE9A-A650-46A1-9BF4-25DABC7B511F}"/>
              </a:ext>
            </a:extLst>
          </p:cNvPr>
          <p:cNvSpPr/>
          <p:nvPr userDrawn="1"/>
        </p:nvSpPr>
        <p:spPr>
          <a:xfrm>
            <a:off x="0" y="0"/>
            <a:ext cx="9144000" cy="1065213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530B9D-86DC-4688-8A39-0B9F543E9882}"/>
              </a:ext>
            </a:extLst>
          </p:cNvPr>
          <p:cNvSpPr/>
          <p:nvPr userDrawn="1"/>
        </p:nvSpPr>
        <p:spPr>
          <a:xfrm>
            <a:off x="0" y="1136650"/>
            <a:ext cx="9144000" cy="92075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19065C-D2C8-4D47-8094-99FBA72CC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4994911"/>
          </a:xfrm>
        </p:spPr>
        <p:txBody>
          <a:bodyPr/>
          <a:lstStyle>
            <a:lvl1pPr>
              <a:buClr>
                <a:srgbClr val="0070C0"/>
              </a:buClr>
              <a:defRPr>
                <a:latin typeface="Bahnschrift" panose="020B0502040204020203" pitchFamily="34" charset="0"/>
              </a:defRPr>
            </a:lvl1pPr>
            <a:lvl2pPr>
              <a:buClr>
                <a:srgbClr val="0070C0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0070C0"/>
              </a:buClr>
              <a:defRPr>
                <a:latin typeface="Bahnschrift" panose="020B0502040204020203" pitchFamily="34" charset="0"/>
              </a:defRPr>
            </a:lvl3pPr>
            <a:lvl4pPr>
              <a:buClr>
                <a:srgbClr val="0070C0"/>
              </a:buClr>
              <a:defRPr>
                <a:latin typeface="Bahnschrift" panose="020B0502040204020203" pitchFamily="34" charset="0"/>
              </a:defRPr>
            </a:lvl4pPr>
            <a:lvl5pPr>
              <a:buClr>
                <a:srgbClr val="0070C0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6AB4B7-945D-4FA7-89C9-F8A72435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786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B20CE9A-A650-46A1-9BF4-25DABC7B511F}"/>
              </a:ext>
            </a:extLst>
          </p:cNvPr>
          <p:cNvSpPr/>
          <p:nvPr userDrawn="1"/>
        </p:nvSpPr>
        <p:spPr>
          <a:xfrm>
            <a:off x="0" y="0"/>
            <a:ext cx="9144000" cy="1065213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530B9D-86DC-4688-8A39-0B9F543E9882}"/>
              </a:ext>
            </a:extLst>
          </p:cNvPr>
          <p:cNvSpPr/>
          <p:nvPr userDrawn="1"/>
        </p:nvSpPr>
        <p:spPr>
          <a:xfrm>
            <a:off x="0" y="1136650"/>
            <a:ext cx="9144000" cy="92075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19065C-D2C8-4D47-8094-99FBA72CC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4994911"/>
          </a:xfrm>
        </p:spPr>
        <p:txBody>
          <a:bodyPr/>
          <a:lstStyle>
            <a:lvl1pPr>
              <a:buClr>
                <a:srgbClr val="0070C0"/>
              </a:buClr>
              <a:defRPr>
                <a:latin typeface="Bahnschrift" panose="020B0502040204020203" pitchFamily="34" charset="0"/>
              </a:defRPr>
            </a:lvl1pPr>
            <a:lvl2pPr>
              <a:buClr>
                <a:srgbClr val="0070C0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0070C0"/>
              </a:buClr>
              <a:defRPr>
                <a:latin typeface="Bahnschrift" panose="020B0502040204020203" pitchFamily="34" charset="0"/>
              </a:defRPr>
            </a:lvl3pPr>
            <a:lvl4pPr>
              <a:buClr>
                <a:srgbClr val="0070C0"/>
              </a:buClr>
              <a:defRPr>
                <a:latin typeface="Bahnschrift" panose="020B0502040204020203" pitchFamily="34" charset="0"/>
              </a:defRPr>
            </a:lvl4pPr>
            <a:lvl5pPr>
              <a:buClr>
                <a:srgbClr val="0070C0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6AB4B7-945D-4FA7-89C9-F8A72435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962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 flip="none" rotWithShape="1">
          <a:gsLst>
            <a:gs pos="11000">
              <a:schemeClr val="accent6">
                <a:lumMod val="5000"/>
                <a:lumOff val="95000"/>
                <a:alpha val="0"/>
              </a:schemeClr>
            </a:gs>
            <a:gs pos="55000">
              <a:schemeClr val="accent1">
                <a:lumMod val="60000"/>
                <a:lumOff val="40000"/>
              </a:schemeClr>
            </a:gs>
            <a:gs pos="92000">
              <a:srgbClr val="7030A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ACD418-F8D3-403C-9658-74F8F9EA6A76}"/>
              </a:ext>
            </a:extLst>
          </p:cNvPr>
          <p:cNvSpPr/>
          <p:nvPr userDrawn="1"/>
        </p:nvSpPr>
        <p:spPr>
          <a:xfrm>
            <a:off x="2213655" y="2891971"/>
            <a:ext cx="4716689" cy="10740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 panose="020B0502040204020203" pitchFamily="34" charset="0"/>
              </a:rPr>
              <a:t>That’s all for now…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80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89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B86E7-B855-48D8-AF59-BE3BA3BF5572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3C84D-F1F2-4EEF-AFAF-C90FA4C9F7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1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2" r:id="rId6"/>
    <p:sldLayoutId id="2147483667" r:id="rId7"/>
    <p:sldLayoutId id="2147483666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 ?><Relationships xmlns="http://schemas.openxmlformats.org/package/2006/relationships"><Relationship Id="rId2" Target="../media/image5.jpe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491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Example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783633" y="3612186"/>
            <a:ext cx="1077167" cy="417084"/>
          </a:xfrm>
          <a:prstGeom prst="rect">
            <a:avLst/>
          </a:prstGeom>
          <a:solidFill>
            <a:srgbClr val="C9A4E4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2323C"/>
                </a:solidFill>
                <a:latin typeface="Bahnschrift" panose="020B0502040204020203" pitchFamily="34" charset="0"/>
              </a:rPr>
              <a:t>Frame</a:t>
            </a:r>
            <a:endParaRPr lang="en-US" sz="2400" dirty="0">
              <a:solidFill>
                <a:srgbClr val="02323C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EF3894F-A5FF-4D2E-A234-A50065DDC903}"/>
              </a:ext>
            </a:extLst>
          </p:cNvPr>
          <p:cNvCxnSpPr>
            <a:cxnSpLocks/>
          </p:cNvCxnSpPr>
          <p:nvPr/>
        </p:nvCxnSpPr>
        <p:spPr>
          <a:xfrm>
            <a:off x="1847461" y="3583157"/>
            <a:ext cx="5747657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385350E-B911-4927-A32B-5B4083CDC0E6}"/>
              </a:ext>
            </a:extLst>
          </p:cNvPr>
          <p:cNvCxnSpPr/>
          <p:nvPr/>
        </p:nvCxnSpPr>
        <p:spPr>
          <a:xfrm>
            <a:off x="2728685" y="2828413"/>
            <a:ext cx="0" cy="75474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3E45361-794C-479F-A57C-271F213FE0A7}"/>
              </a:ext>
            </a:extLst>
          </p:cNvPr>
          <p:cNvCxnSpPr/>
          <p:nvPr/>
        </p:nvCxnSpPr>
        <p:spPr>
          <a:xfrm>
            <a:off x="2728685" y="3583157"/>
            <a:ext cx="0" cy="75474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1A2F166-C5E5-4628-AC12-6A146F6E617C}"/>
              </a:ext>
            </a:extLst>
          </p:cNvPr>
          <p:cNvCxnSpPr/>
          <p:nvPr/>
        </p:nvCxnSpPr>
        <p:spPr>
          <a:xfrm>
            <a:off x="4721289" y="2828413"/>
            <a:ext cx="0" cy="75474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748ED59-1116-4D6C-8DAE-F0EA738B9049}"/>
              </a:ext>
            </a:extLst>
          </p:cNvPr>
          <p:cNvCxnSpPr/>
          <p:nvPr/>
        </p:nvCxnSpPr>
        <p:spPr>
          <a:xfrm>
            <a:off x="4721289" y="3583157"/>
            <a:ext cx="0" cy="75474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6D9D537-9103-42CC-83CD-2E909E874B41}"/>
              </a:ext>
            </a:extLst>
          </p:cNvPr>
          <p:cNvCxnSpPr/>
          <p:nvPr/>
        </p:nvCxnSpPr>
        <p:spPr>
          <a:xfrm>
            <a:off x="6734628" y="2828413"/>
            <a:ext cx="0" cy="75474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5448B8D-2741-4E25-95EC-01948993DD76}"/>
              </a:ext>
            </a:extLst>
          </p:cNvPr>
          <p:cNvCxnSpPr/>
          <p:nvPr/>
        </p:nvCxnSpPr>
        <p:spPr>
          <a:xfrm>
            <a:off x="6734628" y="3583157"/>
            <a:ext cx="0" cy="75474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7E25FF24-DF7C-4F3F-B53B-5EADA6BFCC06}"/>
              </a:ext>
            </a:extLst>
          </p:cNvPr>
          <p:cNvSpPr/>
          <p:nvPr/>
        </p:nvSpPr>
        <p:spPr>
          <a:xfrm>
            <a:off x="2235200" y="2090057"/>
            <a:ext cx="986971" cy="986400"/>
          </a:xfrm>
          <a:prstGeom prst="ellipse">
            <a:avLst/>
          </a:prstGeom>
          <a:solidFill>
            <a:srgbClr val="C9A4E4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2323C"/>
                </a:solidFill>
                <a:latin typeface="Bahnschrift" panose="020B0502040204020203" pitchFamily="34" charset="0"/>
              </a:rPr>
              <a:t>A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AF52478-8023-419F-B2F3-86B4977F84AD}"/>
              </a:ext>
            </a:extLst>
          </p:cNvPr>
          <p:cNvSpPr/>
          <p:nvPr/>
        </p:nvSpPr>
        <p:spPr>
          <a:xfrm>
            <a:off x="4238172" y="2119085"/>
            <a:ext cx="986971" cy="986400"/>
          </a:xfrm>
          <a:prstGeom prst="ellipse">
            <a:avLst/>
          </a:prstGeom>
          <a:solidFill>
            <a:srgbClr val="C9A4E4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2323C"/>
                </a:solidFill>
                <a:latin typeface="Bahnschrift" panose="020B0502040204020203" pitchFamily="34" charset="0"/>
              </a:rPr>
              <a:t>B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0DB4298-E0BD-40C4-8845-E5A1C973D081}"/>
              </a:ext>
            </a:extLst>
          </p:cNvPr>
          <p:cNvSpPr/>
          <p:nvPr/>
        </p:nvSpPr>
        <p:spPr>
          <a:xfrm>
            <a:off x="6241143" y="2061028"/>
            <a:ext cx="986971" cy="986400"/>
          </a:xfrm>
          <a:prstGeom prst="ellipse">
            <a:avLst/>
          </a:prstGeom>
          <a:solidFill>
            <a:srgbClr val="C9A4E4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2323C"/>
                </a:solidFill>
                <a:latin typeface="Bahnschrift" panose="020B0502040204020203" pitchFamily="34" charset="0"/>
              </a:rPr>
              <a:t>C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3661582-3D8C-4B20-B307-1F395E0B4E11}"/>
              </a:ext>
            </a:extLst>
          </p:cNvPr>
          <p:cNvSpPr/>
          <p:nvPr/>
        </p:nvSpPr>
        <p:spPr>
          <a:xfrm>
            <a:off x="2235200" y="4064005"/>
            <a:ext cx="986971" cy="986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  <a:latin typeface="Bahnschrift" panose="020B0502040204020203" pitchFamily="34" charset="0"/>
              </a:rPr>
              <a:t>D</a:t>
            </a:r>
            <a:endParaRPr lang="en-US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29F57D2-AD05-4E62-80DF-7129BABBED3D}"/>
              </a:ext>
            </a:extLst>
          </p:cNvPr>
          <p:cNvSpPr/>
          <p:nvPr/>
        </p:nvSpPr>
        <p:spPr>
          <a:xfrm>
            <a:off x="4238171" y="4064005"/>
            <a:ext cx="986971" cy="986400"/>
          </a:xfrm>
          <a:prstGeom prst="ellipse">
            <a:avLst/>
          </a:prstGeom>
          <a:solidFill>
            <a:srgbClr val="C9A4E4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rgbClr val="02323C"/>
                </a:solidFill>
                <a:latin typeface="Bahnschrift" panose="020B0502040204020203" pitchFamily="34" charset="0"/>
              </a:rPr>
              <a:t>E</a:t>
            </a:r>
            <a:endParaRPr lang="en-US" sz="3600" dirty="0">
              <a:solidFill>
                <a:srgbClr val="02323C"/>
              </a:solidFill>
              <a:latin typeface="Bahnschrift" panose="020B0502040204020203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99920C4-4D1C-4442-AA47-7500EEEDF6AA}"/>
              </a:ext>
            </a:extLst>
          </p:cNvPr>
          <p:cNvSpPr/>
          <p:nvPr/>
        </p:nvSpPr>
        <p:spPr>
          <a:xfrm>
            <a:off x="6241143" y="4064005"/>
            <a:ext cx="986971" cy="986400"/>
          </a:xfrm>
          <a:prstGeom prst="ellipse">
            <a:avLst/>
          </a:prstGeom>
          <a:solidFill>
            <a:srgbClr val="C9A4E4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2323C"/>
                </a:solidFill>
                <a:latin typeface="Bahnschrift" panose="020B0502040204020203" pitchFamily="34" charset="0"/>
              </a:rPr>
              <a:t>F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Example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783633" y="3612186"/>
            <a:ext cx="1077167" cy="417084"/>
          </a:xfrm>
          <a:prstGeom prst="rect">
            <a:avLst/>
          </a:prstGeom>
          <a:solidFill>
            <a:srgbClr val="C9A4E4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2323C"/>
                </a:solidFill>
                <a:latin typeface="Bahnschrift" panose="020B0502040204020203" pitchFamily="34" charset="0"/>
              </a:rPr>
              <a:t>Frame</a:t>
            </a:r>
            <a:endParaRPr lang="en-US" sz="2400" dirty="0">
              <a:solidFill>
                <a:srgbClr val="02323C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EF3894F-A5FF-4D2E-A234-A50065DDC903}"/>
              </a:ext>
            </a:extLst>
          </p:cNvPr>
          <p:cNvCxnSpPr>
            <a:cxnSpLocks/>
          </p:cNvCxnSpPr>
          <p:nvPr/>
        </p:nvCxnSpPr>
        <p:spPr>
          <a:xfrm>
            <a:off x="1847461" y="3583157"/>
            <a:ext cx="5747657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385350E-B911-4927-A32B-5B4083CDC0E6}"/>
              </a:ext>
            </a:extLst>
          </p:cNvPr>
          <p:cNvCxnSpPr/>
          <p:nvPr/>
        </p:nvCxnSpPr>
        <p:spPr>
          <a:xfrm>
            <a:off x="2728685" y="2828413"/>
            <a:ext cx="0" cy="75474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3E45361-794C-479F-A57C-271F213FE0A7}"/>
              </a:ext>
            </a:extLst>
          </p:cNvPr>
          <p:cNvCxnSpPr/>
          <p:nvPr/>
        </p:nvCxnSpPr>
        <p:spPr>
          <a:xfrm>
            <a:off x="2728685" y="3583157"/>
            <a:ext cx="0" cy="75474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1A2F166-C5E5-4628-AC12-6A146F6E617C}"/>
              </a:ext>
            </a:extLst>
          </p:cNvPr>
          <p:cNvCxnSpPr/>
          <p:nvPr/>
        </p:nvCxnSpPr>
        <p:spPr>
          <a:xfrm>
            <a:off x="4721289" y="2828413"/>
            <a:ext cx="0" cy="75474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748ED59-1116-4D6C-8DAE-F0EA738B9049}"/>
              </a:ext>
            </a:extLst>
          </p:cNvPr>
          <p:cNvCxnSpPr/>
          <p:nvPr/>
        </p:nvCxnSpPr>
        <p:spPr>
          <a:xfrm>
            <a:off x="4721289" y="3583157"/>
            <a:ext cx="0" cy="75474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6D9D537-9103-42CC-83CD-2E909E874B41}"/>
              </a:ext>
            </a:extLst>
          </p:cNvPr>
          <p:cNvCxnSpPr/>
          <p:nvPr/>
        </p:nvCxnSpPr>
        <p:spPr>
          <a:xfrm>
            <a:off x="6734628" y="2828413"/>
            <a:ext cx="0" cy="75474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5448B8D-2741-4E25-95EC-01948993DD76}"/>
              </a:ext>
            </a:extLst>
          </p:cNvPr>
          <p:cNvCxnSpPr/>
          <p:nvPr/>
        </p:nvCxnSpPr>
        <p:spPr>
          <a:xfrm>
            <a:off x="6734628" y="3583157"/>
            <a:ext cx="0" cy="75474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7E25FF24-DF7C-4F3F-B53B-5EADA6BFCC06}"/>
              </a:ext>
            </a:extLst>
          </p:cNvPr>
          <p:cNvSpPr/>
          <p:nvPr/>
        </p:nvSpPr>
        <p:spPr>
          <a:xfrm>
            <a:off x="2235200" y="2090057"/>
            <a:ext cx="986971" cy="986400"/>
          </a:xfrm>
          <a:prstGeom prst="ellipse">
            <a:avLst/>
          </a:prstGeom>
          <a:solidFill>
            <a:srgbClr val="C9A4E4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2323C"/>
                </a:solidFill>
                <a:latin typeface="Bahnschrift" panose="020B0502040204020203" pitchFamily="34" charset="0"/>
              </a:rPr>
              <a:t>A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AF52478-8023-419F-B2F3-86B4977F84AD}"/>
              </a:ext>
            </a:extLst>
          </p:cNvPr>
          <p:cNvSpPr/>
          <p:nvPr/>
        </p:nvSpPr>
        <p:spPr>
          <a:xfrm>
            <a:off x="4238172" y="2119085"/>
            <a:ext cx="986971" cy="986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Bahnschrift" panose="020B0502040204020203" pitchFamily="34" charset="0"/>
              </a:rPr>
              <a:t>B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0DB4298-E0BD-40C4-8845-E5A1C973D081}"/>
              </a:ext>
            </a:extLst>
          </p:cNvPr>
          <p:cNvSpPr/>
          <p:nvPr/>
        </p:nvSpPr>
        <p:spPr>
          <a:xfrm>
            <a:off x="6241143" y="2061028"/>
            <a:ext cx="986971" cy="986400"/>
          </a:xfrm>
          <a:prstGeom prst="ellipse">
            <a:avLst/>
          </a:prstGeom>
          <a:solidFill>
            <a:srgbClr val="C9A4E4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2323C"/>
                </a:solidFill>
                <a:latin typeface="Bahnschrift" panose="020B0502040204020203" pitchFamily="34" charset="0"/>
              </a:rPr>
              <a:t>C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3661582-3D8C-4B20-B307-1F395E0B4E11}"/>
              </a:ext>
            </a:extLst>
          </p:cNvPr>
          <p:cNvSpPr/>
          <p:nvPr/>
        </p:nvSpPr>
        <p:spPr>
          <a:xfrm>
            <a:off x="2235200" y="4064005"/>
            <a:ext cx="986971" cy="986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  <a:latin typeface="Bahnschrift" panose="020B0502040204020203" pitchFamily="34" charset="0"/>
              </a:rPr>
              <a:t>D</a:t>
            </a:r>
            <a:endParaRPr lang="en-US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29F57D2-AD05-4E62-80DF-7129BABBED3D}"/>
              </a:ext>
            </a:extLst>
          </p:cNvPr>
          <p:cNvSpPr/>
          <p:nvPr/>
        </p:nvSpPr>
        <p:spPr>
          <a:xfrm>
            <a:off x="4238171" y="4064005"/>
            <a:ext cx="986971" cy="986400"/>
          </a:xfrm>
          <a:prstGeom prst="ellipse">
            <a:avLst/>
          </a:prstGeom>
          <a:solidFill>
            <a:srgbClr val="C9A4E4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rgbClr val="02323C"/>
                </a:solidFill>
                <a:latin typeface="Bahnschrift" panose="020B0502040204020203" pitchFamily="34" charset="0"/>
              </a:rPr>
              <a:t>E</a:t>
            </a:r>
            <a:endParaRPr lang="en-US" sz="3600" dirty="0">
              <a:solidFill>
                <a:srgbClr val="02323C"/>
              </a:solidFill>
              <a:latin typeface="Bahnschrift" panose="020B0502040204020203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99920C4-4D1C-4442-AA47-7500EEEDF6AA}"/>
              </a:ext>
            </a:extLst>
          </p:cNvPr>
          <p:cNvSpPr/>
          <p:nvPr/>
        </p:nvSpPr>
        <p:spPr>
          <a:xfrm>
            <a:off x="6241143" y="4064005"/>
            <a:ext cx="986971" cy="986400"/>
          </a:xfrm>
          <a:prstGeom prst="ellipse">
            <a:avLst/>
          </a:prstGeom>
          <a:solidFill>
            <a:srgbClr val="C9A4E4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2323C"/>
                </a:solidFill>
                <a:latin typeface="Bahnschrift" panose="020B0502040204020203" pitchFamily="34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347137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The possibility of collision still exists because of </a:t>
            </a:r>
            <a:r>
              <a:rPr lang="en-US" dirty="0">
                <a:solidFill>
                  <a:srgbClr val="C00000"/>
                </a:solidFill>
              </a:rPr>
              <a:t>propagation delay: </a:t>
            </a:r>
            <a:r>
              <a:rPr lang="en-US" dirty="0"/>
              <a:t>a station may sense the medium and find it idle, only because the first bit sent by another station has not yet been received.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CSMA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3" y="1893637"/>
            <a:ext cx="2874582" cy="58865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Vulnerable Time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CSMA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 l="14288" t="34929" r="13322" b="24003"/>
          <a:stretch>
            <a:fillRect/>
          </a:stretch>
        </p:blipFill>
        <p:spPr bwMode="auto">
          <a:xfrm>
            <a:off x="738747" y="2757713"/>
            <a:ext cx="7716417" cy="246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1-Persistent CSMA</a:t>
            </a:r>
          </a:p>
          <a:p>
            <a:pPr>
              <a:lnSpc>
                <a:spcPct val="150000"/>
              </a:lnSpc>
            </a:pPr>
            <a:r>
              <a:rPr lang="en-US" dirty="0"/>
              <a:t>P-Persistent CSMA</a:t>
            </a:r>
          </a:p>
          <a:p>
            <a:pPr>
              <a:lnSpc>
                <a:spcPct val="150000"/>
              </a:lnSpc>
            </a:pPr>
            <a:r>
              <a:rPr lang="en-US" dirty="0"/>
              <a:t>Non-Persistent CSMA</a:t>
            </a:r>
          </a:p>
          <a:p>
            <a:pPr>
              <a:lnSpc>
                <a:spcPct val="150000"/>
              </a:lnSpc>
            </a:pPr>
            <a:r>
              <a:rPr lang="en-US" dirty="0"/>
              <a:t>O-Persistent CSMA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Types of CSMA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None/>
            </a:pPr>
            <a:r>
              <a:rPr lang="en-US" dirty="0"/>
              <a:t>Modified Protocols are:- </a:t>
            </a:r>
          </a:p>
          <a:p>
            <a:pPr marL="971550" lvl="1" indent="-514350">
              <a:lnSpc>
                <a:spcPct val="150000"/>
              </a:lnSpc>
              <a:buNone/>
            </a:pPr>
            <a:r>
              <a:rPr lang="en-US" sz="2800" dirty="0"/>
              <a:t>CSMA/CD(CSMA with collision detection)</a:t>
            </a:r>
          </a:p>
          <a:p>
            <a:pPr marL="971550" lvl="1" indent="-514350">
              <a:lnSpc>
                <a:spcPct val="150000"/>
              </a:lnSpc>
              <a:buNone/>
            </a:pPr>
            <a:r>
              <a:rPr lang="en-US" sz="2800" dirty="0"/>
              <a:t>CSMA/CA(CSMA with collision avoidance)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Types of CSMA</a:t>
            </a:r>
          </a:p>
        </p:txBody>
      </p:sp>
    </p:spTree>
    <p:extLst>
      <p:ext uri="{BB962C8B-B14F-4D97-AF65-F5344CB8AC3E}">
        <p14:creationId xmlns:p14="http://schemas.microsoft.com/office/powerpoint/2010/main" val="267729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Before sending the data, the station first listens to the channel to see if anyone else is transmitting the data at that moment.</a:t>
            </a: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If channel is idle, the station transmits a frame.</a:t>
            </a: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If channel is busy, then it senses the transmission medium continuously until it becomes idle.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1-persistent CSMA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Before sending the data, the station first listens to the channel to see if anyone else is transmitting the data at that moment.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channel is idle, the station transmits a frame.</a:t>
            </a: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If channel is busy, then it senses the transmission medium continuously until it becomes idle.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1-persistent CSMA</a:t>
            </a:r>
          </a:p>
        </p:txBody>
      </p:sp>
    </p:spTree>
    <p:extLst>
      <p:ext uri="{BB962C8B-B14F-4D97-AF65-F5344CB8AC3E}">
        <p14:creationId xmlns:p14="http://schemas.microsoft.com/office/powerpoint/2010/main" val="1143998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Before sending the data, the station first listens to the channel to see if anyone else is transmitting the data at that moment.</a:t>
            </a: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If channel is idle, the station transmits a frame.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channel is busy, then it senses the transmission medium continuously until it becomes idle.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1-persistent CSMA</a:t>
            </a:r>
          </a:p>
        </p:txBody>
      </p:sp>
    </p:spTree>
    <p:extLst>
      <p:ext uri="{BB962C8B-B14F-4D97-AF65-F5344CB8AC3E}">
        <p14:creationId xmlns:p14="http://schemas.microsoft.com/office/powerpoint/2010/main" val="695138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US" dirty="0">
                <a:solidFill>
                  <a:srgbClr val="C00000"/>
                </a:solidFill>
              </a:rPr>
              <a:t>Ques:- </a:t>
            </a:r>
            <a:r>
              <a:rPr lang="en-US" dirty="0"/>
              <a:t>Why it is called 1-Persistent CSMA?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1-Persistent CSMA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5DF9D0-E301-4B88-81F8-B3B02C54B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After this lecture, student will be able to</a:t>
            </a:r>
          </a:p>
          <a:p>
            <a:pPr lvl="1"/>
            <a:r>
              <a:rPr lang="en-US" dirty="0"/>
              <a:t>understand CSMA protocol</a:t>
            </a:r>
          </a:p>
          <a:p>
            <a:pPr lvl="1"/>
            <a:r>
              <a:rPr lang="en-US" dirty="0"/>
              <a:t>analyze types of CSMA</a:t>
            </a:r>
          </a:p>
          <a:p>
            <a:pPr lvl="1"/>
            <a:r>
              <a:rPr lang="en-US" dirty="0"/>
              <a:t>understand the behavior  of three persistent methods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52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US" dirty="0" err="1">
                <a:solidFill>
                  <a:srgbClr val="C00000"/>
                </a:solidFill>
              </a:rPr>
              <a:t>Ques</a:t>
            </a:r>
            <a:r>
              <a:rPr lang="en-US" dirty="0">
                <a:solidFill>
                  <a:srgbClr val="C00000"/>
                </a:solidFill>
              </a:rPr>
              <a:t>:-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Why it is called 1-Persistent CSMA?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dirty="0">
                <a:solidFill>
                  <a:srgbClr val="C00000"/>
                </a:solidFill>
              </a:rPr>
              <a:t>Ans:- </a:t>
            </a:r>
            <a:r>
              <a:rPr lang="en-US" dirty="0"/>
              <a:t>Since the station transmits a frame with the probability of 1 when the carrier or channel is idle, this scheme of CSMA is called as 1-persistent CSMA.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The propagation delay has an important effect on the performance of the protocol.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1-Persistent CSMA</a:t>
            </a:r>
          </a:p>
        </p:txBody>
      </p:sp>
    </p:spTree>
    <p:extLst>
      <p:ext uri="{BB962C8B-B14F-4D97-AF65-F5344CB8AC3E}">
        <p14:creationId xmlns:p14="http://schemas.microsoft.com/office/powerpoint/2010/main" val="120349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Question:-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Why propagation delay is important?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1-Persistent CSMA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Question:- Why propagation delay is important?</a:t>
            </a:r>
          </a:p>
          <a:p>
            <a:pPr>
              <a:lnSpc>
                <a:spcPct val="150000"/>
              </a:lnSpc>
              <a:buNone/>
            </a:pPr>
            <a:r>
              <a:rPr lang="en-US" dirty="0" err="1">
                <a:solidFill>
                  <a:srgbClr val="C00000"/>
                </a:solidFill>
              </a:rPr>
              <a:t>Ans</a:t>
            </a:r>
            <a:r>
              <a:rPr lang="en-US" dirty="0">
                <a:solidFill>
                  <a:srgbClr val="C00000"/>
                </a:solidFill>
              </a:rPr>
              <a:t>:- </a:t>
            </a:r>
            <a:r>
              <a:rPr lang="en-US" dirty="0"/>
              <a:t>The longer the propagation delay, the more important this effect becomes , and the worse the performance of the protocol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1-Persistent CSMA</a:t>
            </a:r>
          </a:p>
        </p:txBody>
      </p:sp>
    </p:spTree>
    <p:extLst>
      <p:ext uri="{BB962C8B-B14F-4D97-AF65-F5344CB8AC3E}">
        <p14:creationId xmlns:p14="http://schemas.microsoft.com/office/powerpoint/2010/main" val="3141898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Example</a:t>
            </a:r>
          </a:p>
        </p:txBody>
      </p:sp>
      <p:cxnSp>
        <p:nvCxnSpPr>
          <p:cNvPr id="24" name="Straight Arrow Connector 23"/>
          <p:cNvCxnSpPr>
            <a:cxnSpLocks/>
          </p:cNvCxnSpPr>
          <p:nvPr/>
        </p:nvCxnSpPr>
        <p:spPr>
          <a:xfrm flipV="1">
            <a:off x="1845584" y="3759583"/>
            <a:ext cx="1219200" cy="8998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96501" y="4273846"/>
            <a:ext cx="2905210" cy="1100498"/>
          </a:xfrm>
          <a:prstGeom prst="roundRect">
            <a:avLst/>
          </a:prstGeom>
          <a:solidFill>
            <a:srgbClr val="C9A4E4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2323C"/>
                </a:solidFill>
                <a:latin typeface="Bahnschrift" panose="020B0502040204020203" pitchFamily="34" charset="0"/>
              </a:rPr>
              <a:t>Shared medium/propagation medium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10A4C9C-B449-44A0-B279-0BF98FA1B73F}"/>
              </a:ext>
            </a:extLst>
          </p:cNvPr>
          <p:cNvSpPr/>
          <p:nvPr/>
        </p:nvSpPr>
        <p:spPr>
          <a:xfrm>
            <a:off x="3914619" y="3761094"/>
            <a:ext cx="1077167" cy="417084"/>
          </a:xfrm>
          <a:prstGeom prst="rect">
            <a:avLst/>
          </a:prstGeom>
          <a:solidFill>
            <a:srgbClr val="C9A4E4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2323C"/>
                </a:solidFill>
                <a:latin typeface="Bahnschrift" panose="020B0502040204020203" pitchFamily="34" charset="0"/>
              </a:rPr>
              <a:t>Frame</a:t>
            </a:r>
            <a:endParaRPr lang="en-US" sz="2400" dirty="0">
              <a:solidFill>
                <a:srgbClr val="02323C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8B5DC67-6A95-440E-B10C-B65A67BEBA48}"/>
              </a:ext>
            </a:extLst>
          </p:cNvPr>
          <p:cNvCxnSpPr>
            <a:cxnSpLocks/>
          </p:cNvCxnSpPr>
          <p:nvPr/>
        </p:nvCxnSpPr>
        <p:spPr>
          <a:xfrm>
            <a:off x="2989101" y="3731853"/>
            <a:ext cx="5747657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B34E828-8612-4461-9F82-A83954FA4D92}"/>
              </a:ext>
            </a:extLst>
          </p:cNvPr>
          <p:cNvCxnSpPr/>
          <p:nvPr/>
        </p:nvCxnSpPr>
        <p:spPr>
          <a:xfrm>
            <a:off x="3870325" y="2977109"/>
            <a:ext cx="0" cy="75474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A33EF2C-B347-4978-AE39-3B155B7CCA15}"/>
              </a:ext>
            </a:extLst>
          </p:cNvPr>
          <p:cNvCxnSpPr/>
          <p:nvPr/>
        </p:nvCxnSpPr>
        <p:spPr>
          <a:xfrm>
            <a:off x="3870325" y="3731853"/>
            <a:ext cx="0" cy="75474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C062518-80BC-46F9-935C-1A36954375EE}"/>
              </a:ext>
            </a:extLst>
          </p:cNvPr>
          <p:cNvCxnSpPr/>
          <p:nvPr/>
        </p:nvCxnSpPr>
        <p:spPr>
          <a:xfrm>
            <a:off x="5862929" y="2977109"/>
            <a:ext cx="0" cy="75474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DF2571F-E326-436F-B3FC-55CBEB210F54}"/>
              </a:ext>
            </a:extLst>
          </p:cNvPr>
          <p:cNvCxnSpPr/>
          <p:nvPr/>
        </p:nvCxnSpPr>
        <p:spPr>
          <a:xfrm>
            <a:off x="5862929" y="3731853"/>
            <a:ext cx="0" cy="75474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BFCA207-2EDE-4C9E-AED5-B5FB53B793F1}"/>
              </a:ext>
            </a:extLst>
          </p:cNvPr>
          <p:cNvCxnSpPr/>
          <p:nvPr/>
        </p:nvCxnSpPr>
        <p:spPr>
          <a:xfrm>
            <a:off x="7876268" y="2977109"/>
            <a:ext cx="0" cy="75474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38762D-9BC5-4F0F-B663-4A2256F54CEE}"/>
              </a:ext>
            </a:extLst>
          </p:cNvPr>
          <p:cNvCxnSpPr/>
          <p:nvPr/>
        </p:nvCxnSpPr>
        <p:spPr>
          <a:xfrm>
            <a:off x="7876268" y="3731853"/>
            <a:ext cx="0" cy="75474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76DFAAE-E5E6-43FF-90AA-BED6620C7E89}"/>
              </a:ext>
            </a:extLst>
          </p:cNvPr>
          <p:cNvSpPr/>
          <p:nvPr/>
        </p:nvSpPr>
        <p:spPr>
          <a:xfrm>
            <a:off x="3376840" y="2238753"/>
            <a:ext cx="986971" cy="986400"/>
          </a:xfrm>
          <a:prstGeom prst="ellipse">
            <a:avLst/>
          </a:prstGeom>
          <a:solidFill>
            <a:srgbClr val="C9A4E4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2323C"/>
                </a:solidFill>
                <a:latin typeface="Bahnschrift" panose="020B0502040204020203" pitchFamily="34" charset="0"/>
              </a:rPr>
              <a:t>A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EAE5E5A-1703-4F26-BC40-E619F590E0CA}"/>
              </a:ext>
            </a:extLst>
          </p:cNvPr>
          <p:cNvSpPr/>
          <p:nvPr/>
        </p:nvSpPr>
        <p:spPr>
          <a:xfrm>
            <a:off x="5379812" y="2267781"/>
            <a:ext cx="986971" cy="986400"/>
          </a:xfrm>
          <a:prstGeom prst="ellipse">
            <a:avLst/>
          </a:prstGeom>
          <a:solidFill>
            <a:srgbClr val="C9A4E4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rgbClr val="02323C"/>
                </a:solidFill>
                <a:latin typeface="Bahnschrift" panose="020B0502040204020203" pitchFamily="34" charset="0"/>
              </a:rPr>
              <a:t>B</a:t>
            </a:r>
            <a:endParaRPr lang="en-US" sz="3600" dirty="0">
              <a:solidFill>
                <a:srgbClr val="02323C"/>
              </a:solidFill>
              <a:latin typeface="Bahnschrift" panose="020B0502040204020203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1BD96E3-0260-43B7-9110-A70B545CBEC3}"/>
              </a:ext>
            </a:extLst>
          </p:cNvPr>
          <p:cNvSpPr/>
          <p:nvPr/>
        </p:nvSpPr>
        <p:spPr>
          <a:xfrm>
            <a:off x="7382783" y="2209724"/>
            <a:ext cx="986971" cy="986400"/>
          </a:xfrm>
          <a:prstGeom prst="ellipse">
            <a:avLst/>
          </a:prstGeom>
          <a:solidFill>
            <a:srgbClr val="C9A4E4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2323C"/>
                </a:solidFill>
                <a:latin typeface="Bahnschrift" panose="020B0502040204020203" pitchFamily="34" charset="0"/>
              </a:rPr>
              <a:t>C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BD045F8-E99A-4AF4-A1FF-7101B4EF05AD}"/>
              </a:ext>
            </a:extLst>
          </p:cNvPr>
          <p:cNvSpPr/>
          <p:nvPr/>
        </p:nvSpPr>
        <p:spPr>
          <a:xfrm>
            <a:off x="3376840" y="4212701"/>
            <a:ext cx="986971" cy="986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  <a:latin typeface="Bahnschrift" panose="020B0502040204020203" pitchFamily="34" charset="0"/>
              </a:rPr>
              <a:t>D</a:t>
            </a:r>
            <a:endParaRPr lang="en-US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28A6E83-645B-4EEE-9285-0885978B4AD4}"/>
              </a:ext>
            </a:extLst>
          </p:cNvPr>
          <p:cNvSpPr/>
          <p:nvPr/>
        </p:nvSpPr>
        <p:spPr>
          <a:xfrm>
            <a:off x="5379811" y="4212701"/>
            <a:ext cx="986971" cy="986400"/>
          </a:xfrm>
          <a:prstGeom prst="ellipse">
            <a:avLst/>
          </a:prstGeom>
          <a:solidFill>
            <a:srgbClr val="C9A4E4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rgbClr val="02323C"/>
                </a:solidFill>
                <a:latin typeface="Bahnschrift" panose="020B0502040204020203" pitchFamily="34" charset="0"/>
              </a:rPr>
              <a:t>E</a:t>
            </a:r>
            <a:endParaRPr lang="en-US" sz="3600" dirty="0">
              <a:solidFill>
                <a:srgbClr val="02323C"/>
              </a:solidFill>
              <a:latin typeface="Bahnschrift" panose="020B0502040204020203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2596980-D1E9-4DD3-8721-EBDD3104C8A0}"/>
              </a:ext>
            </a:extLst>
          </p:cNvPr>
          <p:cNvSpPr/>
          <p:nvPr/>
        </p:nvSpPr>
        <p:spPr>
          <a:xfrm>
            <a:off x="7382783" y="4212701"/>
            <a:ext cx="986971" cy="986400"/>
          </a:xfrm>
          <a:prstGeom prst="ellipse">
            <a:avLst/>
          </a:prstGeom>
          <a:solidFill>
            <a:srgbClr val="C9A4E4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2323C"/>
                </a:solidFill>
                <a:latin typeface="Bahnschrift" panose="020B0502040204020203" pitchFamily="34" charset="0"/>
              </a:rPr>
              <a:t>F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Example</a:t>
            </a:r>
          </a:p>
        </p:txBody>
      </p:sp>
      <p:cxnSp>
        <p:nvCxnSpPr>
          <p:cNvPr id="24" name="Straight Arrow Connector 23"/>
          <p:cNvCxnSpPr>
            <a:cxnSpLocks/>
          </p:cNvCxnSpPr>
          <p:nvPr/>
        </p:nvCxnSpPr>
        <p:spPr>
          <a:xfrm flipV="1">
            <a:off x="1845584" y="3759583"/>
            <a:ext cx="1219200" cy="8998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96501" y="4273846"/>
            <a:ext cx="2905210" cy="1100498"/>
          </a:xfrm>
          <a:prstGeom prst="roundRect">
            <a:avLst/>
          </a:prstGeom>
          <a:solidFill>
            <a:srgbClr val="C9A4E4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2323C"/>
                </a:solidFill>
                <a:latin typeface="Bahnschrift" panose="020B0502040204020203" pitchFamily="34" charset="0"/>
              </a:rPr>
              <a:t>Shared medium/propagation medium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10A4C9C-B449-44A0-B279-0BF98FA1B73F}"/>
              </a:ext>
            </a:extLst>
          </p:cNvPr>
          <p:cNvSpPr/>
          <p:nvPr/>
        </p:nvSpPr>
        <p:spPr>
          <a:xfrm>
            <a:off x="3914619" y="3761094"/>
            <a:ext cx="1077167" cy="417084"/>
          </a:xfrm>
          <a:prstGeom prst="rect">
            <a:avLst/>
          </a:prstGeom>
          <a:solidFill>
            <a:srgbClr val="C9A4E4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2323C"/>
                </a:solidFill>
                <a:latin typeface="Bahnschrift" panose="020B0502040204020203" pitchFamily="34" charset="0"/>
              </a:rPr>
              <a:t>Frame</a:t>
            </a:r>
            <a:endParaRPr lang="en-US" sz="2400" dirty="0">
              <a:solidFill>
                <a:srgbClr val="02323C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8B5DC67-6A95-440E-B10C-B65A67BEBA48}"/>
              </a:ext>
            </a:extLst>
          </p:cNvPr>
          <p:cNvCxnSpPr>
            <a:cxnSpLocks/>
          </p:cNvCxnSpPr>
          <p:nvPr/>
        </p:nvCxnSpPr>
        <p:spPr>
          <a:xfrm>
            <a:off x="2989101" y="3731853"/>
            <a:ext cx="5747657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B34E828-8612-4461-9F82-A83954FA4D92}"/>
              </a:ext>
            </a:extLst>
          </p:cNvPr>
          <p:cNvCxnSpPr/>
          <p:nvPr/>
        </p:nvCxnSpPr>
        <p:spPr>
          <a:xfrm>
            <a:off x="3870325" y="2977109"/>
            <a:ext cx="0" cy="75474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A33EF2C-B347-4978-AE39-3B155B7CCA15}"/>
              </a:ext>
            </a:extLst>
          </p:cNvPr>
          <p:cNvCxnSpPr/>
          <p:nvPr/>
        </p:nvCxnSpPr>
        <p:spPr>
          <a:xfrm>
            <a:off x="3870325" y="3731853"/>
            <a:ext cx="0" cy="75474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C062518-80BC-46F9-935C-1A36954375EE}"/>
              </a:ext>
            </a:extLst>
          </p:cNvPr>
          <p:cNvCxnSpPr/>
          <p:nvPr/>
        </p:nvCxnSpPr>
        <p:spPr>
          <a:xfrm>
            <a:off x="5862929" y="2977109"/>
            <a:ext cx="0" cy="75474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DF2571F-E326-436F-B3FC-55CBEB210F54}"/>
              </a:ext>
            </a:extLst>
          </p:cNvPr>
          <p:cNvCxnSpPr/>
          <p:nvPr/>
        </p:nvCxnSpPr>
        <p:spPr>
          <a:xfrm>
            <a:off x="5862929" y="3731853"/>
            <a:ext cx="0" cy="75474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BFCA207-2EDE-4C9E-AED5-B5FB53B793F1}"/>
              </a:ext>
            </a:extLst>
          </p:cNvPr>
          <p:cNvCxnSpPr/>
          <p:nvPr/>
        </p:nvCxnSpPr>
        <p:spPr>
          <a:xfrm>
            <a:off x="7876268" y="2977109"/>
            <a:ext cx="0" cy="75474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38762D-9BC5-4F0F-B663-4A2256F54CEE}"/>
              </a:ext>
            </a:extLst>
          </p:cNvPr>
          <p:cNvCxnSpPr/>
          <p:nvPr/>
        </p:nvCxnSpPr>
        <p:spPr>
          <a:xfrm>
            <a:off x="7876268" y="3731853"/>
            <a:ext cx="0" cy="75474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76DFAAE-E5E6-43FF-90AA-BED6620C7E89}"/>
              </a:ext>
            </a:extLst>
          </p:cNvPr>
          <p:cNvSpPr/>
          <p:nvPr/>
        </p:nvSpPr>
        <p:spPr>
          <a:xfrm>
            <a:off x="3376840" y="2238753"/>
            <a:ext cx="986971" cy="986400"/>
          </a:xfrm>
          <a:prstGeom prst="ellipse">
            <a:avLst/>
          </a:prstGeom>
          <a:solidFill>
            <a:srgbClr val="C9A4E4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2323C"/>
                </a:solidFill>
                <a:latin typeface="Bahnschrift" panose="020B0502040204020203" pitchFamily="34" charset="0"/>
              </a:rPr>
              <a:t>A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EAE5E5A-1703-4F26-BC40-E619F590E0CA}"/>
              </a:ext>
            </a:extLst>
          </p:cNvPr>
          <p:cNvSpPr/>
          <p:nvPr/>
        </p:nvSpPr>
        <p:spPr>
          <a:xfrm>
            <a:off x="5379811" y="2176158"/>
            <a:ext cx="986971" cy="986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  <a:latin typeface="Bahnschrift" panose="020B0502040204020203" pitchFamily="34" charset="0"/>
              </a:rPr>
              <a:t>B</a:t>
            </a:r>
            <a:endParaRPr lang="en-US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1BD96E3-0260-43B7-9110-A70B545CBEC3}"/>
              </a:ext>
            </a:extLst>
          </p:cNvPr>
          <p:cNvSpPr/>
          <p:nvPr/>
        </p:nvSpPr>
        <p:spPr>
          <a:xfrm>
            <a:off x="7382783" y="2209724"/>
            <a:ext cx="986971" cy="986400"/>
          </a:xfrm>
          <a:prstGeom prst="ellipse">
            <a:avLst/>
          </a:prstGeom>
          <a:solidFill>
            <a:srgbClr val="C9A4E4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2323C"/>
                </a:solidFill>
                <a:latin typeface="Bahnschrift" panose="020B0502040204020203" pitchFamily="34" charset="0"/>
              </a:rPr>
              <a:t>C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BD045F8-E99A-4AF4-A1FF-7101B4EF05AD}"/>
              </a:ext>
            </a:extLst>
          </p:cNvPr>
          <p:cNvSpPr/>
          <p:nvPr/>
        </p:nvSpPr>
        <p:spPr>
          <a:xfrm>
            <a:off x="3376840" y="4212701"/>
            <a:ext cx="986971" cy="986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  <a:latin typeface="Bahnschrift" panose="020B0502040204020203" pitchFamily="34" charset="0"/>
              </a:rPr>
              <a:t>D</a:t>
            </a:r>
            <a:endParaRPr lang="en-US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28A6E83-645B-4EEE-9285-0885978B4AD4}"/>
              </a:ext>
            </a:extLst>
          </p:cNvPr>
          <p:cNvSpPr/>
          <p:nvPr/>
        </p:nvSpPr>
        <p:spPr>
          <a:xfrm>
            <a:off x="5379811" y="4212701"/>
            <a:ext cx="986971" cy="986400"/>
          </a:xfrm>
          <a:prstGeom prst="ellipse">
            <a:avLst/>
          </a:prstGeom>
          <a:solidFill>
            <a:srgbClr val="C9A4E4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rgbClr val="02323C"/>
                </a:solidFill>
                <a:latin typeface="Bahnschrift" panose="020B0502040204020203" pitchFamily="34" charset="0"/>
              </a:rPr>
              <a:t>E</a:t>
            </a:r>
            <a:endParaRPr lang="en-US" sz="3600" dirty="0">
              <a:solidFill>
                <a:srgbClr val="02323C"/>
              </a:solidFill>
              <a:latin typeface="Bahnschrift" panose="020B0502040204020203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2596980-D1E9-4DD3-8721-EBDD3104C8A0}"/>
              </a:ext>
            </a:extLst>
          </p:cNvPr>
          <p:cNvSpPr/>
          <p:nvPr/>
        </p:nvSpPr>
        <p:spPr>
          <a:xfrm>
            <a:off x="7382783" y="4212701"/>
            <a:ext cx="986971" cy="986400"/>
          </a:xfrm>
          <a:prstGeom prst="ellipse">
            <a:avLst/>
          </a:prstGeom>
          <a:solidFill>
            <a:srgbClr val="C9A4E4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2323C"/>
                </a:solidFill>
                <a:latin typeface="Bahnschrift" panose="020B0502040204020203" pitchFamily="34" charset="0"/>
              </a:rPr>
              <a:t>F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5AA1CED-87DB-47B4-9B33-2EB687ADFCBF}"/>
              </a:ext>
            </a:extLst>
          </p:cNvPr>
          <p:cNvSpPr/>
          <p:nvPr/>
        </p:nvSpPr>
        <p:spPr>
          <a:xfrm>
            <a:off x="5908132" y="3285529"/>
            <a:ext cx="1077167" cy="417084"/>
          </a:xfrm>
          <a:prstGeom prst="rect">
            <a:avLst/>
          </a:prstGeom>
          <a:solidFill>
            <a:srgbClr val="C9A4E4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2323C"/>
                </a:solidFill>
                <a:latin typeface="Bahnschrift" panose="020B0502040204020203" pitchFamily="34" charset="0"/>
              </a:rPr>
              <a:t>Frame</a:t>
            </a:r>
            <a:endParaRPr lang="en-US" sz="2400" dirty="0">
              <a:solidFill>
                <a:srgbClr val="02323C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628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Example</a:t>
            </a:r>
          </a:p>
        </p:txBody>
      </p:sp>
      <p:cxnSp>
        <p:nvCxnSpPr>
          <p:cNvPr id="24" name="Straight Arrow Connector 23"/>
          <p:cNvCxnSpPr>
            <a:cxnSpLocks/>
          </p:cNvCxnSpPr>
          <p:nvPr/>
        </p:nvCxnSpPr>
        <p:spPr>
          <a:xfrm flipV="1">
            <a:off x="1845584" y="3759583"/>
            <a:ext cx="1219200" cy="8998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96501" y="4273846"/>
            <a:ext cx="2905210" cy="1100498"/>
          </a:xfrm>
          <a:prstGeom prst="roundRect">
            <a:avLst/>
          </a:prstGeom>
          <a:solidFill>
            <a:srgbClr val="C9A4E4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2323C"/>
                </a:solidFill>
                <a:latin typeface="Bahnschrift" panose="020B0502040204020203" pitchFamily="34" charset="0"/>
              </a:rPr>
              <a:t>Shared medium/propagation medium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10A4C9C-B449-44A0-B279-0BF98FA1B73F}"/>
              </a:ext>
            </a:extLst>
          </p:cNvPr>
          <p:cNvSpPr/>
          <p:nvPr/>
        </p:nvSpPr>
        <p:spPr>
          <a:xfrm>
            <a:off x="5312296" y="3731852"/>
            <a:ext cx="1077167" cy="417084"/>
          </a:xfrm>
          <a:prstGeom prst="rect">
            <a:avLst/>
          </a:prstGeom>
          <a:solidFill>
            <a:srgbClr val="C9A4E4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2323C"/>
                </a:solidFill>
                <a:latin typeface="Bahnschrift" panose="020B0502040204020203" pitchFamily="34" charset="0"/>
              </a:rPr>
              <a:t>Frame</a:t>
            </a:r>
            <a:endParaRPr lang="en-US" sz="2400" dirty="0">
              <a:solidFill>
                <a:srgbClr val="02323C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8B5DC67-6A95-440E-B10C-B65A67BEBA48}"/>
              </a:ext>
            </a:extLst>
          </p:cNvPr>
          <p:cNvCxnSpPr>
            <a:cxnSpLocks/>
          </p:cNvCxnSpPr>
          <p:nvPr/>
        </p:nvCxnSpPr>
        <p:spPr>
          <a:xfrm>
            <a:off x="2989101" y="3731853"/>
            <a:ext cx="5747657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B34E828-8612-4461-9F82-A83954FA4D92}"/>
              </a:ext>
            </a:extLst>
          </p:cNvPr>
          <p:cNvCxnSpPr/>
          <p:nvPr/>
        </p:nvCxnSpPr>
        <p:spPr>
          <a:xfrm>
            <a:off x="3870325" y="2977109"/>
            <a:ext cx="0" cy="75474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A33EF2C-B347-4978-AE39-3B155B7CCA15}"/>
              </a:ext>
            </a:extLst>
          </p:cNvPr>
          <p:cNvCxnSpPr/>
          <p:nvPr/>
        </p:nvCxnSpPr>
        <p:spPr>
          <a:xfrm>
            <a:off x="3870325" y="3731853"/>
            <a:ext cx="0" cy="75474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C062518-80BC-46F9-935C-1A36954375EE}"/>
              </a:ext>
            </a:extLst>
          </p:cNvPr>
          <p:cNvCxnSpPr/>
          <p:nvPr/>
        </p:nvCxnSpPr>
        <p:spPr>
          <a:xfrm>
            <a:off x="5862929" y="2977109"/>
            <a:ext cx="0" cy="75474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DF2571F-E326-436F-B3FC-55CBEB210F54}"/>
              </a:ext>
            </a:extLst>
          </p:cNvPr>
          <p:cNvCxnSpPr/>
          <p:nvPr/>
        </p:nvCxnSpPr>
        <p:spPr>
          <a:xfrm>
            <a:off x="5862929" y="3731853"/>
            <a:ext cx="0" cy="75474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BFCA207-2EDE-4C9E-AED5-B5FB53B793F1}"/>
              </a:ext>
            </a:extLst>
          </p:cNvPr>
          <p:cNvCxnSpPr/>
          <p:nvPr/>
        </p:nvCxnSpPr>
        <p:spPr>
          <a:xfrm>
            <a:off x="7876268" y="2977109"/>
            <a:ext cx="0" cy="75474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38762D-9BC5-4F0F-B663-4A2256F54CEE}"/>
              </a:ext>
            </a:extLst>
          </p:cNvPr>
          <p:cNvCxnSpPr/>
          <p:nvPr/>
        </p:nvCxnSpPr>
        <p:spPr>
          <a:xfrm>
            <a:off x="7876268" y="3731853"/>
            <a:ext cx="0" cy="75474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76DFAAE-E5E6-43FF-90AA-BED6620C7E89}"/>
              </a:ext>
            </a:extLst>
          </p:cNvPr>
          <p:cNvSpPr/>
          <p:nvPr/>
        </p:nvSpPr>
        <p:spPr>
          <a:xfrm>
            <a:off x="3376840" y="2238753"/>
            <a:ext cx="986971" cy="986400"/>
          </a:xfrm>
          <a:prstGeom prst="ellipse">
            <a:avLst/>
          </a:prstGeom>
          <a:solidFill>
            <a:srgbClr val="C9A4E4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2323C"/>
                </a:solidFill>
                <a:latin typeface="Bahnschrift" panose="020B0502040204020203" pitchFamily="34" charset="0"/>
              </a:rPr>
              <a:t>A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EAE5E5A-1703-4F26-BC40-E619F590E0CA}"/>
              </a:ext>
            </a:extLst>
          </p:cNvPr>
          <p:cNvSpPr/>
          <p:nvPr/>
        </p:nvSpPr>
        <p:spPr>
          <a:xfrm>
            <a:off x="5379811" y="2176158"/>
            <a:ext cx="986971" cy="986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  <a:latin typeface="Bahnschrift" panose="020B0502040204020203" pitchFamily="34" charset="0"/>
              </a:rPr>
              <a:t>B</a:t>
            </a:r>
            <a:endParaRPr lang="en-US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1BD96E3-0260-43B7-9110-A70B545CBEC3}"/>
              </a:ext>
            </a:extLst>
          </p:cNvPr>
          <p:cNvSpPr/>
          <p:nvPr/>
        </p:nvSpPr>
        <p:spPr>
          <a:xfrm>
            <a:off x="7382783" y="2209724"/>
            <a:ext cx="986971" cy="986400"/>
          </a:xfrm>
          <a:prstGeom prst="ellipse">
            <a:avLst/>
          </a:prstGeom>
          <a:solidFill>
            <a:srgbClr val="C9A4E4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2323C"/>
                </a:solidFill>
                <a:latin typeface="Bahnschrift" panose="020B0502040204020203" pitchFamily="34" charset="0"/>
              </a:rPr>
              <a:t>C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BD045F8-E99A-4AF4-A1FF-7101B4EF05AD}"/>
              </a:ext>
            </a:extLst>
          </p:cNvPr>
          <p:cNvSpPr/>
          <p:nvPr/>
        </p:nvSpPr>
        <p:spPr>
          <a:xfrm>
            <a:off x="3376840" y="4212701"/>
            <a:ext cx="986971" cy="986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  <a:latin typeface="Bahnschrift" panose="020B0502040204020203" pitchFamily="34" charset="0"/>
              </a:rPr>
              <a:t>D</a:t>
            </a:r>
            <a:endParaRPr lang="en-US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28A6E83-645B-4EEE-9285-0885978B4AD4}"/>
              </a:ext>
            </a:extLst>
          </p:cNvPr>
          <p:cNvSpPr/>
          <p:nvPr/>
        </p:nvSpPr>
        <p:spPr>
          <a:xfrm>
            <a:off x="5379811" y="4212701"/>
            <a:ext cx="986971" cy="986400"/>
          </a:xfrm>
          <a:prstGeom prst="ellipse">
            <a:avLst/>
          </a:prstGeom>
          <a:solidFill>
            <a:srgbClr val="C9A4E4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rgbClr val="02323C"/>
                </a:solidFill>
                <a:latin typeface="Bahnschrift" panose="020B0502040204020203" pitchFamily="34" charset="0"/>
              </a:rPr>
              <a:t>E</a:t>
            </a:r>
            <a:endParaRPr lang="en-US" sz="3600" dirty="0">
              <a:solidFill>
                <a:srgbClr val="02323C"/>
              </a:solidFill>
              <a:latin typeface="Bahnschrift" panose="020B0502040204020203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2596980-D1E9-4DD3-8721-EBDD3104C8A0}"/>
              </a:ext>
            </a:extLst>
          </p:cNvPr>
          <p:cNvSpPr/>
          <p:nvPr/>
        </p:nvSpPr>
        <p:spPr>
          <a:xfrm>
            <a:off x="7382783" y="4212701"/>
            <a:ext cx="986971" cy="986400"/>
          </a:xfrm>
          <a:prstGeom prst="ellipse">
            <a:avLst/>
          </a:prstGeom>
          <a:solidFill>
            <a:srgbClr val="C9A4E4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2323C"/>
                </a:solidFill>
                <a:latin typeface="Bahnschrift" panose="020B0502040204020203" pitchFamily="34" charset="0"/>
              </a:rPr>
              <a:t>F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5AA1CED-87DB-47B4-9B33-2EB687ADFCBF}"/>
              </a:ext>
            </a:extLst>
          </p:cNvPr>
          <p:cNvSpPr/>
          <p:nvPr/>
        </p:nvSpPr>
        <p:spPr>
          <a:xfrm>
            <a:off x="5312295" y="3314770"/>
            <a:ext cx="1077167" cy="417084"/>
          </a:xfrm>
          <a:prstGeom prst="rect">
            <a:avLst/>
          </a:prstGeom>
          <a:solidFill>
            <a:srgbClr val="C9A4E4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2323C"/>
                </a:solidFill>
                <a:latin typeface="Bahnschrift" panose="020B0502040204020203" pitchFamily="34" charset="0"/>
              </a:rPr>
              <a:t>Frame</a:t>
            </a:r>
            <a:endParaRPr lang="en-US" sz="2400" dirty="0">
              <a:solidFill>
                <a:srgbClr val="02323C"/>
              </a:solidFill>
              <a:latin typeface="Bahnschrift" panose="020B0502040204020203" pitchFamily="34" charset="0"/>
            </a:endParaRPr>
          </a:p>
        </p:txBody>
      </p:sp>
      <p:sp>
        <p:nvSpPr>
          <p:cNvPr id="36" name="Multiply 25">
            <a:extLst>
              <a:ext uri="{FF2B5EF4-FFF2-40B4-BE49-F238E27FC236}">
                <a16:creationId xmlns:a16="http://schemas.microsoft.com/office/drawing/2014/main" id="{91600474-8443-4FB4-9DAC-857704BFD62B}"/>
              </a:ext>
            </a:extLst>
          </p:cNvPr>
          <p:cNvSpPr/>
          <p:nvPr/>
        </p:nvSpPr>
        <p:spPr>
          <a:xfrm>
            <a:off x="5532210" y="3390662"/>
            <a:ext cx="682171" cy="65314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7CC9E521-62D9-4763-B845-3EE657C59993}"/>
              </a:ext>
            </a:extLst>
          </p:cNvPr>
          <p:cNvSpPr/>
          <p:nvPr/>
        </p:nvSpPr>
        <p:spPr>
          <a:xfrm>
            <a:off x="6409146" y="1570656"/>
            <a:ext cx="1355302" cy="385718"/>
          </a:xfrm>
          <a:prstGeom prst="roundRect">
            <a:avLst/>
          </a:prstGeom>
          <a:solidFill>
            <a:srgbClr val="C9A4E4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2323C"/>
                </a:solidFill>
                <a:latin typeface="Bahnschrift" panose="020B0502040204020203" pitchFamily="34" charset="0"/>
              </a:rPr>
              <a:t>Collision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9DB659B-39A6-4449-9327-8B436AF26806}"/>
              </a:ext>
            </a:extLst>
          </p:cNvPr>
          <p:cNvCxnSpPr>
            <a:cxnSpLocks/>
            <a:stCxn id="37" idx="2"/>
            <a:endCxn id="35" idx="3"/>
          </p:cNvCxnSpPr>
          <p:nvPr/>
        </p:nvCxnSpPr>
        <p:spPr>
          <a:xfrm flipH="1">
            <a:off x="6389462" y="1956374"/>
            <a:ext cx="697335" cy="1566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803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4" y="1361440"/>
            <a:ext cx="8575586" cy="499491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Before sending, a station senses the channel.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If no one else is sending, the station begin doing so itself.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Non-Persistent CSMA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975821"/>
              </p:ext>
            </p:extLst>
          </p:nvPr>
        </p:nvGraphicFramePr>
        <p:xfrm>
          <a:off x="823242" y="3858895"/>
          <a:ext cx="7547428" cy="131064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773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3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823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Bahnschrift"/>
                        </a:rPr>
                        <a:t>1-Persistent CSMA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Bahnschrift"/>
                        </a:rPr>
                        <a:t>Non-Persistent CSMA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622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Bahnschrift"/>
                        </a:rPr>
                        <a:t>Continuously Sense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Bahnschrift"/>
                        </a:rPr>
                        <a:t>Does not continuously sense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570" y="1422400"/>
            <a:ext cx="8924080" cy="4933951"/>
          </a:xfrm>
        </p:spPr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US" dirty="0">
                <a:solidFill>
                  <a:srgbClr val="C00000"/>
                </a:solidFill>
              </a:rPr>
              <a:t>Ques:- </a:t>
            </a:r>
            <a:r>
              <a:rPr lang="en-US" dirty="0"/>
              <a:t>What happens if it does not continuously sense?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Non-Persistent CSMA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570" y="1422400"/>
            <a:ext cx="8924080" cy="4933951"/>
          </a:xfrm>
        </p:spPr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US" dirty="0" err="1">
                <a:solidFill>
                  <a:srgbClr val="C00000"/>
                </a:solidFill>
              </a:rPr>
              <a:t>Ques</a:t>
            </a:r>
            <a:r>
              <a:rPr lang="en-US" dirty="0">
                <a:solidFill>
                  <a:srgbClr val="C00000"/>
                </a:solidFill>
              </a:rPr>
              <a:t>:- </a:t>
            </a:r>
            <a:r>
              <a:rPr lang="en-US" dirty="0"/>
              <a:t>What happens if it does not continuously sense?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dirty="0">
                <a:solidFill>
                  <a:srgbClr val="C00000"/>
                </a:solidFill>
              </a:rPr>
              <a:t>Ans:- </a:t>
            </a:r>
            <a:r>
              <a:rPr lang="en-US" dirty="0"/>
              <a:t>The previous transmission might have already been completed ,the channel is still free , this might have not noticed by the station that the channel is free because it is randomly checking.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Non-Persistent CSMA</a:t>
            </a:r>
          </a:p>
        </p:txBody>
      </p:sp>
    </p:spTree>
    <p:extLst>
      <p:ext uri="{BB962C8B-B14F-4D97-AF65-F5344CB8AC3E}">
        <p14:creationId xmlns:p14="http://schemas.microsoft.com/office/powerpoint/2010/main" val="936469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77478" y="1335313"/>
            <a:ext cx="4846602" cy="541071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It waits </a:t>
            </a:r>
            <a:r>
              <a:rPr lang="en-US" dirty="0">
                <a:solidFill>
                  <a:srgbClr val="FF0000"/>
                </a:solidFill>
              </a:rPr>
              <a:t>random period </a:t>
            </a:r>
            <a:r>
              <a:rPr lang="en-US" dirty="0"/>
              <a:t>of time and then repeats the algorithm.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Consequently, this algorithm leads to better channel utilization but </a:t>
            </a:r>
            <a:r>
              <a:rPr lang="en-US" dirty="0">
                <a:solidFill>
                  <a:srgbClr val="FF0000"/>
                </a:solidFill>
              </a:rPr>
              <a:t>longer delays </a:t>
            </a:r>
            <a:r>
              <a:rPr lang="en-US" dirty="0"/>
              <a:t>than 1-persistent CSMA.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2050" name="AutoShape 2" descr="Note - kascorn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 l="18088" t="3328" r="11581" b="25806"/>
          <a:stretch>
            <a:fillRect/>
          </a:stretch>
        </p:blipFill>
        <p:spPr bwMode="auto">
          <a:xfrm rot="19816135">
            <a:off x="317241" y="2796073"/>
            <a:ext cx="3241651" cy="18267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Carrier Sense multiple access.</a:t>
            </a:r>
            <a:endParaRPr lang="en-US" dirty="0">
              <a:solidFill>
                <a:srgbClr val="7030A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dirty="0"/>
              <a:t>To minimize the chance of collision and, </a:t>
            </a:r>
            <a:r>
              <a:rPr lang="en-US" dirty="0" err="1"/>
              <a:t>therfore</a:t>
            </a:r>
            <a:r>
              <a:rPr lang="en-US" dirty="0"/>
              <a:t>, increase the performance, the CSMA method was developed.</a:t>
            </a:r>
            <a:endParaRPr lang="en-US" dirty="0">
              <a:solidFill>
                <a:srgbClr val="7030A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dirty="0"/>
              <a:t>Principal of CSMA: “</a:t>
            </a:r>
            <a:r>
              <a:rPr lang="en-US" dirty="0">
                <a:solidFill>
                  <a:srgbClr val="C00000"/>
                </a:solidFill>
              </a:rPr>
              <a:t>sense before transmit” </a:t>
            </a:r>
            <a:r>
              <a:rPr lang="en-US" dirty="0"/>
              <a:t>or </a:t>
            </a:r>
            <a:r>
              <a:rPr lang="en-US" dirty="0">
                <a:solidFill>
                  <a:srgbClr val="C00000"/>
                </a:solidFill>
              </a:rPr>
              <a:t>“listen before talk”.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CSMA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9920" y="1361440"/>
            <a:ext cx="8924080" cy="5496559"/>
          </a:xfrm>
        </p:spPr>
        <p:txBody>
          <a:bodyPr anchor="ctr">
            <a:normAutofit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en-US" dirty="0"/>
              <a:t>It applies on </a:t>
            </a:r>
            <a:r>
              <a:rPr lang="en-US" dirty="0">
                <a:solidFill>
                  <a:srgbClr val="FF0000"/>
                </a:solidFill>
              </a:rPr>
              <a:t>slotted channel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P-Persistent CSMA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74D53-D567-4ACE-B897-EF47BA3AE9A1}"/>
              </a:ext>
            </a:extLst>
          </p:cNvPr>
          <p:cNvSpPr/>
          <p:nvPr/>
        </p:nvSpPr>
        <p:spPr>
          <a:xfrm>
            <a:off x="219920" y="923092"/>
            <a:ext cx="1011367" cy="5579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40E26E-B24A-4D4F-9DB1-11A1FAADB608}"/>
              </a:ext>
            </a:extLst>
          </p:cNvPr>
          <p:cNvSpPr/>
          <p:nvPr/>
        </p:nvSpPr>
        <p:spPr>
          <a:xfrm>
            <a:off x="1471746" y="923092"/>
            <a:ext cx="1011367" cy="557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D4FCC4-452E-4477-B459-34537F520425}"/>
              </a:ext>
            </a:extLst>
          </p:cNvPr>
          <p:cNvSpPr/>
          <p:nvPr/>
        </p:nvSpPr>
        <p:spPr>
          <a:xfrm>
            <a:off x="2723572" y="923092"/>
            <a:ext cx="1011367" cy="557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01683F-B856-44E9-BC92-CD63AB8802F3}"/>
              </a:ext>
            </a:extLst>
          </p:cNvPr>
          <p:cNvSpPr/>
          <p:nvPr/>
        </p:nvSpPr>
        <p:spPr>
          <a:xfrm>
            <a:off x="3975398" y="923092"/>
            <a:ext cx="1011367" cy="557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40D2A4-8EF4-49DA-814C-AA7305D9F146}"/>
              </a:ext>
            </a:extLst>
          </p:cNvPr>
          <p:cNvSpPr/>
          <p:nvPr/>
        </p:nvSpPr>
        <p:spPr>
          <a:xfrm>
            <a:off x="5227224" y="923092"/>
            <a:ext cx="1011367" cy="557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64F96D-DB6B-4977-A3F3-A0D68D3EFA1B}"/>
              </a:ext>
            </a:extLst>
          </p:cNvPr>
          <p:cNvSpPr/>
          <p:nvPr/>
        </p:nvSpPr>
        <p:spPr>
          <a:xfrm>
            <a:off x="7730874" y="923092"/>
            <a:ext cx="1011367" cy="557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3F65B6-2779-4EB9-953F-20E1F0252C1E}"/>
              </a:ext>
            </a:extLst>
          </p:cNvPr>
          <p:cNvSpPr/>
          <p:nvPr/>
        </p:nvSpPr>
        <p:spPr>
          <a:xfrm>
            <a:off x="6479050" y="923092"/>
            <a:ext cx="1011367" cy="557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7677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9920" y="1361440"/>
            <a:ext cx="8924080" cy="5496559"/>
          </a:xfrm>
        </p:spPr>
        <p:txBody>
          <a:bodyPr anchor="ctr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When station becomes ready to send, it senses the channel.</a:t>
            </a:r>
          </a:p>
          <a:p>
            <a:pPr algn="just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P-Persistent CSMA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484A45-6C2C-4121-A03F-0751B2F50363}"/>
              </a:ext>
            </a:extLst>
          </p:cNvPr>
          <p:cNvSpPr/>
          <p:nvPr/>
        </p:nvSpPr>
        <p:spPr>
          <a:xfrm>
            <a:off x="219920" y="923092"/>
            <a:ext cx="1011367" cy="557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96D053-25DD-48DB-BD1B-DC0DD3935CC7}"/>
              </a:ext>
            </a:extLst>
          </p:cNvPr>
          <p:cNvSpPr/>
          <p:nvPr/>
        </p:nvSpPr>
        <p:spPr>
          <a:xfrm>
            <a:off x="1471746" y="923092"/>
            <a:ext cx="1011367" cy="5579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AD91FB-E75F-4D33-9A00-86147C46A361}"/>
              </a:ext>
            </a:extLst>
          </p:cNvPr>
          <p:cNvSpPr/>
          <p:nvPr/>
        </p:nvSpPr>
        <p:spPr>
          <a:xfrm>
            <a:off x="2723572" y="923092"/>
            <a:ext cx="1011367" cy="557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9FBE9A-3775-436C-89F0-29F21B8EE9D5}"/>
              </a:ext>
            </a:extLst>
          </p:cNvPr>
          <p:cNvSpPr/>
          <p:nvPr/>
        </p:nvSpPr>
        <p:spPr>
          <a:xfrm>
            <a:off x="3975398" y="923092"/>
            <a:ext cx="1011367" cy="557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3A2E8A1-6CF5-4C76-A257-9D455EC8CA98}"/>
              </a:ext>
            </a:extLst>
          </p:cNvPr>
          <p:cNvSpPr/>
          <p:nvPr/>
        </p:nvSpPr>
        <p:spPr>
          <a:xfrm>
            <a:off x="5227224" y="923092"/>
            <a:ext cx="1011367" cy="557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E81E6E-9598-4F71-82F2-1A4ACE364F6B}"/>
              </a:ext>
            </a:extLst>
          </p:cNvPr>
          <p:cNvSpPr/>
          <p:nvPr/>
        </p:nvSpPr>
        <p:spPr>
          <a:xfrm>
            <a:off x="7730874" y="923092"/>
            <a:ext cx="1011367" cy="557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2852635-BB51-4387-A27C-C25B654D363D}"/>
              </a:ext>
            </a:extLst>
          </p:cNvPr>
          <p:cNvSpPr/>
          <p:nvPr/>
        </p:nvSpPr>
        <p:spPr>
          <a:xfrm>
            <a:off x="6479050" y="923092"/>
            <a:ext cx="1011367" cy="557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2864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9920" y="1361440"/>
            <a:ext cx="8924080" cy="5496559"/>
          </a:xfrm>
        </p:spPr>
        <p:txBody>
          <a:bodyPr anchor="ctr">
            <a:normAutofit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en-US" dirty="0"/>
              <a:t>With probability Q=1-P, it defers the next slot.</a:t>
            </a:r>
          </a:p>
          <a:p>
            <a:pPr algn="just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Bahnschrift SemiBold" panose="020B0502040204020203" pitchFamily="34" charset="0"/>
              </a:rPr>
              <a:t>P-Persistent CSMA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600082-F2B8-466A-A25C-000352F86B1D}"/>
              </a:ext>
            </a:extLst>
          </p:cNvPr>
          <p:cNvSpPr/>
          <p:nvPr/>
        </p:nvSpPr>
        <p:spPr>
          <a:xfrm>
            <a:off x="219920" y="923092"/>
            <a:ext cx="1011367" cy="557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632DD2-EEAC-48E2-B746-AF102642AAAC}"/>
              </a:ext>
            </a:extLst>
          </p:cNvPr>
          <p:cNvSpPr/>
          <p:nvPr/>
        </p:nvSpPr>
        <p:spPr>
          <a:xfrm>
            <a:off x="1471746" y="923092"/>
            <a:ext cx="1011367" cy="557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094128-4DCA-49A9-8E7B-DA4C932A4EC7}"/>
              </a:ext>
            </a:extLst>
          </p:cNvPr>
          <p:cNvSpPr/>
          <p:nvPr/>
        </p:nvSpPr>
        <p:spPr>
          <a:xfrm>
            <a:off x="2723572" y="923092"/>
            <a:ext cx="1011367" cy="5579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C56C49-CA6F-482F-B5E7-818C534E65CB}"/>
              </a:ext>
            </a:extLst>
          </p:cNvPr>
          <p:cNvSpPr/>
          <p:nvPr/>
        </p:nvSpPr>
        <p:spPr>
          <a:xfrm>
            <a:off x="3975398" y="923092"/>
            <a:ext cx="1011367" cy="557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FAE261-40E4-4352-A79F-599713C357E2}"/>
              </a:ext>
            </a:extLst>
          </p:cNvPr>
          <p:cNvSpPr/>
          <p:nvPr/>
        </p:nvSpPr>
        <p:spPr>
          <a:xfrm>
            <a:off x="5227224" y="923092"/>
            <a:ext cx="1011367" cy="557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428FDC-EE46-4E2C-AD4E-65A72CD9A6AE}"/>
              </a:ext>
            </a:extLst>
          </p:cNvPr>
          <p:cNvSpPr/>
          <p:nvPr/>
        </p:nvSpPr>
        <p:spPr>
          <a:xfrm>
            <a:off x="7730874" y="923092"/>
            <a:ext cx="1011367" cy="557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728FF4-D7C0-4A71-A870-14F677F3725A}"/>
              </a:ext>
            </a:extLst>
          </p:cNvPr>
          <p:cNvSpPr/>
          <p:nvPr/>
        </p:nvSpPr>
        <p:spPr>
          <a:xfrm>
            <a:off x="6479050" y="923092"/>
            <a:ext cx="1011367" cy="557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7002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9920" y="1361440"/>
            <a:ext cx="8924080" cy="5496559"/>
          </a:xfrm>
        </p:spPr>
        <p:txBody>
          <a:bodyPr anchor="ctr">
            <a:normAutofit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en-US" dirty="0"/>
              <a:t>If that slot is also idle, it either transmits or defers again, with probabilities P and Q.</a:t>
            </a:r>
          </a:p>
          <a:p>
            <a:pPr algn="just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P-Persistent CSMA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E5EA39-9A97-46A5-AA80-6242E36EA5C6}"/>
              </a:ext>
            </a:extLst>
          </p:cNvPr>
          <p:cNvSpPr/>
          <p:nvPr/>
        </p:nvSpPr>
        <p:spPr>
          <a:xfrm>
            <a:off x="219920" y="923092"/>
            <a:ext cx="1011367" cy="557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5B6819-139C-468C-A7FB-F86160AC0373}"/>
              </a:ext>
            </a:extLst>
          </p:cNvPr>
          <p:cNvSpPr/>
          <p:nvPr/>
        </p:nvSpPr>
        <p:spPr>
          <a:xfrm>
            <a:off x="1471746" y="923092"/>
            <a:ext cx="1011367" cy="557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4587EF-7344-4F8D-B544-CCB1DF6B1148}"/>
              </a:ext>
            </a:extLst>
          </p:cNvPr>
          <p:cNvSpPr/>
          <p:nvPr/>
        </p:nvSpPr>
        <p:spPr>
          <a:xfrm>
            <a:off x="2723572" y="923092"/>
            <a:ext cx="1011367" cy="557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D246E6-E374-4CBD-80EB-1D0FDB8B8D5F}"/>
              </a:ext>
            </a:extLst>
          </p:cNvPr>
          <p:cNvSpPr/>
          <p:nvPr/>
        </p:nvSpPr>
        <p:spPr>
          <a:xfrm>
            <a:off x="3975398" y="923092"/>
            <a:ext cx="1011367" cy="5579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8E409D-3F9C-40F1-B10B-E97C2C8DE91F}"/>
              </a:ext>
            </a:extLst>
          </p:cNvPr>
          <p:cNvSpPr/>
          <p:nvPr/>
        </p:nvSpPr>
        <p:spPr>
          <a:xfrm>
            <a:off x="5227224" y="923092"/>
            <a:ext cx="1011367" cy="557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3633E67-869F-43BB-BA71-E7F923D495C7}"/>
              </a:ext>
            </a:extLst>
          </p:cNvPr>
          <p:cNvSpPr/>
          <p:nvPr/>
        </p:nvSpPr>
        <p:spPr>
          <a:xfrm>
            <a:off x="7730874" y="923092"/>
            <a:ext cx="1011367" cy="557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1AF730-C0F0-4EC7-ACA0-E0295BE30140}"/>
              </a:ext>
            </a:extLst>
          </p:cNvPr>
          <p:cNvSpPr/>
          <p:nvPr/>
        </p:nvSpPr>
        <p:spPr>
          <a:xfrm>
            <a:off x="6479050" y="923092"/>
            <a:ext cx="1011367" cy="557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7199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9920" y="1361440"/>
            <a:ext cx="8924080" cy="5496559"/>
          </a:xfrm>
        </p:spPr>
        <p:txBody>
          <a:bodyPr anchor="ctr">
            <a:normAutofit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en-US" dirty="0"/>
              <a:t>This process is repeated until either the frame has been transmitted or another station has begun transmitting.</a:t>
            </a:r>
          </a:p>
          <a:p>
            <a:pPr algn="just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P-Persistent CSMA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F31BCA-D268-42CA-8CA5-6EEBEE5BAB44}"/>
              </a:ext>
            </a:extLst>
          </p:cNvPr>
          <p:cNvSpPr/>
          <p:nvPr/>
        </p:nvSpPr>
        <p:spPr>
          <a:xfrm>
            <a:off x="219920" y="923092"/>
            <a:ext cx="1011367" cy="557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9703E1-0B13-40A3-9D80-31682E396D08}"/>
              </a:ext>
            </a:extLst>
          </p:cNvPr>
          <p:cNvSpPr/>
          <p:nvPr/>
        </p:nvSpPr>
        <p:spPr>
          <a:xfrm>
            <a:off x="1471746" y="923092"/>
            <a:ext cx="1011367" cy="557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2DDDC2-9279-46D2-B2DC-4AC80C4C588C}"/>
              </a:ext>
            </a:extLst>
          </p:cNvPr>
          <p:cNvSpPr/>
          <p:nvPr/>
        </p:nvSpPr>
        <p:spPr>
          <a:xfrm>
            <a:off x="2723572" y="923092"/>
            <a:ext cx="1011367" cy="557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A1092C-6779-4EE0-AB24-9DB1970C0BB3}"/>
              </a:ext>
            </a:extLst>
          </p:cNvPr>
          <p:cNvSpPr/>
          <p:nvPr/>
        </p:nvSpPr>
        <p:spPr>
          <a:xfrm>
            <a:off x="3975398" y="923092"/>
            <a:ext cx="1011367" cy="557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F6C98F-FFD0-42D3-8BF0-7A03EF004660}"/>
              </a:ext>
            </a:extLst>
          </p:cNvPr>
          <p:cNvSpPr/>
          <p:nvPr/>
        </p:nvSpPr>
        <p:spPr>
          <a:xfrm>
            <a:off x="5227224" y="923092"/>
            <a:ext cx="1011367" cy="5579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6622AE2-9C20-4721-AC30-AA96670CD436}"/>
              </a:ext>
            </a:extLst>
          </p:cNvPr>
          <p:cNvSpPr/>
          <p:nvPr/>
        </p:nvSpPr>
        <p:spPr>
          <a:xfrm>
            <a:off x="7730874" y="923092"/>
            <a:ext cx="1011367" cy="557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231476-46FF-42C2-8421-4A70312410A3}"/>
              </a:ext>
            </a:extLst>
          </p:cNvPr>
          <p:cNvSpPr/>
          <p:nvPr/>
        </p:nvSpPr>
        <p:spPr>
          <a:xfrm>
            <a:off x="6479050" y="923092"/>
            <a:ext cx="1011367" cy="557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4553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9920" y="1361440"/>
            <a:ext cx="8924080" cy="5496559"/>
          </a:xfrm>
        </p:spPr>
        <p:txBody>
          <a:bodyPr anchor="ctr">
            <a:normAutofit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en-US" dirty="0"/>
              <a:t>In the latter case, the unlucky station acts as if there had been a collision.</a:t>
            </a:r>
          </a:p>
          <a:p>
            <a:pPr algn="just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P-Persistent CSMA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71C546-93F8-486D-8E88-FDFB741EC56B}"/>
              </a:ext>
            </a:extLst>
          </p:cNvPr>
          <p:cNvSpPr/>
          <p:nvPr/>
        </p:nvSpPr>
        <p:spPr>
          <a:xfrm>
            <a:off x="219920" y="923092"/>
            <a:ext cx="1011367" cy="557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B8143F-6250-4E39-9B4F-DDABFC996241}"/>
              </a:ext>
            </a:extLst>
          </p:cNvPr>
          <p:cNvSpPr/>
          <p:nvPr/>
        </p:nvSpPr>
        <p:spPr>
          <a:xfrm>
            <a:off x="1471746" y="923092"/>
            <a:ext cx="1011367" cy="557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DD9E9A-3F83-4F21-9488-5AB1B48C9964}"/>
              </a:ext>
            </a:extLst>
          </p:cNvPr>
          <p:cNvSpPr/>
          <p:nvPr/>
        </p:nvSpPr>
        <p:spPr>
          <a:xfrm>
            <a:off x="2723572" y="923092"/>
            <a:ext cx="1011367" cy="557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F09685-190C-4778-9BF3-EACAD19F298A}"/>
              </a:ext>
            </a:extLst>
          </p:cNvPr>
          <p:cNvSpPr/>
          <p:nvPr/>
        </p:nvSpPr>
        <p:spPr>
          <a:xfrm>
            <a:off x="3975398" y="923092"/>
            <a:ext cx="1011367" cy="557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283C71-A49E-444C-9CC7-C1EF18EC6448}"/>
              </a:ext>
            </a:extLst>
          </p:cNvPr>
          <p:cNvSpPr/>
          <p:nvPr/>
        </p:nvSpPr>
        <p:spPr>
          <a:xfrm>
            <a:off x="5227224" y="923092"/>
            <a:ext cx="1011367" cy="557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BDEE9B-6FE1-4CD8-AA07-A75172924C23}"/>
              </a:ext>
            </a:extLst>
          </p:cNvPr>
          <p:cNvSpPr/>
          <p:nvPr/>
        </p:nvSpPr>
        <p:spPr>
          <a:xfrm>
            <a:off x="7730874" y="923092"/>
            <a:ext cx="1011367" cy="557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D789263-FDE4-40A1-B037-51ADCB2BDBB9}"/>
              </a:ext>
            </a:extLst>
          </p:cNvPr>
          <p:cNvSpPr/>
          <p:nvPr/>
        </p:nvSpPr>
        <p:spPr>
          <a:xfrm>
            <a:off x="6479050" y="923092"/>
            <a:ext cx="1011367" cy="5579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1399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9920" y="1361440"/>
            <a:ext cx="8924080" cy="5496559"/>
          </a:xfrm>
        </p:spPr>
        <p:txBody>
          <a:bodyPr anchor="ctr">
            <a:normAutofit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en-US" dirty="0"/>
              <a:t>This process is repeated until either the frame has been transmitted or another station has begun transmitting.</a:t>
            </a:r>
          </a:p>
          <a:p>
            <a:pPr algn="just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Bahnschrift SemiBold" panose="020B0502040204020203" pitchFamily="34" charset="0"/>
              </a:rPr>
              <a:t>P-Persistent CSMA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059F3B-5D94-47BB-99B9-40027D8FD5CE}"/>
              </a:ext>
            </a:extLst>
          </p:cNvPr>
          <p:cNvSpPr/>
          <p:nvPr/>
        </p:nvSpPr>
        <p:spPr>
          <a:xfrm>
            <a:off x="219920" y="923092"/>
            <a:ext cx="1011367" cy="557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F9E5A1-02FC-480C-AF10-EFD699A0BA89}"/>
              </a:ext>
            </a:extLst>
          </p:cNvPr>
          <p:cNvSpPr/>
          <p:nvPr/>
        </p:nvSpPr>
        <p:spPr>
          <a:xfrm>
            <a:off x="1471746" y="923092"/>
            <a:ext cx="1011367" cy="557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108C44-EBB8-473B-86C1-6A0B7FBD6B37}"/>
              </a:ext>
            </a:extLst>
          </p:cNvPr>
          <p:cNvSpPr/>
          <p:nvPr/>
        </p:nvSpPr>
        <p:spPr>
          <a:xfrm>
            <a:off x="2723572" y="923092"/>
            <a:ext cx="1011367" cy="557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853C7D-CD73-472A-8314-CBAA733DC54C}"/>
              </a:ext>
            </a:extLst>
          </p:cNvPr>
          <p:cNvSpPr/>
          <p:nvPr/>
        </p:nvSpPr>
        <p:spPr>
          <a:xfrm>
            <a:off x="3975398" y="923092"/>
            <a:ext cx="1011367" cy="557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B68BEC-8EB2-491F-9CFB-C6033BDB3902}"/>
              </a:ext>
            </a:extLst>
          </p:cNvPr>
          <p:cNvSpPr/>
          <p:nvPr/>
        </p:nvSpPr>
        <p:spPr>
          <a:xfrm>
            <a:off x="5227224" y="923092"/>
            <a:ext cx="1011367" cy="557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6E3172-2A05-45F3-A98C-7AE339D0A4AA}"/>
              </a:ext>
            </a:extLst>
          </p:cNvPr>
          <p:cNvSpPr/>
          <p:nvPr/>
        </p:nvSpPr>
        <p:spPr>
          <a:xfrm>
            <a:off x="7730874" y="923092"/>
            <a:ext cx="1011367" cy="5579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215D03-B751-454A-A810-FC433019C877}"/>
              </a:ext>
            </a:extLst>
          </p:cNvPr>
          <p:cNvSpPr/>
          <p:nvPr/>
        </p:nvSpPr>
        <p:spPr>
          <a:xfrm>
            <a:off x="6479050" y="923092"/>
            <a:ext cx="1011367" cy="557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1201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Behavior of 1 - Persistent Methods</a:t>
            </a:r>
          </a:p>
        </p:txBody>
      </p:sp>
      <p:sp>
        <p:nvSpPr>
          <p:cNvPr id="4" name="Rectangle 3"/>
          <p:cNvSpPr/>
          <p:nvPr/>
        </p:nvSpPr>
        <p:spPr>
          <a:xfrm>
            <a:off x="269833" y="1816750"/>
            <a:ext cx="56925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Bahnschrift"/>
              </a:rPr>
              <a:t>Behavior Of 1 Persistent Methods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F1E0D61-5C3E-4300-BD67-55C2D38D55D4}"/>
              </a:ext>
            </a:extLst>
          </p:cNvPr>
          <p:cNvCxnSpPr>
            <a:cxnSpLocks/>
          </p:cNvCxnSpPr>
          <p:nvPr/>
        </p:nvCxnSpPr>
        <p:spPr>
          <a:xfrm flipV="1">
            <a:off x="830424" y="5038531"/>
            <a:ext cx="7576458" cy="1399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B404E2C-90E0-4BD4-963E-6F26B496C1C2}"/>
              </a:ext>
            </a:extLst>
          </p:cNvPr>
          <p:cNvSpPr/>
          <p:nvPr/>
        </p:nvSpPr>
        <p:spPr>
          <a:xfrm>
            <a:off x="1035698" y="4963886"/>
            <a:ext cx="3023118" cy="149290"/>
          </a:xfrm>
          <a:prstGeom prst="rect">
            <a:avLst/>
          </a:prstGeom>
          <a:solidFill>
            <a:srgbClr val="7030A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8919115-EC6F-4AD5-B10F-919F11BDE8FE}"/>
              </a:ext>
            </a:extLst>
          </p:cNvPr>
          <p:cNvCxnSpPr/>
          <p:nvPr/>
        </p:nvCxnSpPr>
        <p:spPr>
          <a:xfrm>
            <a:off x="1735493" y="4329404"/>
            <a:ext cx="0" cy="634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6B2F53C-4D35-47A7-B608-AC190D04D82E}"/>
              </a:ext>
            </a:extLst>
          </p:cNvPr>
          <p:cNvCxnSpPr/>
          <p:nvPr/>
        </p:nvCxnSpPr>
        <p:spPr>
          <a:xfrm>
            <a:off x="1967825" y="4329404"/>
            <a:ext cx="0" cy="634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35253A-139C-4D66-9D83-4CBBDD95E888}"/>
              </a:ext>
            </a:extLst>
          </p:cNvPr>
          <p:cNvCxnSpPr/>
          <p:nvPr/>
        </p:nvCxnSpPr>
        <p:spPr>
          <a:xfrm>
            <a:off x="2200157" y="4329404"/>
            <a:ext cx="0" cy="634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F0C7960-E9E1-4179-96D1-85C2B18684A6}"/>
              </a:ext>
            </a:extLst>
          </p:cNvPr>
          <p:cNvCxnSpPr/>
          <p:nvPr/>
        </p:nvCxnSpPr>
        <p:spPr>
          <a:xfrm>
            <a:off x="2432489" y="4329404"/>
            <a:ext cx="0" cy="634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CD6F09-65AE-467A-83D4-E9C7CA1A05FE}"/>
              </a:ext>
            </a:extLst>
          </p:cNvPr>
          <p:cNvCxnSpPr/>
          <p:nvPr/>
        </p:nvCxnSpPr>
        <p:spPr>
          <a:xfrm>
            <a:off x="2664821" y="4329404"/>
            <a:ext cx="0" cy="634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7C989D-5AA6-4212-B4F6-D0E153B49147}"/>
              </a:ext>
            </a:extLst>
          </p:cNvPr>
          <p:cNvCxnSpPr/>
          <p:nvPr/>
        </p:nvCxnSpPr>
        <p:spPr>
          <a:xfrm>
            <a:off x="2897153" y="4329404"/>
            <a:ext cx="0" cy="634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B04DFA1-27EE-4B05-8CDA-C57889D85623}"/>
              </a:ext>
            </a:extLst>
          </p:cNvPr>
          <p:cNvCxnSpPr/>
          <p:nvPr/>
        </p:nvCxnSpPr>
        <p:spPr>
          <a:xfrm>
            <a:off x="3129485" y="4329404"/>
            <a:ext cx="0" cy="634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AA7EF7-71F2-47C9-82BB-C5F2EBE101FE}"/>
              </a:ext>
            </a:extLst>
          </p:cNvPr>
          <p:cNvCxnSpPr/>
          <p:nvPr/>
        </p:nvCxnSpPr>
        <p:spPr>
          <a:xfrm>
            <a:off x="3361817" y="4329404"/>
            <a:ext cx="0" cy="634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CDF7859-6759-4BE1-9244-BF974536D580}"/>
              </a:ext>
            </a:extLst>
          </p:cNvPr>
          <p:cNvCxnSpPr/>
          <p:nvPr/>
        </p:nvCxnSpPr>
        <p:spPr>
          <a:xfrm>
            <a:off x="3594149" y="4329404"/>
            <a:ext cx="0" cy="634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C4B552-7B74-4638-A254-BD8527EF63A6}"/>
              </a:ext>
            </a:extLst>
          </p:cNvPr>
          <p:cNvCxnSpPr/>
          <p:nvPr/>
        </p:nvCxnSpPr>
        <p:spPr>
          <a:xfrm>
            <a:off x="3826481" y="4329404"/>
            <a:ext cx="0" cy="634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7D2D39A-FC45-4130-BB83-02D7ACC63359}"/>
              </a:ext>
            </a:extLst>
          </p:cNvPr>
          <p:cNvCxnSpPr>
            <a:cxnSpLocks/>
          </p:cNvCxnSpPr>
          <p:nvPr/>
        </p:nvCxnSpPr>
        <p:spPr>
          <a:xfrm>
            <a:off x="4058816" y="3237722"/>
            <a:ext cx="0" cy="17261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3284E87-7CFF-4607-ABF3-5E84A569C7FE}"/>
              </a:ext>
            </a:extLst>
          </p:cNvPr>
          <p:cNvSpPr/>
          <p:nvPr/>
        </p:nvSpPr>
        <p:spPr>
          <a:xfrm>
            <a:off x="1735493" y="3627935"/>
            <a:ext cx="2090984" cy="633096"/>
          </a:xfrm>
          <a:prstGeom prst="rect">
            <a:avLst/>
          </a:prstGeom>
          <a:solidFill>
            <a:srgbClr val="C9A4E4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rgbClr val="02323C"/>
                </a:solidFill>
                <a:latin typeface="Bahnschrift" panose="020B0502040204020203" pitchFamily="34" charset="0"/>
              </a:rPr>
              <a:t>Continuously Sense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41AC0E-B3E0-435F-AA8C-D6184C9E7816}"/>
              </a:ext>
            </a:extLst>
          </p:cNvPr>
          <p:cNvSpPr/>
          <p:nvPr/>
        </p:nvSpPr>
        <p:spPr>
          <a:xfrm>
            <a:off x="3409648" y="2578443"/>
            <a:ext cx="1298336" cy="593965"/>
          </a:xfrm>
          <a:prstGeom prst="rect">
            <a:avLst/>
          </a:prstGeom>
          <a:solidFill>
            <a:srgbClr val="C9A4E4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rgbClr val="02323C"/>
                </a:solidFill>
                <a:latin typeface="Bahnschrift" panose="020B0502040204020203" pitchFamily="34" charset="0"/>
              </a:rPr>
              <a:t>Sense &amp; Transmit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11C701-8F53-4CFF-8666-EAAD3FB7779A}"/>
              </a:ext>
            </a:extLst>
          </p:cNvPr>
          <p:cNvSpPr txBox="1"/>
          <p:nvPr/>
        </p:nvSpPr>
        <p:spPr>
          <a:xfrm>
            <a:off x="7708739" y="5129591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Bahnschrift" panose="020B0502040204020203" pitchFamily="34" charset="0"/>
              </a:rPr>
              <a:t>Time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714783-7A43-4DA1-82C7-9944885DFCDB}"/>
              </a:ext>
            </a:extLst>
          </p:cNvPr>
          <p:cNvSpPr txBox="1"/>
          <p:nvPr/>
        </p:nvSpPr>
        <p:spPr>
          <a:xfrm>
            <a:off x="2060064" y="5129591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Bahnschrift" panose="020B0502040204020203" pitchFamily="34" charset="0"/>
              </a:rPr>
              <a:t>Busy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Behavior Of Non-Persistent Methods</a:t>
            </a:r>
          </a:p>
        </p:txBody>
      </p:sp>
      <p:sp>
        <p:nvSpPr>
          <p:cNvPr id="4" name="Rectangle 3"/>
          <p:cNvSpPr/>
          <p:nvPr/>
        </p:nvSpPr>
        <p:spPr>
          <a:xfrm>
            <a:off x="269833" y="1757568"/>
            <a:ext cx="64892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Bahnschrift"/>
              </a:rPr>
              <a:t>Behavior Of Non - Persistent Methods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7C6CB55-10A5-450C-BBCE-62F462A0767C}"/>
              </a:ext>
            </a:extLst>
          </p:cNvPr>
          <p:cNvCxnSpPr>
            <a:cxnSpLocks/>
          </p:cNvCxnSpPr>
          <p:nvPr/>
        </p:nvCxnSpPr>
        <p:spPr>
          <a:xfrm flipV="1">
            <a:off x="830424" y="5038531"/>
            <a:ext cx="7576458" cy="1399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8E03D00-33A4-48C1-A737-AB7A9B8F7962}"/>
              </a:ext>
            </a:extLst>
          </p:cNvPr>
          <p:cNvSpPr/>
          <p:nvPr/>
        </p:nvSpPr>
        <p:spPr>
          <a:xfrm>
            <a:off x="1035698" y="4963886"/>
            <a:ext cx="3023118" cy="149290"/>
          </a:xfrm>
          <a:prstGeom prst="rect">
            <a:avLst/>
          </a:prstGeom>
          <a:solidFill>
            <a:srgbClr val="7030A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57DE20C-F28E-498A-BE0E-DA7698ECA00A}"/>
              </a:ext>
            </a:extLst>
          </p:cNvPr>
          <p:cNvCxnSpPr/>
          <p:nvPr/>
        </p:nvCxnSpPr>
        <p:spPr>
          <a:xfrm>
            <a:off x="1735493" y="4329404"/>
            <a:ext cx="0" cy="634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A60453-FE6C-4726-B738-CC345451F752}"/>
              </a:ext>
            </a:extLst>
          </p:cNvPr>
          <p:cNvCxnSpPr/>
          <p:nvPr/>
        </p:nvCxnSpPr>
        <p:spPr>
          <a:xfrm>
            <a:off x="3594149" y="4329404"/>
            <a:ext cx="0" cy="634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2B897AB-1BC2-4CF1-AD10-3DB82C4375A1}"/>
              </a:ext>
            </a:extLst>
          </p:cNvPr>
          <p:cNvCxnSpPr>
            <a:cxnSpLocks/>
          </p:cNvCxnSpPr>
          <p:nvPr/>
        </p:nvCxnSpPr>
        <p:spPr>
          <a:xfrm>
            <a:off x="6192416" y="3302517"/>
            <a:ext cx="0" cy="17261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916CFDA-F3B2-417D-AE42-6F26A6C06CF5}"/>
              </a:ext>
            </a:extLst>
          </p:cNvPr>
          <p:cNvSpPr/>
          <p:nvPr/>
        </p:nvSpPr>
        <p:spPr>
          <a:xfrm>
            <a:off x="1279351" y="3911600"/>
            <a:ext cx="912283" cy="357154"/>
          </a:xfrm>
          <a:prstGeom prst="rect">
            <a:avLst/>
          </a:prstGeom>
          <a:solidFill>
            <a:srgbClr val="C9A4E4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rgbClr val="02323C"/>
                </a:solidFill>
                <a:latin typeface="Bahnschrift" panose="020B0502040204020203" pitchFamily="34" charset="0"/>
              </a:rPr>
              <a:t>Sense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6C9FDC-2F66-4D8D-A9A0-582AD9AF79D7}"/>
              </a:ext>
            </a:extLst>
          </p:cNvPr>
          <p:cNvSpPr/>
          <p:nvPr/>
        </p:nvSpPr>
        <p:spPr>
          <a:xfrm>
            <a:off x="5543248" y="2653398"/>
            <a:ext cx="1298336" cy="593965"/>
          </a:xfrm>
          <a:prstGeom prst="rect">
            <a:avLst/>
          </a:prstGeom>
          <a:solidFill>
            <a:srgbClr val="C9A4E4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rgbClr val="02323C"/>
                </a:solidFill>
                <a:latin typeface="Bahnschrift" panose="020B0502040204020203" pitchFamily="34" charset="0"/>
              </a:rPr>
              <a:t>Sense &amp; Transmit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ADA07F-F487-4B14-BB79-FA5A259C7189}"/>
              </a:ext>
            </a:extLst>
          </p:cNvPr>
          <p:cNvSpPr txBox="1"/>
          <p:nvPr/>
        </p:nvSpPr>
        <p:spPr>
          <a:xfrm>
            <a:off x="7708739" y="5129591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Bahnschrift" panose="020B0502040204020203" pitchFamily="34" charset="0"/>
              </a:rPr>
              <a:t>Time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7AA996-C006-42A4-B572-A7FE1226BC0D}"/>
              </a:ext>
            </a:extLst>
          </p:cNvPr>
          <p:cNvSpPr txBox="1"/>
          <p:nvPr/>
        </p:nvSpPr>
        <p:spPr>
          <a:xfrm>
            <a:off x="2060064" y="5129591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Bahnschrift" panose="020B0502040204020203" pitchFamily="34" charset="0"/>
              </a:rPr>
              <a:t>Busy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09C6A5-DCEE-4757-BA79-E60407B4B5A9}"/>
              </a:ext>
            </a:extLst>
          </p:cNvPr>
          <p:cNvSpPr/>
          <p:nvPr/>
        </p:nvSpPr>
        <p:spPr>
          <a:xfrm>
            <a:off x="3138007" y="3911600"/>
            <a:ext cx="912283" cy="357154"/>
          </a:xfrm>
          <a:prstGeom prst="rect">
            <a:avLst/>
          </a:prstGeom>
          <a:solidFill>
            <a:srgbClr val="C9A4E4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rgbClr val="02323C"/>
                </a:solidFill>
                <a:latin typeface="Bahnschrift" panose="020B0502040204020203" pitchFamily="34" charset="0"/>
              </a:rPr>
              <a:t>Sense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079656D-0595-4706-8122-172DE81BCA1E}"/>
              </a:ext>
            </a:extLst>
          </p:cNvPr>
          <p:cNvCxnSpPr>
            <a:cxnSpLocks/>
          </p:cNvCxnSpPr>
          <p:nvPr/>
        </p:nvCxnSpPr>
        <p:spPr>
          <a:xfrm>
            <a:off x="1735492" y="4827554"/>
            <a:ext cx="1858656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3D82933-ECB2-4648-A3C9-6886E9BAAC15}"/>
              </a:ext>
            </a:extLst>
          </p:cNvPr>
          <p:cNvSpPr/>
          <p:nvPr/>
        </p:nvSpPr>
        <p:spPr>
          <a:xfrm>
            <a:off x="2191634" y="4430382"/>
            <a:ext cx="912283" cy="3571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rgbClr val="02323C"/>
                </a:solidFill>
                <a:latin typeface="Bahnschrift" panose="020B0502040204020203" pitchFamily="34" charset="0"/>
              </a:rPr>
              <a:t>Wait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9DECEEC-0F34-49CC-9449-A70DFD10BD29}"/>
              </a:ext>
            </a:extLst>
          </p:cNvPr>
          <p:cNvCxnSpPr>
            <a:cxnSpLocks/>
          </p:cNvCxnSpPr>
          <p:nvPr/>
        </p:nvCxnSpPr>
        <p:spPr>
          <a:xfrm flipV="1">
            <a:off x="3594148" y="4817394"/>
            <a:ext cx="2598268" cy="27475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AF46F90-B4A0-4B70-972E-88B981AD47FF}"/>
              </a:ext>
            </a:extLst>
          </p:cNvPr>
          <p:cNvSpPr/>
          <p:nvPr/>
        </p:nvSpPr>
        <p:spPr>
          <a:xfrm>
            <a:off x="4393662" y="4420222"/>
            <a:ext cx="912283" cy="3571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rgbClr val="02323C"/>
                </a:solidFill>
                <a:latin typeface="Bahnschrift" panose="020B0502040204020203" pitchFamily="34" charset="0"/>
              </a:rPr>
              <a:t>Wait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833" y="95642"/>
            <a:ext cx="8874167" cy="870857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CSMA</a:t>
            </a:r>
          </a:p>
        </p:txBody>
      </p:sp>
      <p:sp>
        <p:nvSpPr>
          <p:cNvPr id="5" name="Rectangle 4"/>
          <p:cNvSpPr/>
          <p:nvPr/>
        </p:nvSpPr>
        <p:spPr>
          <a:xfrm>
            <a:off x="269833" y="1733942"/>
            <a:ext cx="57599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Bahnschrift"/>
              </a:rPr>
              <a:t>Behavior of P Persistent Methods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A48DFFD-477E-4344-8E42-B6CF6E705A5E}"/>
              </a:ext>
            </a:extLst>
          </p:cNvPr>
          <p:cNvCxnSpPr>
            <a:cxnSpLocks/>
          </p:cNvCxnSpPr>
          <p:nvPr/>
        </p:nvCxnSpPr>
        <p:spPr>
          <a:xfrm flipV="1">
            <a:off x="830424" y="5038531"/>
            <a:ext cx="7576458" cy="1399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DE496C5-0829-40C3-A3DA-F201DE7968B5}"/>
              </a:ext>
            </a:extLst>
          </p:cNvPr>
          <p:cNvSpPr/>
          <p:nvPr/>
        </p:nvSpPr>
        <p:spPr>
          <a:xfrm>
            <a:off x="1035698" y="4963886"/>
            <a:ext cx="3023118" cy="149290"/>
          </a:xfrm>
          <a:prstGeom prst="rect">
            <a:avLst/>
          </a:prstGeom>
          <a:solidFill>
            <a:srgbClr val="7030A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8C3E0F6-CF61-48D2-9C28-58E09AD3FDEC}"/>
              </a:ext>
            </a:extLst>
          </p:cNvPr>
          <p:cNvCxnSpPr/>
          <p:nvPr/>
        </p:nvCxnSpPr>
        <p:spPr>
          <a:xfrm>
            <a:off x="1735493" y="4329404"/>
            <a:ext cx="0" cy="634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10C4D2-131E-4EAC-BA6E-FE44C1C5D0A0}"/>
              </a:ext>
            </a:extLst>
          </p:cNvPr>
          <p:cNvCxnSpPr/>
          <p:nvPr/>
        </p:nvCxnSpPr>
        <p:spPr>
          <a:xfrm>
            <a:off x="1967825" y="4329404"/>
            <a:ext cx="0" cy="634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708FD3-78B8-449A-906B-D6C7A71AA8C1}"/>
              </a:ext>
            </a:extLst>
          </p:cNvPr>
          <p:cNvCxnSpPr/>
          <p:nvPr/>
        </p:nvCxnSpPr>
        <p:spPr>
          <a:xfrm>
            <a:off x="2200157" y="4329404"/>
            <a:ext cx="0" cy="634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DD382F-E2B5-48C7-9F14-929CABC3E2C5}"/>
              </a:ext>
            </a:extLst>
          </p:cNvPr>
          <p:cNvCxnSpPr/>
          <p:nvPr/>
        </p:nvCxnSpPr>
        <p:spPr>
          <a:xfrm>
            <a:off x="2432489" y="4329404"/>
            <a:ext cx="0" cy="634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4E6353-D2BA-4A26-9783-4D48492EF01B}"/>
              </a:ext>
            </a:extLst>
          </p:cNvPr>
          <p:cNvCxnSpPr/>
          <p:nvPr/>
        </p:nvCxnSpPr>
        <p:spPr>
          <a:xfrm>
            <a:off x="2664821" y="4329404"/>
            <a:ext cx="0" cy="634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B825A75-17C4-4877-B1F0-E443E852F852}"/>
              </a:ext>
            </a:extLst>
          </p:cNvPr>
          <p:cNvCxnSpPr/>
          <p:nvPr/>
        </p:nvCxnSpPr>
        <p:spPr>
          <a:xfrm>
            <a:off x="2897153" y="4329404"/>
            <a:ext cx="0" cy="634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E59E9B-02FF-46C0-B392-3806C83DBECB}"/>
              </a:ext>
            </a:extLst>
          </p:cNvPr>
          <p:cNvCxnSpPr/>
          <p:nvPr/>
        </p:nvCxnSpPr>
        <p:spPr>
          <a:xfrm>
            <a:off x="3129485" y="4329404"/>
            <a:ext cx="0" cy="634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FE738A9-1F8C-4A68-882F-9F9383DE2F8A}"/>
              </a:ext>
            </a:extLst>
          </p:cNvPr>
          <p:cNvCxnSpPr/>
          <p:nvPr/>
        </p:nvCxnSpPr>
        <p:spPr>
          <a:xfrm>
            <a:off x="3361817" y="4329404"/>
            <a:ext cx="0" cy="634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6D6B91-468E-498E-8B0C-24B70B3F3C90}"/>
              </a:ext>
            </a:extLst>
          </p:cNvPr>
          <p:cNvCxnSpPr/>
          <p:nvPr/>
        </p:nvCxnSpPr>
        <p:spPr>
          <a:xfrm>
            <a:off x="3594149" y="4329404"/>
            <a:ext cx="0" cy="634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F92AC18-85F0-4E6C-B1D1-F0CF9ECCC7DD}"/>
              </a:ext>
            </a:extLst>
          </p:cNvPr>
          <p:cNvCxnSpPr/>
          <p:nvPr/>
        </p:nvCxnSpPr>
        <p:spPr>
          <a:xfrm>
            <a:off x="3826481" y="4329404"/>
            <a:ext cx="0" cy="634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EED941-7290-45D4-B569-CF4C463BBE23}"/>
              </a:ext>
            </a:extLst>
          </p:cNvPr>
          <p:cNvCxnSpPr>
            <a:cxnSpLocks/>
          </p:cNvCxnSpPr>
          <p:nvPr/>
        </p:nvCxnSpPr>
        <p:spPr>
          <a:xfrm>
            <a:off x="4058816" y="3429000"/>
            <a:ext cx="0" cy="153488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57C24AA-9752-4E2F-AF94-36C70AB7A83E}"/>
              </a:ext>
            </a:extLst>
          </p:cNvPr>
          <p:cNvSpPr/>
          <p:nvPr/>
        </p:nvSpPr>
        <p:spPr>
          <a:xfrm>
            <a:off x="1735493" y="3627935"/>
            <a:ext cx="2090984" cy="633096"/>
          </a:xfrm>
          <a:prstGeom prst="rect">
            <a:avLst/>
          </a:prstGeom>
          <a:solidFill>
            <a:srgbClr val="C9A4E4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rgbClr val="02323C"/>
                </a:solidFill>
                <a:latin typeface="Bahnschrift" panose="020B0502040204020203" pitchFamily="34" charset="0"/>
              </a:rPr>
              <a:t>Continuously Sense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D8CAEE-5F38-430D-B959-46B85879E6B1}"/>
              </a:ext>
            </a:extLst>
          </p:cNvPr>
          <p:cNvSpPr/>
          <p:nvPr/>
        </p:nvSpPr>
        <p:spPr>
          <a:xfrm>
            <a:off x="4054835" y="2652486"/>
            <a:ext cx="3036543" cy="593965"/>
          </a:xfrm>
          <a:prstGeom prst="rect">
            <a:avLst/>
          </a:prstGeom>
          <a:solidFill>
            <a:srgbClr val="C9A4E4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rgbClr val="02323C"/>
                </a:solidFill>
                <a:latin typeface="Bahnschrift" panose="020B0502040204020203" pitchFamily="34" charset="0"/>
              </a:rPr>
              <a:t>Sense &amp; Transmit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153D8A-2902-4985-A9EE-B9A29A107ABB}"/>
              </a:ext>
            </a:extLst>
          </p:cNvPr>
          <p:cNvSpPr txBox="1"/>
          <p:nvPr/>
        </p:nvSpPr>
        <p:spPr>
          <a:xfrm>
            <a:off x="7708739" y="5129591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Bahnschrift" panose="020B0502040204020203" pitchFamily="34" charset="0"/>
              </a:rPr>
              <a:t>Time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6CB25F-40E9-4B1D-B4C2-E7E9BFBBB4F3}"/>
              </a:ext>
            </a:extLst>
          </p:cNvPr>
          <p:cNvSpPr txBox="1"/>
          <p:nvPr/>
        </p:nvSpPr>
        <p:spPr>
          <a:xfrm>
            <a:off x="2060064" y="5129591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Bahnschrift" panose="020B0502040204020203" pitchFamily="34" charset="0"/>
              </a:rPr>
              <a:t>Busy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131F80A-6465-469E-8FE3-4BDD2EC55D44}"/>
              </a:ext>
            </a:extLst>
          </p:cNvPr>
          <p:cNvCxnSpPr>
            <a:cxnSpLocks/>
          </p:cNvCxnSpPr>
          <p:nvPr/>
        </p:nvCxnSpPr>
        <p:spPr>
          <a:xfrm>
            <a:off x="5414972" y="3429000"/>
            <a:ext cx="0" cy="153488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C2862D6-BD4E-43EB-B7F1-91BFC6DAB61D}"/>
              </a:ext>
            </a:extLst>
          </p:cNvPr>
          <p:cNvCxnSpPr>
            <a:cxnSpLocks/>
          </p:cNvCxnSpPr>
          <p:nvPr/>
        </p:nvCxnSpPr>
        <p:spPr>
          <a:xfrm>
            <a:off x="6771128" y="3429000"/>
            <a:ext cx="0" cy="153488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2A56D72-781A-4BD2-B7B2-4527E6BBF4FF}"/>
              </a:ext>
            </a:extLst>
          </p:cNvPr>
          <p:cNvCxnSpPr>
            <a:cxnSpLocks/>
          </p:cNvCxnSpPr>
          <p:nvPr/>
        </p:nvCxnSpPr>
        <p:spPr>
          <a:xfrm>
            <a:off x="8127283" y="3429000"/>
            <a:ext cx="0" cy="1534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926BF8D-6E32-4416-BFE6-4D6877E70CFE}"/>
              </a:ext>
            </a:extLst>
          </p:cNvPr>
          <p:cNvSpPr/>
          <p:nvPr/>
        </p:nvSpPr>
        <p:spPr>
          <a:xfrm>
            <a:off x="7550050" y="2652486"/>
            <a:ext cx="1212049" cy="593965"/>
          </a:xfrm>
          <a:prstGeom prst="rect">
            <a:avLst/>
          </a:prstGeom>
          <a:solidFill>
            <a:srgbClr val="C9A4E4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rgbClr val="02323C"/>
                </a:solidFill>
                <a:latin typeface="Bahnschrift" panose="020B0502040204020203" pitchFamily="34" charset="0"/>
              </a:rPr>
              <a:t>Transmit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7EA1815-FD99-442F-A90E-7BCC16F6B417}"/>
              </a:ext>
            </a:extLst>
          </p:cNvPr>
          <p:cNvCxnSpPr>
            <a:cxnSpLocks/>
          </p:cNvCxnSpPr>
          <p:nvPr/>
        </p:nvCxnSpPr>
        <p:spPr>
          <a:xfrm>
            <a:off x="4054977" y="4503462"/>
            <a:ext cx="1350747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E0C9152-AFA3-4994-B73E-E0B38FEDC873}"/>
              </a:ext>
            </a:extLst>
          </p:cNvPr>
          <p:cNvSpPr/>
          <p:nvPr/>
        </p:nvSpPr>
        <p:spPr>
          <a:xfrm>
            <a:off x="4274208" y="4027966"/>
            <a:ext cx="912283" cy="3571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rgbClr val="02323C"/>
                </a:solidFill>
                <a:latin typeface="Bahnschrift" panose="020B0502040204020203" pitchFamily="34" charset="0"/>
              </a:rPr>
              <a:t>Time Slot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FDE7752-42F3-4048-9A2B-F9281D0D3B08}"/>
              </a:ext>
            </a:extLst>
          </p:cNvPr>
          <p:cNvCxnSpPr>
            <a:cxnSpLocks/>
          </p:cNvCxnSpPr>
          <p:nvPr/>
        </p:nvCxnSpPr>
        <p:spPr>
          <a:xfrm>
            <a:off x="5417677" y="4503462"/>
            <a:ext cx="1350747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1E12EE3-F7BE-438E-AEFE-E170C98D0292}"/>
              </a:ext>
            </a:extLst>
          </p:cNvPr>
          <p:cNvSpPr/>
          <p:nvPr/>
        </p:nvSpPr>
        <p:spPr>
          <a:xfrm>
            <a:off x="5636908" y="4027966"/>
            <a:ext cx="912283" cy="3571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rgbClr val="02323C"/>
                </a:solidFill>
                <a:latin typeface="Bahnschrift" panose="020B0502040204020203" pitchFamily="34" charset="0"/>
              </a:rPr>
              <a:t>Time Slot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C9A29E3-17C9-4443-B948-F840F2FBBC36}"/>
              </a:ext>
            </a:extLst>
          </p:cNvPr>
          <p:cNvCxnSpPr>
            <a:cxnSpLocks/>
          </p:cNvCxnSpPr>
          <p:nvPr/>
        </p:nvCxnSpPr>
        <p:spPr>
          <a:xfrm>
            <a:off x="6776536" y="4503462"/>
            <a:ext cx="1350747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F61B8D2D-9B70-4EC8-AEA4-FFE8DF28057A}"/>
              </a:ext>
            </a:extLst>
          </p:cNvPr>
          <p:cNvSpPr/>
          <p:nvPr/>
        </p:nvSpPr>
        <p:spPr>
          <a:xfrm>
            <a:off x="6995767" y="4027966"/>
            <a:ext cx="912283" cy="3571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rgbClr val="02323C"/>
                </a:solidFill>
                <a:latin typeface="Bahnschrift" panose="020B0502040204020203" pitchFamily="34" charset="0"/>
              </a:rPr>
              <a:t>Time Slot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Example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847461" y="3583157"/>
            <a:ext cx="5747657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DF04488-2272-4490-859E-85370A3AA771}"/>
              </a:ext>
            </a:extLst>
          </p:cNvPr>
          <p:cNvCxnSpPr/>
          <p:nvPr/>
        </p:nvCxnSpPr>
        <p:spPr>
          <a:xfrm>
            <a:off x="2728685" y="2828413"/>
            <a:ext cx="0" cy="75474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92BEFB-C5DC-462D-9B50-A1F9DA3F3217}"/>
              </a:ext>
            </a:extLst>
          </p:cNvPr>
          <p:cNvCxnSpPr/>
          <p:nvPr/>
        </p:nvCxnSpPr>
        <p:spPr>
          <a:xfrm>
            <a:off x="2728685" y="3583157"/>
            <a:ext cx="0" cy="75474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1F409DF-42CD-4E99-A650-97A1AB79F415}"/>
              </a:ext>
            </a:extLst>
          </p:cNvPr>
          <p:cNvCxnSpPr/>
          <p:nvPr/>
        </p:nvCxnSpPr>
        <p:spPr>
          <a:xfrm>
            <a:off x="4721289" y="2828413"/>
            <a:ext cx="0" cy="75474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C72C791-2760-48FE-BE93-F089B5C63D5F}"/>
              </a:ext>
            </a:extLst>
          </p:cNvPr>
          <p:cNvCxnSpPr/>
          <p:nvPr/>
        </p:nvCxnSpPr>
        <p:spPr>
          <a:xfrm>
            <a:off x="4721289" y="3583157"/>
            <a:ext cx="0" cy="75474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FE4FC45-96E0-4C51-8E75-C3AC01B2D6F3}"/>
              </a:ext>
            </a:extLst>
          </p:cNvPr>
          <p:cNvCxnSpPr/>
          <p:nvPr/>
        </p:nvCxnSpPr>
        <p:spPr>
          <a:xfrm>
            <a:off x="6734628" y="2828413"/>
            <a:ext cx="0" cy="75474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14FC98C-9338-4B99-B11D-6F6D23051DDC}"/>
              </a:ext>
            </a:extLst>
          </p:cNvPr>
          <p:cNvCxnSpPr/>
          <p:nvPr/>
        </p:nvCxnSpPr>
        <p:spPr>
          <a:xfrm>
            <a:off x="6734628" y="3583157"/>
            <a:ext cx="0" cy="75474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235200" y="2090057"/>
            <a:ext cx="986971" cy="986400"/>
          </a:xfrm>
          <a:prstGeom prst="ellipse">
            <a:avLst/>
          </a:prstGeom>
          <a:solidFill>
            <a:srgbClr val="C9A4E4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2323C"/>
                </a:solidFill>
                <a:latin typeface="Bahnschrift" panose="020B0502040204020203" pitchFamily="34" charset="0"/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4238172" y="2119085"/>
            <a:ext cx="986971" cy="986400"/>
          </a:xfrm>
          <a:prstGeom prst="ellipse">
            <a:avLst/>
          </a:prstGeom>
          <a:solidFill>
            <a:srgbClr val="C9A4E4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2323C"/>
                </a:solidFill>
                <a:latin typeface="Bahnschrift" panose="020B0502040204020203" pitchFamily="34" charset="0"/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6241143" y="2061028"/>
            <a:ext cx="986971" cy="986400"/>
          </a:xfrm>
          <a:prstGeom prst="ellipse">
            <a:avLst/>
          </a:prstGeom>
          <a:solidFill>
            <a:srgbClr val="C9A4E4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2323C"/>
                </a:solidFill>
                <a:latin typeface="Bahnschrift" panose="020B0502040204020203" pitchFamily="34" charset="0"/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2235200" y="4064005"/>
            <a:ext cx="986971" cy="986400"/>
          </a:xfrm>
          <a:prstGeom prst="ellipse">
            <a:avLst/>
          </a:prstGeom>
          <a:solidFill>
            <a:srgbClr val="C9A4E4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rgbClr val="02323C"/>
                </a:solidFill>
                <a:latin typeface="Bahnschrift" panose="020B0502040204020203" pitchFamily="34" charset="0"/>
              </a:rPr>
              <a:t>D</a:t>
            </a:r>
            <a:endParaRPr lang="en-US" sz="3600" dirty="0">
              <a:solidFill>
                <a:srgbClr val="02323C"/>
              </a:solidFill>
              <a:latin typeface="Bahnschrift" panose="020B0502040204020203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238171" y="4064005"/>
            <a:ext cx="986971" cy="986400"/>
          </a:xfrm>
          <a:prstGeom prst="ellipse">
            <a:avLst/>
          </a:prstGeom>
          <a:solidFill>
            <a:srgbClr val="C9A4E4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rgbClr val="02323C"/>
                </a:solidFill>
                <a:latin typeface="Bahnschrift" panose="020B0502040204020203" pitchFamily="34" charset="0"/>
              </a:rPr>
              <a:t>E</a:t>
            </a:r>
            <a:endParaRPr lang="en-US" sz="3600" dirty="0">
              <a:solidFill>
                <a:srgbClr val="02323C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241143" y="4064005"/>
            <a:ext cx="986971" cy="986400"/>
          </a:xfrm>
          <a:prstGeom prst="ellipse">
            <a:avLst/>
          </a:prstGeom>
          <a:solidFill>
            <a:srgbClr val="C9A4E4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2323C"/>
                </a:solidFill>
                <a:latin typeface="Bahnschrift" panose="020B0502040204020203" pitchFamily="34" charset="0"/>
              </a:rPr>
              <a:t>F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Each node is assigned a transmission order by a supervisory node.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O-Persistent CSMA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818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Example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847461" y="3583157"/>
            <a:ext cx="5747657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DF04488-2272-4490-859E-85370A3AA771}"/>
              </a:ext>
            </a:extLst>
          </p:cNvPr>
          <p:cNvCxnSpPr/>
          <p:nvPr/>
        </p:nvCxnSpPr>
        <p:spPr>
          <a:xfrm>
            <a:off x="2728685" y="2828413"/>
            <a:ext cx="0" cy="75474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92BEFB-C5DC-462D-9B50-A1F9DA3F3217}"/>
              </a:ext>
            </a:extLst>
          </p:cNvPr>
          <p:cNvCxnSpPr/>
          <p:nvPr/>
        </p:nvCxnSpPr>
        <p:spPr>
          <a:xfrm>
            <a:off x="2728685" y="3583157"/>
            <a:ext cx="0" cy="75474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1F409DF-42CD-4E99-A650-97A1AB79F415}"/>
              </a:ext>
            </a:extLst>
          </p:cNvPr>
          <p:cNvCxnSpPr/>
          <p:nvPr/>
        </p:nvCxnSpPr>
        <p:spPr>
          <a:xfrm>
            <a:off x="4721289" y="2828413"/>
            <a:ext cx="0" cy="75474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C72C791-2760-48FE-BE93-F089B5C63D5F}"/>
              </a:ext>
            </a:extLst>
          </p:cNvPr>
          <p:cNvCxnSpPr/>
          <p:nvPr/>
        </p:nvCxnSpPr>
        <p:spPr>
          <a:xfrm>
            <a:off x="4721289" y="3583157"/>
            <a:ext cx="0" cy="75474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FE4FC45-96E0-4C51-8E75-C3AC01B2D6F3}"/>
              </a:ext>
            </a:extLst>
          </p:cNvPr>
          <p:cNvCxnSpPr/>
          <p:nvPr/>
        </p:nvCxnSpPr>
        <p:spPr>
          <a:xfrm>
            <a:off x="6734628" y="2828413"/>
            <a:ext cx="0" cy="75474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14FC98C-9338-4B99-B11D-6F6D23051DDC}"/>
              </a:ext>
            </a:extLst>
          </p:cNvPr>
          <p:cNvCxnSpPr/>
          <p:nvPr/>
        </p:nvCxnSpPr>
        <p:spPr>
          <a:xfrm>
            <a:off x="6734628" y="3583157"/>
            <a:ext cx="0" cy="75474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235200" y="2090057"/>
            <a:ext cx="986971" cy="986400"/>
          </a:xfrm>
          <a:prstGeom prst="ellipse">
            <a:avLst/>
          </a:prstGeom>
          <a:solidFill>
            <a:srgbClr val="C9A4E4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2323C"/>
                </a:solidFill>
                <a:latin typeface="Bahnschrift" panose="020B0502040204020203" pitchFamily="34" charset="0"/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4238172" y="2119085"/>
            <a:ext cx="986971" cy="986400"/>
          </a:xfrm>
          <a:prstGeom prst="ellipse">
            <a:avLst/>
          </a:prstGeom>
          <a:solidFill>
            <a:srgbClr val="C9A4E4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2323C"/>
                </a:solidFill>
                <a:latin typeface="Bahnschrift" panose="020B0502040204020203" pitchFamily="34" charset="0"/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6241143" y="2061028"/>
            <a:ext cx="986971" cy="986400"/>
          </a:xfrm>
          <a:prstGeom prst="ellipse">
            <a:avLst/>
          </a:prstGeom>
          <a:solidFill>
            <a:srgbClr val="C9A4E4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2323C"/>
                </a:solidFill>
                <a:latin typeface="Bahnschrift" panose="020B0502040204020203" pitchFamily="34" charset="0"/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2235200" y="4064005"/>
            <a:ext cx="986971" cy="986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  <a:latin typeface="Bahnschrift" panose="020B0502040204020203" pitchFamily="34" charset="0"/>
              </a:rPr>
              <a:t>D</a:t>
            </a:r>
            <a:endParaRPr lang="en-US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238171" y="4064005"/>
            <a:ext cx="986971" cy="986400"/>
          </a:xfrm>
          <a:prstGeom prst="ellipse">
            <a:avLst/>
          </a:prstGeom>
          <a:solidFill>
            <a:srgbClr val="C9A4E4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rgbClr val="02323C"/>
                </a:solidFill>
                <a:latin typeface="Bahnschrift" panose="020B0502040204020203" pitchFamily="34" charset="0"/>
              </a:rPr>
              <a:t>E</a:t>
            </a:r>
            <a:endParaRPr lang="en-US" sz="3600" dirty="0">
              <a:solidFill>
                <a:srgbClr val="02323C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241143" y="4064005"/>
            <a:ext cx="986971" cy="986400"/>
          </a:xfrm>
          <a:prstGeom prst="ellipse">
            <a:avLst/>
          </a:prstGeom>
          <a:solidFill>
            <a:srgbClr val="C9A4E4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2323C"/>
                </a:solidFill>
                <a:latin typeface="Bahnschrift" panose="020B0502040204020203" pitchFamily="34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179885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What about carrier?</a:t>
            </a: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Carrier busy = Transmission is taking place.(if station wants to send data, </a:t>
            </a: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Carrier idle = No transmission currently take place.</a:t>
            </a: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 possibility of collision still exists because of propagation delay: a station may sense the medium and find it idle, only because the first bit sent by another station has not yet been received.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CSMA</a:t>
            </a:r>
          </a:p>
        </p:txBody>
      </p:sp>
    </p:spTree>
    <p:extLst>
      <p:ext uri="{BB962C8B-B14F-4D97-AF65-F5344CB8AC3E}">
        <p14:creationId xmlns:p14="http://schemas.microsoft.com/office/powerpoint/2010/main" val="1001633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about carrier?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Carrier busy = Transmission is taking place.(if station wants to send data, </a:t>
            </a: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Carrier idle = No transmission currently take place.</a:t>
            </a: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 possibility of collision still exists because of propagation delay: a station may sense the medium and find it idle, only because the first bit sent by another station has not yet been received.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CSMA</a:t>
            </a:r>
          </a:p>
        </p:txBody>
      </p:sp>
    </p:spTree>
    <p:extLst>
      <p:ext uri="{BB962C8B-B14F-4D97-AF65-F5344CB8AC3E}">
        <p14:creationId xmlns:p14="http://schemas.microsoft.com/office/powerpoint/2010/main" val="811961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about carrier?</a:t>
            </a: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Carrier busy = Transmission is taking place.(if station wants to send data,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Carrier idle = No transmission currently take place.</a:t>
            </a: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 possibility of collision still exists because of propagation delay: a station may sense the medium and find it idle, only because the first bit sent by another station has not yet been received.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CSMA</a:t>
            </a:r>
          </a:p>
        </p:txBody>
      </p:sp>
    </p:spTree>
    <p:extLst>
      <p:ext uri="{BB962C8B-B14F-4D97-AF65-F5344CB8AC3E}">
        <p14:creationId xmlns:p14="http://schemas.microsoft.com/office/powerpoint/2010/main" val="213370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about carrier?</a:t>
            </a: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Carrier busy = Transmission is taking place.(if station wants to send data, </a:t>
            </a: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Carrier idle = No transmission currently take place.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 possibility of collision still exists because of propagation delay: a station may sense the medium and find it idle, only because the first bit sent by another station has not yet been received.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CSMA</a:t>
            </a:r>
          </a:p>
        </p:txBody>
      </p:sp>
    </p:spTree>
    <p:extLst>
      <p:ext uri="{BB962C8B-B14F-4D97-AF65-F5344CB8AC3E}">
        <p14:creationId xmlns:p14="http://schemas.microsoft.com/office/powerpoint/2010/main" val="2206346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1929</TotalTime>
  <Words>1065</Words>
  <Application>Microsoft Office PowerPoint</Application>
  <PresentationFormat>On-screen Show (4:3)</PresentationFormat>
  <Paragraphs>179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Bahnschrift</vt:lpstr>
      <vt:lpstr>Bahnschrift SemiBold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CSMA</vt:lpstr>
      <vt:lpstr>Example</vt:lpstr>
      <vt:lpstr>Example</vt:lpstr>
      <vt:lpstr>CSMA</vt:lpstr>
      <vt:lpstr>CSMA</vt:lpstr>
      <vt:lpstr>CSMA</vt:lpstr>
      <vt:lpstr>CSMA</vt:lpstr>
      <vt:lpstr>Example</vt:lpstr>
      <vt:lpstr>Example</vt:lpstr>
      <vt:lpstr>CSMA</vt:lpstr>
      <vt:lpstr>CSMA</vt:lpstr>
      <vt:lpstr>Types of CSMA</vt:lpstr>
      <vt:lpstr>Types of CSMA</vt:lpstr>
      <vt:lpstr>1-persistent CSMA</vt:lpstr>
      <vt:lpstr>1-persistent CSMA</vt:lpstr>
      <vt:lpstr>1-persistent CSMA</vt:lpstr>
      <vt:lpstr>1-Persistent CSMA</vt:lpstr>
      <vt:lpstr>1-Persistent CSMA</vt:lpstr>
      <vt:lpstr>1-Persistent CSMA</vt:lpstr>
      <vt:lpstr>1-Persistent CSMA</vt:lpstr>
      <vt:lpstr>Example</vt:lpstr>
      <vt:lpstr>Example</vt:lpstr>
      <vt:lpstr>Example</vt:lpstr>
      <vt:lpstr>Non-Persistent CSMA</vt:lpstr>
      <vt:lpstr>Non-Persistent CSMA</vt:lpstr>
      <vt:lpstr>Non-Persistent CSMA</vt:lpstr>
      <vt:lpstr>PowerPoint Presentation</vt:lpstr>
      <vt:lpstr>P-Persistent CSMA</vt:lpstr>
      <vt:lpstr>P-Persistent CSMA</vt:lpstr>
      <vt:lpstr>P-Persistent CSMA</vt:lpstr>
      <vt:lpstr>P-Persistent CSMA</vt:lpstr>
      <vt:lpstr>P-Persistent CSMA</vt:lpstr>
      <vt:lpstr>P-Persistent CSMA</vt:lpstr>
      <vt:lpstr>P-Persistent CSMA</vt:lpstr>
      <vt:lpstr>Behavior of 1 - Persistent Methods</vt:lpstr>
      <vt:lpstr>Behavior Of Non-Persistent Methods</vt:lpstr>
      <vt:lpstr>CSMA</vt:lpstr>
      <vt:lpstr>O-Persistent CSMA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video recording 1</cp:lastModifiedBy>
  <cp:revision>269</cp:revision>
  <dcterms:created xsi:type="dcterms:W3CDTF">2020-12-01T08:07:04Z</dcterms:created>
  <dcterms:modified xsi:type="dcterms:W3CDTF">2021-01-12T09:47:13Z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365759</vt:lpwstr>
  </property>
  <property fmtid="{D5CDD505-2E9C-101B-9397-08002B2CF9AE}" name="NXPowerLiteSettings" pid="3">
    <vt:lpwstr>C6200358026400</vt:lpwstr>
  </property>
  <property fmtid="{D5CDD505-2E9C-101B-9397-08002B2CF9AE}" name="NXPowerLiteVersion" pid="4">
    <vt:lpwstr>D8.0.4</vt:lpwstr>
  </property>
</Properties>
</file>