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77" r:id="rId22"/>
    <p:sldId id="286" r:id="rId23"/>
    <p:sldId id="287" r:id="rId24"/>
    <p:sldId id="288" r:id="rId25"/>
    <p:sldId id="289" r:id="rId26"/>
    <p:sldId id="283" r:id="rId27"/>
    <p:sldId id="282" r:id="rId28"/>
    <p:sldId id="290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2DE"/>
    <a:srgbClr val="7030A0"/>
    <a:srgbClr val="AFAFAF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455A41-E62D-458B-88EA-E4D16B8EEA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326E5-29DC-44D3-8C05-A301D367F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D434-125F-4A3C-BAAA-450CA43A6D6C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91D35-5746-4F81-B9D0-A32D42C8F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FEC22-0C2C-4F09-A58B-F59A2FC36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0622-5491-4988-9554-82CCEC0AD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31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Relationship Id="rId5" Target="../media/image10.pn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28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Relationship Id="rId5" Target="../media/image10.pn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If collision happens, the computer will wait a random amount of time and retries to send their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CSMA/CD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57017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470" y="3951964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4" name="Multiply 3"/>
          <p:cNvSpPr/>
          <p:nvPr/>
        </p:nvSpPr>
        <p:spPr>
          <a:xfrm>
            <a:off x="3672011" y="3642540"/>
            <a:ext cx="876411" cy="870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8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CSMA/CD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3597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cable must be regulated so that no computers send data at the same time which would result in a collision.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And when a collision happens, it causes data loss or data corruption.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CSMA/CD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57017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470" y="3951964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4" name="Multiply 3"/>
          <p:cNvSpPr/>
          <p:nvPr/>
        </p:nvSpPr>
        <p:spPr>
          <a:xfrm>
            <a:off x="3672011" y="3642540"/>
            <a:ext cx="876411" cy="870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When computers that are sending that data detect a collision, they immediately stop sending  data.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Transmit a jamming signal out on the network.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CSMA/CD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7017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470" y="3951964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20" name="Multiply 19"/>
          <p:cNvSpPr/>
          <p:nvPr/>
        </p:nvSpPr>
        <p:spPr>
          <a:xfrm>
            <a:off x="3672011" y="3642540"/>
            <a:ext cx="876411" cy="870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CSMA/CD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7017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470" y="3951964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20" name="Multiply 19"/>
          <p:cNvSpPr/>
          <p:nvPr/>
        </p:nvSpPr>
        <p:spPr>
          <a:xfrm>
            <a:off x="3672011" y="3642540"/>
            <a:ext cx="876411" cy="870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1209826" y="2793304"/>
            <a:ext cx="1671160" cy="1302707"/>
          </a:xfrm>
          <a:prstGeom prst="wedgeEllipseCallout">
            <a:avLst>
              <a:gd name="adj1" fmla="val -32076"/>
              <a:gd name="adj2" fmla="val 108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Sending a jamming signal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7038173" y="2516921"/>
            <a:ext cx="1885907" cy="1558092"/>
          </a:xfrm>
          <a:prstGeom prst="wedgeEllipseCallout">
            <a:avLst>
              <a:gd name="adj1" fmla="val -19505"/>
              <a:gd name="adj2" fmla="val 1010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Attention network, we had a collision</a:t>
            </a:r>
          </a:p>
        </p:txBody>
      </p:sp>
    </p:spTree>
    <p:extLst>
      <p:ext uri="{BB962C8B-B14F-4D97-AF65-F5344CB8AC3E}">
        <p14:creationId xmlns:p14="http://schemas.microsoft.com/office/powerpoint/2010/main" val="4827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CSMA/CD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7017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470" y="3951964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20" name="Multiply 19"/>
          <p:cNvSpPr/>
          <p:nvPr/>
        </p:nvSpPr>
        <p:spPr>
          <a:xfrm>
            <a:off x="3672011" y="3642540"/>
            <a:ext cx="876411" cy="870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9832" y="1340441"/>
            <a:ext cx="8761433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/>
              </a:rPr>
              <a:t>Random amount of time before sending data again.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62324"/>
              </p:ext>
            </p:extLst>
          </p:nvPr>
        </p:nvGraphicFramePr>
        <p:xfrm>
          <a:off x="905020" y="3642540"/>
          <a:ext cx="1078488" cy="49104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8317">
                  <a:extLst>
                    <a:ext uri="{9D8B030D-6E8A-4147-A177-3AD203B41FA5}">
                      <a16:colId xmlns:a16="http://schemas.microsoft.com/office/drawing/2014/main" val="3780491932"/>
                    </a:ext>
                  </a:extLst>
                </a:gridCol>
                <a:gridCol w="570171">
                  <a:extLst>
                    <a:ext uri="{9D8B030D-6E8A-4147-A177-3AD203B41FA5}">
                      <a16:colId xmlns:a16="http://schemas.microsoft.com/office/drawing/2014/main" val="254136515"/>
                    </a:ext>
                  </a:extLst>
                </a:gridCol>
              </a:tblGrid>
              <a:tr h="491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US" dirty="0"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  <a:endParaRPr lang="en-US" dirty="0">
                        <a:latin typeface="Bahnschrift" panose="020B050204020402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19511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15994"/>
              </p:ext>
            </p:extLst>
          </p:nvPr>
        </p:nvGraphicFramePr>
        <p:xfrm>
          <a:off x="6837316" y="3642540"/>
          <a:ext cx="1078488" cy="49104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8317">
                  <a:extLst>
                    <a:ext uri="{9D8B030D-6E8A-4147-A177-3AD203B41FA5}">
                      <a16:colId xmlns:a16="http://schemas.microsoft.com/office/drawing/2014/main" val="3780491932"/>
                    </a:ext>
                  </a:extLst>
                </a:gridCol>
                <a:gridCol w="570171">
                  <a:extLst>
                    <a:ext uri="{9D8B030D-6E8A-4147-A177-3AD203B41FA5}">
                      <a16:colId xmlns:a16="http://schemas.microsoft.com/office/drawing/2014/main" val="254136515"/>
                    </a:ext>
                  </a:extLst>
                </a:gridCol>
              </a:tblGrid>
              <a:tr h="491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US" dirty="0">
                        <a:latin typeface="Bahnschrift" panose="020B05020402040202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  <a:endParaRPr lang="en-US" dirty="0">
                        <a:latin typeface="Bahnschrift" panose="020B050204020402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19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55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17155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on early Ethernet network.</a:t>
            </a:r>
          </a:p>
          <a:p>
            <a:pPr>
              <a:lnSpc>
                <a:spcPct val="150000"/>
              </a:lnSpc>
            </a:pPr>
            <a:r>
              <a:rPr lang="en-US" dirty="0"/>
              <a:t>Not as relevant today.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CSMA/CD</a:t>
            </a:r>
          </a:p>
        </p:txBody>
      </p:sp>
      <p:pic>
        <p:nvPicPr>
          <p:cNvPr id="2052" name="Picture 4" descr="Network Guide: September 2012">
            <a:extLst>
              <a:ext uri="{FF2B5EF4-FFF2-40B4-BE49-F238E27FC236}">
                <a16:creationId xmlns:a16="http://schemas.microsoft.com/office/drawing/2014/main" id="{6A920DA4-11EB-4B97-A6F4-900C7AF5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4" b="28922"/>
          <a:stretch/>
        </p:blipFill>
        <p:spPr bwMode="auto">
          <a:xfrm>
            <a:off x="677418" y="3233239"/>
            <a:ext cx="7839075" cy="226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2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9055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Today we Use Full-Duplex networks.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CSMA/CD</a:t>
            </a:r>
          </a:p>
        </p:txBody>
      </p:sp>
      <p:pic>
        <p:nvPicPr>
          <p:cNvPr id="3074" name="Picture 2" descr="Network Guide: September 2012">
            <a:extLst>
              <a:ext uri="{FF2B5EF4-FFF2-40B4-BE49-F238E27FC236}">
                <a16:creationId xmlns:a16="http://schemas.microsoft.com/office/drawing/2014/main" id="{6BE0D967-E684-487B-8C04-F8D6831D8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6"/>
          <a:stretch/>
        </p:blipFill>
        <p:spPr bwMode="auto">
          <a:xfrm>
            <a:off x="652462" y="3429000"/>
            <a:ext cx="7839075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5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3396"/>
            <a:ext cx="9144000" cy="1871207"/>
          </a:xfrm>
          <a:custGeom>
            <a:avLst/>
            <a:gdLst>
              <a:gd name="connsiteX0" fmla="*/ 0 w 9144000"/>
              <a:gd name="connsiteY0" fmla="*/ 0 h 1871207"/>
              <a:gd name="connsiteX1" fmla="*/ 754380 w 9144000"/>
              <a:gd name="connsiteY1" fmla="*/ 0 h 1871207"/>
              <a:gd name="connsiteX2" fmla="*/ 1508760 w 9144000"/>
              <a:gd name="connsiteY2" fmla="*/ 0 h 1871207"/>
              <a:gd name="connsiteX3" fmla="*/ 1897380 w 9144000"/>
              <a:gd name="connsiteY3" fmla="*/ 0 h 1871207"/>
              <a:gd name="connsiteX4" fmla="*/ 2468880 w 9144000"/>
              <a:gd name="connsiteY4" fmla="*/ 0 h 1871207"/>
              <a:gd name="connsiteX5" fmla="*/ 3040380 w 9144000"/>
              <a:gd name="connsiteY5" fmla="*/ 0 h 1871207"/>
              <a:gd name="connsiteX6" fmla="*/ 3703320 w 9144000"/>
              <a:gd name="connsiteY6" fmla="*/ 0 h 1871207"/>
              <a:gd name="connsiteX7" fmla="*/ 4000500 w 9144000"/>
              <a:gd name="connsiteY7" fmla="*/ 0 h 1871207"/>
              <a:gd name="connsiteX8" fmla="*/ 4297680 w 9144000"/>
              <a:gd name="connsiteY8" fmla="*/ 0 h 1871207"/>
              <a:gd name="connsiteX9" fmla="*/ 5052060 w 9144000"/>
              <a:gd name="connsiteY9" fmla="*/ 0 h 1871207"/>
              <a:gd name="connsiteX10" fmla="*/ 5532120 w 9144000"/>
              <a:gd name="connsiteY10" fmla="*/ 0 h 1871207"/>
              <a:gd name="connsiteX11" fmla="*/ 6103620 w 9144000"/>
              <a:gd name="connsiteY11" fmla="*/ 0 h 1871207"/>
              <a:gd name="connsiteX12" fmla="*/ 6400800 w 9144000"/>
              <a:gd name="connsiteY12" fmla="*/ 0 h 1871207"/>
              <a:gd name="connsiteX13" fmla="*/ 7063740 w 9144000"/>
              <a:gd name="connsiteY13" fmla="*/ 0 h 1871207"/>
              <a:gd name="connsiteX14" fmla="*/ 7452360 w 9144000"/>
              <a:gd name="connsiteY14" fmla="*/ 0 h 1871207"/>
              <a:gd name="connsiteX15" fmla="*/ 7840980 w 9144000"/>
              <a:gd name="connsiteY15" fmla="*/ 0 h 1871207"/>
              <a:gd name="connsiteX16" fmla="*/ 8412480 w 9144000"/>
              <a:gd name="connsiteY16" fmla="*/ 0 h 1871207"/>
              <a:gd name="connsiteX17" fmla="*/ 9144000 w 9144000"/>
              <a:gd name="connsiteY17" fmla="*/ 0 h 1871207"/>
              <a:gd name="connsiteX18" fmla="*/ 9144000 w 9144000"/>
              <a:gd name="connsiteY18" fmla="*/ 467802 h 1871207"/>
              <a:gd name="connsiteX19" fmla="*/ 9144000 w 9144000"/>
              <a:gd name="connsiteY19" fmla="*/ 935604 h 1871207"/>
              <a:gd name="connsiteX20" fmla="*/ 9144000 w 9144000"/>
              <a:gd name="connsiteY20" fmla="*/ 1440829 h 1871207"/>
              <a:gd name="connsiteX21" fmla="*/ 9144000 w 9144000"/>
              <a:gd name="connsiteY21" fmla="*/ 1871207 h 1871207"/>
              <a:gd name="connsiteX22" fmla="*/ 8846820 w 9144000"/>
              <a:gd name="connsiteY22" fmla="*/ 1871207 h 1871207"/>
              <a:gd name="connsiteX23" fmla="*/ 8183880 w 9144000"/>
              <a:gd name="connsiteY23" fmla="*/ 1871207 h 1871207"/>
              <a:gd name="connsiteX24" fmla="*/ 7703820 w 9144000"/>
              <a:gd name="connsiteY24" fmla="*/ 1871207 h 1871207"/>
              <a:gd name="connsiteX25" fmla="*/ 7132320 w 9144000"/>
              <a:gd name="connsiteY25" fmla="*/ 1871207 h 1871207"/>
              <a:gd name="connsiteX26" fmla="*/ 6469380 w 9144000"/>
              <a:gd name="connsiteY26" fmla="*/ 1871207 h 1871207"/>
              <a:gd name="connsiteX27" fmla="*/ 5897880 w 9144000"/>
              <a:gd name="connsiteY27" fmla="*/ 1871207 h 1871207"/>
              <a:gd name="connsiteX28" fmla="*/ 5417820 w 9144000"/>
              <a:gd name="connsiteY28" fmla="*/ 1871207 h 1871207"/>
              <a:gd name="connsiteX29" fmla="*/ 5120640 w 9144000"/>
              <a:gd name="connsiteY29" fmla="*/ 1871207 h 1871207"/>
              <a:gd name="connsiteX30" fmla="*/ 4457700 w 9144000"/>
              <a:gd name="connsiteY30" fmla="*/ 1871207 h 1871207"/>
              <a:gd name="connsiteX31" fmla="*/ 3977640 w 9144000"/>
              <a:gd name="connsiteY31" fmla="*/ 1871207 h 1871207"/>
              <a:gd name="connsiteX32" fmla="*/ 3497580 w 9144000"/>
              <a:gd name="connsiteY32" fmla="*/ 1871207 h 1871207"/>
              <a:gd name="connsiteX33" fmla="*/ 2834640 w 9144000"/>
              <a:gd name="connsiteY33" fmla="*/ 1871207 h 1871207"/>
              <a:gd name="connsiteX34" fmla="*/ 2537460 w 9144000"/>
              <a:gd name="connsiteY34" fmla="*/ 1871207 h 1871207"/>
              <a:gd name="connsiteX35" fmla="*/ 2148840 w 9144000"/>
              <a:gd name="connsiteY35" fmla="*/ 1871207 h 1871207"/>
              <a:gd name="connsiteX36" fmla="*/ 1485900 w 9144000"/>
              <a:gd name="connsiteY36" fmla="*/ 1871207 h 1871207"/>
              <a:gd name="connsiteX37" fmla="*/ 914400 w 9144000"/>
              <a:gd name="connsiteY37" fmla="*/ 1871207 h 1871207"/>
              <a:gd name="connsiteX38" fmla="*/ 525780 w 9144000"/>
              <a:gd name="connsiteY38" fmla="*/ 1871207 h 1871207"/>
              <a:gd name="connsiteX39" fmla="*/ 0 w 9144000"/>
              <a:gd name="connsiteY39" fmla="*/ 1871207 h 1871207"/>
              <a:gd name="connsiteX40" fmla="*/ 0 w 9144000"/>
              <a:gd name="connsiteY40" fmla="*/ 1459541 h 1871207"/>
              <a:gd name="connsiteX41" fmla="*/ 0 w 9144000"/>
              <a:gd name="connsiteY41" fmla="*/ 1029164 h 1871207"/>
              <a:gd name="connsiteX42" fmla="*/ 0 w 9144000"/>
              <a:gd name="connsiteY42" fmla="*/ 523938 h 1871207"/>
              <a:gd name="connsiteX43" fmla="*/ 0 w 9144000"/>
              <a:gd name="connsiteY43" fmla="*/ 0 h 187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44000" h="1871207" fill="none" extrusionOk="0">
                <a:moveTo>
                  <a:pt x="0" y="0"/>
                </a:moveTo>
                <a:cubicBezTo>
                  <a:pt x="156693" y="-25246"/>
                  <a:pt x="563151" y="68394"/>
                  <a:pt x="754380" y="0"/>
                </a:cubicBezTo>
                <a:cubicBezTo>
                  <a:pt x="945609" y="-68394"/>
                  <a:pt x="1259243" y="84511"/>
                  <a:pt x="1508760" y="0"/>
                </a:cubicBezTo>
                <a:cubicBezTo>
                  <a:pt x="1758277" y="-84511"/>
                  <a:pt x="1775345" y="39026"/>
                  <a:pt x="1897380" y="0"/>
                </a:cubicBezTo>
                <a:cubicBezTo>
                  <a:pt x="2019415" y="-39026"/>
                  <a:pt x="2195945" y="24256"/>
                  <a:pt x="2468880" y="0"/>
                </a:cubicBezTo>
                <a:cubicBezTo>
                  <a:pt x="2741815" y="-24256"/>
                  <a:pt x="2826714" y="60674"/>
                  <a:pt x="3040380" y="0"/>
                </a:cubicBezTo>
                <a:cubicBezTo>
                  <a:pt x="3254046" y="-60674"/>
                  <a:pt x="3561663" y="65997"/>
                  <a:pt x="3703320" y="0"/>
                </a:cubicBezTo>
                <a:cubicBezTo>
                  <a:pt x="3844977" y="-65997"/>
                  <a:pt x="3893318" y="25928"/>
                  <a:pt x="4000500" y="0"/>
                </a:cubicBezTo>
                <a:cubicBezTo>
                  <a:pt x="4107682" y="-25928"/>
                  <a:pt x="4183801" y="11212"/>
                  <a:pt x="4297680" y="0"/>
                </a:cubicBezTo>
                <a:cubicBezTo>
                  <a:pt x="4411559" y="-11212"/>
                  <a:pt x="4717441" y="30498"/>
                  <a:pt x="5052060" y="0"/>
                </a:cubicBezTo>
                <a:cubicBezTo>
                  <a:pt x="5386679" y="-30498"/>
                  <a:pt x="5382889" y="28564"/>
                  <a:pt x="5532120" y="0"/>
                </a:cubicBezTo>
                <a:cubicBezTo>
                  <a:pt x="5681351" y="-28564"/>
                  <a:pt x="5876313" y="27641"/>
                  <a:pt x="6103620" y="0"/>
                </a:cubicBezTo>
                <a:cubicBezTo>
                  <a:pt x="6330927" y="-27641"/>
                  <a:pt x="6263398" y="33574"/>
                  <a:pt x="6400800" y="0"/>
                </a:cubicBezTo>
                <a:cubicBezTo>
                  <a:pt x="6538202" y="-33574"/>
                  <a:pt x="6881771" y="26467"/>
                  <a:pt x="7063740" y="0"/>
                </a:cubicBezTo>
                <a:cubicBezTo>
                  <a:pt x="7245709" y="-26467"/>
                  <a:pt x="7337182" y="11457"/>
                  <a:pt x="7452360" y="0"/>
                </a:cubicBezTo>
                <a:cubicBezTo>
                  <a:pt x="7567538" y="-11457"/>
                  <a:pt x="7747209" y="29505"/>
                  <a:pt x="7840980" y="0"/>
                </a:cubicBezTo>
                <a:cubicBezTo>
                  <a:pt x="7934751" y="-29505"/>
                  <a:pt x="8190856" y="7249"/>
                  <a:pt x="8412480" y="0"/>
                </a:cubicBezTo>
                <a:cubicBezTo>
                  <a:pt x="8634104" y="-7249"/>
                  <a:pt x="8823160" y="37600"/>
                  <a:pt x="9144000" y="0"/>
                </a:cubicBezTo>
                <a:cubicBezTo>
                  <a:pt x="9186870" y="108608"/>
                  <a:pt x="9110742" y="234600"/>
                  <a:pt x="9144000" y="467802"/>
                </a:cubicBezTo>
                <a:cubicBezTo>
                  <a:pt x="9177258" y="701004"/>
                  <a:pt x="9108276" y="704584"/>
                  <a:pt x="9144000" y="935604"/>
                </a:cubicBezTo>
                <a:cubicBezTo>
                  <a:pt x="9179724" y="1166624"/>
                  <a:pt x="9089968" y="1260610"/>
                  <a:pt x="9144000" y="1440829"/>
                </a:cubicBezTo>
                <a:cubicBezTo>
                  <a:pt x="9198032" y="1621048"/>
                  <a:pt x="9102854" y="1709075"/>
                  <a:pt x="9144000" y="1871207"/>
                </a:cubicBezTo>
                <a:cubicBezTo>
                  <a:pt x="9076826" y="1886713"/>
                  <a:pt x="8968612" y="1848818"/>
                  <a:pt x="8846820" y="1871207"/>
                </a:cubicBezTo>
                <a:cubicBezTo>
                  <a:pt x="8725028" y="1893596"/>
                  <a:pt x="8320698" y="1812271"/>
                  <a:pt x="8183880" y="1871207"/>
                </a:cubicBezTo>
                <a:cubicBezTo>
                  <a:pt x="8047062" y="1930143"/>
                  <a:pt x="7831861" y="1844243"/>
                  <a:pt x="7703820" y="1871207"/>
                </a:cubicBezTo>
                <a:cubicBezTo>
                  <a:pt x="7575779" y="1898171"/>
                  <a:pt x="7306472" y="1824720"/>
                  <a:pt x="7132320" y="1871207"/>
                </a:cubicBezTo>
                <a:cubicBezTo>
                  <a:pt x="6958168" y="1917694"/>
                  <a:pt x="6671946" y="1805366"/>
                  <a:pt x="6469380" y="1871207"/>
                </a:cubicBezTo>
                <a:cubicBezTo>
                  <a:pt x="6266814" y="1937048"/>
                  <a:pt x="6040227" y="1824387"/>
                  <a:pt x="5897880" y="1871207"/>
                </a:cubicBezTo>
                <a:cubicBezTo>
                  <a:pt x="5755533" y="1918027"/>
                  <a:pt x="5572194" y="1853927"/>
                  <a:pt x="5417820" y="1871207"/>
                </a:cubicBezTo>
                <a:cubicBezTo>
                  <a:pt x="5263446" y="1888487"/>
                  <a:pt x="5227487" y="1857832"/>
                  <a:pt x="5120640" y="1871207"/>
                </a:cubicBezTo>
                <a:cubicBezTo>
                  <a:pt x="5013793" y="1884582"/>
                  <a:pt x="4700894" y="1803342"/>
                  <a:pt x="4457700" y="1871207"/>
                </a:cubicBezTo>
                <a:cubicBezTo>
                  <a:pt x="4214506" y="1939072"/>
                  <a:pt x="4128841" y="1866685"/>
                  <a:pt x="3977640" y="1871207"/>
                </a:cubicBezTo>
                <a:cubicBezTo>
                  <a:pt x="3826439" y="1875729"/>
                  <a:pt x="3660314" y="1838670"/>
                  <a:pt x="3497580" y="1871207"/>
                </a:cubicBezTo>
                <a:cubicBezTo>
                  <a:pt x="3334846" y="1903744"/>
                  <a:pt x="3127053" y="1792698"/>
                  <a:pt x="2834640" y="1871207"/>
                </a:cubicBezTo>
                <a:cubicBezTo>
                  <a:pt x="2542227" y="1949716"/>
                  <a:pt x="2681393" y="1851639"/>
                  <a:pt x="2537460" y="1871207"/>
                </a:cubicBezTo>
                <a:cubicBezTo>
                  <a:pt x="2393527" y="1890775"/>
                  <a:pt x="2237705" y="1853820"/>
                  <a:pt x="2148840" y="1871207"/>
                </a:cubicBezTo>
                <a:cubicBezTo>
                  <a:pt x="2059975" y="1888594"/>
                  <a:pt x="1737965" y="1800974"/>
                  <a:pt x="1485900" y="1871207"/>
                </a:cubicBezTo>
                <a:cubicBezTo>
                  <a:pt x="1233835" y="1941440"/>
                  <a:pt x="1099067" y="1825839"/>
                  <a:pt x="914400" y="1871207"/>
                </a:cubicBezTo>
                <a:cubicBezTo>
                  <a:pt x="729733" y="1916575"/>
                  <a:pt x="649267" y="1847052"/>
                  <a:pt x="525780" y="1871207"/>
                </a:cubicBezTo>
                <a:cubicBezTo>
                  <a:pt x="402293" y="1895362"/>
                  <a:pt x="111735" y="1831272"/>
                  <a:pt x="0" y="1871207"/>
                </a:cubicBezTo>
                <a:cubicBezTo>
                  <a:pt x="-35256" y="1716771"/>
                  <a:pt x="39076" y="1621092"/>
                  <a:pt x="0" y="1459541"/>
                </a:cubicBezTo>
                <a:cubicBezTo>
                  <a:pt x="-39076" y="1297990"/>
                  <a:pt x="41296" y="1142835"/>
                  <a:pt x="0" y="1029164"/>
                </a:cubicBezTo>
                <a:cubicBezTo>
                  <a:pt x="-41296" y="915493"/>
                  <a:pt x="30244" y="774725"/>
                  <a:pt x="0" y="523938"/>
                </a:cubicBezTo>
                <a:cubicBezTo>
                  <a:pt x="-30244" y="273151"/>
                  <a:pt x="46070" y="116653"/>
                  <a:pt x="0" y="0"/>
                </a:cubicBezTo>
                <a:close/>
              </a:path>
              <a:path w="9144000" h="1871207" stroke="0" extrusionOk="0">
                <a:moveTo>
                  <a:pt x="0" y="0"/>
                </a:moveTo>
                <a:cubicBezTo>
                  <a:pt x="194439" y="-60562"/>
                  <a:pt x="331510" y="25979"/>
                  <a:pt x="662940" y="0"/>
                </a:cubicBezTo>
                <a:cubicBezTo>
                  <a:pt x="994370" y="-25979"/>
                  <a:pt x="833683" y="16426"/>
                  <a:pt x="960120" y="0"/>
                </a:cubicBezTo>
                <a:cubicBezTo>
                  <a:pt x="1086557" y="-16426"/>
                  <a:pt x="1542117" y="58659"/>
                  <a:pt x="1714500" y="0"/>
                </a:cubicBezTo>
                <a:cubicBezTo>
                  <a:pt x="1886883" y="-58659"/>
                  <a:pt x="1943118" y="23656"/>
                  <a:pt x="2011680" y="0"/>
                </a:cubicBezTo>
                <a:cubicBezTo>
                  <a:pt x="2080242" y="-23656"/>
                  <a:pt x="2474281" y="41497"/>
                  <a:pt x="2766060" y="0"/>
                </a:cubicBezTo>
                <a:cubicBezTo>
                  <a:pt x="3057839" y="-41497"/>
                  <a:pt x="2954072" y="3592"/>
                  <a:pt x="3063240" y="0"/>
                </a:cubicBezTo>
                <a:cubicBezTo>
                  <a:pt x="3172408" y="-3592"/>
                  <a:pt x="3472121" y="38384"/>
                  <a:pt x="3817620" y="0"/>
                </a:cubicBezTo>
                <a:cubicBezTo>
                  <a:pt x="4163119" y="-38384"/>
                  <a:pt x="4068530" y="21274"/>
                  <a:pt x="4297680" y="0"/>
                </a:cubicBezTo>
                <a:cubicBezTo>
                  <a:pt x="4526830" y="-21274"/>
                  <a:pt x="4603061" y="25713"/>
                  <a:pt x="4686300" y="0"/>
                </a:cubicBezTo>
                <a:cubicBezTo>
                  <a:pt x="4769539" y="-25713"/>
                  <a:pt x="5072659" y="10000"/>
                  <a:pt x="5349240" y="0"/>
                </a:cubicBezTo>
                <a:cubicBezTo>
                  <a:pt x="5625821" y="-10000"/>
                  <a:pt x="5581097" y="12039"/>
                  <a:pt x="5646420" y="0"/>
                </a:cubicBezTo>
                <a:cubicBezTo>
                  <a:pt x="5711743" y="-12039"/>
                  <a:pt x="5857174" y="24644"/>
                  <a:pt x="5943600" y="0"/>
                </a:cubicBezTo>
                <a:cubicBezTo>
                  <a:pt x="6030026" y="-24644"/>
                  <a:pt x="6190839" y="10677"/>
                  <a:pt x="6332220" y="0"/>
                </a:cubicBezTo>
                <a:cubicBezTo>
                  <a:pt x="6473601" y="-10677"/>
                  <a:pt x="6756207" y="50911"/>
                  <a:pt x="6995160" y="0"/>
                </a:cubicBezTo>
                <a:cubicBezTo>
                  <a:pt x="7234113" y="-50911"/>
                  <a:pt x="7438600" y="41591"/>
                  <a:pt x="7658100" y="0"/>
                </a:cubicBezTo>
                <a:cubicBezTo>
                  <a:pt x="7877600" y="-41591"/>
                  <a:pt x="7882237" y="22146"/>
                  <a:pt x="8046720" y="0"/>
                </a:cubicBezTo>
                <a:cubicBezTo>
                  <a:pt x="8211203" y="-22146"/>
                  <a:pt x="8597088" y="17282"/>
                  <a:pt x="9144000" y="0"/>
                </a:cubicBezTo>
                <a:cubicBezTo>
                  <a:pt x="9150644" y="95923"/>
                  <a:pt x="9103682" y="265744"/>
                  <a:pt x="9144000" y="430378"/>
                </a:cubicBezTo>
                <a:cubicBezTo>
                  <a:pt x="9184318" y="595012"/>
                  <a:pt x="9126698" y="720044"/>
                  <a:pt x="9144000" y="842043"/>
                </a:cubicBezTo>
                <a:cubicBezTo>
                  <a:pt x="9161302" y="964042"/>
                  <a:pt x="9122430" y="1104841"/>
                  <a:pt x="9144000" y="1291133"/>
                </a:cubicBezTo>
                <a:cubicBezTo>
                  <a:pt x="9165570" y="1477425"/>
                  <a:pt x="9133469" y="1726690"/>
                  <a:pt x="9144000" y="1871207"/>
                </a:cubicBezTo>
                <a:cubicBezTo>
                  <a:pt x="8908548" y="1938338"/>
                  <a:pt x="8851908" y="1803792"/>
                  <a:pt x="8572500" y="1871207"/>
                </a:cubicBezTo>
                <a:cubicBezTo>
                  <a:pt x="8293092" y="1938622"/>
                  <a:pt x="8056448" y="1813639"/>
                  <a:pt x="7909560" y="1871207"/>
                </a:cubicBezTo>
                <a:cubicBezTo>
                  <a:pt x="7762672" y="1928775"/>
                  <a:pt x="7539646" y="1843469"/>
                  <a:pt x="7338060" y="1871207"/>
                </a:cubicBezTo>
                <a:cubicBezTo>
                  <a:pt x="7136474" y="1898945"/>
                  <a:pt x="7157252" y="1837176"/>
                  <a:pt x="7040880" y="1871207"/>
                </a:cubicBezTo>
                <a:cubicBezTo>
                  <a:pt x="6924508" y="1905238"/>
                  <a:pt x="6855069" y="1869754"/>
                  <a:pt x="6743700" y="1871207"/>
                </a:cubicBezTo>
                <a:cubicBezTo>
                  <a:pt x="6632331" y="1872660"/>
                  <a:pt x="6444254" y="1861361"/>
                  <a:pt x="6355080" y="1871207"/>
                </a:cubicBezTo>
                <a:cubicBezTo>
                  <a:pt x="6265906" y="1881053"/>
                  <a:pt x="6146899" y="1846840"/>
                  <a:pt x="6057900" y="1871207"/>
                </a:cubicBezTo>
                <a:cubicBezTo>
                  <a:pt x="5968901" y="1895574"/>
                  <a:pt x="5532989" y="1812870"/>
                  <a:pt x="5303520" y="1871207"/>
                </a:cubicBezTo>
                <a:cubicBezTo>
                  <a:pt x="5074051" y="1929544"/>
                  <a:pt x="5112701" y="1863724"/>
                  <a:pt x="5006340" y="1871207"/>
                </a:cubicBezTo>
                <a:cubicBezTo>
                  <a:pt x="4899979" y="1878690"/>
                  <a:pt x="4807937" y="1843317"/>
                  <a:pt x="4709160" y="1871207"/>
                </a:cubicBezTo>
                <a:cubicBezTo>
                  <a:pt x="4610383" y="1899097"/>
                  <a:pt x="4300560" y="1847704"/>
                  <a:pt x="4137660" y="1871207"/>
                </a:cubicBezTo>
                <a:cubicBezTo>
                  <a:pt x="3974760" y="1894710"/>
                  <a:pt x="3976619" y="1860687"/>
                  <a:pt x="3840480" y="1871207"/>
                </a:cubicBezTo>
                <a:cubicBezTo>
                  <a:pt x="3704341" y="1881727"/>
                  <a:pt x="3557006" y="1864484"/>
                  <a:pt x="3451860" y="1871207"/>
                </a:cubicBezTo>
                <a:cubicBezTo>
                  <a:pt x="3346714" y="1877930"/>
                  <a:pt x="3079277" y="1859409"/>
                  <a:pt x="2971800" y="1871207"/>
                </a:cubicBezTo>
                <a:cubicBezTo>
                  <a:pt x="2864323" y="1883005"/>
                  <a:pt x="2729523" y="1819239"/>
                  <a:pt x="2491740" y="1871207"/>
                </a:cubicBezTo>
                <a:cubicBezTo>
                  <a:pt x="2253957" y="1923175"/>
                  <a:pt x="2120238" y="1842297"/>
                  <a:pt x="1828800" y="1871207"/>
                </a:cubicBezTo>
                <a:cubicBezTo>
                  <a:pt x="1537362" y="1900117"/>
                  <a:pt x="1448706" y="1837154"/>
                  <a:pt x="1074420" y="1871207"/>
                </a:cubicBezTo>
                <a:cubicBezTo>
                  <a:pt x="700134" y="1905260"/>
                  <a:pt x="290715" y="1816767"/>
                  <a:pt x="0" y="1871207"/>
                </a:cubicBezTo>
                <a:cubicBezTo>
                  <a:pt x="-9878" y="1753571"/>
                  <a:pt x="17023" y="1639889"/>
                  <a:pt x="0" y="1459541"/>
                </a:cubicBezTo>
                <a:cubicBezTo>
                  <a:pt x="-17023" y="1279193"/>
                  <a:pt x="2900" y="1188554"/>
                  <a:pt x="0" y="954316"/>
                </a:cubicBezTo>
                <a:cubicBezTo>
                  <a:pt x="-2900" y="720079"/>
                  <a:pt x="28874" y="660395"/>
                  <a:pt x="0" y="505226"/>
                </a:cubicBezTo>
                <a:cubicBezTo>
                  <a:pt x="-28874" y="350057"/>
                  <a:pt x="18712" y="167106"/>
                  <a:pt x="0" y="0"/>
                </a:cubicBezTo>
                <a:close/>
              </a:path>
            </a:pathLst>
          </a:custGeom>
          <a:solidFill>
            <a:srgbClr val="7030A0"/>
          </a:solidFill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068628351">
                  <ask:type>
                    <ask:lineSketchScribble/>
                  </ask:type>
                </ask:lineSketchStyleProps>
              </a:ext>
            </a:extLst>
          </a:ln>
          <a:effectLst>
            <a:softEdge rad="63500"/>
          </a:effectLst>
        </p:spPr>
        <p:txBody>
          <a:bodyPr bIns="144000"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CSMA/CA(Carrier Sense Multiple Access/Collision Avoidance)</a:t>
            </a:r>
          </a:p>
        </p:txBody>
      </p:sp>
    </p:spTree>
    <p:extLst>
      <p:ext uri="{BB962C8B-B14F-4D97-AF65-F5344CB8AC3E}">
        <p14:creationId xmlns:p14="http://schemas.microsoft.com/office/powerpoint/2010/main" val="257175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is access method that’s used for carrier transmission in wireless networks.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Nut just like wired networks, wireless networks need to avoid collisions as well.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</p:spTree>
    <p:extLst>
      <p:ext uri="{BB962C8B-B14F-4D97-AF65-F5344CB8AC3E}">
        <p14:creationId xmlns:p14="http://schemas.microsoft.com/office/powerpoint/2010/main" val="258797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9"/>
            <a:ext cx="7642249" cy="33180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After this lecture, you will be able to</a:t>
            </a:r>
          </a:p>
          <a:p>
            <a:pPr lvl="1" algn="just"/>
            <a:r>
              <a:rPr lang="en-US" sz="2600" dirty="0"/>
              <a:t>understand CSMA/CD and CSMA/CA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9582" y="1302707"/>
            <a:ext cx="3456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Can’t sense or hear.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No cable is involved.</a:t>
            </a:r>
          </a:p>
        </p:txBody>
      </p:sp>
      <p:pic>
        <p:nvPicPr>
          <p:cNvPr id="4098" name="Picture 2" descr="Amazon.in: Buy D-Link DIR-615 Wireless-N300 Router (Black, Not a Modem)  Online at Low Prices in India | D-Link Reviews &amp; Ratings">
            <a:extLst>
              <a:ext uri="{FF2B5EF4-FFF2-40B4-BE49-F238E27FC236}">
                <a16:creationId xmlns:a16="http://schemas.microsoft.com/office/drawing/2014/main" id="{07ACAC67-9956-42BF-82A8-7FF20801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19" y="4283823"/>
            <a:ext cx="2054770" cy="20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und Waves Icons - Download Free Vector Icons | Noun Project">
            <a:extLst>
              <a:ext uri="{FF2B5EF4-FFF2-40B4-BE49-F238E27FC236}">
                <a16:creationId xmlns:a16="http://schemas.microsoft.com/office/drawing/2014/main" id="{E40ECCCC-B2AE-49D6-BE69-4437C3CA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5916">
            <a:off x="3619500" y="31788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4DDAFBBE-E8E0-47EB-84E0-7358BA91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3" y="1379568"/>
            <a:ext cx="3680057" cy="219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3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A3A699C-50C8-4D20-BAF3-AC328CF5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" y="4273908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784528" y="3586993"/>
            <a:ext cx="1665962" cy="914173"/>
          </a:xfrm>
          <a:prstGeom prst="wedgeEllipseCallout">
            <a:avLst>
              <a:gd name="adj1" fmla="val -61574"/>
              <a:gd name="adj2" fmla="val 72505"/>
            </a:avLst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Listening</a:t>
            </a:r>
          </a:p>
        </p:txBody>
      </p:sp>
      <p:pic>
        <p:nvPicPr>
          <p:cNvPr id="51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CF2F198-F3AA-467C-A870-92D2DF92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" y="1328151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mazon.in: Buy D-Link DIR-615 Wireless-N300 Router (Black, Not a Modem)  Online at Low Prices in India | D-Link Reviews &amp; Ratings">
            <a:extLst>
              <a:ext uri="{FF2B5EF4-FFF2-40B4-BE49-F238E27FC236}">
                <a16:creationId xmlns:a16="http://schemas.microsoft.com/office/drawing/2014/main" id="{C2096770-FB1A-4701-A2B7-798F5043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10" y="2586692"/>
            <a:ext cx="2054770" cy="20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und Waves Icons - Download Free Vector Icons | Noun Project">
            <a:extLst>
              <a:ext uri="{FF2B5EF4-FFF2-40B4-BE49-F238E27FC236}">
                <a16:creationId xmlns:a16="http://schemas.microsoft.com/office/drawing/2014/main" id="{FA26633C-EAB7-46DD-BE71-E749B50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64310" y="2682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0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A3A699C-50C8-4D20-BAF3-AC328CF5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" y="4273908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433411" y="3586993"/>
            <a:ext cx="2322266" cy="1298906"/>
          </a:xfrm>
          <a:prstGeom prst="wedgeEllipseCallout">
            <a:avLst>
              <a:gd name="adj1" fmla="val -55109"/>
              <a:gd name="adj2" fmla="val 34679"/>
            </a:avLst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 I hear a transmission. I have to wait</a:t>
            </a:r>
          </a:p>
        </p:txBody>
      </p:sp>
      <p:pic>
        <p:nvPicPr>
          <p:cNvPr id="51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CF2F198-F3AA-467C-A870-92D2DF92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" y="1328151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mazon.in: Buy D-Link DIR-615 Wireless-N300 Router (Black, Not a Modem)  Online at Low Prices in India | D-Link Reviews &amp; Ratings">
            <a:extLst>
              <a:ext uri="{FF2B5EF4-FFF2-40B4-BE49-F238E27FC236}">
                <a16:creationId xmlns:a16="http://schemas.microsoft.com/office/drawing/2014/main" id="{C2096770-FB1A-4701-A2B7-798F5043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10" y="2586692"/>
            <a:ext cx="2054770" cy="20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und Waves Icons - Download Free Vector Icons | Noun Project">
            <a:extLst>
              <a:ext uri="{FF2B5EF4-FFF2-40B4-BE49-F238E27FC236}">
                <a16:creationId xmlns:a16="http://schemas.microsoft.com/office/drawing/2014/main" id="{FA26633C-EAB7-46DD-BE71-E749B50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64310" y="2682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0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A3A699C-50C8-4D20-BAF3-AC328CF5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" y="4273908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484867" y="3727083"/>
            <a:ext cx="1905001" cy="1093649"/>
          </a:xfrm>
          <a:prstGeom prst="wedgeEllipseCallout">
            <a:avLst>
              <a:gd name="adj1" fmla="val -58691"/>
              <a:gd name="adj2" fmla="val 55893"/>
            </a:avLst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/>
              </a:rPr>
              <a:t> All clear I can send now</a:t>
            </a:r>
          </a:p>
        </p:txBody>
      </p:sp>
      <p:pic>
        <p:nvPicPr>
          <p:cNvPr id="51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CF2F198-F3AA-467C-A870-92D2DF92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" y="1328151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mazon.in: Buy D-Link DIR-615 Wireless-N300 Router (Black, Not a Modem)  Online at Low Prices in India | D-Link Reviews &amp; Ratings">
            <a:extLst>
              <a:ext uri="{FF2B5EF4-FFF2-40B4-BE49-F238E27FC236}">
                <a16:creationId xmlns:a16="http://schemas.microsoft.com/office/drawing/2014/main" id="{C2096770-FB1A-4701-A2B7-798F5043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10" y="2586692"/>
            <a:ext cx="2054770" cy="20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und Waves Icons - Download Free Vector Icons | Noun Project">
            <a:extLst>
              <a:ext uri="{FF2B5EF4-FFF2-40B4-BE49-F238E27FC236}">
                <a16:creationId xmlns:a16="http://schemas.microsoft.com/office/drawing/2014/main" id="{FA26633C-EAB7-46DD-BE71-E749B50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64310" y="2682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7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A3A699C-50C8-4D20-BAF3-AC328CF5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" y="4273908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pic>
        <p:nvPicPr>
          <p:cNvPr id="51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CF2F198-F3AA-467C-A870-92D2DF92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" y="1328151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mazon.in: Buy D-Link DIR-615 Wireless-N300 Router (Black, Not a Modem)  Online at Low Prices in India | D-Link Reviews &amp; Ratings">
            <a:extLst>
              <a:ext uri="{FF2B5EF4-FFF2-40B4-BE49-F238E27FC236}">
                <a16:creationId xmlns:a16="http://schemas.microsoft.com/office/drawing/2014/main" id="{C2096770-FB1A-4701-A2B7-798F5043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10" y="2586692"/>
            <a:ext cx="2054770" cy="20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und Waves Icons - Download Free Vector Icons | Noun Project">
            <a:extLst>
              <a:ext uri="{FF2B5EF4-FFF2-40B4-BE49-F238E27FC236}">
                <a16:creationId xmlns:a16="http://schemas.microsoft.com/office/drawing/2014/main" id="{FA26633C-EAB7-46DD-BE71-E749B50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64310" y="2682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8D47D4-D83A-4076-AB08-870EC1C9941C}"/>
              </a:ext>
            </a:extLst>
          </p:cNvPr>
          <p:cNvSpPr/>
          <p:nvPr/>
        </p:nvSpPr>
        <p:spPr>
          <a:xfrm>
            <a:off x="3657600" y="1325110"/>
            <a:ext cx="5266480" cy="1197661"/>
          </a:xfrm>
          <a:prstGeom prst="rect">
            <a:avLst/>
          </a:prstGeom>
          <a:solidFill>
            <a:srgbClr val="BD92DE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/>
              </a:rPr>
              <a:t>What happened if sending computer does not receive any acknowledgment from receiving computer?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Bahnschrift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2946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A3A699C-50C8-4D20-BAF3-AC328CF5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" y="4273908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pic>
        <p:nvPicPr>
          <p:cNvPr id="51" name="Picture 6" descr="Computer PC Full Set Price, Specifications, Features &amp; Reviews">
            <a:extLst>
              <a:ext uri="{FF2B5EF4-FFF2-40B4-BE49-F238E27FC236}">
                <a16:creationId xmlns:a16="http://schemas.microsoft.com/office/drawing/2014/main" id="{6CF2F198-F3AA-467C-A870-92D2DF92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" y="1328151"/>
            <a:ext cx="2848399" cy="17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mazon.in: Buy D-Link DIR-615 Wireless-N300 Router (Black, Not a Modem)  Online at Low Prices in India | D-Link Reviews &amp; Ratings">
            <a:extLst>
              <a:ext uri="{FF2B5EF4-FFF2-40B4-BE49-F238E27FC236}">
                <a16:creationId xmlns:a16="http://schemas.microsoft.com/office/drawing/2014/main" id="{C2096770-FB1A-4701-A2B7-798F5043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10" y="2586692"/>
            <a:ext cx="2054770" cy="20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ound Waves Icons - Download Free Vector Icons | Noun Project">
            <a:extLst>
              <a:ext uri="{FF2B5EF4-FFF2-40B4-BE49-F238E27FC236}">
                <a16:creationId xmlns:a16="http://schemas.microsoft.com/office/drawing/2014/main" id="{FA26633C-EAB7-46DD-BE71-E749B50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64310" y="2682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8D47D4-D83A-4076-AB08-870EC1C9941C}"/>
              </a:ext>
            </a:extLst>
          </p:cNvPr>
          <p:cNvSpPr/>
          <p:nvPr/>
        </p:nvSpPr>
        <p:spPr>
          <a:xfrm>
            <a:off x="3657600" y="1325110"/>
            <a:ext cx="5266480" cy="1197661"/>
          </a:xfrm>
          <a:prstGeom prst="rect">
            <a:avLst/>
          </a:prstGeom>
          <a:solidFill>
            <a:srgbClr val="BD92DE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/>
              </a:rPr>
              <a:t>What happened if sending computer does not receive any acknowledgment from receiving computer?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Bahnschrift" panose="020B050204020402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29033-F3E0-492C-BD6B-45C71CF90832}"/>
              </a:ext>
            </a:extLst>
          </p:cNvPr>
          <p:cNvSpPr/>
          <p:nvPr/>
        </p:nvSpPr>
        <p:spPr>
          <a:xfrm>
            <a:off x="3657600" y="4934059"/>
            <a:ext cx="5266480" cy="1197661"/>
          </a:xfrm>
          <a:prstGeom prst="rect">
            <a:avLst/>
          </a:prstGeom>
          <a:solidFill>
            <a:srgbClr val="BD92DE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bIns="25200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/>
              </a:rPr>
              <a:t>Sending computer will start the process all over again.</a:t>
            </a:r>
          </a:p>
        </p:txBody>
      </p:sp>
    </p:spTree>
    <p:extLst>
      <p:ext uri="{BB962C8B-B14F-4D97-AF65-F5344CB8AC3E}">
        <p14:creationId xmlns:p14="http://schemas.microsoft.com/office/powerpoint/2010/main" val="223417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1791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Uses the optional RTS/CTS protocol.</a:t>
            </a:r>
          </a:p>
          <a:p>
            <a:pPr>
              <a:lnSpc>
                <a:spcPct val="150000"/>
              </a:lnSpc>
            </a:pPr>
            <a:r>
              <a:rPr lang="en-US" dirty="0"/>
              <a:t>Stands for Ready to Send/Clear to Send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</p:spTree>
    <p:extLst>
      <p:ext uri="{BB962C8B-B14F-4D97-AF65-F5344CB8AC3E}">
        <p14:creationId xmlns:p14="http://schemas.microsoft.com/office/powerpoint/2010/main" val="60983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39" y="5129852"/>
            <a:ext cx="828675" cy="1714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56A47E1-4FC1-4AE2-BC62-056C75988E6F}"/>
              </a:ext>
            </a:extLst>
          </p:cNvPr>
          <p:cNvGrpSpPr/>
          <p:nvPr/>
        </p:nvGrpSpPr>
        <p:grpSpPr>
          <a:xfrm>
            <a:off x="501662" y="113194"/>
            <a:ext cx="8140675" cy="6631612"/>
            <a:chOff x="250260" y="40319"/>
            <a:chExt cx="8140675" cy="66316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700" y="40319"/>
              <a:ext cx="1804270" cy="20021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74" y="1431882"/>
              <a:ext cx="828675" cy="171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260" y="3402794"/>
              <a:ext cx="1804270" cy="2002187"/>
            </a:xfrm>
            <a:prstGeom prst="rect">
              <a:avLst/>
            </a:prstGeom>
          </p:spPr>
        </p:pic>
        <p:pic>
          <p:nvPicPr>
            <p:cNvPr id="13" name="Picture 2" descr="Amazon.in: Buy D-Link DIR-615 Wireless-N300 Router (Black, Not a Modem)  Online at Low Prices in India | D-Link Reviews &amp; Ratings">
              <a:extLst>
                <a:ext uri="{FF2B5EF4-FFF2-40B4-BE49-F238E27FC236}">
                  <a16:creationId xmlns:a16="http://schemas.microsoft.com/office/drawing/2014/main" id="{73D822E8-A287-4FEF-842E-61B0302E6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165" y="2673687"/>
              <a:ext cx="2054770" cy="20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88A0D63C-2928-4CF1-A096-809DDBE3D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93915">
              <a:off x="4243627" y="1551982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67407F58-3020-468B-BB21-957A408D7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00668" y="2033673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C663B740-F42E-4435-A491-EC8B36519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72681">
              <a:off x="2150222" y="3535071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AE966675-9B17-4FCA-B698-98F86F8E5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563228" y="5329569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566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39" y="5129852"/>
            <a:ext cx="828675" cy="1714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56A47E1-4FC1-4AE2-BC62-056C75988E6F}"/>
              </a:ext>
            </a:extLst>
          </p:cNvPr>
          <p:cNvGrpSpPr/>
          <p:nvPr/>
        </p:nvGrpSpPr>
        <p:grpSpPr>
          <a:xfrm>
            <a:off x="501662" y="113194"/>
            <a:ext cx="8140675" cy="6631612"/>
            <a:chOff x="250260" y="40319"/>
            <a:chExt cx="8140675" cy="66316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5700" y="40319"/>
              <a:ext cx="1804270" cy="20021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74" y="1431882"/>
              <a:ext cx="828675" cy="171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260" y="3402794"/>
              <a:ext cx="1804270" cy="2002187"/>
            </a:xfrm>
            <a:prstGeom prst="rect">
              <a:avLst/>
            </a:prstGeom>
          </p:spPr>
        </p:pic>
        <p:pic>
          <p:nvPicPr>
            <p:cNvPr id="13" name="Picture 2" descr="Amazon.in: Buy D-Link DIR-615 Wireless-N300 Router (Black, Not a Modem)  Online at Low Prices in India | D-Link Reviews &amp; Ratings">
              <a:extLst>
                <a:ext uri="{FF2B5EF4-FFF2-40B4-BE49-F238E27FC236}">
                  <a16:creationId xmlns:a16="http://schemas.microsoft.com/office/drawing/2014/main" id="{73D822E8-A287-4FEF-842E-61B0302E6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165" y="2673687"/>
              <a:ext cx="2054770" cy="2000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88A0D63C-2928-4CF1-A096-809DDBE3D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93915">
              <a:off x="4243627" y="1551982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67407F58-3020-468B-BB21-957A408D7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00668" y="2033673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C663B740-F42E-4435-A491-EC8B36519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372681">
              <a:off x="2150222" y="3535071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Sound Waves Icons - Download Free Vector Icons | Noun Project">
              <a:extLst>
                <a:ext uri="{FF2B5EF4-FFF2-40B4-BE49-F238E27FC236}">
                  <a16:creationId xmlns:a16="http://schemas.microsoft.com/office/drawing/2014/main" id="{AE966675-9B17-4FCA-B698-98F86F8E5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563228" y="5329569"/>
              <a:ext cx="1342362" cy="134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Oval Callout 1">
            <a:extLst>
              <a:ext uri="{FF2B5EF4-FFF2-40B4-BE49-F238E27FC236}">
                <a16:creationId xmlns:a16="http://schemas.microsoft.com/office/drawing/2014/main" id="{841AF87F-FCDC-4CF3-8852-C932ECE6AFBF}"/>
              </a:ext>
            </a:extLst>
          </p:cNvPr>
          <p:cNvSpPr/>
          <p:nvPr/>
        </p:nvSpPr>
        <p:spPr>
          <a:xfrm>
            <a:off x="6329307" y="1504757"/>
            <a:ext cx="2571290" cy="1027134"/>
          </a:xfrm>
          <a:prstGeom prst="wedgeEllipseCallout">
            <a:avLst>
              <a:gd name="adj1" fmla="val -508"/>
              <a:gd name="adj2" fmla="val 159058"/>
            </a:avLst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/>
              </a:rPr>
              <a:t>You are clear to send (CTS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627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Have you ever wondered how computer send data without interfering with data from other computers?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CSMA/CD</a:t>
            </a:r>
          </a:p>
        </p:txBody>
      </p:sp>
      <p:pic>
        <p:nvPicPr>
          <p:cNvPr id="1028" name="Picture 4" descr="What is a good question? | Dragonfly Training">
            <a:extLst>
              <a:ext uri="{FF2B5EF4-FFF2-40B4-BE49-F238E27FC236}">
                <a16:creationId xmlns:a16="http://schemas.microsoft.com/office/drawing/2014/main" id="{6CD3C1B8-7F1D-4538-AF95-5BB302F48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r="11624"/>
          <a:stretch/>
        </p:blipFill>
        <p:spPr bwMode="auto">
          <a:xfrm>
            <a:off x="6888601" y="3530991"/>
            <a:ext cx="2255399" cy="33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9184" y="2896565"/>
            <a:ext cx="6005631" cy="1064870"/>
          </a:xfrm>
          <a:prstGeom prst="horizontalScroll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bIns="180000" anchor="ctr" anchorCtr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Used on early Ethernet networks.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</p:spTree>
    <p:extLst>
      <p:ext uri="{BB962C8B-B14F-4D97-AF65-F5344CB8AC3E}">
        <p14:creationId xmlns:p14="http://schemas.microsoft.com/office/powerpoint/2010/main" val="8538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9" t="24167" r="5105" b="9074"/>
          <a:stretch/>
        </p:blipFill>
        <p:spPr>
          <a:xfrm>
            <a:off x="0" y="2056493"/>
            <a:ext cx="6522524" cy="2745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67600-CBF9-414F-8114-81E36DD07B90}"/>
              </a:ext>
            </a:extLst>
          </p:cNvPr>
          <p:cNvSpPr txBox="1"/>
          <p:nvPr/>
        </p:nvSpPr>
        <p:spPr>
          <a:xfrm>
            <a:off x="6522524" y="3055649"/>
            <a:ext cx="240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Coaxial Cable</a:t>
            </a:r>
          </a:p>
        </p:txBody>
      </p:sp>
    </p:spTree>
    <p:extLst>
      <p:ext uri="{BB962C8B-B14F-4D97-AF65-F5344CB8AC3E}">
        <p14:creationId xmlns:p14="http://schemas.microsoft.com/office/powerpoint/2010/main" val="36586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91" b="5271"/>
          <a:stretch/>
        </p:blipFill>
        <p:spPr>
          <a:xfrm>
            <a:off x="2452460" y="2062020"/>
            <a:ext cx="4239079" cy="27339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</p:spTree>
    <p:extLst>
      <p:ext uri="{BB962C8B-B14F-4D97-AF65-F5344CB8AC3E}">
        <p14:creationId xmlns:p14="http://schemas.microsoft.com/office/powerpoint/2010/main" val="2503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Each computer first senses if the wire is idle.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wire is idle, it sends its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CSMA/CD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0805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03219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But if 2 computers sends data at the same time.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CSMA/CD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0805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81682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03372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But if 2 computers sends data at the same time, a </a:t>
            </a:r>
            <a:r>
              <a:rPr lang="en-US" dirty="0">
                <a:solidFill>
                  <a:srgbClr val="C00000"/>
                </a:solidFill>
              </a:rPr>
              <a:t>collision</a:t>
            </a:r>
            <a:r>
              <a:rPr lang="en-US" dirty="0"/>
              <a:t> will happen.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CSMA/CD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43873" y="4371582"/>
            <a:ext cx="7506166" cy="1202494"/>
            <a:chOff x="477102" y="4221270"/>
            <a:chExt cx="7506166" cy="12024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77102" y="4709781"/>
              <a:ext cx="1201488" cy="7139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2659229" y="4709781"/>
              <a:ext cx="1201488" cy="713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4684638" y="4709780"/>
              <a:ext cx="1201488" cy="7139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6479" t="5737" r="16264" b="34311"/>
            <a:stretch/>
          </p:blipFill>
          <p:spPr>
            <a:xfrm>
              <a:off x="6781780" y="4709780"/>
              <a:ext cx="1201488" cy="713983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3259973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85382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82524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77846" y="4221270"/>
              <a:ext cx="0" cy="488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7102" y="4221270"/>
              <a:ext cx="71763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09826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973" y="497404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2447" y="4969787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7098" y="4947208"/>
            <a:ext cx="55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/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57017" y="3958225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470" y="3951964"/>
            <a:ext cx="939453" cy="350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4" name="Multiply 3"/>
          <p:cNvSpPr/>
          <p:nvPr/>
        </p:nvSpPr>
        <p:spPr>
          <a:xfrm>
            <a:off x="3672011" y="3642540"/>
            <a:ext cx="876411" cy="8705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450</Words>
  <Application>Microsoft Office PowerPoint</Application>
  <PresentationFormat>On-screen Show (4:3)</PresentationFormat>
  <Paragraphs>112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CSMA/CD</vt:lpstr>
      <vt:lpstr>CSMA/CA(Carrier Sense Multiple Access/Collision Avoidance)</vt:lpstr>
      <vt:lpstr>CSMA/CA</vt:lpstr>
      <vt:lpstr>Working </vt:lpstr>
      <vt:lpstr>Working </vt:lpstr>
      <vt:lpstr>Working </vt:lpstr>
      <vt:lpstr>Working </vt:lpstr>
      <vt:lpstr>Working </vt:lpstr>
      <vt:lpstr>Working </vt:lpstr>
      <vt:lpstr>CSMA/CA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304</cp:revision>
  <dcterms:created xsi:type="dcterms:W3CDTF">2020-12-01T08:07:04Z</dcterms:created>
  <dcterms:modified xsi:type="dcterms:W3CDTF">2021-01-13T10:41:52Z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552494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