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72" r:id="rId5"/>
    <p:sldId id="273" r:id="rId6"/>
    <p:sldId id="321" r:id="rId7"/>
    <p:sldId id="275" r:id="rId8"/>
    <p:sldId id="276" r:id="rId9"/>
    <p:sldId id="322" r:id="rId10"/>
    <p:sldId id="278" r:id="rId11"/>
    <p:sldId id="280" r:id="rId12"/>
    <p:sldId id="281" r:id="rId13"/>
    <p:sldId id="282" r:id="rId14"/>
    <p:sldId id="285" r:id="rId15"/>
    <p:sldId id="286" r:id="rId16"/>
    <p:sldId id="287" r:id="rId17"/>
    <p:sldId id="290" r:id="rId18"/>
    <p:sldId id="291" r:id="rId19"/>
    <p:sldId id="292" r:id="rId20"/>
    <p:sldId id="294" r:id="rId21"/>
    <p:sldId id="323" r:id="rId22"/>
    <p:sldId id="296" r:id="rId23"/>
    <p:sldId id="297" r:id="rId24"/>
    <p:sldId id="298" r:id="rId25"/>
    <p:sldId id="300" r:id="rId26"/>
    <p:sldId id="301" r:id="rId27"/>
    <p:sldId id="303" r:id="rId28"/>
    <p:sldId id="302" r:id="rId29"/>
    <p:sldId id="304" r:id="rId30"/>
    <p:sldId id="306" r:id="rId31"/>
    <p:sldId id="325" r:id="rId32"/>
    <p:sldId id="329" r:id="rId33"/>
    <p:sldId id="308" r:id="rId34"/>
    <p:sldId id="310" r:id="rId35"/>
    <p:sldId id="311" r:id="rId36"/>
    <p:sldId id="326" r:id="rId37"/>
    <p:sldId id="327" r:id="rId38"/>
    <p:sldId id="315" r:id="rId39"/>
    <p:sldId id="317" r:id="rId40"/>
    <p:sldId id="319" r:id="rId41"/>
    <p:sldId id="318" r:id="rId42"/>
    <p:sldId id="320" r:id="rId43"/>
    <p:sldId id="316" r:id="rId44"/>
    <p:sldId id="328" r:id="rId45"/>
    <p:sldId id="25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FFFFFF"/>
    <a:srgbClr val="D1B2E8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D2382-6AB7-4D5A-A8B4-DBA6ECCFEE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D2E344-942C-4AE8-AC65-F382A6D6D5BB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7030A0"/>
        </a:solidFill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58815" tIns="58815" rIns="58815" bIns="58815" numCol="1" spcCol="1270" anchor="ctr" anchorCtr="0"/>
        <a:lstStyle/>
        <a:p>
          <a:pPr marL="0" lvl="0" indent="0" algn="ctr" defTabSz="1422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kern="1200" dirty="0">
              <a:solidFill>
                <a:schemeClr val="lt1"/>
              </a:solidFill>
              <a:latin typeface="Bahnschrift" panose="020B0502040204020203" pitchFamily="34" charset="0"/>
              <a:ea typeface="+mn-ea"/>
              <a:cs typeface="+mn-cs"/>
            </a:rPr>
            <a:t>Classification of IP addresses</a:t>
          </a:r>
          <a:endParaRPr lang="en-IN" sz="3200" kern="1200" dirty="0">
            <a:solidFill>
              <a:schemeClr val="lt1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9D448344-F85C-4FD4-8DD2-E256517EE10D}" type="parTrans" cxnId="{738DE508-F161-478C-8F88-FEED958015C9}">
      <dgm:prSet/>
      <dgm:spPr/>
      <dgm:t>
        <a:bodyPr/>
        <a:lstStyle/>
        <a:p>
          <a:endParaRPr lang="en-IN"/>
        </a:p>
      </dgm:t>
    </dgm:pt>
    <dgm:pt modelId="{F92ADD8E-7184-4C05-BD31-EFD6135DCCBC}" type="sibTrans" cxnId="{738DE508-F161-478C-8F88-FEED958015C9}">
      <dgm:prSet/>
      <dgm:spPr/>
      <dgm:t>
        <a:bodyPr/>
        <a:lstStyle/>
        <a:p>
          <a:endParaRPr lang="en-IN"/>
        </a:p>
      </dgm:t>
    </dgm:pt>
    <dgm:pt modelId="{697287CE-E9E4-4F08-B4EE-8788E36C083B}">
      <dgm:prSet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7030A0">
            <a:alpha val="52000"/>
          </a:srgbClr>
        </a:solidFill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43148" tIns="43148" rIns="43148" bIns="43148" numCol="1" spcCol="1270" anchor="ctr" anchorCtr="0"/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ea typeface="+mn-ea"/>
              <a:cs typeface="+mn-cs"/>
            </a:rPr>
            <a:t>Dynamic IP address</a:t>
          </a:r>
        </a:p>
      </dgm:t>
    </dgm:pt>
    <dgm:pt modelId="{6734F753-6E95-47B7-BE1D-4CF063B191C2}" type="parTrans" cxnId="{0DB722C6-B44F-478B-AA4B-87CF0B4E13F8}">
      <dgm:prSet/>
      <dgm:spPr>
        <a:ln>
          <a:solidFill>
            <a:srgbClr val="7030A0"/>
          </a:solidFill>
        </a:ln>
      </dgm:spPr>
      <dgm:t>
        <a:bodyPr/>
        <a:lstStyle/>
        <a:p>
          <a:endParaRPr lang="en-IN"/>
        </a:p>
      </dgm:t>
    </dgm:pt>
    <dgm:pt modelId="{948C19E2-CEF9-462D-837C-FA64773A6ABD}" type="sibTrans" cxnId="{0DB722C6-B44F-478B-AA4B-87CF0B4E13F8}">
      <dgm:prSet/>
      <dgm:spPr/>
      <dgm:t>
        <a:bodyPr/>
        <a:lstStyle/>
        <a:p>
          <a:endParaRPr lang="en-IN"/>
        </a:p>
      </dgm:t>
    </dgm:pt>
    <dgm:pt modelId="{C75000D5-25C5-4965-8805-AD7FCBB6830C}">
      <dgm:prSet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7030A0">
            <a:alpha val="52000"/>
          </a:srgbClr>
        </a:solidFill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43148" tIns="43148" rIns="43148" bIns="43148" numCol="1" spcCol="1270" anchor="ctr" anchorCtr="0"/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ea typeface="+mn-ea"/>
              <a:cs typeface="+mn-cs"/>
            </a:rPr>
            <a:t>Static IP addresses</a:t>
          </a:r>
        </a:p>
      </dgm:t>
    </dgm:pt>
    <dgm:pt modelId="{81F78F36-CE05-4386-88CA-16BB46DFAE2B}" type="parTrans" cxnId="{88896123-DB11-49D7-BBD1-36AC85C7887A}">
      <dgm:prSet/>
      <dgm:spPr>
        <a:ln>
          <a:solidFill>
            <a:srgbClr val="7030A0"/>
          </a:solidFill>
        </a:ln>
      </dgm:spPr>
      <dgm:t>
        <a:bodyPr/>
        <a:lstStyle/>
        <a:p>
          <a:endParaRPr lang="en-IN"/>
        </a:p>
      </dgm:t>
    </dgm:pt>
    <dgm:pt modelId="{348A2F97-9443-4B87-B4E9-BD2941C8B946}" type="sibTrans" cxnId="{88896123-DB11-49D7-BBD1-36AC85C7887A}">
      <dgm:prSet/>
      <dgm:spPr/>
      <dgm:t>
        <a:bodyPr/>
        <a:lstStyle/>
        <a:p>
          <a:endParaRPr lang="en-IN"/>
        </a:p>
      </dgm:t>
    </dgm:pt>
    <dgm:pt modelId="{0190E856-F252-46F9-A206-DFA62AA7357C}" type="pres">
      <dgm:prSet presAssocID="{A21D2382-6AB7-4D5A-A8B4-DBA6ECCFEE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A79CA3-BBB4-4478-8946-429C1FF81565}" type="pres">
      <dgm:prSet presAssocID="{D5D2E344-942C-4AE8-AC65-F382A6D6D5BB}" presName="root1" presStyleCnt="0"/>
      <dgm:spPr/>
    </dgm:pt>
    <dgm:pt modelId="{528B81DE-6C6B-48AD-BC5D-FBC447624991}" type="pres">
      <dgm:prSet presAssocID="{D5D2E344-942C-4AE8-AC65-F382A6D6D5BB}" presName="LevelOneTextNode" presStyleLbl="node0" presStyleIdx="0" presStyleCnt="1" custScaleX="96632" custScaleY="82645">
        <dgm:presLayoutVars>
          <dgm:chPref val="3"/>
        </dgm:presLayoutVars>
      </dgm:prSet>
      <dgm:spPr>
        <a:xfrm>
          <a:off x="1806" y="1486074"/>
          <a:ext cx="2716181" cy="1706530"/>
        </a:xfrm>
        <a:prstGeom prst="roundRect">
          <a:avLst>
            <a:gd name="adj" fmla="val 10000"/>
          </a:avLst>
        </a:prstGeom>
      </dgm:spPr>
    </dgm:pt>
    <dgm:pt modelId="{A1C65740-9249-4BC6-B6DA-7EE8A918C3A0}" type="pres">
      <dgm:prSet presAssocID="{D5D2E344-942C-4AE8-AC65-F382A6D6D5BB}" presName="level2hierChild" presStyleCnt="0"/>
      <dgm:spPr/>
    </dgm:pt>
    <dgm:pt modelId="{A45B32DF-7059-447B-898B-03DEF531DED6}" type="pres">
      <dgm:prSet presAssocID="{6734F753-6E95-47B7-BE1D-4CF063B191C2}" presName="conn2-1" presStyleLbl="parChTrans1D2" presStyleIdx="0" presStyleCnt="2"/>
      <dgm:spPr/>
    </dgm:pt>
    <dgm:pt modelId="{061DF5C1-F0B7-485A-993B-BC0BD7178C91}" type="pres">
      <dgm:prSet presAssocID="{6734F753-6E95-47B7-BE1D-4CF063B191C2}" presName="connTx" presStyleLbl="parChTrans1D2" presStyleIdx="0" presStyleCnt="2"/>
      <dgm:spPr/>
    </dgm:pt>
    <dgm:pt modelId="{C7470F43-042E-4884-BF75-38F84AB8A0A2}" type="pres">
      <dgm:prSet presAssocID="{697287CE-E9E4-4F08-B4EE-8788E36C083B}" presName="root2" presStyleCnt="0"/>
      <dgm:spPr/>
    </dgm:pt>
    <dgm:pt modelId="{DC2BF4FF-08AD-440F-A0BF-AE2244B1FFBE}" type="pres">
      <dgm:prSet presAssocID="{697287CE-E9E4-4F08-B4EE-8788E36C083B}" presName="LevelTwoTextNode" presStyleLbl="node2" presStyleIdx="0" presStyleCnt="2" custScaleX="90909" custScaleY="66055" custLinFactNeighborY="-21184">
        <dgm:presLayoutVars>
          <dgm:chPref val="3"/>
        </dgm:presLayoutVars>
      </dgm:prSet>
      <dgm:spPr>
        <a:xfrm>
          <a:off x="4328985" y="955224"/>
          <a:ext cx="3166333" cy="1265377"/>
        </a:xfrm>
        <a:prstGeom prst="roundRect">
          <a:avLst>
            <a:gd name="adj" fmla="val 10000"/>
          </a:avLst>
        </a:prstGeom>
      </dgm:spPr>
    </dgm:pt>
    <dgm:pt modelId="{2DC96F7A-25E9-45D5-82D3-359566FBC4DA}" type="pres">
      <dgm:prSet presAssocID="{697287CE-E9E4-4F08-B4EE-8788E36C083B}" presName="level3hierChild" presStyleCnt="0"/>
      <dgm:spPr/>
    </dgm:pt>
    <dgm:pt modelId="{B53D31EE-D2D6-4FE8-9AF1-C5CBA003704D}" type="pres">
      <dgm:prSet presAssocID="{81F78F36-CE05-4386-88CA-16BB46DFAE2B}" presName="conn2-1" presStyleLbl="parChTrans1D2" presStyleIdx="1" presStyleCnt="2"/>
      <dgm:spPr/>
    </dgm:pt>
    <dgm:pt modelId="{E51CE97E-AAE4-4347-B4DD-ED4F6DB70327}" type="pres">
      <dgm:prSet presAssocID="{81F78F36-CE05-4386-88CA-16BB46DFAE2B}" presName="connTx" presStyleLbl="parChTrans1D2" presStyleIdx="1" presStyleCnt="2"/>
      <dgm:spPr/>
    </dgm:pt>
    <dgm:pt modelId="{B8B07960-4AB7-4063-ADD1-31AEE77617F7}" type="pres">
      <dgm:prSet presAssocID="{C75000D5-25C5-4965-8805-AD7FCBB6830C}" presName="root2" presStyleCnt="0"/>
      <dgm:spPr/>
    </dgm:pt>
    <dgm:pt modelId="{1F029A4D-CB30-4F62-852C-279EDCFF5719}" type="pres">
      <dgm:prSet presAssocID="{C75000D5-25C5-4965-8805-AD7FCBB6830C}" presName="LevelTwoTextNode" presStyleLbl="node2" presStyleIdx="1" presStyleCnt="2" custScaleX="90909" custScaleY="66055" custLinFactNeighborY="10914">
        <dgm:presLayoutVars>
          <dgm:chPref val="3"/>
        </dgm:presLayoutVars>
      </dgm:prSet>
      <dgm:spPr>
        <a:xfrm>
          <a:off x="4328985" y="2458077"/>
          <a:ext cx="3166333" cy="1265377"/>
        </a:xfrm>
        <a:prstGeom prst="roundRect">
          <a:avLst>
            <a:gd name="adj" fmla="val 10000"/>
          </a:avLst>
        </a:prstGeom>
      </dgm:spPr>
    </dgm:pt>
    <dgm:pt modelId="{F7E80C1C-B197-484E-BCB4-F9D1B4DD04FF}" type="pres">
      <dgm:prSet presAssocID="{C75000D5-25C5-4965-8805-AD7FCBB6830C}" presName="level3hierChild" presStyleCnt="0"/>
      <dgm:spPr/>
    </dgm:pt>
  </dgm:ptLst>
  <dgm:cxnLst>
    <dgm:cxn modelId="{738DE508-F161-478C-8F88-FEED958015C9}" srcId="{A21D2382-6AB7-4D5A-A8B4-DBA6ECCFEEAB}" destId="{D5D2E344-942C-4AE8-AC65-F382A6D6D5BB}" srcOrd="0" destOrd="0" parTransId="{9D448344-F85C-4FD4-8DD2-E256517EE10D}" sibTransId="{F92ADD8E-7184-4C05-BD31-EFD6135DCCBC}"/>
    <dgm:cxn modelId="{4AFC4309-6629-4FC6-873C-C278A91D40FA}" type="presOf" srcId="{81F78F36-CE05-4386-88CA-16BB46DFAE2B}" destId="{E51CE97E-AAE4-4347-B4DD-ED4F6DB70327}" srcOrd="1" destOrd="0" presId="urn:microsoft.com/office/officeart/2005/8/layout/hierarchy2"/>
    <dgm:cxn modelId="{BC03EC1D-38B6-434E-AFDD-219274B1D902}" type="presOf" srcId="{A21D2382-6AB7-4D5A-A8B4-DBA6ECCFEEAB}" destId="{0190E856-F252-46F9-A206-DFA62AA7357C}" srcOrd="0" destOrd="0" presId="urn:microsoft.com/office/officeart/2005/8/layout/hierarchy2"/>
    <dgm:cxn modelId="{88896123-DB11-49D7-BBD1-36AC85C7887A}" srcId="{D5D2E344-942C-4AE8-AC65-F382A6D6D5BB}" destId="{C75000D5-25C5-4965-8805-AD7FCBB6830C}" srcOrd="1" destOrd="0" parTransId="{81F78F36-CE05-4386-88CA-16BB46DFAE2B}" sibTransId="{348A2F97-9443-4B87-B4E9-BD2941C8B946}"/>
    <dgm:cxn modelId="{7F97136B-D9E9-467E-AA23-EC74AEECB685}" type="presOf" srcId="{C75000D5-25C5-4965-8805-AD7FCBB6830C}" destId="{1F029A4D-CB30-4F62-852C-279EDCFF5719}" srcOrd="0" destOrd="0" presId="urn:microsoft.com/office/officeart/2005/8/layout/hierarchy2"/>
    <dgm:cxn modelId="{1AA3EB4F-4CCE-4070-9BCB-3DF51229C5DD}" type="presOf" srcId="{6734F753-6E95-47B7-BE1D-4CF063B191C2}" destId="{A45B32DF-7059-447B-898B-03DEF531DED6}" srcOrd="0" destOrd="0" presId="urn:microsoft.com/office/officeart/2005/8/layout/hierarchy2"/>
    <dgm:cxn modelId="{A5F85EBD-7EA4-4039-A449-17DC1D96E404}" type="presOf" srcId="{D5D2E344-942C-4AE8-AC65-F382A6D6D5BB}" destId="{528B81DE-6C6B-48AD-BC5D-FBC447624991}" srcOrd="0" destOrd="0" presId="urn:microsoft.com/office/officeart/2005/8/layout/hierarchy2"/>
    <dgm:cxn modelId="{0DB722C6-B44F-478B-AA4B-87CF0B4E13F8}" srcId="{D5D2E344-942C-4AE8-AC65-F382A6D6D5BB}" destId="{697287CE-E9E4-4F08-B4EE-8788E36C083B}" srcOrd="0" destOrd="0" parTransId="{6734F753-6E95-47B7-BE1D-4CF063B191C2}" sibTransId="{948C19E2-CEF9-462D-837C-FA64773A6ABD}"/>
    <dgm:cxn modelId="{7E2C53E6-303C-4145-BC65-0C82B7D33092}" type="presOf" srcId="{81F78F36-CE05-4386-88CA-16BB46DFAE2B}" destId="{B53D31EE-D2D6-4FE8-9AF1-C5CBA003704D}" srcOrd="0" destOrd="0" presId="urn:microsoft.com/office/officeart/2005/8/layout/hierarchy2"/>
    <dgm:cxn modelId="{EC22CFEA-0C5C-4605-A029-4D52CCAFA03B}" type="presOf" srcId="{697287CE-E9E4-4F08-B4EE-8788E36C083B}" destId="{DC2BF4FF-08AD-440F-A0BF-AE2244B1FFBE}" srcOrd="0" destOrd="0" presId="urn:microsoft.com/office/officeart/2005/8/layout/hierarchy2"/>
    <dgm:cxn modelId="{1B78BBEF-3683-40C2-B8D0-6832399BBF16}" type="presOf" srcId="{6734F753-6E95-47B7-BE1D-4CF063B191C2}" destId="{061DF5C1-F0B7-485A-993B-BC0BD7178C91}" srcOrd="1" destOrd="0" presId="urn:microsoft.com/office/officeart/2005/8/layout/hierarchy2"/>
    <dgm:cxn modelId="{EF2DB260-B18E-4108-A2E5-A2172AC78E7D}" type="presParOf" srcId="{0190E856-F252-46F9-A206-DFA62AA7357C}" destId="{B6A79CA3-BBB4-4478-8946-429C1FF81565}" srcOrd="0" destOrd="0" presId="urn:microsoft.com/office/officeart/2005/8/layout/hierarchy2"/>
    <dgm:cxn modelId="{510F7F88-F922-48ED-83EE-BC58E747709D}" type="presParOf" srcId="{B6A79CA3-BBB4-4478-8946-429C1FF81565}" destId="{528B81DE-6C6B-48AD-BC5D-FBC447624991}" srcOrd="0" destOrd="0" presId="urn:microsoft.com/office/officeart/2005/8/layout/hierarchy2"/>
    <dgm:cxn modelId="{0EE884EA-7FD9-45FA-BC18-331E2D14AA25}" type="presParOf" srcId="{B6A79CA3-BBB4-4478-8946-429C1FF81565}" destId="{A1C65740-9249-4BC6-B6DA-7EE8A918C3A0}" srcOrd="1" destOrd="0" presId="urn:microsoft.com/office/officeart/2005/8/layout/hierarchy2"/>
    <dgm:cxn modelId="{B970BB1F-F87B-4A05-8ED3-903927919EEB}" type="presParOf" srcId="{A1C65740-9249-4BC6-B6DA-7EE8A918C3A0}" destId="{A45B32DF-7059-447B-898B-03DEF531DED6}" srcOrd="0" destOrd="0" presId="urn:microsoft.com/office/officeart/2005/8/layout/hierarchy2"/>
    <dgm:cxn modelId="{208FBBA1-CD6A-4B6D-95BD-E6D3B0DB5FC0}" type="presParOf" srcId="{A45B32DF-7059-447B-898B-03DEF531DED6}" destId="{061DF5C1-F0B7-485A-993B-BC0BD7178C91}" srcOrd="0" destOrd="0" presId="urn:microsoft.com/office/officeart/2005/8/layout/hierarchy2"/>
    <dgm:cxn modelId="{C2AD44EE-E33F-473A-AD54-3F878CA3DE56}" type="presParOf" srcId="{A1C65740-9249-4BC6-B6DA-7EE8A918C3A0}" destId="{C7470F43-042E-4884-BF75-38F84AB8A0A2}" srcOrd="1" destOrd="0" presId="urn:microsoft.com/office/officeart/2005/8/layout/hierarchy2"/>
    <dgm:cxn modelId="{A9E25210-4F3D-425A-B616-32112ECC1543}" type="presParOf" srcId="{C7470F43-042E-4884-BF75-38F84AB8A0A2}" destId="{DC2BF4FF-08AD-440F-A0BF-AE2244B1FFBE}" srcOrd="0" destOrd="0" presId="urn:microsoft.com/office/officeart/2005/8/layout/hierarchy2"/>
    <dgm:cxn modelId="{1F8EF9BB-D88C-42A4-978C-2048392826EE}" type="presParOf" srcId="{C7470F43-042E-4884-BF75-38F84AB8A0A2}" destId="{2DC96F7A-25E9-45D5-82D3-359566FBC4DA}" srcOrd="1" destOrd="0" presId="urn:microsoft.com/office/officeart/2005/8/layout/hierarchy2"/>
    <dgm:cxn modelId="{2B3E29E8-16ED-4907-B816-C506417CD644}" type="presParOf" srcId="{A1C65740-9249-4BC6-B6DA-7EE8A918C3A0}" destId="{B53D31EE-D2D6-4FE8-9AF1-C5CBA003704D}" srcOrd="2" destOrd="0" presId="urn:microsoft.com/office/officeart/2005/8/layout/hierarchy2"/>
    <dgm:cxn modelId="{58D92663-6C43-4283-A952-3FFFCAFEEFE8}" type="presParOf" srcId="{B53D31EE-D2D6-4FE8-9AF1-C5CBA003704D}" destId="{E51CE97E-AAE4-4347-B4DD-ED4F6DB70327}" srcOrd="0" destOrd="0" presId="urn:microsoft.com/office/officeart/2005/8/layout/hierarchy2"/>
    <dgm:cxn modelId="{6DA8880B-F75F-4748-8583-CB0D537C30AD}" type="presParOf" srcId="{A1C65740-9249-4BC6-B6DA-7EE8A918C3A0}" destId="{B8B07960-4AB7-4063-ADD1-31AEE77617F7}" srcOrd="3" destOrd="0" presId="urn:microsoft.com/office/officeart/2005/8/layout/hierarchy2"/>
    <dgm:cxn modelId="{905FCF30-93C9-4FD7-A2A7-65A576BCBF44}" type="presParOf" srcId="{B8B07960-4AB7-4063-ADD1-31AEE77617F7}" destId="{1F029A4D-CB30-4F62-852C-279EDCFF5719}" srcOrd="0" destOrd="0" presId="urn:microsoft.com/office/officeart/2005/8/layout/hierarchy2"/>
    <dgm:cxn modelId="{A2572A51-66CE-46C8-81C9-1585BF3E5325}" type="presParOf" srcId="{B8B07960-4AB7-4063-ADD1-31AEE77617F7}" destId="{F7E80C1C-B197-484E-BCB4-F9D1B4DD04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B81DE-6C6B-48AD-BC5D-FBC447624991}">
      <dsp:nvSpPr>
        <dsp:cNvPr id="0" name=""/>
        <dsp:cNvSpPr/>
      </dsp:nvSpPr>
      <dsp:spPr>
        <a:xfrm>
          <a:off x="1137" y="1658703"/>
          <a:ext cx="3183315" cy="1361273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2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58815" tIns="58815" rIns="58815" bIns="58815" numCol="1" spcCol="1270" anchor="ctr" anchorCtr="0">
          <a:noAutofit/>
        </a:bodyPr>
        <a:lstStyle/>
        <a:p>
          <a:pPr marL="0" lvl="0" indent="0" algn="ctr" defTabSz="1422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kern="1200" dirty="0">
              <a:solidFill>
                <a:schemeClr val="lt1"/>
              </a:solidFill>
              <a:latin typeface="Bahnschrift" panose="020B0502040204020203" pitchFamily="34" charset="0"/>
              <a:ea typeface="+mn-ea"/>
              <a:cs typeface="+mn-cs"/>
            </a:rPr>
            <a:t>Classification of IP addresses</a:t>
          </a:r>
          <a:endParaRPr lang="en-IN" sz="3200" kern="1200" dirty="0">
            <a:solidFill>
              <a:schemeClr val="lt1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41007" y="1698573"/>
        <a:ext cx="3103575" cy="1281533"/>
      </dsp:txXfrm>
    </dsp:sp>
    <dsp:sp modelId="{A45B32DF-7059-447B-898B-03DEF531DED6}">
      <dsp:nvSpPr>
        <dsp:cNvPr id="0" name=""/>
        <dsp:cNvSpPr/>
      </dsp:nvSpPr>
      <dsp:spPr>
        <a:xfrm rot="19341218">
          <a:off x="3011205" y="1799420"/>
          <a:ext cx="1664200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1664200" y="31684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01700" y="1789499"/>
        <a:ext cx="83210" cy="83210"/>
      </dsp:txXfrm>
    </dsp:sp>
    <dsp:sp modelId="{DC2BF4FF-08AD-440F-A0BF-AE2244B1FFBE}">
      <dsp:nvSpPr>
        <dsp:cNvPr id="0" name=""/>
        <dsp:cNvSpPr/>
      </dsp:nvSpPr>
      <dsp:spPr>
        <a:xfrm>
          <a:off x="4502158" y="778862"/>
          <a:ext cx="2994784" cy="1088013"/>
        </a:xfrm>
        <a:prstGeom prst="roundRect">
          <a:avLst>
            <a:gd name="adj" fmla="val 10000"/>
          </a:avLst>
        </a:prstGeom>
        <a:solidFill>
          <a:srgbClr val="7030A0">
            <a:alpha val="52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2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43148" tIns="43148" rIns="43148" bIns="43148" numCol="1" spcCol="1270" anchor="ctr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ea typeface="+mn-ea"/>
              <a:cs typeface="+mn-cs"/>
            </a:rPr>
            <a:t>Dynamic IP address</a:t>
          </a:r>
        </a:p>
      </dsp:txBody>
      <dsp:txXfrm>
        <a:off x="4534025" y="810729"/>
        <a:ext cx="2931050" cy="1024279"/>
      </dsp:txXfrm>
    </dsp:sp>
    <dsp:sp modelId="{B53D31EE-D2D6-4FE8-9AF1-C5CBA003704D}">
      <dsp:nvSpPr>
        <dsp:cNvPr id="0" name=""/>
        <dsp:cNvSpPr/>
      </dsp:nvSpPr>
      <dsp:spPr>
        <a:xfrm rot="1964507">
          <a:off x="3059997" y="2731310"/>
          <a:ext cx="1566615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1566615" y="31684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04140" y="2723829"/>
        <a:ext cx="78330" cy="78330"/>
      </dsp:txXfrm>
    </dsp:sp>
    <dsp:sp modelId="{1F029A4D-CB30-4F62-852C-279EDCFF5719}">
      <dsp:nvSpPr>
        <dsp:cNvPr id="0" name=""/>
        <dsp:cNvSpPr/>
      </dsp:nvSpPr>
      <dsp:spPr>
        <a:xfrm>
          <a:off x="4502158" y="2642643"/>
          <a:ext cx="2994784" cy="1088013"/>
        </a:xfrm>
        <a:prstGeom prst="roundRect">
          <a:avLst>
            <a:gd name="adj" fmla="val 10000"/>
          </a:avLst>
        </a:prstGeom>
        <a:solidFill>
          <a:srgbClr val="7030A0">
            <a:alpha val="52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2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43148" tIns="43148" rIns="43148" bIns="43148" numCol="1" spcCol="1270" anchor="ctr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ea typeface="+mn-ea"/>
              <a:cs typeface="+mn-cs"/>
            </a:rPr>
            <a:t>Static IP addresses</a:t>
          </a:r>
        </a:p>
      </dsp:txBody>
      <dsp:txXfrm>
        <a:off x="4534025" y="2674510"/>
        <a:ext cx="2931050" cy="1024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<Relationships xmlns="http://schemas.openxmlformats.org/package/2006/relationships"><Relationship Id="rId3" Target="../media/image14.jpeg" Type="http://schemas.openxmlformats.org/officeDocument/2006/relationships/image"/><Relationship Id="rId2" Target="../media/image13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15.jpeg" Type="http://schemas.openxmlformats.org/officeDocument/2006/relationships/image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 ?><Relationships xmlns="http://schemas.openxmlformats.org/package/2006/relationships"><Relationship Id="rId3" Target="../media/image20.jpeg" Type="http://schemas.openxmlformats.org/officeDocument/2006/relationships/image"/><Relationship Id="rId2" Target="../media/image19.jpeg" Type="http://schemas.openxmlformats.org/officeDocument/2006/relationships/image"/><Relationship Id="rId1" Target="../slideLayouts/slideLayout6.xml" Type="http://schemas.openxmlformats.org/officeDocument/2006/relationships/slideLayout"/><Relationship Id="rId6" Target="../media/image23.png" Type="http://schemas.openxmlformats.org/officeDocument/2006/relationships/image"/><Relationship Id="rId5" Target="../media/image22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 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 ?><Relationships xmlns="http://schemas.openxmlformats.org/package/2006/relationships"><Relationship Id="rId3" Target="../media/image26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 ?><Relationships xmlns="http://schemas.openxmlformats.org/package/2006/relationships"><Relationship Id="rId3" Target="../media/image27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28.jpeg" Type="http://schemas.openxmlformats.org/officeDocument/2006/relationships/image"/></Relationships>
</file>

<file path=ppt/slides/_rels/slide36.xml.rels><?xml version="1.0" encoding="UTF-8" standalone="yes" ?><Relationships xmlns="http://schemas.openxmlformats.org/package/2006/relationships"><Relationship Id="rId3" Target="../media/image27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28.jpeg" Type="http://schemas.openxmlformats.org/officeDocument/2006/relationships/image"/></Relationships>
</file>

<file path=ppt/slides/_rels/slide37.xml.rels><?xml version="1.0" encoding="UTF-8" standalone="yes" ?><Relationships xmlns="http://schemas.openxmlformats.org/package/2006/relationships"><Relationship Id="rId3" Target="../media/image27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28.jpeg" Type="http://schemas.openxmlformats.org/officeDocument/2006/relationships/image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0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1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26497" y="1674674"/>
            <a:ext cx="28517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HOME </a:t>
            </a:r>
            <a:b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ADDRESS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F7BC78C-0EBC-4CE6-B6F9-72502B22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3" y="2702560"/>
            <a:ext cx="4851141" cy="37896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9373" y="2389666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ADDRESS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599"/>
            <a:ext cx="5419373" cy="371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pic>
        <p:nvPicPr>
          <p:cNvPr id="7170" name="Picture 2" descr="IP Communication Basics for Data Logger Us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83294"/>
            <a:ext cx="3810000" cy="22193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 l="5506" t="11806" r="6548" b="11607"/>
          <a:stretch>
            <a:fillRect/>
          </a:stretch>
        </p:blipFill>
        <p:spPr bwMode="auto">
          <a:xfrm>
            <a:off x="346138" y="3735850"/>
            <a:ext cx="8577942" cy="2801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Comparison of Home Address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with IP Address 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414" y="1624409"/>
            <a:ext cx="2473438" cy="24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02" y="1803399"/>
            <a:ext cx="2115457" cy="211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 l="21361" r="8933" b="12585"/>
          <a:stretch>
            <a:fillRect/>
          </a:stretch>
        </p:blipFill>
        <p:spPr bwMode="auto">
          <a:xfrm>
            <a:off x="3635828" y="4219304"/>
            <a:ext cx="1872343" cy="233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urved Left Arrow 12">
            <a:extLst>
              <a:ext uri="{FF2B5EF4-FFF2-40B4-BE49-F238E27FC236}">
                <a16:creationId xmlns:a16="http://schemas.microsoft.com/office/drawing/2014/main" id="{F6A9C148-3884-4282-A3D4-1F0481C21917}"/>
              </a:ext>
            </a:extLst>
          </p:cNvPr>
          <p:cNvSpPr/>
          <p:nvPr/>
        </p:nvSpPr>
        <p:spPr>
          <a:xfrm rot="8807784">
            <a:off x="1983528" y="3991847"/>
            <a:ext cx="704705" cy="2786274"/>
          </a:xfrm>
          <a:prstGeom prst="curvedLeftArrow">
            <a:avLst>
              <a:gd name="adj1" fmla="val 25000"/>
              <a:gd name="adj2" fmla="val 50000"/>
              <a:gd name="adj3" fmla="val 3825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12">
            <a:extLst>
              <a:ext uri="{FF2B5EF4-FFF2-40B4-BE49-F238E27FC236}">
                <a16:creationId xmlns:a16="http://schemas.microsoft.com/office/drawing/2014/main" id="{D21F1D46-45B8-4534-BCC6-9A54498B3F3E}"/>
              </a:ext>
            </a:extLst>
          </p:cNvPr>
          <p:cNvSpPr/>
          <p:nvPr/>
        </p:nvSpPr>
        <p:spPr>
          <a:xfrm rot="12792216" flipH="1">
            <a:off x="6455764" y="4063343"/>
            <a:ext cx="704705" cy="2786274"/>
          </a:xfrm>
          <a:prstGeom prst="curvedLeftArrow">
            <a:avLst>
              <a:gd name="adj1" fmla="val 25000"/>
              <a:gd name="adj2" fmla="val 50000"/>
              <a:gd name="adj3" fmla="val 3825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Comparison of Home Address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with IP Address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703" y="1565609"/>
            <a:ext cx="2434485" cy="16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02175" y="2636924"/>
            <a:ext cx="245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/>
              </a:rPr>
              <a:t>123.42.56.78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 l="25141" t="23822" r="28319" b="30927"/>
          <a:stretch>
            <a:fillRect/>
          </a:stretch>
        </p:blipFill>
        <p:spPr bwMode="auto">
          <a:xfrm>
            <a:off x="3688686" y="4442578"/>
            <a:ext cx="2224034" cy="216241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urved Left Arrow 12">
            <a:extLst>
              <a:ext uri="{FF2B5EF4-FFF2-40B4-BE49-F238E27FC236}">
                <a16:creationId xmlns:a16="http://schemas.microsoft.com/office/drawing/2014/main" id="{1F196717-914C-49E4-A512-EE63254337AB}"/>
              </a:ext>
            </a:extLst>
          </p:cNvPr>
          <p:cNvSpPr/>
          <p:nvPr/>
        </p:nvSpPr>
        <p:spPr>
          <a:xfrm rot="8807784">
            <a:off x="2098839" y="3010624"/>
            <a:ext cx="704705" cy="2786274"/>
          </a:xfrm>
          <a:prstGeom prst="curvedLeftArrow">
            <a:avLst>
              <a:gd name="adj1" fmla="val 25000"/>
              <a:gd name="adj2" fmla="val 50000"/>
              <a:gd name="adj3" fmla="val 3825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2">
            <a:extLst>
              <a:ext uri="{FF2B5EF4-FFF2-40B4-BE49-F238E27FC236}">
                <a16:creationId xmlns:a16="http://schemas.microsoft.com/office/drawing/2014/main" id="{80751040-859C-4CDB-A905-A9144A26FFEC}"/>
              </a:ext>
            </a:extLst>
          </p:cNvPr>
          <p:cNvSpPr/>
          <p:nvPr/>
        </p:nvSpPr>
        <p:spPr>
          <a:xfrm rot="12792216" flipH="1">
            <a:off x="6739313" y="3125641"/>
            <a:ext cx="704705" cy="2786274"/>
          </a:xfrm>
          <a:prstGeom prst="curvedLeftArrow">
            <a:avLst>
              <a:gd name="adj1" fmla="val 25000"/>
              <a:gd name="adj2" fmla="val 50000"/>
              <a:gd name="adj3" fmla="val 3825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Internet Protocol Address.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Internet protocol is a set of rules that makes internet 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You can watch this lecture online because your computer and smart phone has an IP address.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43811-E98F-40B4-A6F8-A1144AF11E7F}"/>
              </a:ext>
            </a:extLst>
          </p:cNvPr>
          <p:cNvSpPr/>
          <p:nvPr/>
        </p:nvSpPr>
        <p:spPr>
          <a:xfrm>
            <a:off x="764783" y="2771845"/>
            <a:ext cx="3409493" cy="1314309"/>
          </a:xfrm>
          <a:custGeom>
            <a:avLst/>
            <a:gdLst>
              <a:gd name="connsiteX0" fmla="*/ 0 w 3409493"/>
              <a:gd name="connsiteY0" fmla="*/ 131431 h 1314309"/>
              <a:gd name="connsiteX1" fmla="*/ 131431 w 3409493"/>
              <a:gd name="connsiteY1" fmla="*/ 0 h 1314309"/>
              <a:gd name="connsiteX2" fmla="*/ 3278062 w 3409493"/>
              <a:gd name="connsiteY2" fmla="*/ 0 h 1314309"/>
              <a:gd name="connsiteX3" fmla="*/ 3409493 w 3409493"/>
              <a:gd name="connsiteY3" fmla="*/ 131431 h 1314309"/>
              <a:gd name="connsiteX4" fmla="*/ 3409493 w 3409493"/>
              <a:gd name="connsiteY4" fmla="*/ 1182878 h 1314309"/>
              <a:gd name="connsiteX5" fmla="*/ 3278062 w 3409493"/>
              <a:gd name="connsiteY5" fmla="*/ 1314309 h 1314309"/>
              <a:gd name="connsiteX6" fmla="*/ 131431 w 3409493"/>
              <a:gd name="connsiteY6" fmla="*/ 1314309 h 1314309"/>
              <a:gd name="connsiteX7" fmla="*/ 0 w 3409493"/>
              <a:gd name="connsiteY7" fmla="*/ 1182878 h 1314309"/>
              <a:gd name="connsiteX8" fmla="*/ 0 w 3409493"/>
              <a:gd name="connsiteY8" fmla="*/ 131431 h 131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9493" h="1314309">
                <a:moveTo>
                  <a:pt x="0" y="131431"/>
                </a:moveTo>
                <a:cubicBezTo>
                  <a:pt x="0" y="58844"/>
                  <a:pt x="58844" y="0"/>
                  <a:pt x="131431" y="0"/>
                </a:cubicBezTo>
                <a:lnTo>
                  <a:pt x="3278062" y="0"/>
                </a:lnTo>
                <a:cubicBezTo>
                  <a:pt x="3350649" y="0"/>
                  <a:pt x="3409493" y="58844"/>
                  <a:pt x="3409493" y="131431"/>
                </a:cubicBezTo>
                <a:lnTo>
                  <a:pt x="3409493" y="1182878"/>
                </a:lnTo>
                <a:cubicBezTo>
                  <a:pt x="3409493" y="1255465"/>
                  <a:pt x="3350649" y="1314309"/>
                  <a:pt x="3278062" y="1314309"/>
                </a:cubicBezTo>
                <a:lnTo>
                  <a:pt x="131431" y="1314309"/>
                </a:lnTo>
                <a:cubicBezTo>
                  <a:pt x="58844" y="1314309"/>
                  <a:pt x="0" y="1255465"/>
                  <a:pt x="0" y="1182878"/>
                </a:cubicBezTo>
                <a:lnTo>
                  <a:pt x="0" y="131431"/>
                </a:lnTo>
                <a:close/>
              </a:path>
            </a:pathLst>
          </a:custGeom>
          <a:solidFill>
            <a:srgbClr val="7030A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latin typeface="Bahnschrift" panose="020B0502040204020203" pitchFamily="34" charset="0"/>
              </a:rPr>
              <a:t>IP</a:t>
            </a:r>
            <a:br>
              <a:rPr lang="en-US" sz="3200" kern="1200" dirty="0">
                <a:latin typeface="Bahnschrift" panose="020B0502040204020203" pitchFamily="34" charset="0"/>
              </a:rPr>
            </a:br>
            <a:r>
              <a:rPr lang="en-US" sz="3200" kern="1200" dirty="0">
                <a:latin typeface="Bahnschrift" panose="020B0502040204020203" pitchFamily="34" charset="0"/>
              </a:rPr>
              <a:t>Addresses</a:t>
            </a:r>
            <a:endParaRPr lang="en-IN" sz="3200" kern="1200" dirty="0">
              <a:latin typeface="Bahnschrift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FFA890-498E-473F-BDF8-D0D1D1AF66C2}"/>
              </a:ext>
            </a:extLst>
          </p:cNvPr>
          <p:cNvSpPr/>
          <p:nvPr/>
        </p:nvSpPr>
        <p:spPr>
          <a:xfrm rot="19915640">
            <a:off x="4066343" y="2950686"/>
            <a:ext cx="1834848" cy="93164"/>
          </a:xfrm>
          <a:custGeom>
            <a:avLst/>
            <a:gdLst>
              <a:gd name="connsiteX0" fmla="*/ 0 w 1834848"/>
              <a:gd name="connsiteY0" fmla="*/ 46582 h 93164"/>
              <a:gd name="connsiteX1" fmla="*/ 1834848 w 1834848"/>
              <a:gd name="connsiteY1" fmla="*/ 46582 h 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4848" h="93164">
                <a:moveTo>
                  <a:pt x="0" y="46582"/>
                </a:moveTo>
                <a:lnTo>
                  <a:pt x="1834848" y="46582"/>
                </a:lnTo>
              </a:path>
            </a:pathLst>
          </a:custGeom>
          <a:noFill/>
          <a:ln>
            <a:solidFill>
              <a:srgbClr val="7030A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4253" tIns="711" rIns="884253" bIns="711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AE9403-358E-462D-9ABD-223E0EA28133}"/>
              </a:ext>
            </a:extLst>
          </p:cNvPr>
          <p:cNvSpPr/>
          <p:nvPr/>
        </p:nvSpPr>
        <p:spPr>
          <a:xfrm>
            <a:off x="5793257" y="2132479"/>
            <a:ext cx="2242329" cy="866114"/>
          </a:xfrm>
          <a:custGeom>
            <a:avLst/>
            <a:gdLst>
              <a:gd name="connsiteX0" fmla="*/ 0 w 2242329"/>
              <a:gd name="connsiteY0" fmla="*/ 86611 h 866114"/>
              <a:gd name="connsiteX1" fmla="*/ 86611 w 2242329"/>
              <a:gd name="connsiteY1" fmla="*/ 0 h 866114"/>
              <a:gd name="connsiteX2" fmla="*/ 2155718 w 2242329"/>
              <a:gd name="connsiteY2" fmla="*/ 0 h 866114"/>
              <a:gd name="connsiteX3" fmla="*/ 2242329 w 2242329"/>
              <a:gd name="connsiteY3" fmla="*/ 86611 h 866114"/>
              <a:gd name="connsiteX4" fmla="*/ 2242329 w 2242329"/>
              <a:gd name="connsiteY4" fmla="*/ 779503 h 866114"/>
              <a:gd name="connsiteX5" fmla="*/ 2155718 w 2242329"/>
              <a:gd name="connsiteY5" fmla="*/ 866114 h 866114"/>
              <a:gd name="connsiteX6" fmla="*/ 86611 w 2242329"/>
              <a:gd name="connsiteY6" fmla="*/ 866114 h 866114"/>
              <a:gd name="connsiteX7" fmla="*/ 0 w 2242329"/>
              <a:gd name="connsiteY7" fmla="*/ 779503 h 866114"/>
              <a:gd name="connsiteX8" fmla="*/ 0 w 2242329"/>
              <a:gd name="connsiteY8" fmla="*/ 86611 h 8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2329" h="866114">
                <a:moveTo>
                  <a:pt x="0" y="86611"/>
                </a:moveTo>
                <a:cubicBezTo>
                  <a:pt x="0" y="38777"/>
                  <a:pt x="38777" y="0"/>
                  <a:pt x="86611" y="0"/>
                </a:cubicBezTo>
                <a:lnTo>
                  <a:pt x="2155718" y="0"/>
                </a:lnTo>
                <a:cubicBezTo>
                  <a:pt x="2203552" y="0"/>
                  <a:pt x="2242329" y="38777"/>
                  <a:pt x="2242329" y="86611"/>
                </a:cubicBezTo>
                <a:lnTo>
                  <a:pt x="2242329" y="779503"/>
                </a:lnTo>
                <a:cubicBezTo>
                  <a:pt x="2242329" y="827337"/>
                  <a:pt x="2203552" y="866114"/>
                  <a:pt x="2155718" y="866114"/>
                </a:cubicBezTo>
                <a:lnTo>
                  <a:pt x="86611" y="866114"/>
                </a:lnTo>
                <a:cubicBezTo>
                  <a:pt x="38777" y="866114"/>
                  <a:pt x="0" y="827337"/>
                  <a:pt x="0" y="779503"/>
                </a:cubicBezTo>
                <a:lnTo>
                  <a:pt x="0" y="86611"/>
                </a:lnTo>
                <a:close/>
              </a:path>
            </a:pathLst>
          </a:custGeom>
          <a:solidFill>
            <a:srgbClr val="7030A0">
              <a:alpha val="52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148" tIns="43148" rIns="43148" bIns="4314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IPv4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CBA068-FE99-42D4-BF2B-D316AC6AAB79}"/>
              </a:ext>
            </a:extLst>
          </p:cNvPr>
          <p:cNvSpPr/>
          <p:nvPr/>
        </p:nvSpPr>
        <p:spPr>
          <a:xfrm rot="1709918">
            <a:off x="4062665" y="3821910"/>
            <a:ext cx="1842203" cy="93164"/>
          </a:xfrm>
          <a:custGeom>
            <a:avLst/>
            <a:gdLst>
              <a:gd name="connsiteX0" fmla="*/ 0 w 1842203"/>
              <a:gd name="connsiteY0" fmla="*/ 46582 h 93164"/>
              <a:gd name="connsiteX1" fmla="*/ 1842203 w 1842203"/>
              <a:gd name="connsiteY1" fmla="*/ 46582 h 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2203" h="93164">
                <a:moveTo>
                  <a:pt x="0" y="46582"/>
                </a:moveTo>
                <a:lnTo>
                  <a:pt x="1842203" y="46582"/>
                </a:lnTo>
              </a:path>
            </a:pathLst>
          </a:custGeom>
          <a:noFill/>
          <a:ln>
            <a:solidFill>
              <a:srgbClr val="7030A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7746" tIns="526" rIns="887746" bIns="527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4D926C-8EAE-4306-BBDD-A8697A9E34F4}"/>
              </a:ext>
            </a:extLst>
          </p:cNvPr>
          <p:cNvSpPr/>
          <p:nvPr/>
        </p:nvSpPr>
        <p:spPr>
          <a:xfrm>
            <a:off x="5793257" y="3874928"/>
            <a:ext cx="2242329" cy="866114"/>
          </a:xfrm>
          <a:custGeom>
            <a:avLst/>
            <a:gdLst>
              <a:gd name="connsiteX0" fmla="*/ 0 w 2242329"/>
              <a:gd name="connsiteY0" fmla="*/ 86611 h 866114"/>
              <a:gd name="connsiteX1" fmla="*/ 86611 w 2242329"/>
              <a:gd name="connsiteY1" fmla="*/ 0 h 866114"/>
              <a:gd name="connsiteX2" fmla="*/ 2155718 w 2242329"/>
              <a:gd name="connsiteY2" fmla="*/ 0 h 866114"/>
              <a:gd name="connsiteX3" fmla="*/ 2242329 w 2242329"/>
              <a:gd name="connsiteY3" fmla="*/ 86611 h 866114"/>
              <a:gd name="connsiteX4" fmla="*/ 2242329 w 2242329"/>
              <a:gd name="connsiteY4" fmla="*/ 779503 h 866114"/>
              <a:gd name="connsiteX5" fmla="*/ 2155718 w 2242329"/>
              <a:gd name="connsiteY5" fmla="*/ 866114 h 866114"/>
              <a:gd name="connsiteX6" fmla="*/ 86611 w 2242329"/>
              <a:gd name="connsiteY6" fmla="*/ 866114 h 866114"/>
              <a:gd name="connsiteX7" fmla="*/ 0 w 2242329"/>
              <a:gd name="connsiteY7" fmla="*/ 779503 h 866114"/>
              <a:gd name="connsiteX8" fmla="*/ 0 w 2242329"/>
              <a:gd name="connsiteY8" fmla="*/ 86611 h 8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2329" h="866114">
                <a:moveTo>
                  <a:pt x="0" y="86611"/>
                </a:moveTo>
                <a:cubicBezTo>
                  <a:pt x="0" y="38777"/>
                  <a:pt x="38777" y="0"/>
                  <a:pt x="86611" y="0"/>
                </a:cubicBezTo>
                <a:lnTo>
                  <a:pt x="2155718" y="0"/>
                </a:lnTo>
                <a:cubicBezTo>
                  <a:pt x="2203552" y="0"/>
                  <a:pt x="2242329" y="38777"/>
                  <a:pt x="2242329" y="86611"/>
                </a:cubicBezTo>
                <a:lnTo>
                  <a:pt x="2242329" y="779503"/>
                </a:lnTo>
                <a:cubicBezTo>
                  <a:pt x="2242329" y="827337"/>
                  <a:pt x="2203552" y="866114"/>
                  <a:pt x="2155718" y="866114"/>
                </a:cubicBezTo>
                <a:lnTo>
                  <a:pt x="86611" y="866114"/>
                </a:lnTo>
                <a:cubicBezTo>
                  <a:pt x="38777" y="866114"/>
                  <a:pt x="0" y="827337"/>
                  <a:pt x="0" y="779503"/>
                </a:cubicBezTo>
                <a:lnTo>
                  <a:pt x="0" y="86611"/>
                </a:lnTo>
                <a:close/>
              </a:path>
            </a:pathLst>
          </a:custGeom>
          <a:solidFill>
            <a:srgbClr val="7030A0">
              <a:alpha val="52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148" tIns="43148" rIns="43148" bIns="4314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IPv6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6572" y="1803400"/>
          <a:ext cx="5312228" cy="63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N . N . N .</a:t>
                      </a:r>
                      <a:r>
                        <a:rPr lang="en-US" sz="3200" baseline="0" dirty="0">
                          <a:latin typeface="Bahnschrift"/>
                        </a:rPr>
                        <a:t> N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1771" y="2891971"/>
          <a:ext cx="6139543" cy="925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52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0-255 . 0-255 . 0-255 .</a:t>
                      </a:r>
                      <a:r>
                        <a:rPr lang="en-US" sz="3200" baseline="0" dirty="0">
                          <a:latin typeface="Bahnschrift"/>
                        </a:rPr>
                        <a:t> 0-255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6572" y="1803400"/>
          <a:ext cx="5312228" cy="63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N . N . N .</a:t>
                      </a:r>
                      <a:r>
                        <a:rPr lang="en-US" sz="3200" baseline="0" dirty="0">
                          <a:latin typeface="Bahnschrift"/>
                        </a:rPr>
                        <a:t> N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1771" y="2891971"/>
          <a:ext cx="6139543" cy="925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52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(0-255 . 0-255 . 0-255 .</a:t>
                      </a:r>
                      <a:r>
                        <a:rPr lang="en-US" sz="3200" baseline="0" dirty="0">
                          <a:latin typeface="Bahnschrift"/>
                        </a:rPr>
                        <a:t> 0-255)</a:t>
                      </a:r>
                      <a:r>
                        <a:rPr lang="en-US" sz="3200" baseline="-25000" dirty="0">
                          <a:latin typeface="Bahnschrift"/>
                        </a:rPr>
                        <a:t>10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6572" y="1803400"/>
          <a:ext cx="5312228" cy="63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N . N . N .</a:t>
                      </a:r>
                      <a:r>
                        <a:rPr lang="en-US" sz="3200" baseline="0" dirty="0">
                          <a:latin typeface="Bahnschrift"/>
                        </a:rPr>
                        <a:t> N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1771" y="2891971"/>
          <a:ext cx="6139543" cy="925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52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(0-255 . 0-255 . 0-255 .</a:t>
                      </a:r>
                      <a:r>
                        <a:rPr lang="en-US" sz="3200" baseline="0" dirty="0">
                          <a:latin typeface="Bahnschrift"/>
                        </a:rPr>
                        <a:t> 0-255)</a:t>
                      </a:r>
                      <a:r>
                        <a:rPr lang="en-US" sz="3200" baseline="-25000" dirty="0">
                          <a:latin typeface="Bahnschrift"/>
                        </a:rPr>
                        <a:t>10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631" t="17485" r="8333" b="28646"/>
          <a:stretch>
            <a:fillRect/>
          </a:stretch>
        </p:blipFill>
        <p:spPr bwMode="auto">
          <a:xfrm>
            <a:off x="2467428" y="3759200"/>
            <a:ext cx="4049486" cy="262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this lecture student will be able to</a:t>
            </a:r>
          </a:p>
          <a:p>
            <a:pPr lvl="1"/>
            <a:r>
              <a:rPr lang="en-US" dirty="0"/>
              <a:t>what is an </a:t>
            </a:r>
            <a:r>
              <a:rPr lang="en-US" dirty="0" err="1"/>
              <a:t>ip</a:t>
            </a:r>
            <a:r>
              <a:rPr lang="en-US" dirty="0"/>
              <a:t> address.</a:t>
            </a:r>
          </a:p>
          <a:p>
            <a:pPr lvl="1"/>
            <a:r>
              <a:rPr lang="en-US" dirty="0"/>
              <a:t>types of </a:t>
            </a:r>
            <a:r>
              <a:rPr lang="en-US" dirty="0" err="1"/>
              <a:t>ip</a:t>
            </a:r>
            <a:r>
              <a:rPr lang="en-US" dirty="0"/>
              <a:t> address.</a:t>
            </a:r>
          </a:p>
          <a:p>
            <a:pPr lvl="1"/>
            <a:r>
              <a:rPr lang="en-US" dirty="0"/>
              <a:t>how to find public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pPr lvl="1"/>
            <a:r>
              <a:rPr lang="en-US" dirty="0"/>
              <a:t>classification of </a:t>
            </a:r>
            <a:r>
              <a:rPr lang="en-US" dirty="0" err="1"/>
              <a:t>ip</a:t>
            </a:r>
            <a:r>
              <a:rPr lang="en-US" dirty="0"/>
              <a:t> addresses</a:t>
            </a:r>
          </a:p>
          <a:p>
            <a:pPr lvl="1"/>
            <a:r>
              <a:rPr lang="en-US" dirty="0"/>
              <a:t>comparison between ipv4 and ipv6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43591"/>
              </p:ext>
            </p:extLst>
          </p:nvPr>
        </p:nvGraphicFramePr>
        <p:xfrm>
          <a:off x="1890487" y="1525602"/>
          <a:ext cx="5312228" cy="63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N . N . N .</a:t>
                      </a:r>
                      <a:r>
                        <a:rPr lang="en-US" sz="3200" baseline="0" dirty="0">
                          <a:latin typeface="Bahnschrift"/>
                        </a:rPr>
                        <a:t> N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11999"/>
              </p:ext>
            </p:extLst>
          </p:nvPr>
        </p:nvGraphicFramePr>
        <p:xfrm>
          <a:off x="1476830" y="2329894"/>
          <a:ext cx="6139543" cy="814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48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(0-255 . 0-255 . 0-255 .</a:t>
                      </a:r>
                      <a:r>
                        <a:rPr lang="en-US" sz="3200" baseline="0" dirty="0">
                          <a:latin typeface="Bahnschrift"/>
                        </a:rPr>
                        <a:t> 0-255)</a:t>
                      </a:r>
                      <a:r>
                        <a:rPr lang="en-US" sz="3200" baseline="-25000" dirty="0">
                          <a:latin typeface="Bahnschrift"/>
                        </a:rPr>
                        <a:t>10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097"/>
              </p:ext>
            </p:extLst>
          </p:nvPr>
        </p:nvGraphicFramePr>
        <p:xfrm>
          <a:off x="112487" y="3314013"/>
          <a:ext cx="8868229" cy="66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(00000000 .00000000 . 00000000 .</a:t>
                      </a:r>
                      <a:r>
                        <a:rPr lang="en-US" sz="3200" baseline="0" dirty="0">
                          <a:latin typeface="Bahnschrift"/>
                        </a:rPr>
                        <a:t> 00000000)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23142"/>
              </p:ext>
            </p:extLst>
          </p:nvPr>
        </p:nvGraphicFramePr>
        <p:xfrm>
          <a:off x="112487" y="4658753"/>
          <a:ext cx="8868229" cy="66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(11111111 .11111111 . 11111111 .</a:t>
                      </a:r>
                      <a:r>
                        <a:rPr lang="en-US" sz="3200" baseline="0" dirty="0">
                          <a:latin typeface="Bahnschrift"/>
                        </a:rPr>
                        <a:t> 11111111)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4716" y="4040899"/>
            <a:ext cx="783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"/>
              </a:rPr>
              <a:t>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0887" y="5965155"/>
            <a:ext cx="3991428" cy="725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"/>
              </a:rPr>
              <a:t>BINARY FORM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30487" y="5276487"/>
            <a:ext cx="232228" cy="537027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IPv4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5853"/>
              </p:ext>
            </p:extLst>
          </p:nvPr>
        </p:nvGraphicFramePr>
        <p:xfrm>
          <a:off x="112487" y="1624111"/>
          <a:ext cx="8868229" cy="66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(00000000 .00000000 . 00000000 .</a:t>
                      </a:r>
                      <a:r>
                        <a:rPr lang="en-US" sz="3200" baseline="0" dirty="0">
                          <a:latin typeface="Bahnschrift"/>
                        </a:rPr>
                        <a:t> 00000000)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44350"/>
              </p:ext>
            </p:extLst>
          </p:nvPr>
        </p:nvGraphicFramePr>
        <p:xfrm>
          <a:off x="112487" y="2968851"/>
          <a:ext cx="8868229" cy="66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"/>
                        </a:rPr>
                        <a:t>(11111111 .11111111 . 11111111 .</a:t>
                      </a:r>
                      <a:r>
                        <a:rPr lang="en-US" sz="3200" baseline="0" dirty="0">
                          <a:latin typeface="Bahnschrift"/>
                        </a:rPr>
                        <a:t> 11111111)</a:t>
                      </a:r>
                      <a:endParaRPr lang="en-US" sz="3200" dirty="0">
                        <a:latin typeface="Bahnschrif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4716" y="2350997"/>
            <a:ext cx="783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"/>
              </a:rPr>
              <a:t>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0887" y="4263678"/>
            <a:ext cx="3991428" cy="725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"/>
              </a:rPr>
              <a:t>BINARY FORM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30487" y="3586585"/>
            <a:ext cx="232228" cy="537027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FB1B4-B9DF-4D7E-A878-64928CDC9EC9}"/>
              </a:ext>
            </a:extLst>
          </p:cNvPr>
          <p:cNvSpPr/>
          <p:nvPr/>
        </p:nvSpPr>
        <p:spPr>
          <a:xfrm>
            <a:off x="1672327" y="5712791"/>
            <a:ext cx="5849258" cy="899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"/>
              </a:rPr>
              <a:t>IPv4 is a 32-bit address</a:t>
            </a:r>
          </a:p>
        </p:txBody>
      </p:sp>
      <p:sp>
        <p:nvSpPr>
          <p:cNvPr id="12" name="Down Arrow 9">
            <a:extLst>
              <a:ext uri="{FF2B5EF4-FFF2-40B4-BE49-F238E27FC236}">
                <a16:creationId xmlns:a16="http://schemas.microsoft.com/office/drawing/2014/main" id="{2581CD83-4C9E-4AA9-BD98-0825AE8166AE}"/>
              </a:ext>
            </a:extLst>
          </p:cNvPr>
          <p:cNvSpPr/>
          <p:nvPr/>
        </p:nvSpPr>
        <p:spPr>
          <a:xfrm>
            <a:off x="4430487" y="5106314"/>
            <a:ext cx="232228" cy="537027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7371" y="1942135"/>
            <a:ext cx="5849258" cy="89988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D1B2E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/>
              </a:rPr>
              <a:t>IPv4 is a 32-bit address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34786"/>
              </p:ext>
            </p:extLst>
          </p:nvPr>
        </p:nvGraphicFramePr>
        <p:xfrm>
          <a:off x="2113298" y="4015981"/>
          <a:ext cx="4917403" cy="88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/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/>
                        </a:rPr>
                        <a:t>32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/>
                        </a:rPr>
                        <a:t> =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/>
                        </a:rPr>
                        <a:t>4,294,967,296 Devices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8886"/>
            <a:ext cx="8654246" cy="49949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connect only </a:t>
            </a:r>
            <a:r>
              <a:rPr lang="en-US" dirty="0">
                <a:latin typeface="Bahnschrift"/>
              </a:rPr>
              <a:t>4,294,967,296 devices.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ISSUE with 32-bit IPv4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1397" r="10042"/>
          <a:stretch>
            <a:fillRect/>
          </a:stretch>
        </p:blipFill>
        <p:spPr bwMode="auto">
          <a:xfrm>
            <a:off x="1081750" y="2409540"/>
            <a:ext cx="1560379" cy="149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7524" t="5264" r="27843" b="3848"/>
          <a:stretch/>
        </p:blipFill>
        <p:spPr bwMode="auto">
          <a:xfrm>
            <a:off x="7113159" y="2211666"/>
            <a:ext cx="583517" cy="118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8385" t="23587" r="8401" b="23833"/>
          <a:stretch>
            <a:fillRect/>
          </a:stretch>
        </p:blipFill>
        <p:spPr bwMode="auto">
          <a:xfrm>
            <a:off x="759766" y="4799535"/>
            <a:ext cx="2204345" cy="139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 l="6317" t="10635" r="5979" b="7418"/>
          <a:stretch>
            <a:fillRect/>
          </a:stretch>
        </p:blipFill>
        <p:spPr bwMode="auto">
          <a:xfrm>
            <a:off x="6706712" y="4621280"/>
            <a:ext cx="1857595" cy="173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B20F83E-A463-47AC-8053-F1EBFF8C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62" y="2189629"/>
            <a:ext cx="1723623" cy="39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We have far more than 4 billion so slowly we are moving towards IPV6.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ISSUE with 32-bit IPv4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9634"/>
            <a:ext cx="9144000" cy="1258731"/>
          </a:xfrm>
          <a:solidFill>
            <a:srgbClr val="7030A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Bahnschrift SemiBold" panose="020B0502040204020203" pitchFamily="34" charset="0"/>
              </a:rPr>
              <a:t>IPV6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343DBA-C8A3-4821-B651-3F362E490FBF}"/>
              </a:ext>
            </a:extLst>
          </p:cNvPr>
          <p:cNvSpPr txBox="1">
            <a:spLocks/>
          </p:cNvSpPr>
          <p:nvPr/>
        </p:nvSpPr>
        <p:spPr>
          <a:xfrm>
            <a:off x="0" y="2569579"/>
            <a:ext cx="9144000" cy="12297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070F26-CA90-4AD7-975C-2B0A2AA67CC7}"/>
              </a:ext>
            </a:extLst>
          </p:cNvPr>
          <p:cNvSpPr txBox="1">
            <a:spLocks/>
          </p:cNvSpPr>
          <p:nvPr/>
        </p:nvSpPr>
        <p:spPr>
          <a:xfrm>
            <a:off x="0" y="4165447"/>
            <a:ext cx="9144000" cy="12297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75" y="1897378"/>
            <a:ext cx="8654246" cy="5914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IPV6 is 128-bit address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79104"/>
              </p:ext>
            </p:extLst>
          </p:nvPr>
        </p:nvGraphicFramePr>
        <p:xfrm>
          <a:off x="121534" y="2710084"/>
          <a:ext cx="8900931" cy="59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/>
                        </a:rPr>
                        <a:t>NNNN:NNNN:NNNN:NNNN:NNNN:NNNN:NNNN:NNNN</a:t>
                      </a:r>
                    </a:p>
                  </a:txBody>
                  <a:tcPr marL="100584" marR="1005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8974" r="6840" b="46667"/>
          <a:stretch>
            <a:fillRect/>
          </a:stretch>
        </p:blipFill>
        <p:spPr bwMode="auto">
          <a:xfrm>
            <a:off x="1088569" y="4762178"/>
            <a:ext cx="6763657" cy="189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28798" y="2639427"/>
            <a:ext cx="5283200" cy="575774"/>
          </a:xfrm>
          <a:prstGeom prst="rect">
            <a:avLst/>
          </a:pr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/>
              </a:rPr>
              <a:t>Human Understandable Form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09141" y="3477498"/>
            <a:ext cx="522514" cy="104502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02562F-DD26-40FA-9811-94B16EB79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88594"/>
              </p:ext>
            </p:extLst>
          </p:nvPr>
        </p:nvGraphicFramePr>
        <p:xfrm>
          <a:off x="121534" y="1736288"/>
          <a:ext cx="8900931" cy="59145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90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/>
                        </a:rPr>
                        <a:t>NNNN:NNNN:NNNN:NNNN:NNNN:NNNN:NNNN:NNNN</a:t>
                      </a:r>
                    </a:p>
                  </a:txBody>
                  <a:tcPr marL="100584" marR="1005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7229" r="7382"/>
          <a:stretch>
            <a:fillRect/>
          </a:stretch>
        </p:blipFill>
        <p:spPr bwMode="auto">
          <a:xfrm>
            <a:off x="3635790" y="2662546"/>
            <a:ext cx="5351877" cy="2765978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6883" y="3406907"/>
            <a:ext cx="2395958" cy="1277258"/>
          </a:xfrm>
          <a:prstGeom prst="rect">
            <a:avLst/>
          </a:pr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/>
              </a:rPr>
              <a:t>Converted into 128 ones </a:t>
            </a:r>
            <a:r>
              <a:rPr lang="en-US" sz="2800">
                <a:latin typeface="Bahnschrift"/>
              </a:rPr>
              <a:t>or zeros</a:t>
            </a:r>
            <a:endParaRPr lang="en-US" sz="2800" dirty="0">
              <a:latin typeface="Bahnschrif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51315" y="3820563"/>
            <a:ext cx="1016000" cy="44994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Total 2</a:t>
            </a:r>
            <a:r>
              <a:rPr lang="en-US" sz="2600" baseline="30000" dirty="0"/>
              <a:t>128 </a:t>
            </a:r>
            <a:r>
              <a:rPr lang="en-US" sz="2600" dirty="0"/>
              <a:t> devices can be connected to internet.</a:t>
            </a:r>
          </a:p>
          <a:p>
            <a:pPr>
              <a:lnSpc>
                <a:spcPct val="150000"/>
              </a:lnSpc>
              <a:buSzPct val="109000"/>
            </a:pPr>
            <a:r>
              <a:rPr lang="en-US" sz="2400" dirty="0"/>
              <a:t>2</a:t>
            </a:r>
            <a:r>
              <a:rPr lang="en-US" sz="2400" baseline="30000" dirty="0"/>
              <a:t>128 </a:t>
            </a:r>
            <a:r>
              <a:rPr lang="en-US" sz="2400" baseline="-25000" dirty="0"/>
              <a:t>  </a:t>
            </a:r>
            <a:r>
              <a:rPr lang="en-US" sz="2400" dirty="0"/>
              <a:t> = 340,282,366,920,938,463,463,374,607,431,768,211,456</a:t>
            </a:r>
            <a:r>
              <a:rPr lang="en-US" sz="2400" baseline="30000" dirty="0"/>
              <a:t>    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IPV6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5337" y="1791283"/>
            <a:ext cx="6413325" cy="4397136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How to Find Your Computer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Public IP Address?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 l="465" t="5497" r="15827" b="27175"/>
          <a:stretch/>
        </p:blipFill>
        <p:spPr bwMode="auto">
          <a:xfrm>
            <a:off x="804203" y="2062112"/>
            <a:ext cx="7862410" cy="370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43811-E98F-40B4-A6F8-A1144AF11E7F}"/>
              </a:ext>
            </a:extLst>
          </p:cNvPr>
          <p:cNvSpPr/>
          <p:nvPr/>
        </p:nvSpPr>
        <p:spPr>
          <a:xfrm>
            <a:off x="764783" y="2771845"/>
            <a:ext cx="3409493" cy="1314309"/>
          </a:xfrm>
          <a:custGeom>
            <a:avLst/>
            <a:gdLst>
              <a:gd name="connsiteX0" fmla="*/ 0 w 3409493"/>
              <a:gd name="connsiteY0" fmla="*/ 131431 h 1314309"/>
              <a:gd name="connsiteX1" fmla="*/ 131431 w 3409493"/>
              <a:gd name="connsiteY1" fmla="*/ 0 h 1314309"/>
              <a:gd name="connsiteX2" fmla="*/ 3278062 w 3409493"/>
              <a:gd name="connsiteY2" fmla="*/ 0 h 1314309"/>
              <a:gd name="connsiteX3" fmla="*/ 3409493 w 3409493"/>
              <a:gd name="connsiteY3" fmla="*/ 131431 h 1314309"/>
              <a:gd name="connsiteX4" fmla="*/ 3409493 w 3409493"/>
              <a:gd name="connsiteY4" fmla="*/ 1182878 h 1314309"/>
              <a:gd name="connsiteX5" fmla="*/ 3278062 w 3409493"/>
              <a:gd name="connsiteY5" fmla="*/ 1314309 h 1314309"/>
              <a:gd name="connsiteX6" fmla="*/ 131431 w 3409493"/>
              <a:gd name="connsiteY6" fmla="*/ 1314309 h 1314309"/>
              <a:gd name="connsiteX7" fmla="*/ 0 w 3409493"/>
              <a:gd name="connsiteY7" fmla="*/ 1182878 h 1314309"/>
              <a:gd name="connsiteX8" fmla="*/ 0 w 3409493"/>
              <a:gd name="connsiteY8" fmla="*/ 131431 h 131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9493" h="1314309">
                <a:moveTo>
                  <a:pt x="0" y="131431"/>
                </a:moveTo>
                <a:cubicBezTo>
                  <a:pt x="0" y="58844"/>
                  <a:pt x="58844" y="0"/>
                  <a:pt x="131431" y="0"/>
                </a:cubicBezTo>
                <a:lnTo>
                  <a:pt x="3278062" y="0"/>
                </a:lnTo>
                <a:cubicBezTo>
                  <a:pt x="3350649" y="0"/>
                  <a:pt x="3409493" y="58844"/>
                  <a:pt x="3409493" y="131431"/>
                </a:cubicBezTo>
                <a:lnTo>
                  <a:pt x="3409493" y="1182878"/>
                </a:lnTo>
                <a:cubicBezTo>
                  <a:pt x="3409493" y="1255465"/>
                  <a:pt x="3350649" y="1314309"/>
                  <a:pt x="3278062" y="1314309"/>
                </a:cubicBezTo>
                <a:lnTo>
                  <a:pt x="131431" y="1314309"/>
                </a:lnTo>
                <a:cubicBezTo>
                  <a:pt x="58844" y="1314309"/>
                  <a:pt x="0" y="1255465"/>
                  <a:pt x="0" y="1182878"/>
                </a:cubicBezTo>
                <a:lnTo>
                  <a:pt x="0" y="131431"/>
                </a:lnTo>
                <a:close/>
              </a:path>
            </a:pathLst>
          </a:custGeom>
          <a:solidFill>
            <a:srgbClr val="7030A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latin typeface="Bahnschrift" panose="020B0502040204020203" pitchFamily="34" charset="0"/>
              </a:rPr>
              <a:t>IP</a:t>
            </a:r>
            <a:br>
              <a:rPr lang="en-US" sz="3200" kern="1200" dirty="0">
                <a:latin typeface="Bahnschrift" panose="020B0502040204020203" pitchFamily="34" charset="0"/>
              </a:rPr>
            </a:br>
            <a:r>
              <a:rPr lang="en-US" sz="3200" kern="1200" dirty="0">
                <a:latin typeface="Bahnschrift" panose="020B0502040204020203" pitchFamily="34" charset="0"/>
              </a:rPr>
              <a:t>Addresses</a:t>
            </a:r>
            <a:endParaRPr lang="en-IN" sz="3200" kern="1200" dirty="0">
              <a:latin typeface="Bahnschrift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FFA890-498E-473F-BDF8-D0D1D1AF66C2}"/>
              </a:ext>
            </a:extLst>
          </p:cNvPr>
          <p:cNvSpPr/>
          <p:nvPr/>
        </p:nvSpPr>
        <p:spPr>
          <a:xfrm rot="19915640">
            <a:off x="4066343" y="2950686"/>
            <a:ext cx="1834848" cy="93164"/>
          </a:xfrm>
          <a:custGeom>
            <a:avLst/>
            <a:gdLst>
              <a:gd name="connsiteX0" fmla="*/ 0 w 1834848"/>
              <a:gd name="connsiteY0" fmla="*/ 46582 h 93164"/>
              <a:gd name="connsiteX1" fmla="*/ 1834848 w 1834848"/>
              <a:gd name="connsiteY1" fmla="*/ 46582 h 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4848" h="93164">
                <a:moveTo>
                  <a:pt x="0" y="46582"/>
                </a:moveTo>
                <a:lnTo>
                  <a:pt x="1834848" y="46582"/>
                </a:lnTo>
              </a:path>
            </a:pathLst>
          </a:custGeom>
          <a:noFill/>
          <a:ln>
            <a:solidFill>
              <a:srgbClr val="7030A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4253" tIns="711" rIns="884253" bIns="711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AE9403-358E-462D-9ABD-223E0EA28133}"/>
              </a:ext>
            </a:extLst>
          </p:cNvPr>
          <p:cNvSpPr/>
          <p:nvPr/>
        </p:nvSpPr>
        <p:spPr>
          <a:xfrm>
            <a:off x="5793257" y="2132479"/>
            <a:ext cx="2242329" cy="866114"/>
          </a:xfrm>
          <a:custGeom>
            <a:avLst/>
            <a:gdLst>
              <a:gd name="connsiteX0" fmla="*/ 0 w 2242329"/>
              <a:gd name="connsiteY0" fmla="*/ 86611 h 866114"/>
              <a:gd name="connsiteX1" fmla="*/ 86611 w 2242329"/>
              <a:gd name="connsiteY1" fmla="*/ 0 h 866114"/>
              <a:gd name="connsiteX2" fmla="*/ 2155718 w 2242329"/>
              <a:gd name="connsiteY2" fmla="*/ 0 h 866114"/>
              <a:gd name="connsiteX3" fmla="*/ 2242329 w 2242329"/>
              <a:gd name="connsiteY3" fmla="*/ 86611 h 866114"/>
              <a:gd name="connsiteX4" fmla="*/ 2242329 w 2242329"/>
              <a:gd name="connsiteY4" fmla="*/ 779503 h 866114"/>
              <a:gd name="connsiteX5" fmla="*/ 2155718 w 2242329"/>
              <a:gd name="connsiteY5" fmla="*/ 866114 h 866114"/>
              <a:gd name="connsiteX6" fmla="*/ 86611 w 2242329"/>
              <a:gd name="connsiteY6" fmla="*/ 866114 h 866114"/>
              <a:gd name="connsiteX7" fmla="*/ 0 w 2242329"/>
              <a:gd name="connsiteY7" fmla="*/ 779503 h 866114"/>
              <a:gd name="connsiteX8" fmla="*/ 0 w 2242329"/>
              <a:gd name="connsiteY8" fmla="*/ 86611 h 8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2329" h="866114">
                <a:moveTo>
                  <a:pt x="0" y="86611"/>
                </a:moveTo>
                <a:cubicBezTo>
                  <a:pt x="0" y="38777"/>
                  <a:pt x="38777" y="0"/>
                  <a:pt x="86611" y="0"/>
                </a:cubicBezTo>
                <a:lnTo>
                  <a:pt x="2155718" y="0"/>
                </a:lnTo>
                <a:cubicBezTo>
                  <a:pt x="2203552" y="0"/>
                  <a:pt x="2242329" y="38777"/>
                  <a:pt x="2242329" y="86611"/>
                </a:cubicBezTo>
                <a:lnTo>
                  <a:pt x="2242329" y="779503"/>
                </a:lnTo>
                <a:cubicBezTo>
                  <a:pt x="2242329" y="827337"/>
                  <a:pt x="2203552" y="866114"/>
                  <a:pt x="2155718" y="866114"/>
                </a:cubicBezTo>
                <a:lnTo>
                  <a:pt x="86611" y="866114"/>
                </a:lnTo>
                <a:cubicBezTo>
                  <a:pt x="38777" y="866114"/>
                  <a:pt x="0" y="827337"/>
                  <a:pt x="0" y="779503"/>
                </a:cubicBezTo>
                <a:lnTo>
                  <a:pt x="0" y="86611"/>
                </a:lnTo>
                <a:close/>
              </a:path>
            </a:pathLst>
          </a:custGeom>
          <a:solidFill>
            <a:srgbClr val="7030A0">
              <a:alpha val="52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148" tIns="43148" rIns="43148" bIns="4314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IPv4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CBA068-FE99-42D4-BF2B-D316AC6AAB79}"/>
              </a:ext>
            </a:extLst>
          </p:cNvPr>
          <p:cNvSpPr/>
          <p:nvPr/>
        </p:nvSpPr>
        <p:spPr>
          <a:xfrm rot="1709918">
            <a:off x="4062665" y="3821910"/>
            <a:ext cx="1842203" cy="93164"/>
          </a:xfrm>
          <a:custGeom>
            <a:avLst/>
            <a:gdLst>
              <a:gd name="connsiteX0" fmla="*/ 0 w 1842203"/>
              <a:gd name="connsiteY0" fmla="*/ 46582 h 93164"/>
              <a:gd name="connsiteX1" fmla="*/ 1842203 w 1842203"/>
              <a:gd name="connsiteY1" fmla="*/ 46582 h 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2203" h="93164">
                <a:moveTo>
                  <a:pt x="0" y="46582"/>
                </a:moveTo>
                <a:lnTo>
                  <a:pt x="1842203" y="46582"/>
                </a:lnTo>
              </a:path>
            </a:pathLst>
          </a:custGeom>
          <a:noFill/>
          <a:ln>
            <a:solidFill>
              <a:srgbClr val="7030A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7746" tIns="526" rIns="887746" bIns="527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4D926C-8EAE-4306-BBDD-A8697A9E34F4}"/>
              </a:ext>
            </a:extLst>
          </p:cNvPr>
          <p:cNvSpPr/>
          <p:nvPr/>
        </p:nvSpPr>
        <p:spPr>
          <a:xfrm>
            <a:off x="5793257" y="3874928"/>
            <a:ext cx="2242329" cy="866114"/>
          </a:xfrm>
          <a:custGeom>
            <a:avLst/>
            <a:gdLst>
              <a:gd name="connsiteX0" fmla="*/ 0 w 2242329"/>
              <a:gd name="connsiteY0" fmla="*/ 86611 h 866114"/>
              <a:gd name="connsiteX1" fmla="*/ 86611 w 2242329"/>
              <a:gd name="connsiteY1" fmla="*/ 0 h 866114"/>
              <a:gd name="connsiteX2" fmla="*/ 2155718 w 2242329"/>
              <a:gd name="connsiteY2" fmla="*/ 0 h 866114"/>
              <a:gd name="connsiteX3" fmla="*/ 2242329 w 2242329"/>
              <a:gd name="connsiteY3" fmla="*/ 86611 h 866114"/>
              <a:gd name="connsiteX4" fmla="*/ 2242329 w 2242329"/>
              <a:gd name="connsiteY4" fmla="*/ 779503 h 866114"/>
              <a:gd name="connsiteX5" fmla="*/ 2155718 w 2242329"/>
              <a:gd name="connsiteY5" fmla="*/ 866114 h 866114"/>
              <a:gd name="connsiteX6" fmla="*/ 86611 w 2242329"/>
              <a:gd name="connsiteY6" fmla="*/ 866114 h 866114"/>
              <a:gd name="connsiteX7" fmla="*/ 0 w 2242329"/>
              <a:gd name="connsiteY7" fmla="*/ 779503 h 866114"/>
              <a:gd name="connsiteX8" fmla="*/ 0 w 2242329"/>
              <a:gd name="connsiteY8" fmla="*/ 86611 h 8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2329" h="866114">
                <a:moveTo>
                  <a:pt x="0" y="86611"/>
                </a:moveTo>
                <a:cubicBezTo>
                  <a:pt x="0" y="38777"/>
                  <a:pt x="38777" y="0"/>
                  <a:pt x="86611" y="0"/>
                </a:cubicBezTo>
                <a:lnTo>
                  <a:pt x="2155718" y="0"/>
                </a:lnTo>
                <a:cubicBezTo>
                  <a:pt x="2203552" y="0"/>
                  <a:pt x="2242329" y="38777"/>
                  <a:pt x="2242329" y="86611"/>
                </a:cubicBezTo>
                <a:lnTo>
                  <a:pt x="2242329" y="779503"/>
                </a:lnTo>
                <a:cubicBezTo>
                  <a:pt x="2242329" y="827337"/>
                  <a:pt x="2203552" y="866114"/>
                  <a:pt x="2155718" y="866114"/>
                </a:cubicBezTo>
                <a:lnTo>
                  <a:pt x="86611" y="866114"/>
                </a:lnTo>
                <a:cubicBezTo>
                  <a:pt x="38777" y="866114"/>
                  <a:pt x="0" y="827337"/>
                  <a:pt x="0" y="779503"/>
                </a:cubicBezTo>
                <a:lnTo>
                  <a:pt x="0" y="86611"/>
                </a:lnTo>
                <a:close/>
              </a:path>
            </a:pathLst>
          </a:custGeom>
          <a:solidFill>
            <a:srgbClr val="7030A0">
              <a:alpha val="52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148" tIns="43148" rIns="43148" bIns="4314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8548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7BC0B0-C80B-48BE-BBF9-BFBCDB81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How would you check your Smartphone public IP address???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CC8284-E4B4-41B7-8C42-3D964F1B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Think About It…</a:t>
            </a:r>
          </a:p>
        </p:txBody>
      </p:sp>
    </p:spTree>
    <p:extLst>
      <p:ext uri="{BB962C8B-B14F-4D97-AF65-F5344CB8AC3E}">
        <p14:creationId xmlns:p14="http://schemas.microsoft.com/office/powerpoint/2010/main" val="99783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/>
          <a:srcRect l="4336" t="855" r="2817" b="4131"/>
          <a:stretch/>
        </p:blipFill>
        <p:spPr bwMode="auto">
          <a:xfrm rot="19686362">
            <a:off x="85856" y="2278304"/>
            <a:ext cx="4587293" cy="330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8428" y="1666767"/>
            <a:ext cx="4043056" cy="4894217"/>
          </a:xfrm>
        </p:spPr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dirty="0"/>
              <a:t>Without IPV4 and IPV6, we won't be able to connect with internet.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IP address is must for internet connection.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Important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Classification</a:t>
            </a:r>
            <a:r>
              <a:rPr lang="en-US" dirty="0"/>
              <a:t> of IP address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95FE8EC-ACC8-4824-82A8-11F5203D9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340981"/>
              </p:ext>
            </p:extLst>
          </p:nvPr>
        </p:nvGraphicFramePr>
        <p:xfrm>
          <a:off x="822960" y="1600200"/>
          <a:ext cx="7498080" cy="467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Dynamic IP Address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6226538" y="1340417"/>
            <a:ext cx="2598057" cy="1582057"/>
          </a:xfrm>
          <a:prstGeom prst="cloudCallout">
            <a:avLst>
              <a:gd name="adj1" fmla="val -35089"/>
              <a:gd name="adj2" fmla="val 60305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>
                <a:latin typeface="Bahnschrift" panose="020B0502040204020203" pitchFamily="34" charset="0"/>
              </a:rPr>
              <a:t>Internet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11552" t="-630" r="-7679"/>
          <a:stretch/>
        </p:blipFill>
        <p:spPr bwMode="auto">
          <a:xfrm>
            <a:off x="993575" y="3516958"/>
            <a:ext cx="1672348" cy="292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 l="6959" t="10286" r="6424" b="16952"/>
          <a:stretch>
            <a:fillRect/>
          </a:stretch>
        </p:blipFill>
        <p:spPr bwMode="auto">
          <a:xfrm>
            <a:off x="261530" y="1305692"/>
            <a:ext cx="2715621" cy="160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76EFE5-6333-4CD1-9C97-B3C067BADF84}"/>
              </a:ext>
            </a:extLst>
          </p:cNvPr>
          <p:cNvSpPr/>
          <p:nvPr/>
        </p:nvSpPr>
        <p:spPr>
          <a:xfrm>
            <a:off x="892866" y="6528121"/>
            <a:ext cx="1549392" cy="27600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192.168.1.107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4650A8-025A-49D1-A32F-D176CA62F1D3}"/>
              </a:ext>
            </a:extLst>
          </p:cNvPr>
          <p:cNvSpPr/>
          <p:nvPr/>
        </p:nvSpPr>
        <p:spPr>
          <a:xfrm>
            <a:off x="892866" y="3065034"/>
            <a:ext cx="1549392" cy="27600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192.168.1.104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Dynamic IP Address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226538" y="1340417"/>
            <a:ext cx="2598057" cy="1582057"/>
          </a:xfrm>
          <a:prstGeom prst="cloudCallout">
            <a:avLst>
              <a:gd name="adj1" fmla="val -35089"/>
              <a:gd name="adj2" fmla="val 60305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>
                <a:latin typeface="Bahnschrift" panose="020B0502040204020203" pitchFamily="34" charset="0"/>
              </a:rPr>
              <a:t>Internet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11552" t="-630" r="-7679"/>
          <a:stretch/>
        </p:blipFill>
        <p:spPr bwMode="auto">
          <a:xfrm>
            <a:off x="993575" y="3516958"/>
            <a:ext cx="1672348" cy="292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 l="6959" t="10286" r="6424" b="16952"/>
          <a:stretch>
            <a:fillRect/>
          </a:stretch>
        </p:blipFill>
        <p:spPr bwMode="auto">
          <a:xfrm>
            <a:off x="261530" y="1305692"/>
            <a:ext cx="2715621" cy="160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9779B-087D-4991-958D-A69FEBA6A219}"/>
              </a:ext>
            </a:extLst>
          </p:cNvPr>
          <p:cNvSpPr txBox="1"/>
          <p:nvPr/>
        </p:nvSpPr>
        <p:spPr>
          <a:xfrm>
            <a:off x="6471350" y="3695217"/>
            <a:ext cx="24527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>
                <a:ln w="5715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FE3E4D-9CDD-4B3B-B17A-39A5F0127D01}"/>
              </a:ext>
            </a:extLst>
          </p:cNvPr>
          <p:cNvSpPr/>
          <p:nvPr/>
        </p:nvSpPr>
        <p:spPr>
          <a:xfrm>
            <a:off x="6609143" y="5350442"/>
            <a:ext cx="2177143" cy="4271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>
                <a:latin typeface="Bahnschrift" panose="020B0502040204020203" pitchFamily="34" charset="0"/>
              </a:rPr>
              <a:t>Internet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DD4050-D3E7-4016-AAFC-007810D00DF0}"/>
              </a:ext>
            </a:extLst>
          </p:cNvPr>
          <p:cNvSpPr/>
          <p:nvPr/>
        </p:nvSpPr>
        <p:spPr>
          <a:xfrm>
            <a:off x="6609143" y="5823859"/>
            <a:ext cx="2177143" cy="4271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>
                <a:latin typeface="Bahnschrift" panose="020B0502040204020203" pitchFamily="34" charset="0"/>
              </a:rPr>
              <a:t>Service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B878EB-A1B9-45B6-9AE2-964337D88B8B}"/>
              </a:ext>
            </a:extLst>
          </p:cNvPr>
          <p:cNvSpPr/>
          <p:nvPr/>
        </p:nvSpPr>
        <p:spPr>
          <a:xfrm>
            <a:off x="6609143" y="6309118"/>
            <a:ext cx="2177143" cy="4271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>
                <a:latin typeface="Bahnschrift" panose="020B0502040204020203" pitchFamily="34" charset="0"/>
              </a:rPr>
              <a:t>Provider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9EEB8A-5501-45EA-A3D2-02C2C08D6CC3}"/>
              </a:ext>
            </a:extLst>
          </p:cNvPr>
          <p:cNvGraphicFramePr>
            <a:graphicFrameLocks noGrp="1"/>
          </p:cNvGraphicFramePr>
          <p:nvPr/>
        </p:nvGraphicFramePr>
        <p:xfrm>
          <a:off x="3536912" y="5350442"/>
          <a:ext cx="220124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192.168.1.101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192.168.1.254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A76EFE5-6333-4CD1-9C97-B3C067BADF84}"/>
              </a:ext>
            </a:extLst>
          </p:cNvPr>
          <p:cNvSpPr/>
          <p:nvPr/>
        </p:nvSpPr>
        <p:spPr>
          <a:xfrm>
            <a:off x="892866" y="6528121"/>
            <a:ext cx="1549392" cy="27600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192.168.1.107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4650A8-025A-49D1-A32F-D176CA62F1D3}"/>
              </a:ext>
            </a:extLst>
          </p:cNvPr>
          <p:cNvSpPr/>
          <p:nvPr/>
        </p:nvSpPr>
        <p:spPr>
          <a:xfrm>
            <a:off x="892866" y="3065034"/>
            <a:ext cx="1549392" cy="27600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192.168.1.104</a:t>
            </a:r>
          </a:p>
        </p:txBody>
      </p:sp>
    </p:spTree>
    <p:extLst>
      <p:ext uri="{BB962C8B-B14F-4D97-AF65-F5344CB8AC3E}">
        <p14:creationId xmlns:p14="http://schemas.microsoft.com/office/powerpoint/2010/main" val="129070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Dynamic IP Address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226538" y="1340417"/>
            <a:ext cx="2598057" cy="1582057"/>
          </a:xfrm>
          <a:prstGeom prst="cloudCallout">
            <a:avLst>
              <a:gd name="adj1" fmla="val -35089"/>
              <a:gd name="adj2" fmla="val 60305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>
                <a:latin typeface="Bahnschrift" panose="020B0502040204020203" pitchFamily="34" charset="0"/>
              </a:rPr>
              <a:t>Internet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11552" t="-630" r="-7679"/>
          <a:stretch/>
        </p:blipFill>
        <p:spPr bwMode="auto">
          <a:xfrm>
            <a:off x="993575" y="3516958"/>
            <a:ext cx="1672348" cy="292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 l="6959" t="10286" r="6424" b="16952"/>
          <a:stretch>
            <a:fillRect/>
          </a:stretch>
        </p:blipFill>
        <p:spPr bwMode="auto">
          <a:xfrm>
            <a:off x="261530" y="1305692"/>
            <a:ext cx="2715621" cy="160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9779B-087D-4991-958D-A69FEBA6A219}"/>
              </a:ext>
            </a:extLst>
          </p:cNvPr>
          <p:cNvSpPr txBox="1"/>
          <p:nvPr/>
        </p:nvSpPr>
        <p:spPr>
          <a:xfrm>
            <a:off x="6471350" y="3695217"/>
            <a:ext cx="24527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>
                <a:ln w="5715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FE3E4D-9CDD-4B3B-B17A-39A5F0127D01}"/>
              </a:ext>
            </a:extLst>
          </p:cNvPr>
          <p:cNvSpPr/>
          <p:nvPr/>
        </p:nvSpPr>
        <p:spPr>
          <a:xfrm>
            <a:off x="6609143" y="5350442"/>
            <a:ext cx="2177143" cy="4271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>
                <a:latin typeface="Bahnschrift" panose="020B0502040204020203" pitchFamily="34" charset="0"/>
              </a:rPr>
              <a:t>Internet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DD4050-D3E7-4016-AAFC-007810D00DF0}"/>
              </a:ext>
            </a:extLst>
          </p:cNvPr>
          <p:cNvSpPr/>
          <p:nvPr/>
        </p:nvSpPr>
        <p:spPr>
          <a:xfrm>
            <a:off x="6609143" y="5823859"/>
            <a:ext cx="2177143" cy="4271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>
                <a:latin typeface="Bahnschrift" panose="020B0502040204020203" pitchFamily="34" charset="0"/>
              </a:rPr>
              <a:t>Service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B878EB-A1B9-45B6-9AE2-964337D88B8B}"/>
              </a:ext>
            </a:extLst>
          </p:cNvPr>
          <p:cNvSpPr/>
          <p:nvPr/>
        </p:nvSpPr>
        <p:spPr>
          <a:xfrm>
            <a:off x="6609143" y="6309118"/>
            <a:ext cx="2177143" cy="4271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>
                <a:latin typeface="Bahnschrift" panose="020B0502040204020203" pitchFamily="34" charset="0"/>
              </a:rPr>
              <a:t>Provider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9EEB8A-5501-45EA-A3D2-02C2C08D6CC3}"/>
              </a:ext>
            </a:extLst>
          </p:cNvPr>
          <p:cNvGraphicFramePr>
            <a:graphicFrameLocks noGrp="1"/>
          </p:cNvGraphicFramePr>
          <p:nvPr/>
        </p:nvGraphicFramePr>
        <p:xfrm>
          <a:off x="3536912" y="5350442"/>
          <a:ext cx="220124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192.168.1.101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192.168.1.254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Moon 12">
            <a:extLst>
              <a:ext uri="{FF2B5EF4-FFF2-40B4-BE49-F238E27FC236}">
                <a16:creationId xmlns:a16="http://schemas.microsoft.com/office/drawing/2014/main" id="{4A3931D7-E645-49F7-B628-D568ACCBBD38}"/>
              </a:ext>
            </a:extLst>
          </p:cNvPr>
          <p:cNvSpPr/>
          <p:nvPr/>
        </p:nvSpPr>
        <p:spPr>
          <a:xfrm rot="4988418">
            <a:off x="4129340" y="111561"/>
            <a:ext cx="587331" cy="3531983"/>
          </a:xfrm>
          <a:prstGeom prst="moon">
            <a:avLst>
              <a:gd name="adj" fmla="val 1895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76EFE5-6333-4CD1-9C97-B3C067BADF84}"/>
              </a:ext>
            </a:extLst>
          </p:cNvPr>
          <p:cNvSpPr/>
          <p:nvPr/>
        </p:nvSpPr>
        <p:spPr>
          <a:xfrm>
            <a:off x="892866" y="6528121"/>
            <a:ext cx="1549392" cy="27600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192.168.1.107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4650A8-025A-49D1-A32F-D176CA62F1D3}"/>
              </a:ext>
            </a:extLst>
          </p:cNvPr>
          <p:cNvSpPr/>
          <p:nvPr/>
        </p:nvSpPr>
        <p:spPr>
          <a:xfrm>
            <a:off x="892866" y="3065034"/>
            <a:ext cx="1549392" cy="27600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15" tIns="58815" rIns="58815" bIns="58815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192.168.1.104</a:t>
            </a:r>
          </a:p>
        </p:txBody>
      </p:sp>
    </p:spTree>
    <p:extLst>
      <p:ext uri="{BB962C8B-B14F-4D97-AF65-F5344CB8AC3E}">
        <p14:creationId xmlns:p14="http://schemas.microsoft.com/office/powerpoint/2010/main" val="233064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Never change.</a:t>
            </a:r>
          </a:p>
          <a:p>
            <a:pPr>
              <a:lnSpc>
                <a:spcPct val="150000"/>
              </a:lnSpc>
            </a:pPr>
            <a:r>
              <a:rPr lang="en-US" dirty="0"/>
              <a:t>Permanent internet address.</a:t>
            </a:r>
          </a:p>
          <a:p>
            <a:pPr>
              <a:lnSpc>
                <a:spcPct val="150000"/>
              </a:lnSpc>
            </a:pPr>
            <a:r>
              <a:rPr lang="en-US" dirty="0"/>
              <a:t>DNS server uses Static IP address.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Static IP address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" y="1266812"/>
            <a:ext cx="9140292" cy="543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Static IP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8" y="1553029"/>
            <a:ext cx="1901372" cy="5805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285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Country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0602" y="1724089"/>
            <a:ext cx="2402795" cy="480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" y="1266812"/>
            <a:ext cx="9140292" cy="543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Static IP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8" y="1553029"/>
            <a:ext cx="1901372" cy="5805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28575">
                  <a:noFill/>
                </a:ln>
                <a:latin typeface="Bahnschrift"/>
              </a:rPr>
              <a:t>Country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799" y="2351315"/>
            <a:ext cx="1901372" cy="5805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28575">
                  <a:noFill/>
                </a:ln>
                <a:latin typeface="Bahnschrift"/>
              </a:rPr>
              <a:t>City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" y="1266812"/>
            <a:ext cx="9140292" cy="543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Static IP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8" y="1553029"/>
            <a:ext cx="1901372" cy="5805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28575">
                  <a:noFill/>
                </a:ln>
                <a:latin typeface="Bahnschrift"/>
              </a:rPr>
              <a:t>Country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799" y="2351315"/>
            <a:ext cx="1901372" cy="5805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28575">
                  <a:noFill/>
                </a:ln>
                <a:latin typeface="Bahnschrift"/>
              </a:rPr>
              <a:t>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56" y="3251201"/>
            <a:ext cx="1901372" cy="5805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28575">
                  <a:noFill/>
                </a:ln>
                <a:latin typeface="Bahnschrift"/>
              </a:rPr>
              <a:t>ISP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IP address allows billion of devices to be pinpointed</a:t>
            </a:r>
          </a:p>
          <a:p>
            <a:pPr>
              <a:lnSpc>
                <a:spcPct val="150000"/>
              </a:lnSpc>
            </a:pPr>
            <a:r>
              <a:rPr lang="en-US" dirty="0"/>
              <a:t>Less secure because easier to track.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Static IP Address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465486"/>
              </p:ext>
            </p:extLst>
          </p:nvPr>
        </p:nvGraphicFramePr>
        <p:xfrm>
          <a:off x="269875" y="1362075"/>
          <a:ext cx="8653464" cy="526427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IPV4</a:t>
                      </a:r>
                    </a:p>
                  </a:txBody>
                  <a:tcPr anchor="ctr">
                    <a:solidFill>
                      <a:srgbClr val="873A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IPV6</a:t>
                      </a:r>
                    </a:p>
                  </a:txBody>
                  <a:tcPr anchor="ctr">
                    <a:solidFill>
                      <a:srgbClr val="873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IPv4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 uses a 32-bit address for its Internet addresses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IPv6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 utilizes 128-bit Internet addresses.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it can provide support for 2^32 IP addresses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it can support 2^128 Internet addresses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IPv4 is a numeric address, and its binary bits are separated by a dot (.)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IPv6 is an alphanumeric address whose binary bits are separated by a colon (:). It also contains hexadecimal.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Number of header fields 12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Number of header fields 8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Comparison between IPv4 and IPV6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840408"/>
              </p:ext>
            </p:extLst>
          </p:nvPr>
        </p:nvGraphicFramePr>
        <p:xfrm>
          <a:off x="269875" y="1362075"/>
          <a:ext cx="8653464" cy="524097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IPV4</a:t>
                      </a:r>
                    </a:p>
                  </a:txBody>
                  <a:tcPr anchor="ctr">
                    <a:solidFill>
                      <a:srgbClr val="873A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IPV6</a:t>
                      </a:r>
                    </a:p>
                  </a:txBody>
                  <a:tcPr anchor="ctr">
                    <a:solidFill>
                      <a:srgbClr val="873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Has checksum fields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Does not have checksum fields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Types of addresses are 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Unicast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broadcast, and multicast.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Unicast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multicast, and 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anycast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Networks need to be configured either manually or with DHCP. IPv4 had several overlays to handle Internet growth, which require more maintenance efforts.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IPv6 support 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autoconfiguration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capabilities.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Comparison between IPv4 and IPV6</a:t>
            </a:r>
          </a:p>
        </p:txBody>
      </p:sp>
    </p:spTree>
    <p:extLst>
      <p:ext uri="{BB962C8B-B14F-4D97-AF65-F5344CB8AC3E}">
        <p14:creationId xmlns:p14="http://schemas.microsoft.com/office/powerpoint/2010/main" val="1349620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494" y="3232378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970" y="1607459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5127" y="4828657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1772" y="3120119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8857" y="3091091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88BE478F-285E-40BA-A47A-5AECBF886FA7}"/>
              </a:ext>
            </a:extLst>
          </p:cNvPr>
          <p:cNvSpPr/>
          <p:nvPr/>
        </p:nvSpPr>
        <p:spPr>
          <a:xfrm>
            <a:off x="2871236" y="3303393"/>
            <a:ext cx="2995127" cy="1441645"/>
          </a:xfrm>
          <a:prstGeom prst="flowChartDecision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53350CF-D2C9-4F71-B684-EA902514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4786" y="3563170"/>
            <a:ext cx="1031421" cy="92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866" y="3232378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968" y="1530955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5127" y="5004815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1772" y="3120119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478" y="3094848"/>
            <a:ext cx="1683657" cy="15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88BE478F-285E-40BA-A47A-5AECBF886FA7}"/>
              </a:ext>
            </a:extLst>
          </p:cNvPr>
          <p:cNvSpPr/>
          <p:nvPr/>
        </p:nvSpPr>
        <p:spPr>
          <a:xfrm>
            <a:off x="2871236" y="3303393"/>
            <a:ext cx="2995127" cy="1441645"/>
          </a:xfrm>
          <a:prstGeom prst="flowChartDecision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9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421" y="1552509"/>
            <a:ext cx="5884636" cy="441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1743" y="2103015"/>
            <a:ext cx="5884636" cy="441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07621" y="2787980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IP Address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1743" y="2103015"/>
            <a:ext cx="5884636" cy="441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6C3E74-0EE4-4336-BA13-9481D4E3A63A}"/>
              </a:ext>
            </a:extLst>
          </p:cNvPr>
          <p:cNvSpPr/>
          <p:nvPr/>
        </p:nvSpPr>
        <p:spPr>
          <a:xfrm>
            <a:off x="65314" y="2239548"/>
            <a:ext cx="28517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IP</a:t>
            </a:r>
            <a:b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0952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627</Words>
  <Application>Microsoft Office PowerPoint</Application>
  <PresentationFormat>On-screen Show (4:3)</PresentationFormat>
  <Paragraphs>148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IP Address</vt:lpstr>
      <vt:lpstr>IP Address</vt:lpstr>
      <vt:lpstr>IP Address</vt:lpstr>
      <vt:lpstr>IP Address</vt:lpstr>
      <vt:lpstr>IP Address</vt:lpstr>
      <vt:lpstr>IP Address</vt:lpstr>
      <vt:lpstr>IP Address</vt:lpstr>
      <vt:lpstr>IP Address</vt:lpstr>
      <vt:lpstr>IP Address</vt:lpstr>
      <vt:lpstr>IP Address</vt:lpstr>
      <vt:lpstr>Comparison of Home Address  with IP Address </vt:lpstr>
      <vt:lpstr>Comparison of Home Address  with IP Address </vt:lpstr>
      <vt:lpstr>IP Address</vt:lpstr>
      <vt:lpstr>IP Address</vt:lpstr>
      <vt:lpstr>IPv4</vt:lpstr>
      <vt:lpstr>IPv4</vt:lpstr>
      <vt:lpstr>IPv4</vt:lpstr>
      <vt:lpstr>IPv4</vt:lpstr>
      <vt:lpstr>IPv4</vt:lpstr>
      <vt:lpstr>IPv4</vt:lpstr>
      <vt:lpstr>ISSUE with 32-bit IPv4</vt:lpstr>
      <vt:lpstr>ISSUE with 32-bit IPv4</vt:lpstr>
      <vt:lpstr>IPV6</vt:lpstr>
      <vt:lpstr>IPV6</vt:lpstr>
      <vt:lpstr>IPV6</vt:lpstr>
      <vt:lpstr>IPV6</vt:lpstr>
      <vt:lpstr>IPV6</vt:lpstr>
      <vt:lpstr>How to Find Your Computer  Public IP Address?</vt:lpstr>
      <vt:lpstr>IP Address</vt:lpstr>
      <vt:lpstr>Think About It…</vt:lpstr>
      <vt:lpstr>Important</vt:lpstr>
      <vt:lpstr>Classification of IP address</vt:lpstr>
      <vt:lpstr>Dynamic IP Address</vt:lpstr>
      <vt:lpstr>Dynamic IP Address</vt:lpstr>
      <vt:lpstr>Dynamic IP Address</vt:lpstr>
      <vt:lpstr>Static IP address</vt:lpstr>
      <vt:lpstr>Static IP Address</vt:lpstr>
      <vt:lpstr>Static IP Address</vt:lpstr>
      <vt:lpstr>Static IP Address</vt:lpstr>
      <vt:lpstr>Static IP Address</vt:lpstr>
      <vt:lpstr>Comparison between IPv4 and IPV6</vt:lpstr>
      <vt:lpstr>Comparison between IPv4 and IPV6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299</cp:revision>
  <dcterms:created xsi:type="dcterms:W3CDTF">2020-12-01T08:07:04Z</dcterms:created>
  <dcterms:modified xsi:type="dcterms:W3CDTF">2021-01-14T10:32:12Z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749262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