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notesSlide+xml" PartName="/ppt/notesSlides/notesSlide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58" r:id="rId3"/>
    <p:sldId id="260" r:id="rId4"/>
    <p:sldId id="259" r:id="rId5"/>
    <p:sldId id="324" r:id="rId6"/>
    <p:sldId id="271" r:id="rId7"/>
    <p:sldId id="272" r:id="rId8"/>
    <p:sldId id="273" r:id="rId9"/>
    <p:sldId id="274" r:id="rId10"/>
    <p:sldId id="275" r:id="rId11"/>
    <p:sldId id="276" r:id="rId12"/>
    <p:sldId id="277" r:id="rId13"/>
    <p:sldId id="278" r:id="rId14"/>
    <p:sldId id="279" r:id="rId15"/>
    <p:sldId id="262" r:id="rId16"/>
    <p:sldId id="263" r:id="rId17"/>
    <p:sldId id="264" r:id="rId18"/>
    <p:sldId id="265" r:id="rId19"/>
    <p:sldId id="266" r:id="rId20"/>
    <p:sldId id="267" r:id="rId21"/>
    <p:sldId id="268" r:id="rId22"/>
    <p:sldId id="269" r:id="rId23"/>
    <p:sldId id="325" r:id="rId24"/>
    <p:sldId id="288" r:id="rId25"/>
    <p:sldId id="289" r:id="rId26"/>
    <p:sldId id="290" r:id="rId27"/>
    <p:sldId id="293" r:id="rId28"/>
    <p:sldId id="294" r:id="rId29"/>
    <p:sldId id="295" r:id="rId30"/>
    <p:sldId id="297" r:id="rId31"/>
    <p:sldId id="298" r:id="rId32"/>
    <p:sldId id="299" r:id="rId33"/>
    <p:sldId id="300" r:id="rId34"/>
    <p:sldId id="301" r:id="rId35"/>
    <p:sldId id="302" r:id="rId36"/>
    <p:sldId id="303" r:id="rId37"/>
    <p:sldId id="304" r:id="rId38"/>
    <p:sldId id="292" r:id="rId39"/>
    <p:sldId id="305" r:id="rId40"/>
    <p:sldId id="306" r:id="rId41"/>
    <p:sldId id="308" r:id="rId42"/>
    <p:sldId id="307" r:id="rId43"/>
    <p:sldId id="309" r:id="rId44"/>
    <p:sldId id="310" r:id="rId45"/>
    <p:sldId id="311" r:id="rId46"/>
    <p:sldId id="312" r:id="rId47"/>
    <p:sldId id="313" r:id="rId48"/>
    <p:sldId id="280" r:id="rId49"/>
    <p:sldId id="281" r:id="rId50"/>
    <p:sldId id="326" r:id="rId51"/>
    <p:sldId id="327" r:id="rId52"/>
    <p:sldId id="328" r:id="rId53"/>
    <p:sldId id="283" r:id="rId54"/>
    <p:sldId id="284" r:id="rId55"/>
    <p:sldId id="285" r:id="rId56"/>
    <p:sldId id="286" r:id="rId57"/>
    <p:sldId id="287" r:id="rId58"/>
    <p:sldId id="314" r:id="rId59"/>
    <p:sldId id="329" r:id="rId60"/>
    <p:sldId id="316" r:id="rId61"/>
    <p:sldId id="354" r:id="rId62"/>
    <p:sldId id="320" r:id="rId63"/>
    <p:sldId id="355" r:id="rId64"/>
    <p:sldId id="356" r:id="rId65"/>
    <p:sldId id="357" r:id="rId66"/>
    <p:sldId id="358" r:id="rId67"/>
    <p:sldId id="359" r:id="rId68"/>
    <p:sldId id="360" r:id="rId69"/>
    <p:sldId id="361" r:id="rId70"/>
    <p:sldId id="333" r:id="rId71"/>
    <p:sldId id="335" r:id="rId72"/>
    <p:sldId id="336" r:id="rId73"/>
    <p:sldId id="337" r:id="rId74"/>
    <p:sldId id="338" r:id="rId75"/>
    <p:sldId id="339" r:id="rId76"/>
    <p:sldId id="344" r:id="rId77"/>
    <p:sldId id="345" r:id="rId78"/>
    <p:sldId id="346" r:id="rId79"/>
    <p:sldId id="342" r:id="rId80"/>
    <p:sldId id="343" r:id="rId81"/>
    <p:sldId id="347" r:id="rId82"/>
    <p:sldId id="348" r:id="rId83"/>
    <p:sldId id="349" r:id="rId84"/>
    <p:sldId id="350" r:id="rId85"/>
    <p:sldId id="351" r:id="rId86"/>
    <p:sldId id="352" r:id="rId87"/>
    <p:sldId id="353" r:id="rId88"/>
    <p:sldId id="332" r:id="rId89"/>
    <p:sldId id="334" r:id="rId90"/>
    <p:sldId id="321" r:id="rId91"/>
    <p:sldId id="322" r:id="rId92"/>
    <p:sldId id="323" r:id="rId93"/>
    <p:sldId id="362" r:id="rId94"/>
    <p:sldId id="257"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98E0"/>
    <a:srgbClr val="7030A0"/>
    <a:srgbClr val="C9A4E4"/>
    <a:srgbClr val="E9EBF5"/>
    <a:srgbClr val="C2C2C2"/>
    <a:srgbClr val="9954CC"/>
    <a:srgbClr val="BD92DE"/>
    <a:srgbClr val="A66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249" autoAdjust="0"/>
  </p:normalViewPr>
  <p:slideViewPr>
    <p:cSldViewPr snapToGrid="0">
      <p:cViewPr varScale="1">
        <p:scale>
          <a:sx n="68" d="100"/>
          <a:sy n="68" d="100"/>
        </p:scale>
        <p:origin x="1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02FEE8-EF28-418D-82FD-CC87AF8A9DD2}"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4C152DD5-AA13-4FE7-B246-46B09740A7A1}">
      <dgm:prSet custT="1"/>
      <dgm:spPr>
        <a:solidFill>
          <a:srgbClr val="9954CC"/>
        </a:solidFill>
        <a:ln>
          <a:solidFill>
            <a:schemeClr val="tx1"/>
          </a:solidFill>
        </a:ln>
        <a:effectLst>
          <a:outerShdw blurRad="63500" sx="102000" sy="102000" algn="ctr" rotWithShape="0">
            <a:prstClr val="black">
              <a:alpha val="40000"/>
            </a:prstClr>
          </a:outerShdw>
        </a:effectLst>
      </dgm:spPr>
      <dgm:t>
        <a:bodyPr/>
        <a:lstStyle/>
        <a:p>
          <a:r>
            <a:rPr lang="en-US" sz="2800" dirty="0">
              <a:solidFill>
                <a:sysClr val="windowText" lastClr="000000"/>
              </a:solidFill>
              <a:latin typeface="Bahnschrift" panose="020B0502040204020203" pitchFamily="34" charset="0"/>
            </a:rPr>
            <a:t>Classes are divided into</a:t>
          </a:r>
        </a:p>
      </dgm:t>
    </dgm:pt>
    <dgm:pt modelId="{4EECC179-7463-474E-9D4E-0D13A20C318B}" type="parTrans" cxnId="{F85D9B63-C33B-4BA3-9565-F2914C1E3404}">
      <dgm:prSet/>
      <dgm:spPr/>
      <dgm:t>
        <a:bodyPr/>
        <a:lstStyle/>
        <a:p>
          <a:endParaRPr lang="en-US"/>
        </a:p>
      </dgm:t>
    </dgm:pt>
    <dgm:pt modelId="{943BB6F9-0503-4070-8071-EAD008539B6A}" type="sibTrans" cxnId="{F85D9B63-C33B-4BA3-9565-F2914C1E3404}">
      <dgm:prSet/>
      <dgm:spPr/>
      <dgm:t>
        <a:bodyPr/>
        <a:lstStyle/>
        <a:p>
          <a:endParaRPr lang="en-US"/>
        </a:p>
      </dgm:t>
    </dgm:pt>
    <dgm:pt modelId="{55A83116-4CC9-4BE5-B250-F6C38FF60E2E}">
      <dgm:prSet custT="1"/>
      <dgm:spPr>
        <a:solidFill>
          <a:srgbClr val="BD92DE"/>
        </a:solidFill>
        <a:ln>
          <a:solidFill>
            <a:schemeClr val="tx1"/>
          </a:solidFill>
        </a:ln>
        <a:effectLst>
          <a:outerShdw blurRad="63500" sx="102000" sy="102000" algn="ctr" rotWithShape="0">
            <a:prstClr val="black">
              <a:alpha val="40000"/>
            </a:prstClr>
          </a:outerShdw>
        </a:effectLst>
      </dgm:spPr>
      <dgm:t>
        <a:bodyPr/>
        <a:lstStyle/>
        <a:p>
          <a:r>
            <a:rPr lang="en-US" sz="2800">
              <a:solidFill>
                <a:sysClr val="windowText" lastClr="000000"/>
              </a:solidFill>
              <a:latin typeface="Bahnschrift" panose="020B0502040204020203" pitchFamily="34" charset="0"/>
            </a:rPr>
            <a:t>NetID</a:t>
          </a:r>
          <a:endParaRPr lang="en-US" sz="2800" dirty="0">
            <a:solidFill>
              <a:sysClr val="windowText" lastClr="000000"/>
            </a:solidFill>
            <a:latin typeface="Bahnschrift" panose="020B0502040204020203" pitchFamily="34" charset="0"/>
          </a:endParaRPr>
        </a:p>
      </dgm:t>
    </dgm:pt>
    <dgm:pt modelId="{F4AE9B84-8E66-43AF-8995-4CA39F846878}" type="parTrans" cxnId="{EA0B5764-C6A0-45E9-9097-FD141DDC0A24}">
      <dgm:prSet/>
      <dgm:spPr/>
      <dgm:t>
        <a:bodyPr/>
        <a:lstStyle/>
        <a:p>
          <a:endParaRPr lang="en-US"/>
        </a:p>
      </dgm:t>
    </dgm:pt>
    <dgm:pt modelId="{EF69E662-ED3E-410C-9546-61B88BB7D9F8}" type="sibTrans" cxnId="{EA0B5764-C6A0-45E9-9097-FD141DDC0A24}">
      <dgm:prSet/>
      <dgm:spPr/>
      <dgm:t>
        <a:bodyPr/>
        <a:lstStyle/>
        <a:p>
          <a:endParaRPr lang="en-US"/>
        </a:p>
      </dgm:t>
    </dgm:pt>
    <dgm:pt modelId="{D7D57686-AB5C-4B2F-B988-BB4AA22B1B6D}">
      <dgm:prSet custT="1"/>
      <dgm:spPr>
        <a:solidFill>
          <a:srgbClr val="BD92DE"/>
        </a:solidFill>
        <a:ln>
          <a:solidFill>
            <a:schemeClr val="tx1"/>
          </a:solidFill>
        </a:ln>
        <a:effectLst>
          <a:outerShdw blurRad="63500" sx="102000" sy="102000" algn="ctr" rotWithShape="0">
            <a:prstClr val="black">
              <a:alpha val="40000"/>
            </a:prstClr>
          </a:outerShdw>
        </a:effectLst>
      </dgm:spPr>
      <dgm:t>
        <a:bodyPr/>
        <a:lstStyle/>
        <a:p>
          <a:r>
            <a:rPr lang="en-US" sz="2800" dirty="0" err="1">
              <a:solidFill>
                <a:sysClr val="windowText" lastClr="000000"/>
              </a:solidFill>
              <a:latin typeface="Bahnschrift" panose="020B0502040204020203" pitchFamily="34" charset="0"/>
            </a:rPr>
            <a:t>HostID</a:t>
          </a:r>
          <a:endParaRPr lang="en-US" sz="2800" dirty="0">
            <a:solidFill>
              <a:sysClr val="windowText" lastClr="000000"/>
            </a:solidFill>
            <a:latin typeface="Bahnschrift" panose="020B0502040204020203" pitchFamily="34" charset="0"/>
          </a:endParaRPr>
        </a:p>
      </dgm:t>
    </dgm:pt>
    <dgm:pt modelId="{89B278CF-CCA2-4DDA-B447-374B5B2901BD}" type="parTrans" cxnId="{3EAEC367-0521-450F-AE4D-2D3858CC8BC7}">
      <dgm:prSet/>
      <dgm:spPr/>
      <dgm:t>
        <a:bodyPr/>
        <a:lstStyle/>
        <a:p>
          <a:endParaRPr lang="en-US"/>
        </a:p>
      </dgm:t>
    </dgm:pt>
    <dgm:pt modelId="{C95B6DB8-A56E-4F5B-8FC4-EEB7942782F5}" type="sibTrans" cxnId="{3EAEC367-0521-450F-AE4D-2D3858CC8BC7}">
      <dgm:prSet/>
      <dgm:spPr/>
      <dgm:t>
        <a:bodyPr/>
        <a:lstStyle/>
        <a:p>
          <a:endParaRPr lang="en-US"/>
        </a:p>
      </dgm:t>
    </dgm:pt>
    <dgm:pt modelId="{9D95DC6D-5125-4720-A3BF-858C0FCFEB26}" type="pres">
      <dgm:prSet presAssocID="{7402FEE8-EF28-418D-82FD-CC87AF8A9DD2}" presName="hierChild1" presStyleCnt="0">
        <dgm:presLayoutVars>
          <dgm:orgChart val="1"/>
          <dgm:chPref val="1"/>
          <dgm:dir/>
          <dgm:animOne val="branch"/>
          <dgm:animLvl val="lvl"/>
          <dgm:resizeHandles/>
        </dgm:presLayoutVars>
      </dgm:prSet>
      <dgm:spPr/>
    </dgm:pt>
    <dgm:pt modelId="{F7B75A36-E433-441F-B19E-E590F53FC1D3}" type="pres">
      <dgm:prSet presAssocID="{4C152DD5-AA13-4FE7-B246-46B09740A7A1}" presName="hierRoot1" presStyleCnt="0">
        <dgm:presLayoutVars>
          <dgm:hierBranch val="init"/>
        </dgm:presLayoutVars>
      </dgm:prSet>
      <dgm:spPr/>
    </dgm:pt>
    <dgm:pt modelId="{8596AC03-33DF-4D0B-AB44-CAB340DB9686}" type="pres">
      <dgm:prSet presAssocID="{4C152DD5-AA13-4FE7-B246-46B09740A7A1}" presName="rootComposite1" presStyleCnt="0"/>
      <dgm:spPr/>
    </dgm:pt>
    <dgm:pt modelId="{FE1234D5-4C35-4939-89EF-27D5C4F99C46}" type="pres">
      <dgm:prSet presAssocID="{4C152DD5-AA13-4FE7-B246-46B09740A7A1}" presName="rootText1" presStyleLbl="node0" presStyleIdx="0" presStyleCnt="1" custScaleX="65047" custScaleY="31065">
        <dgm:presLayoutVars>
          <dgm:chPref val="3"/>
        </dgm:presLayoutVars>
      </dgm:prSet>
      <dgm:spPr>
        <a:prstGeom prst="roundRect">
          <a:avLst/>
        </a:prstGeom>
      </dgm:spPr>
    </dgm:pt>
    <dgm:pt modelId="{75A35335-C6A5-4459-B154-7C36863539B2}" type="pres">
      <dgm:prSet presAssocID="{4C152DD5-AA13-4FE7-B246-46B09740A7A1}" presName="rootConnector1" presStyleLbl="node1" presStyleIdx="0" presStyleCnt="0"/>
      <dgm:spPr/>
    </dgm:pt>
    <dgm:pt modelId="{A41C8CBC-1A30-4F99-900F-F5F508EBA309}" type="pres">
      <dgm:prSet presAssocID="{4C152DD5-AA13-4FE7-B246-46B09740A7A1}" presName="hierChild2" presStyleCnt="0"/>
      <dgm:spPr/>
    </dgm:pt>
    <dgm:pt modelId="{DDC39AF3-21B3-4B15-BE31-5E81136A9E04}" type="pres">
      <dgm:prSet presAssocID="{F4AE9B84-8E66-43AF-8995-4CA39F846878}" presName="Name37" presStyleLbl="parChTrans1D2" presStyleIdx="0" presStyleCnt="2"/>
      <dgm:spPr/>
    </dgm:pt>
    <dgm:pt modelId="{90D61DFC-F64F-4F2B-975E-3D2CD649F7FD}" type="pres">
      <dgm:prSet presAssocID="{55A83116-4CC9-4BE5-B250-F6C38FF60E2E}" presName="hierRoot2" presStyleCnt="0">
        <dgm:presLayoutVars>
          <dgm:hierBranch val="init"/>
        </dgm:presLayoutVars>
      </dgm:prSet>
      <dgm:spPr/>
    </dgm:pt>
    <dgm:pt modelId="{C1A06B84-C690-461C-8B01-40CCB917ACAC}" type="pres">
      <dgm:prSet presAssocID="{55A83116-4CC9-4BE5-B250-F6C38FF60E2E}" presName="rootComposite" presStyleCnt="0"/>
      <dgm:spPr/>
    </dgm:pt>
    <dgm:pt modelId="{58F019DD-0030-491A-A723-9FAE87BFA5DF}" type="pres">
      <dgm:prSet presAssocID="{55A83116-4CC9-4BE5-B250-F6C38FF60E2E}" presName="rootText" presStyleLbl="node2" presStyleIdx="0" presStyleCnt="2" custScaleX="52671" custScaleY="31065">
        <dgm:presLayoutVars>
          <dgm:chPref val="3"/>
        </dgm:presLayoutVars>
      </dgm:prSet>
      <dgm:spPr>
        <a:prstGeom prst="roundRect">
          <a:avLst/>
        </a:prstGeom>
      </dgm:spPr>
    </dgm:pt>
    <dgm:pt modelId="{E58D83C2-80EB-4768-AA4A-C584916F836A}" type="pres">
      <dgm:prSet presAssocID="{55A83116-4CC9-4BE5-B250-F6C38FF60E2E}" presName="rootConnector" presStyleLbl="node2" presStyleIdx="0" presStyleCnt="2"/>
      <dgm:spPr/>
    </dgm:pt>
    <dgm:pt modelId="{5F1C2C51-7956-494C-944E-D123DBB4A117}" type="pres">
      <dgm:prSet presAssocID="{55A83116-4CC9-4BE5-B250-F6C38FF60E2E}" presName="hierChild4" presStyleCnt="0"/>
      <dgm:spPr/>
    </dgm:pt>
    <dgm:pt modelId="{666654E0-9F44-4191-93C9-8BAAE5E797D7}" type="pres">
      <dgm:prSet presAssocID="{55A83116-4CC9-4BE5-B250-F6C38FF60E2E}" presName="hierChild5" presStyleCnt="0"/>
      <dgm:spPr/>
    </dgm:pt>
    <dgm:pt modelId="{7E698EEE-F9A6-4E45-8806-35E1C345FEF0}" type="pres">
      <dgm:prSet presAssocID="{89B278CF-CCA2-4DDA-B447-374B5B2901BD}" presName="Name37" presStyleLbl="parChTrans1D2" presStyleIdx="1" presStyleCnt="2"/>
      <dgm:spPr/>
    </dgm:pt>
    <dgm:pt modelId="{73F24542-663D-4B0F-8AE8-AB56D7A64952}" type="pres">
      <dgm:prSet presAssocID="{D7D57686-AB5C-4B2F-B988-BB4AA22B1B6D}" presName="hierRoot2" presStyleCnt="0">
        <dgm:presLayoutVars>
          <dgm:hierBranch val="init"/>
        </dgm:presLayoutVars>
      </dgm:prSet>
      <dgm:spPr/>
    </dgm:pt>
    <dgm:pt modelId="{966C9504-34F8-4DB6-96BA-47BC02E42E10}" type="pres">
      <dgm:prSet presAssocID="{D7D57686-AB5C-4B2F-B988-BB4AA22B1B6D}" presName="rootComposite" presStyleCnt="0"/>
      <dgm:spPr/>
    </dgm:pt>
    <dgm:pt modelId="{77A22E14-73B5-4837-90F2-212F50526DF5}" type="pres">
      <dgm:prSet presAssocID="{D7D57686-AB5C-4B2F-B988-BB4AA22B1B6D}" presName="rootText" presStyleLbl="node2" presStyleIdx="1" presStyleCnt="2" custScaleX="52671" custScaleY="31065">
        <dgm:presLayoutVars>
          <dgm:chPref val="3"/>
        </dgm:presLayoutVars>
      </dgm:prSet>
      <dgm:spPr>
        <a:prstGeom prst="roundRect">
          <a:avLst/>
        </a:prstGeom>
      </dgm:spPr>
    </dgm:pt>
    <dgm:pt modelId="{D2B84899-972F-4D3D-B880-D8822AE77F6D}" type="pres">
      <dgm:prSet presAssocID="{D7D57686-AB5C-4B2F-B988-BB4AA22B1B6D}" presName="rootConnector" presStyleLbl="node2" presStyleIdx="1" presStyleCnt="2"/>
      <dgm:spPr/>
    </dgm:pt>
    <dgm:pt modelId="{C1EB7C1C-0098-4F86-9E4C-C1F9E1C9B76B}" type="pres">
      <dgm:prSet presAssocID="{D7D57686-AB5C-4B2F-B988-BB4AA22B1B6D}" presName="hierChild4" presStyleCnt="0"/>
      <dgm:spPr/>
    </dgm:pt>
    <dgm:pt modelId="{9A875834-F55F-41CA-AB2F-96A43CD4191D}" type="pres">
      <dgm:prSet presAssocID="{D7D57686-AB5C-4B2F-B988-BB4AA22B1B6D}" presName="hierChild5" presStyleCnt="0"/>
      <dgm:spPr/>
    </dgm:pt>
    <dgm:pt modelId="{AAC89009-FD70-43DD-B907-531717239C44}" type="pres">
      <dgm:prSet presAssocID="{4C152DD5-AA13-4FE7-B246-46B09740A7A1}" presName="hierChild3" presStyleCnt="0"/>
      <dgm:spPr/>
    </dgm:pt>
  </dgm:ptLst>
  <dgm:cxnLst>
    <dgm:cxn modelId="{BFE90625-0242-48B9-AF3D-D92CA7FC99BB}" type="presOf" srcId="{4C152DD5-AA13-4FE7-B246-46B09740A7A1}" destId="{75A35335-C6A5-4459-B154-7C36863539B2}" srcOrd="1" destOrd="0" presId="urn:microsoft.com/office/officeart/2005/8/layout/orgChart1"/>
    <dgm:cxn modelId="{F85D9B63-C33B-4BA3-9565-F2914C1E3404}" srcId="{7402FEE8-EF28-418D-82FD-CC87AF8A9DD2}" destId="{4C152DD5-AA13-4FE7-B246-46B09740A7A1}" srcOrd="0" destOrd="0" parTransId="{4EECC179-7463-474E-9D4E-0D13A20C318B}" sibTransId="{943BB6F9-0503-4070-8071-EAD008539B6A}"/>
    <dgm:cxn modelId="{EA0B5764-C6A0-45E9-9097-FD141DDC0A24}" srcId="{4C152DD5-AA13-4FE7-B246-46B09740A7A1}" destId="{55A83116-4CC9-4BE5-B250-F6C38FF60E2E}" srcOrd="0" destOrd="0" parTransId="{F4AE9B84-8E66-43AF-8995-4CA39F846878}" sibTransId="{EF69E662-ED3E-410C-9546-61B88BB7D9F8}"/>
    <dgm:cxn modelId="{3EAEC367-0521-450F-AE4D-2D3858CC8BC7}" srcId="{4C152DD5-AA13-4FE7-B246-46B09740A7A1}" destId="{D7D57686-AB5C-4B2F-B988-BB4AA22B1B6D}" srcOrd="1" destOrd="0" parTransId="{89B278CF-CCA2-4DDA-B447-374B5B2901BD}" sibTransId="{C95B6DB8-A56E-4F5B-8FC4-EEB7942782F5}"/>
    <dgm:cxn modelId="{D962CD79-0770-4CA0-98C6-065E62D1FA6C}" type="presOf" srcId="{7402FEE8-EF28-418D-82FD-CC87AF8A9DD2}" destId="{9D95DC6D-5125-4720-A3BF-858C0FCFEB26}" srcOrd="0" destOrd="0" presId="urn:microsoft.com/office/officeart/2005/8/layout/orgChart1"/>
    <dgm:cxn modelId="{26CFB9BA-E5E9-4B95-8965-27CC6C312F9B}" type="presOf" srcId="{55A83116-4CC9-4BE5-B250-F6C38FF60E2E}" destId="{E58D83C2-80EB-4768-AA4A-C584916F836A}" srcOrd="1" destOrd="0" presId="urn:microsoft.com/office/officeart/2005/8/layout/orgChart1"/>
    <dgm:cxn modelId="{9FA0F2C2-4D6A-4A00-9D5D-469B1846771A}" type="presOf" srcId="{4C152DD5-AA13-4FE7-B246-46B09740A7A1}" destId="{FE1234D5-4C35-4939-89EF-27D5C4F99C46}" srcOrd="0" destOrd="0" presId="urn:microsoft.com/office/officeart/2005/8/layout/orgChart1"/>
    <dgm:cxn modelId="{610976D8-3F3F-483A-B68A-344F1CB8FB32}" type="presOf" srcId="{D7D57686-AB5C-4B2F-B988-BB4AA22B1B6D}" destId="{D2B84899-972F-4D3D-B880-D8822AE77F6D}" srcOrd="1" destOrd="0" presId="urn:microsoft.com/office/officeart/2005/8/layout/orgChart1"/>
    <dgm:cxn modelId="{6B1318E6-A4AA-43D9-A217-6F91F189E995}" type="presOf" srcId="{F4AE9B84-8E66-43AF-8995-4CA39F846878}" destId="{DDC39AF3-21B3-4B15-BE31-5E81136A9E04}" srcOrd="0" destOrd="0" presId="urn:microsoft.com/office/officeart/2005/8/layout/orgChart1"/>
    <dgm:cxn modelId="{992715F4-DCED-4D8A-93B6-1A06F1BA16FE}" type="presOf" srcId="{55A83116-4CC9-4BE5-B250-F6C38FF60E2E}" destId="{58F019DD-0030-491A-A723-9FAE87BFA5DF}" srcOrd="0" destOrd="0" presId="urn:microsoft.com/office/officeart/2005/8/layout/orgChart1"/>
    <dgm:cxn modelId="{55AF05FA-6E45-43A7-A302-C93822A60E31}" type="presOf" srcId="{89B278CF-CCA2-4DDA-B447-374B5B2901BD}" destId="{7E698EEE-F9A6-4E45-8806-35E1C345FEF0}" srcOrd="0" destOrd="0" presId="urn:microsoft.com/office/officeart/2005/8/layout/orgChart1"/>
    <dgm:cxn modelId="{07459EFA-4991-4D67-9D0C-E131BD2A3734}" type="presOf" srcId="{D7D57686-AB5C-4B2F-B988-BB4AA22B1B6D}" destId="{77A22E14-73B5-4837-90F2-212F50526DF5}" srcOrd="0" destOrd="0" presId="urn:microsoft.com/office/officeart/2005/8/layout/orgChart1"/>
    <dgm:cxn modelId="{4CCA3036-8E82-4125-B44D-0947065B2091}" type="presParOf" srcId="{9D95DC6D-5125-4720-A3BF-858C0FCFEB26}" destId="{F7B75A36-E433-441F-B19E-E590F53FC1D3}" srcOrd="0" destOrd="0" presId="urn:microsoft.com/office/officeart/2005/8/layout/orgChart1"/>
    <dgm:cxn modelId="{178D4601-BC95-49CC-8E63-A91C35C3C45C}" type="presParOf" srcId="{F7B75A36-E433-441F-B19E-E590F53FC1D3}" destId="{8596AC03-33DF-4D0B-AB44-CAB340DB9686}" srcOrd="0" destOrd="0" presId="urn:microsoft.com/office/officeart/2005/8/layout/orgChart1"/>
    <dgm:cxn modelId="{8EAD3670-32B1-40DB-BEE0-7E8EEE71D871}" type="presParOf" srcId="{8596AC03-33DF-4D0B-AB44-CAB340DB9686}" destId="{FE1234D5-4C35-4939-89EF-27D5C4F99C46}" srcOrd="0" destOrd="0" presId="urn:microsoft.com/office/officeart/2005/8/layout/orgChart1"/>
    <dgm:cxn modelId="{C2BF2FAE-9B6F-45BC-AF31-05308C9B2EEE}" type="presParOf" srcId="{8596AC03-33DF-4D0B-AB44-CAB340DB9686}" destId="{75A35335-C6A5-4459-B154-7C36863539B2}" srcOrd="1" destOrd="0" presId="urn:microsoft.com/office/officeart/2005/8/layout/orgChart1"/>
    <dgm:cxn modelId="{BF878E00-C7A5-4FD4-9992-48A87670F653}" type="presParOf" srcId="{F7B75A36-E433-441F-B19E-E590F53FC1D3}" destId="{A41C8CBC-1A30-4F99-900F-F5F508EBA309}" srcOrd="1" destOrd="0" presId="urn:microsoft.com/office/officeart/2005/8/layout/orgChart1"/>
    <dgm:cxn modelId="{2C471388-F336-4761-BD3E-DAC98D2E2CEA}" type="presParOf" srcId="{A41C8CBC-1A30-4F99-900F-F5F508EBA309}" destId="{DDC39AF3-21B3-4B15-BE31-5E81136A9E04}" srcOrd="0" destOrd="0" presId="urn:microsoft.com/office/officeart/2005/8/layout/orgChart1"/>
    <dgm:cxn modelId="{45E15B54-A327-4A86-81F7-F89EA4E6A8CC}" type="presParOf" srcId="{A41C8CBC-1A30-4F99-900F-F5F508EBA309}" destId="{90D61DFC-F64F-4F2B-975E-3D2CD649F7FD}" srcOrd="1" destOrd="0" presId="urn:microsoft.com/office/officeart/2005/8/layout/orgChart1"/>
    <dgm:cxn modelId="{45E5107C-1D18-483C-948B-D7F64F76367B}" type="presParOf" srcId="{90D61DFC-F64F-4F2B-975E-3D2CD649F7FD}" destId="{C1A06B84-C690-461C-8B01-40CCB917ACAC}" srcOrd="0" destOrd="0" presId="urn:microsoft.com/office/officeart/2005/8/layout/orgChart1"/>
    <dgm:cxn modelId="{0B3C55A0-FB38-40D6-A931-EBBBE9568341}" type="presParOf" srcId="{C1A06B84-C690-461C-8B01-40CCB917ACAC}" destId="{58F019DD-0030-491A-A723-9FAE87BFA5DF}" srcOrd="0" destOrd="0" presId="urn:microsoft.com/office/officeart/2005/8/layout/orgChart1"/>
    <dgm:cxn modelId="{81A8AE64-F62F-416D-8288-24E407FD4280}" type="presParOf" srcId="{C1A06B84-C690-461C-8B01-40CCB917ACAC}" destId="{E58D83C2-80EB-4768-AA4A-C584916F836A}" srcOrd="1" destOrd="0" presId="urn:microsoft.com/office/officeart/2005/8/layout/orgChart1"/>
    <dgm:cxn modelId="{E7F3689D-37CD-458C-ACB2-8455CBE89E3F}" type="presParOf" srcId="{90D61DFC-F64F-4F2B-975E-3D2CD649F7FD}" destId="{5F1C2C51-7956-494C-944E-D123DBB4A117}" srcOrd="1" destOrd="0" presId="urn:microsoft.com/office/officeart/2005/8/layout/orgChart1"/>
    <dgm:cxn modelId="{4170F50E-D4CD-4AE0-BDA4-FB70148E7CB5}" type="presParOf" srcId="{90D61DFC-F64F-4F2B-975E-3D2CD649F7FD}" destId="{666654E0-9F44-4191-93C9-8BAAE5E797D7}" srcOrd="2" destOrd="0" presId="urn:microsoft.com/office/officeart/2005/8/layout/orgChart1"/>
    <dgm:cxn modelId="{9C74FA71-6951-47BE-8C74-E92599DCA74B}" type="presParOf" srcId="{A41C8CBC-1A30-4F99-900F-F5F508EBA309}" destId="{7E698EEE-F9A6-4E45-8806-35E1C345FEF0}" srcOrd="2" destOrd="0" presId="urn:microsoft.com/office/officeart/2005/8/layout/orgChart1"/>
    <dgm:cxn modelId="{04DB622D-D8E6-4986-B65A-FDC1B7D04786}" type="presParOf" srcId="{A41C8CBC-1A30-4F99-900F-F5F508EBA309}" destId="{73F24542-663D-4B0F-8AE8-AB56D7A64952}" srcOrd="3" destOrd="0" presId="urn:microsoft.com/office/officeart/2005/8/layout/orgChart1"/>
    <dgm:cxn modelId="{0B604F9C-CEFF-4E8D-91B5-54651BE59493}" type="presParOf" srcId="{73F24542-663D-4B0F-8AE8-AB56D7A64952}" destId="{966C9504-34F8-4DB6-96BA-47BC02E42E10}" srcOrd="0" destOrd="0" presId="urn:microsoft.com/office/officeart/2005/8/layout/orgChart1"/>
    <dgm:cxn modelId="{241B10D3-7076-4BC3-AA0C-3950C19A6FD1}" type="presParOf" srcId="{966C9504-34F8-4DB6-96BA-47BC02E42E10}" destId="{77A22E14-73B5-4837-90F2-212F50526DF5}" srcOrd="0" destOrd="0" presId="urn:microsoft.com/office/officeart/2005/8/layout/orgChart1"/>
    <dgm:cxn modelId="{D42C8F52-7B3F-4E4A-9D2C-C743FCF5FCFA}" type="presParOf" srcId="{966C9504-34F8-4DB6-96BA-47BC02E42E10}" destId="{D2B84899-972F-4D3D-B880-D8822AE77F6D}" srcOrd="1" destOrd="0" presId="urn:microsoft.com/office/officeart/2005/8/layout/orgChart1"/>
    <dgm:cxn modelId="{55342ACB-188D-4161-830C-F564572AD5E3}" type="presParOf" srcId="{73F24542-663D-4B0F-8AE8-AB56D7A64952}" destId="{C1EB7C1C-0098-4F86-9E4C-C1F9E1C9B76B}" srcOrd="1" destOrd="0" presId="urn:microsoft.com/office/officeart/2005/8/layout/orgChart1"/>
    <dgm:cxn modelId="{C04D7EAC-D89C-4534-B7BA-16BB421613BC}" type="presParOf" srcId="{73F24542-663D-4B0F-8AE8-AB56D7A64952}" destId="{9A875834-F55F-41CA-AB2F-96A43CD4191D}" srcOrd="2" destOrd="0" presId="urn:microsoft.com/office/officeart/2005/8/layout/orgChart1"/>
    <dgm:cxn modelId="{4761BCDC-D7EE-491D-B9EE-09A962B1C264}" type="presParOf" srcId="{F7B75A36-E433-441F-B19E-E590F53FC1D3}" destId="{AAC89009-FD70-43DD-B907-531717239C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8EEE-F9A6-4E45-8806-35E1C345FEF0}">
      <dsp:nvSpPr>
        <dsp:cNvPr id="0" name=""/>
        <dsp:cNvSpPr/>
      </dsp:nvSpPr>
      <dsp:spPr>
        <a:xfrm>
          <a:off x="4326731" y="1778409"/>
          <a:ext cx="2521398" cy="1437455"/>
        </a:xfrm>
        <a:custGeom>
          <a:avLst/>
          <a:gdLst/>
          <a:ahLst/>
          <a:cxnLst/>
          <a:rect l="0" t="0" r="0" b="0"/>
          <a:pathLst>
            <a:path>
              <a:moveTo>
                <a:pt x="0" y="0"/>
              </a:moveTo>
              <a:lnTo>
                <a:pt x="0" y="718727"/>
              </a:lnTo>
              <a:lnTo>
                <a:pt x="2521398" y="718727"/>
              </a:lnTo>
              <a:lnTo>
                <a:pt x="2521398" y="143745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DC39AF3-21B3-4B15-BE31-5E81136A9E04}">
      <dsp:nvSpPr>
        <dsp:cNvPr id="0" name=""/>
        <dsp:cNvSpPr/>
      </dsp:nvSpPr>
      <dsp:spPr>
        <a:xfrm>
          <a:off x="1805332" y="1778409"/>
          <a:ext cx="2521398" cy="1437455"/>
        </a:xfrm>
        <a:custGeom>
          <a:avLst/>
          <a:gdLst/>
          <a:ahLst/>
          <a:cxnLst/>
          <a:rect l="0" t="0" r="0" b="0"/>
          <a:pathLst>
            <a:path>
              <a:moveTo>
                <a:pt x="2521398" y="0"/>
              </a:moveTo>
              <a:lnTo>
                <a:pt x="2521398" y="718727"/>
              </a:lnTo>
              <a:lnTo>
                <a:pt x="0" y="718727"/>
              </a:lnTo>
              <a:lnTo>
                <a:pt x="0" y="143745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E1234D5-4C35-4939-89EF-27D5C4F99C46}">
      <dsp:nvSpPr>
        <dsp:cNvPr id="0" name=""/>
        <dsp:cNvSpPr/>
      </dsp:nvSpPr>
      <dsp:spPr>
        <a:xfrm>
          <a:off x="2100489" y="715206"/>
          <a:ext cx="4452483" cy="1063203"/>
        </a:xfrm>
        <a:prstGeom prst="roundRect">
          <a:avLst/>
        </a:prstGeom>
        <a:solidFill>
          <a:srgbClr val="9954CC"/>
        </a:solidFill>
        <a:ln>
          <a:solidFill>
            <a:schemeClr val="tx1"/>
          </a:solidFill>
        </a:ln>
        <a:effectLst>
          <a:outerShdw blurRad="63500" sx="102000" sy="102000" algn="ct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latin typeface="Bahnschrift" panose="020B0502040204020203" pitchFamily="34" charset="0"/>
            </a:rPr>
            <a:t>Classes are divided into</a:t>
          </a:r>
        </a:p>
      </dsp:txBody>
      <dsp:txXfrm>
        <a:off x="2152390" y="767107"/>
        <a:ext cx="4348681" cy="959401"/>
      </dsp:txXfrm>
    </dsp:sp>
    <dsp:sp modelId="{58F019DD-0030-491A-A723-9FAE87BFA5DF}">
      <dsp:nvSpPr>
        <dsp:cNvPr id="0" name=""/>
        <dsp:cNvSpPr/>
      </dsp:nvSpPr>
      <dsp:spPr>
        <a:xfrm>
          <a:off x="2661" y="3215865"/>
          <a:ext cx="3605342" cy="1063203"/>
        </a:xfrm>
        <a:prstGeom prst="roundRect">
          <a:avLst/>
        </a:prstGeom>
        <a:solidFill>
          <a:srgbClr val="BD92DE"/>
        </a:solidFill>
        <a:ln>
          <a:solidFill>
            <a:schemeClr val="tx1"/>
          </a:solidFill>
        </a:ln>
        <a:effectLst>
          <a:outerShdw blurRad="63500" sx="102000" sy="102000" algn="ct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sysClr val="windowText" lastClr="000000"/>
              </a:solidFill>
              <a:latin typeface="Bahnschrift" panose="020B0502040204020203" pitchFamily="34" charset="0"/>
            </a:rPr>
            <a:t>NetID</a:t>
          </a:r>
          <a:endParaRPr lang="en-US" sz="2800" kern="1200" dirty="0">
            <a:solidFill>
              <a:sysClr val="windowText" lastClr="000000"/>
            </a:solidFill>
            <a:latin typeface="Bahnschrift" panose="020B0502040204020203" pitchFamily="34" charset="0"/>
          </a:endParaRPr>
        </a:p>
      </dsp:txBody>
      <dsp:txXfrm>
        <a:off x="54562" y="3267766"/>
        <a:ext cx="3501540" cy="959401"/>
      </dsp:txXfrm>
    </dsp:sp>
    <dsp:sp modelId="{77A22E14-73B5-4837-90F2-212F50526DF5}">
      <dsp:nvSpPr>
        <dsp:cNvPr id="0" name=""/>
        <dsp:cNvSpPr/>
      </dsp:nvSpPr>
      <dsp:spPr>
        <a:xfrm>
          <a:off x="5045459" y="3215865"/>
          <a:ext cx="3605342" cy="1063203"/>
        </a:xfrm>
        <a:prstGeom prst="roundRect">
          <a:avLst/>
        </a:prstGeom>
        <a:solidFill>
          <a:srgbClr val="BD92DE"/>
        </a:solidFill>
        <a:ln>
          <a:solidFill>
            <a:schemeClr val="tx1"/>
          </a:solidFill>
        </a:ln>
        <a:effectLst>
          <a:outerShdw blurRad="63500" sx="102000" sy="102000" algn="ct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ysClr val="windowText" lastClr="000000"/>
              </a:solidFill>
              <a:latin typeface="Bahnschrift" panose="020B0502040204020203" pitchFamily="34" charset="0"/>
            </a:rPr>
            <a:t>HostID</a:t>
          </a:r>
          <a:endParaRPr lang="en-US" sz="2800" kern="1200" dirty="0">
            <a:solidFill>
              <a:sysClr val="windowText" lastClr="000000"/>
            </a:solidFill>
            <a:latin typeface="Bahnschrift" panose="020B0502040204020203" pitchFamily="34" charset="0"/>
          </a:endParaRPr>
        </a:p>
      </dsp:txBody>
      <dsp:txXfrm>
        <a:off x="5097360" y="3267766"/>
        <a:ext cx="3501540" cy="9594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1CBBE-001D-441F-A5E4-AA76F459C2DF}" type="datetimeFigureOut">
              <a:rPr lang="en-IN" smtClean="0"/>
              <a:t>15-01-2021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C15EA-2D25-4AF0-B5C3-45DB056BA4E5}" type="slidenum">
              <a:rPr lang="en-IN" smtClean="0"/>
              <a:t>‹#›</a:t>
            </a:fld>
            <a:endParaRPr lang="en-IN"/>
          </a:p>
        </p:txBody>
      </p:sp>
    </p:spTree>
    <p:extLst>
      <p:ext uri="{BB962C8B-B14F-4D97-AF65-F5344CB8AC3E}">
        <p14:creationId xmlns:p14="http://schemas.microsoft.com/office/powerpoint/2010/main" val="557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52D5A5-010D-48B8-8FC1-FF79C6978170}"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525951"/>
      </p:ext>
    </p:extLst>
  </p:cSld>
  <p:clrMapOvr>
    <a:masterClrMapping/>
  </p:clrMapOvr>
</p:note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5701EA9F-7557-4122-97A2-801E0AF2BB4F}" type="datetimeFigureOut">
              <a:rPr lang="en-IN"/>
              <a:pPr>
                <a:defRPr/>
              </a:pPr>
              <a:t>15-01-2021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69DA2234-B969-4836-BC68-A9E9D4525563}" type="slidenum">
              <a:rPr lang="en-IN" altLang="en-US"/>
              <a:pPr/>
              <a:t>‹#›</a:t>
            </a:fld>
            <a:endParaRPr lang="en-IN" altLang="en-US"/>
          </a:p>
        </p:txBody>
      </p:sp>
    </p:spTree>
    <p:extLst>
      <p:ext uri="{BB962C8B-B14F-4D97-AF65-F5344CB8AC3E}">
        <p14:creationId xmlns:p14="http://schemas.microsoft.com/office/powerpoint/2010/main" val="335976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D3D597-7073-4A85-92E7-CF028E39D782}" type="datetimeFigureOut">
              <a:rPr lang="en-IN"/>
              <a:pPr>
                <a:defRPr/>
              </a:pPr>
              <a:t>15-01-2021</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fld id="{6B3C3F68-0CC2-4494-B070-9BCEF5EBEDAC}" type="slidenum">
              <a:rPr lang="en-IN" altLang="en-US"/>
              <a:pPr/>
              <a:t>‹#›</a:t>
            </a:fld>
            <a:endParaRPr lang="en-IN" altLang="en-US"/>
          </a:p>
        </p:txBody>
      </p:sp>
    </p:spTree>
    <p:extLst>
      <p:ext uri="{BB962C8B-B14F-4D97-AF65-F5344CB8AC3E}">
        <p14:creationId xmlns:p14="http://schemas.microsoft.com/office/powerpoint/2010/main" val="117062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1/15/2021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arget="../media/image6.jpeg" Type="http://schemas.openxmlformats.org/officeDocument/2006/relationships/image"/><Relationship Id="rId2" Target="../media/image3.jpeg" Type="http://schemas.openxmlformats.org/officeDocument/2006/relationships/image"/><Relationship Id="rId1" Target="../slideLayouts/slideLayout6.xml" Type="http://schemas.openxmlformats.org/officeDocument/2006/relationships/slideLayout"/></Relationships>
</file>

<file path=ppt/slides/_rels/slide89.xml.rels><?xml version="1.0" encoding="UTF-8" standalone="yes" ?><Relationships xmlns="http://schemas.openxmlformats.org/package/2006/relationships"><Relationship Id="rId3" Target="../media/image6.jpeg" Type="http://schemas.openxmlformats.org/officeDocument/2006/relationships/image"/><Relationship Id="rId2" Target="../media/image3.jpeg" Type="http://schemas.openxmlformats.org/officeDocument/2006/relationships/image"/><Relationship Id="rId1" Target="../slideLayouts/slideLayout6.xml" Type="http://schemas.openxmlformats.org/officeDocument/2006/relationships/slideLayout"/></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lgn="just">
              <a:lnSpc>
                <a:spcPct val="150000"/>
              </a:lnSpc>
              <a:buFont typeface="+mj-lt"/>
              <a:buAutoNum type="alphaLcParenR"/>
              <a:defRPr/>
            </a:pPr>
            <a:r>
              <a:rPr lang="en-US" dirty="0"/>
              <a:t>There must be no leading zero (045).</a:t>
            </a:r>
          </a:p>
          <a:p>
            <a:pPr marL="514350" indent="-514350" algn="just">
              <a:lnSpc>
                <a:spcPct val="150000"/>
              </a:lnSpc>
              <a:buFont typeface="+mj-lt"/>
              <a:buAutoNum type="alphaLcParenR"/>
              <a:defRPr/>
            </a:pPr>
            <a:r>
              <a:rPr lang="en-US" dirty="0"/>
              <a:t> There can be no more than four numbers in an IPv4 address.</a:t>
            </a:r>
          </a:p>
          <a:p>
            <a:pPr marL="0" indent="0" algn="ctr">
              <a:lnSpc>
                <a:spcPct val="150000"/>
              </a:lnSpc>
              <a:buNone/>
              <a:defRPr/>
            </a:pPr>
            <a:r>
              <a:rPr lang="en-US" sz="4800" dirty="0"/>
              <a:t>N.N.N.N.</a:t>
            </a:r>
            <a:r>
              <a:rPr lang="en-US" sz="4800" dirty="0">
                <a:solidFill>
                  <a:srgbClr val="FF0000"/>
                </a:solidFill>
              </a:rPr>
              <a:t>N</a:t>
            </a:r>
          </a:p>
        </p:txBody>
      </p:sp>
      <p:sp>
        <p:nvSpPr>
          <p:cNvPr id="3" name="Title 2"/>
          <p:cNvSpPr>
            <a:spLocks noGrp="1"/>
          </p:cNvSpPr>
          <p:nvPr>
            <p:ph type="title"/>
          </p:nvPr>
        </p:nvSpPr>
        <p:spPr/>
        <p:txBody>
          <a:bodyPr/>
          <a:lstStyle/>
          <a:p>
            <a:r>
              <a:rPr lang="en-US" altLang="en-US" dirty="0"/>
              <a:t>Important points to remember </a:t>
            </a:r>
            <a:endParaRPr lang="en-US" dirty="0"/>
          </a:p>
        </p:txBody>
      </p:sp>
    </p:spTree>
    <p:extLst>
      <p:ext uri="{BB962C8B-B14F-4D97-AF65-F5344CB8AC3E}">
        <p14:creationId xmlns:p14="http://schemas.microsoft.com/office/powerpoint/2010/main" val="140421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206695"/>
            <a:ext cx="8654246" cy="4994911"/>
          </a:xfrm>
        </p:spPr>
        <p:txBody>
          <a:bodyPr/>
          <a:lstStyle/>
          <a:p>
            <a:pPr marL="514350" indent="-514350" algn="just">
              <a:lnSpc>
                <a:spcPct val="150000"/>
              </a:lnSpc>
              <a:buFont typeface="+mj-lt"/>
              <a:buAutoNum type="alphaLcParenR"/>
              <a:defRPr/>
            </a:pPr>
            <a:r>
              <a:rPr lang="en-US" dirty="0"/>
              <a:t>There must be no leading zero (045).</a:t>
            </a:r>
          </a:p>
          <a:p>
            <a:pPr marL="514350" indent="-514350" algn="just">
              <a:lnSpc>
                <a:spcPct val="150000"/>
              </a:lnSpc>
              <a:buFont typeface="+mj-lt"/>
              <a:buAutoNum type="alphaLcParenR"/>
              <a:defRPr/>
            </a:pPr>
            <a:r>
              <a:rPr lang="en-US" dirty="0"/>
              <a:t> There can be no more than four numbers in an IPv4 address.</a:t>
            </a:r>
          </a:p>
          <a:p>
            <a:pPr marL="514350" indent="-514350" algn="just">
              <a:lnSpc>
                <a:spcPct val="150000"/>
              </a:lnSpc>
              <a:buFont typeface="+mj-lt"/>
              <a:buAutoNum type="alphaLcParenR"/>
              <a:defRPr/>
            </a:pPr>
            <a:r>
              <a:rPr lang="en-US" dirty="0"/>
              <a:t>Each number needs to be less than or equal to 255 (301 is outside this range).</a:t>
            </a:r>
          </a:p>
          <a:p>
            <a:pPr marL="0" indent="0" algn="ctr">
              <a:lnSpc>
                <a:spcPct val="150000"/>
              </a:lnSpc>
              <a:buNone/>
            </a:pPr>
            <a:r>
              <a:rPr lang="en-US" sz="3200" dirty="0"/>
              <a:t>255.</a:t>
            </a:r>
            <a:r>
              <a:rPr lang="en-US" sz="3200" dirty="0">
                <a:solidFill>
                  <a:srgbClr val="FF0000"/>
                </a:solidFill>
              </a:rPr>
              <a:t>272</a:t>
            </a:r>
            <a:r>
              <a:rPr lang="en-US" sz="3200" dirty="0"/>
              <a:t>.255.255</a:t>
            </a:r>
          </a:p>
          <a:p>
            <a:pPr marL="0" indent="0" algn="just">
              <a:lnSpc>
                <a:spcPct val="150000"/>
              </a:lnSpc>
              <a:buNone/>
            </a:pPr>
            <a:endParaRPr lang="en-US" sz="3200" dirty="0"/>
          </a:p>
        </p:txBody>
      </p:sp>
      <p:sp>
        <p:nvSpPr>
          <p:cNvPr id="3" name="Title 2"/>
          <p:cNvSpPr>
            <a:spLocks noGrp="1"/>
          </p:cNvSpPr>
          <p:nvPr>
            <p:ph type="title"/>
          </p:nvPr>
        </p:nvSpPr>
        <p:spPr/>
        <p:txBody>
          <a:bodyPr/>
          <a:lstStyle/>
          <a:p>
            <a:r>
              <a:rPr lang="en-US" altLang="en-US" dirty="0"/>
              <a:t>Important points to remember </a:t>
            </a:r>
            <a:endParaRPr lang="en-US" dirty="0"/>
          </a:p>
        </p:txBody>
      </p:sp>
    </p:spTree>
    <p:extLst>
      <p:ext uri="{BB962C8B-B14F-4D97-AF65-F5344CB8AC3E}">
        <p14:creationId xmlns:p14="http://schemas.microsoft.com/office/powerpoint/2010/main" val="337423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lgn="just">
              <a:lnSpc>
                <a:spcPct val="150000"/>
              </a:lnSpc>
              <a:buFont typeface="+mj-lt"/>
              <a:buAutoNum type="alphaLcParenR" startAt="4"/>
              <a:defRPr/>
            </a:pPr>
            <a:r>
              <a:rPr lang="en-US" dirty="0"/>
              <a:t>A mixture of binary notation and dotted-decimal notation is not allowed</a:t>
            </a:r>
          </a:p>
          <a:p>
            <a:pPr marL="0" indent="0" algn="ctr">
              <a:lnSpc>
                <a:spcPct val="150000"/>
              </a:lnSpc>
              <a:buNone/>
              <a:defRPr/>
            </a:pPr>
            <a:r>
              <a:rPr lang="en-US" sz="3600" dirty="0"/>
              <a:t>172. 00101000. 254. 11001100</a:t>
            </a:r>
          </a:p>
          <a:p>
            <a:pPr marL="0" indent="0" algn="just">
              <a:lnSpc>
                <a:spcPct val="150000"/>
              </a:lnSpc>
              <a:buNone/>
            </a:pPr>
            <a:endParaRPr lang="en-US" dirty="0"/>
          </a:p>
        </p:txBody>
      </p:sp>
      <p:sp>
        <p:nvSpPr>
          <p:cNvPr id="3" name="Title 2"/>
          <p:cNvSpPr>
            <a:spLocks noGrp="1"/>
          </p:cNvSpPr>
          <p:nvPr>
            <p:ph type="title"/>
          </p:nvPr>
        </p:nvSpPr>
        <p:spPr/>
        <p:txBody>
          <a:bodyPr/>
          <a:lstStyle/>
          <a:p>
            <a:r>
              <a:rPr lang="en-US" altLang="en-US" dirty="0"/>
              <a:t>Important points to remember </a:t>
            </a:r>
            <a:endParaRPr lang="en-US" dirty="0"/>
          </a:p>
        </p:txBody>
      </p:sp>
    </p:spTree>
    <p:extLst>
      <p:ext uri="{BB962C8B-B14F-4D97-AF65-F5344CB8AC3E}">
        <p14:creationId xmlns:p14="http://schemas.microsoft.com/office/powerpoint/2010/main" val="374971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altLang="en-US" dirty="0"/>
              <a:t>a. 111.56.045.78</a:t>
            </a:r>
          </a:p>
          <a:p>
            <a:pPr marL="0" indent="0">
              <a:lnSpc>
                <a:spcPct val="150000"/>
              </a:lnSpc>
              <a:buNone/>
            </a:pPr>
            <a:r>
              <a:rPr lang="en-US" altLang="en-US" dirty="0"/>
              <a:t>b. 221.34.7.8.20</a:t>
            </a:r>
          </a:p>
          <a:p>
            <a:pPr marL="0" indent="0">
              <a:lnSpc>
                <a:spcPct val="150000"/>
              </a:lnSpc>
              <a:buNone/>
            </a:pPr>
            <a:r>
              <a:rPr lang="en-US" altLang="en-US" dirty="0"/>
              <a:t>c. 75.45.301.14</a:t>
            </a:r>
          </a:p>
          <a:p>
            <a:pPr marL="0" indent="0">
              <a:lnSpc>
                <a:spcPct val="150000"/>
              </a:lnSpc>
              <a:buNone/>
            </a:pPr>
            <a:r>
              <a:rPr lang="en-US" altLang="en-US" dirty="0"/>
              <a:t>d. 11100010.23.14.67</a:t>
            </a:r>
          </a:p>
          <a:p>
            <a:pPr>
              <a:lnSpc>
                <a:spcPct val="150000"/>
              </a:lnSpc>
            </a:pPr>
            <a:endParaRPr lang="en-US" dirty="0"/>
          </a:p>
        </p:txBody>
      </p:sp>
      <p:sp>
        <p:nvSpPr>
          <p:cNvPr id="3" name="Title 2"/>
          <p:cNvSpPr>
            <a:spLocks noGrp="1"/>
          </p:cNvSpPr>
          <p:nvPr>
            <p:ph type="title"/>
          </p:nvPr>
        </p:nvSpPr>
        <p:spPr/>
        <p:txBody>
          <a:bodyPr/>
          <a:lstStyle/>
          <a:p>
            <a:r>
              <a:rPr lang="en-US" altLang="en-US" dirty="0"/>
              <a:t>Find the error, if any, in the following IPv4 addresses</a:t>
            </a:r>
            <a:endParaRPr lang="en-US" dirty="0"/>
          </a:p>
        </p:txBody>
      </p:sp>
    </p:spTree>
    <p:extLst>
      <p:ext uri="{BB962C8B-B14F-4D97-AF65-F5344CB8AC3E}">
        <p14:creationId xmlns:p14="http://schemas.microsoft.com/office/powerpoint/2010/main" val="291724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altLang="en-US" dirty="0"/>
              <a:t>a. 111.56.</a:t>
            </a:r>
            <a:r>
              <a:rPr lang="en-US" altLang="en-US" dirty="0">
                <a:solidFill>
                  <a:srgbClr val="FF0000"/>
                </a:solidFill>
              </a:rPr>
              <a:t>045</a:t>
            </a:r>
            <a:r>
              <a:rPr lang="en-US" altLang="en-US" dirty="0"/>
              <a:t>.78</a:t>
            </a:r>
          </a:p>
          <a:p>
            <a:pPr marL="0" indent="0">
              <a:lnSpc>
                <a:spcPct val="150000"/>
              </a:lnSpc>
              <a:buNone/>
            </a:pPr>
            <a:r>
              <a:rPr lang="en-US" altLang="en-US" dirty="0"/>
              <a:t>b. 221.34.7.8.</a:t>
            </a:r>
            <a:r>
              <a:rPr lang="en-US" altLang="en-US" dirty="0">
                <a:solidFill>
                  <a:srgbClr val="FF0000"/>
                </a:solidFill>
              </a:rPr>
              <a:t>20</a:t>
            </a:r>
          </a:p>
          <a:p>
            <a:pPr marL="0" indent="0">
              <a:lnSpc>
                <a:spcPct val="150000"/>
              </a:lnSpc>
              <a:buNone/>
            </a:pPr>
            <a:r>
              <a:rPr lang="en-US" altLang="en-US" dirty="0"/>
              <a:t>c. 75.45.</a:t>
            </a:r>
            <a:r>
              <a:rPr lang="en-US" altLang="en-US" dirty="0">
                <a:solidFill>
                  <a:srgbClr val="FF0000"/>
                </a:solidFill>
              </a:rPr>
              <a:t>301</a:t>
            </a:r>
            <a:r>
              <a:rPr lang="en-US" altLang="en-US" dirty="0"/>
              <a:t>.14</a:t>
            </a:r>
          </a:p>
          <a:p>
            <a:pPr marL="0" indent="0">
              <a:lnSpc>
                <a:spcPct val="150000"/>
              </a:lnSpc>
              <a:buNone/>
            </a:pPr>
            <a:r>
              <a:rPr lang="en-US" altLang="en-US" dirty="0"/>
              <a:t>d. 11100010.23.14.67 //</a:t>
            </a:r>
            <a:r>
              <a:rPr lang="en-US" altLang="en-US" dirty="0">
                <a:solidFill>
                  <a:srgbClr val="FF0000"/>
                </a:solidFill>
              </a:rPr>
              <a:t>mix of binary and dotted decimal notation.</a:t>
            </a:r>
          </a:p>
          <a:p>
            <a:pPr marL="0" indent="0">
              <a:lnSpc>
                <a:spcPct val="150000"/>
              </a:lnSpc>
              <a:buNone/>
            </a:pPr>
            <a:endParaRPr lang="en-US" dirty="0"/>
          </a:p>
        </p:txBody>
      </p:sp>
      <p:sp>
        <p:nvSpPr>
          <p:cNvPr id="3" name="Title 2"/>
          <p:cNvSpPr>
            <a:spLocks noGrp="1"/>
          </p:cNvSpPr>
          <p:nvPr>
            <p:ph type="title"/>
          </p:nvPr>
        </p:nvSpPr>
        <p:spPr/>
        <p:txBody>
          <a:bodyPr/>
          <a:lstStyle/>
          <a:p>
            <a:r>
              <a:rPr lang="en-US" altLang="en-US" dirty="0"/>
              <a:t>Find the error, if any, in the following IPv4 addresses</a:t>
            </a:r>
            <a:endParaRPr lang="en-US" dirty="0"/>
          </a:p>
        </p:txBody>
      </p:sp>
    </p:spTree>
    <p:extLst>
      <p:ext uri="{BB962C8B-B14F-4D97-AF65-F5344CB8AC3E}">
        <p14:creationId xmlns:p14="http://schemas.microsoft.com/office/powerpoint/2010/main" val="215484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1694302215"/>
              </p:ext>
            </p:extLst>
          </p:nvPr>
        </p:nvGraphicFramePr>
        <p:xfrm>
          <a:off x="2541014" y="2805830"/>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N</a:t>
                      </a: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3644178724"/>
                  </a:ext>
                </a:extLst>
              </a:tr>
            </a:tbl>
          </a:graphicData>
        </a:graphic>
      </p:graphicFrame>
      <p:sp>
        <p:nvSpPr>
          <p:cNvPr id="3" name="Title 2"/>
          <p:cNvSpPr>
            <a:spLocks noGrp="1"/>
          </p:cNvSpPr>
          <p:nvPr>
            <p:ph type="title"/>
          </p:nvPr>
        </p:nvSpPr>
        <p:spPr/>
        <p:txBody>
          <a:bodyPr/>
          <a:lstStyle/>
          <a:p>
            <a:r>
              <a:rPr lang="en-US" dirty="0" err="1"/>
              <a:t>Classful</a:t>
            </a:r>
            <a:r>
              <a:rPr lang="en-US" dirty="0"/>
              <a:t> Addressing</a:t>
            </a:r>
            <a:endParaRPr lang="en-US" b="1" dirty="0"/>
          </a:p>
        </p:txBody>
      </p:sp>
      <p:sp>
        <p:nvSpPr>
          <p:cNvPr id="4" name="Rectangle 3"/>
          <p:cNvSpPr/>
          <p:nvPr/>
        </p:nvSpPr>
        <p:spPr>
          <a:xfrm>
            <a:off x="586212" y="2805830"/>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A</a:t>
            </a:r>
          </a:p>
        </p:txBody>
      </p:sp>
      <p:sp>
        <p:nvSpPr>
          <p:cNvPr id="5" name="Rectangle 4"/>
          <p:cNvSpPr/>
          <p:nvPr/>
        </p:nvSpPr>
        <p:spPr>
          <a:xfrm>
            <a:off x="586211" y="3590915"/>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B</a:t>
            </a:r>
          </a:p>
        </p:txBody>
      </p:sp>
      <p:sp>
        <p:nvSpPr>
          <p:cNvPr id="6" name="Rectangle 5"/>
          <p:cNvSpPr/>
          <p:nvPr/>
        </p:nvSpPr>
        <p:spPr>
          <a:xfrm>
            <a:off x="586211" y="4376000"/>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C</a:t>
            </a:r>
          </a:p>
        </p:txBody>
      </p:sp>
      <p:sp>
        <p:nvSpPr>
          <p:cNvPr id="7" name="Rectangle 6"/>
          <p:cNvSpPr/>
          <p:nvPr/>
        </p:nvSpPr>
        <p:spPr>
          <a:xfrm>
            <a:off x="586210" y="5161085"/>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D</a:t>
            </a:r>
          </a:p>
        </p:txBody>
      </p:sp>
      <p:sp>
        <p:nvSpPr>
          <p:cNvPr id="8" name="Rectangle 7"/>
          <p:cNvSpPr/>
          <p:nvPr/>
        </p:nvSpPr>
        <p:spPr>
          <a:xfrm>
            <a:off x="586209" y="5968652"/>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E</a:t>
            </a:r>
          </a:p>
        </p:txBody>
      </p:sp>
      <p:sp>
        <p:nvSpPr>
          <p:cNvPr id="10" name="Rectangle 9"/>
          <p:cNvSpPr/>
          <p:nvPr/>
        </p:nvSpPr>
        <p:spPr>
          <a:xfrm>
            <a:off x="1926494" y="1431075"/>
            <a:ext cx="3231715" cy="64729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a:rPr>
              <a:t>Binary Notation</a:t>
            </a:r>
          </a:p>
        </p:txBody>
      </p:sp>
      <p:graphicFrame>
        <p:nvGraphicFramePr>
          <p:cNvPr id="13" name="Content Placeholder 10"/>
          <p:cNvGraphicFramePr>
            <a:graphicFrameLocks/>
          </p:cNvGraphicFramePr>
          <p:nvPr>
            <p:extLst>
              <p:ext uri="{D42A27DB-BD31-4B8C-83A1-F6EECF244321}">
                <p14:modId xmlns:p14="http://schemas.microsoft.com/office/powerpoint/2010/main" val="2215076561"/>
              </p:ext>
            </p:extLst>
          </p:nvPr>
        </p:nvGraphicFramePr>
        <p:xfrm>
          <a:off x="2541014" y="3590914"/>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NN</a:t>
                      </a: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3644178724"/>
                  </a:ext>
                </a:extLst>
              </a:tr>
            </a:tbl>
          </a:graphicData>
        </a:graphic>
      </p:graphicFrame>
      <p:graphicFrame>
        <p:nvGraphicFramePr>
          <p:cNvPr id="14" name="Content Placeholder 10"/>
          <p:cNvGraphicFramePr>
            <a:graphicFrameLocks/>
          </p:cNvGraphicFramePr>
          <p:nvPr>
            <p:extLst>
              <p:ext uri="{D42A27DB-BD31-4B8C-83A1-F6EECF244321}">
                <p14:modId xmlns:p14="http://schemas.microsoft.com/office/powerpoint/2010/main" val="343566205"/>
              </p:ext>
            </p:extLst>
          </p:nvPr>
        </p:nvGraphicFramePr>
        <p:xfrm>
          <a:off x="2541014" y="4375998"/>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NNN</a:t>
                      </a:r>
                    </a:p>
                  </a:txBody>
                  <a:tcPr>
                    <a:solidFill>
                      <a:srgbClr val="7030A0"/>
                    </a:solidFill>
                  </a:tcPr>
                </a:tc>
                <a:tc>
                  <a:txBody>
                    <a:bodyPr/>
                    <a:lstStyle/>
                    <a:p>
                      <a:endParaRPr lang="en-US" dirty="0"/>
                    </a:p>
                  </a:txBody>
                  <a:tcPr>
                    <a:solidFill>
                      <a:srgbClr val="7030A0"/>
                    </a:solidFill>
                  </a:tcPr>
                </a:tc>
                <a:tc>
                  <a:txBody>
                    <a:bodyPr/>
                    <a:lstStyle/>
                    <a:p>
                      <a:endParaRPr lang="en-US"/>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3644178724"/>
                  </a:ext>
                </a:extLst>
              </a:tr>
            </a:tbl>
          </a:graphicData>
        </a:graphic>
      </p:graphicFrame>
      <p:graphicFrame>
        <p:nvGraphicFramePr>
          <p:cNvPr id="15" name="Content Placeholder 10"/>
          <p:cNvGraphicFramePr>
            <a:graphicFrameLocks/>
          </p:cNvGraphicFramePr>
          <p:nvPr>
            <p:extLst>
              <p:ext uri="{D42A27DB-BD31-4B8C-83A1-F6EECF244321}">
                <p14:modId xmlns:p14="http://schemas.microsoft.com/office/powerpoint/2010/main" val="636466636"/>
              </p:ext>
            </p:extLst>
          </p:nvPr>
        </p:nvGraphicFramePr>
        <p:xfrm>
          <a:off x="2541014" y="5994066"/>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NNNN</a:t>
                      </a: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3644178724"/>
                  </a:ext>
                </a:extLst>
              </a:tr>
            </a:tbl>
          </a:graphicData>
        </a:graphic>
      </p:graphicFrame>
      <p:graphicFrame>
        <p:nvGraphicFramePr>
          <p:cNvPr id="16" name="Content Placeholder 10"/>
          <p:cNvGraphicFramePr>
            <a:graphicFrameLocks/>
          </p:cNvGraphicFramePr>
          <p:nvPr>
            <p:extLst>
              <p:ext uri="{D42A27DB-BD31-4B8C-83A1-F6EECF244321}">
                <p14:modId xmlns:p14="http://schemas.microsoft.com/office/powerpoint/2010/main" val="298005048"/>
              </p:ext>
            </p:extLst>
          </p:nvPr>
        </p:nvGraphicFramePr>
        <p:xfrm>
          <a:off x="2541014" y="5161084"/>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NNNN</a:t>
                      </a:r>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dirty="0"/>
                    </a:p>
                  </a:txBody>
                  <a:tcPr>
                    <a:solidFill>
                      <a:srgbClr val="7030A0"/>
                    </a:solidFill>
                  </a:tcPr>
                </a:tc>
                <a:extLst>
                  <a:ext uri="{0D108BD9-81ED-4DB2-BD59-A6C34878D82A}">
                    <a16:rowId xmlns:a16="http://schemas.microsoft.com/office/drawing/2014/main" val="3644178724"/>
                  </a:ext>
                </a:extLst>
              </a:tr>
            </a:tbl>
          </a:graphicData>
        </a:graphic>
      </p:graphicFrame>
      <p:cxnSp>
        <p:nvCxnSpPr>
          <p:cNvPr id="18" name="Straight Arrow Connector 17"/>
          <p:cNvCxnSpPr/>
          <p:nvPr/>
        </p:nvCxnSpPr>
        <p:spPr>
          <a:xfrm flipH="1">
            <a:off x="2815845" y="2179529"/>
            <a:ext cx="2605414" cy="73903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041313" y="2179529"/>
            <a:ext cx="2379946" cy="153932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169718" y="2136848"/>
            <a:ext cx="2251541" cy="24096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282452" y="2136848"/>
            <a:ext cx="2138806" cy="415063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21258" y="1754724"/>
            <a:ext cx="3006247" cy="79432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a:rPr>
              <a:t>Class of the address</a:t>
            </a:r>
          </a:p>
        </p:txBody>
      </p:sp>
    </p:spTree>
    <p:extLst>
      <p:ext uri="{BB962C8B-B14F-4D97-AF65-F5344CB8AC3E}">
        <p14:creationId xmlns:p14="http://schemas.microsoft.com/office/powerpoint/2010/main" val="182852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1305025217"/>
              </p:ext>
            </p:extLst>
          </p:nvPr>
        </p:nvGraphicFramePr>
        <p:xfrm>
          <a:off x="2541027" y="2805830"/>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sp>
        <p:nvSpPr>
          <p:cNvPr id="3" name="Title 2"/>
          <p:cNvSpPr>
            <a:spLocks noGrp="1"/>
          </p:cNvSpPr>
          <p:nvPr>
            <p:ph type="title"/>
          </p:nvPr>
        </p:nvSpPr>
        <p:spPr/>
        <p:txBody>
          <a:bodyPr/>
          <a:lstStyle/>
          <a:p>
            <a:r>
              <a:rPr lang="en-US" dirty="0" err="1"/>
              <a:t>Classful</a:t>
            </a:r>
            <a:r>
              <a:rPr lang="en-US" dirty="0"/>
              <a:t> Addressing</a:t>
            </a:r>
            <a:endParaRPr lang="en-US" b="1" dirty="0"/>
          </a:p>
        </p:txBody>
      </p:sp>
      <p:sp>
        <p:nvSpPr>
          <p:cNvPr id="4" name="Rectangle 3"/>
          <p:cNvSpPr/>
          <p:nvPr/>
        </p:nvSpPr>
        <p:spPr>
          <a:xfrm>
            <a:off x="586225" y="2805830"/>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A</a:t>
            </a:r>
          </a:p>
        </p:txBody>
      </p:sp>
      <p:sp>
        <p:nvSpPr>
          <p:cNvPr id="5" name="Rectangle 4"/>
          <p:cNvSpPr/>
          <p:nvPr/>
        </p:nvSpPr>
        <p:spPr>
          <a:xfrm>
            <a:off x="586224" y="3590915"/>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B</a:t>
            </a:r>
          </a:p>
        </p:txBody>
      </p:sp>
      <p:sp>
        <p:nvSpPr>
          <p:cNvPr id="6" name="Rectangle 5"/>
          <p:cNvSpPr/>
          <p:nvPr/>
        </p:nvSpPr>
        <p:spPr>
          <a:xfrm>
            <a:off x="586224" y="4376000"/>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C</a:t>
            </a:r>
          </a:p>
        </p:txBody>
      </p:sp>
      <p:sp>
        <p:nvSpPr>
          <p:cNvPr id="7" name="Rectangle 6"/>
          <p:cNvSpPr/>
          <p:nvPr/>
        </p:nvSpPr>
        <p:spPr>
          <a:xfrm>
            <a:off x="586223" y="5161085"/>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D</a:t>
            </a:r>
          </a:p>
        </p:txBody>
      </p:sp>
      <p:sp>
        <p:nvSpPr>
          <p:cNvPr id="8" name="Rectangle 7"/>
          <p:cNvSpPr/>
          <p:nvPr/>
        </p:nvSpPr>
        <p:spPr>
          <a:xfrm>
            <a:off x="586222" y="5968652"/>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E</a:t>
            </a:r>
          </a:p>
        </p:txBody>
      </p:sp>
      <p:sp>
        <p:nvSpPr>
          <p:cNvPr id="10" name="Rectangle 9"/>
          <p:cNvSpPr/>
          <p:nvPr/>
        </p:nvSpPr>
        <p:spPr>
          <a:xfrm>
            <a:off x="1926507" y="1431075"/>
            <a:ext cx="3231715" cy="64729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a:rPr>
              <a:t>Binary Notation</a:t>
            </a:r>
          </a:p>
        </p:txBody>
      </p:sp>
      <p:graphicFrame>
        <p:nvGraphicFramePr>
          <p:cNvPr id="13" name="Content Placeholder 10"/>
          <p:cNvGraphicFramePr>
            <a:graphicFrameLocks/>
          </p:cNvGraphicFramePr>
          <p:nvPr>
            <p:extLst>
              <p:ext uri="{D42A27DB-BD31-4B8C-83A1-F6EECF244321}">
                <p14:modId xmlns:p14="http://schemas.microsoft.com/office/powerpoint/2010/main" val="3126448715"/>
              </p:ext>
            </p:extLst>
          </p:nvPr>
        </p:nvGraphicFramePr>
        <p:xfrm>
          <a:off x="2541027" y="3590914"/>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graphicFrame>
        <p:nvGraphicFramePr>
          <p:cNvPr id="14" name="Content Placeholder 10"/>
          <p:cNvGraphicFramePr>
            <a:graphicFrameLocks/>
          </p:cNvGraphicFramePr>
          <p:nvPr>
            <p:extLst>
              <p:ext uri="{D42A27DB-BD31-4B8C-83A1-F6EECF244321}">
                <p14:modId xmlns:p14="http://schemas.microsoft.com/office/powerpoint/2010/main" val="1855949389"/>
              </p:ext>
            </p:extLst>
          </p:nvPr>
        </p:nvGraphicFramePr>
        <p:xfrm>
          <a:off x="2541027" y="4375998"/>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110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graphicFrame>
        <p:nvGraphicFramePr>
          <p:cNvPr id="15" name="Content Placeholder 10"/>
          <p:cNvGraphicFramePr>
            <a:graphicFrameLocks/>
          </p:cNvGraphicFramePr>
          <p:nvPr>
            <p:extLst>
              <p:ext uri="{D42A27DB-BD31-4B8C-83A1-F6EECF244321}">
                <p14:modId xmlns:p14="http://schemas.microsoft.com/office/powerpoint/2010/main" val="721071104"/>
              </p:ext>
            </p:extLst>
          </p:nvPr>
        </p:nvGraphicFramePr>
        <p:xfrm>
          <a:off x="2541027" y="5994066"/>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1111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graphicFrame>
        <p:nvGraphicFramePr>
          <p:cNvPr id="16" name="Content Placeholder 10"/>
          <p:cNvGraphicFramePr>
            <a:graphicFrameLocks/>
          </p:cNvGraphicFramePr>
          <p:nvPr>
            <p:extLst>
              <p:ext uri="{D42A27DB-BD31-4B8C-83A1-F6EECF244321}">
                <p14:modId xmlns:p14="http://schemas.microsoft.com/office/powerpoint/2010/main" val="2696601523"/>
              </p:ext>
            </p:extLst>
          </p:nvPr>
        </p:nvGraphicFramePr>
        <p:xfrm>
          <a:off x="2541027" y="5161084"/>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1110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cxnSp>
        <p:nvCxnSpPr>
          <p:cNvPr id="18" name="Straight Arrow Connector 17"/>
          <p:cNvCxnSpPr/>
          <p:nvPr/>
        </p:nvCxnSpPr>
        <p:spPr>
          <a:xfrm flipH="1">
            <a:off x="2815858" y="2179529"/>
            <a:ext cx="2605414" cy="73903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041326" y="2179529"/>
            <a:ext cx="2379946" cy="153932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169731" y="2136848"/>
            <a:ext cx="2251541" cy="24096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282465" y="2136848"/>
            <a:ext cx="2138806" cy="415063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21271" y="1754724"/>
            <a:ext cx="3006247" cy="79432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a:rPr>
              <a:t>Class of the address</a:t>
            </a:r>
          </a:p>
        </p:txBody>
      </p:sp>
    </p:spTree>
    <p:extLst>
      <p:ext uri="{BB962C8B-B14F-4D97-AF65-F5344CB8AC3E}">
        <p14:creationId xmlns:p14="http://schemas.microsoft.com/office/powerpoint/2010/main" val="241244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Find the class of each address.</a:t>
            </a:r>
          </a:p>
          <a:p>
            <a:pPr marL="0" indent="0">
              <a:buNone/>
            </a:pPr>
            <a:endParaRPr lang="en-US" dirty="0"/>
          </a:p>
        </p:txBody>
      </p:sp>
      <p:sp>
        <p:nvSpPr>
          <p:cNvPr id="3" name="Title 2"/>
          <p:cNvSpPr>
            <a:spLocks noGrp="1"/>
          </p:cNvSpPr>
          <p:nvPr>
            <p:ph type="title"/>
          </p:nvPr>
        </p:nvSpPr>
        <p:spPr/>
        <p:txBody>
          <a:bodyPr/>
          <a:lstStyle/>
          <a:p>
            <a:r>
              <a:rPr lang="en-US" dirty="0"/>
              <a:t>Example Binary Notation </a:t>
            </a:r>
          </a:p>
        </p:txBody>
      </p:sp>
      <p:graphicFrame>
        <p:nvGraphicFramePr>
          <p:cNvPr id="4" name="Table 3"/>
          <p:cNvGraphicFramePr>
            <a:graphicFrameLocks noGrp="1"/>
          </p:cNvGraphicFramePr>
          <p:nvPr>
            <p:extLst>
              <p:ext uri="{D42A27DB-BD31-4B8C-83A1-F6EECF244321}">
                <p14:modId xmlns:p14="http://schemas.microsoft.com/office/powerpoint/2010/main" val="3679831942"/>
              </p:ext>
            </p:extLst>
          </p:nvPr>
        </p:nvGraphicFramePr>
        <p:xfrm>
          <a:off x="1148219" y="2023300"/>
          <a:ext cx="6530236" cy="544535"/>
        </p:xfrm>
        <a:graphic>
          <a:graphicData uri="http://schemas.openxmlformats.org/drawingml/2006/table">
            <a:tbl>
              <a:tblPr firstRow="1" bandRow="1">
                <a:tableStyleId>{5940675A-B579-460E-94D1-54222C63F5DA}</a:tableStyleId>
              </a:tblPr>
              <a:tblGrid>
                <a:gridCol w="1632559">
                  <a:extLst>
                    <a:ext uri="{9D8B030D-6E8A-4147-A177-3AD203B41FA5}">
                      <a16:colId xmlns:a16="http://schemas.microsoft.com/office/drawing/2014/main" val="864913910"/>
                    </a:ext>
                  </a:extLst>
                </a:gridCol>
                <a:gridCol w="1632559">
                  <a:extLst>
                    <a:ext uri="{9D8B030D-6E8A-4147-A177-3AD203B41FA5}">
                      <a16:colId xmlns:a16="http://schemas.microsoft.com/office/drawing/2014/main" val="4067366365"/>
                    </a:ext>
                  </a:extLst>
                </a:gridCol>
                <a:gridCol w="1632559">
                  <a:extLst>
                    <a:ext uri="{9D8B030D-6E8A-4147-A177-3AD203B41FA5}">
                      <a16:colId xmlns:a16="http://schemas.microsoft.com/office/drawing/2014/main" val="1460998477"/>
                    </a:ext>
                  </a:extLst>
                </a:gridCol>
                <a:gridCol w="1632559">
                  <a:extLst>
                    <a:ext uri="{9D8B030D-6E8A-4147-A177-3AD203B41FA5}">
                      <a16:colId xmlns:a16="http://schemas.microsoft.com/office/drawing/2014/main" val="4050645958"/>
                    </a:ext>
                  </a:extLst>
                </a:gridCol>
              </a:tblGrid>
              <a:tr h="544535">
                <a:tc>
                  <a:txBody>
                    <a:bodyPr/>
                    <a:lstStyle/>
                    <a:p>
                      <a:r>
                        <a:rPr lang="en-US" sz="2400" dirty="0">
                          <a:latin typeface="Bahnschrift" panose="020B0502040204020203"/>
                        </a:rPr>
                        <a:t>00000001</a:t>
                      </a:r>
                    </a:p>
                  </a:txBody>
                  <a:tcPr/>
                </a:tc>
                <a:tc>
                  <a:txBody>
                    <a:bodyPr/>
                    <a:lstStyle/>
                    <a:p>
                      <a:r>
                        <a:rPr lang="en-US" sz="2400" dirty="0">
                          <a:latin typeface="Bahnschrift" panose="020B0502040204020203"/>
                        </a:rPr>
                        <a:t>00001011 </a:t>
                      </a:r>
                    </a:p>
                  </a:txBody>
                  <a:tcPr/>
                </a:tc>
                <a:tc>
                  <a:txBody>
                    <a:bodyPr/>
                    <a:lstStyle/>
                    <a:p>
                      <a:r>
                        <a:rPr lang="en-US" sz="2400" dirty="0">
                          <a:latin typeface="Bahnschrift" panose="020B0502040204020203"/>
                        </a:rPr>
                        <a:t>00001011</a:t>
                      </a:r>
                    </a:p>
                  </a:txBody>
                  <a:tcPr/>
                </a:tc>
                <a:tc>
                  <a:txBody>
                    <a:bodyPr/>
                    <a:lstStyle/>
                    <a:p>
                      <a:r>
                        <a:rPr lang="en-US" sz="2400" dirty="0">
                          <a:latin typeface="Bahnschrift" panose="020B0502040204020203"/>
                        </a:rPr>
                        <a:t>11101111</a:t>
                      </a:r>
                    </a:p>
                  </a:txBody>
                  <a:tcPr/>
                </a:tc>
                <a:extLst>
                  <a:ext uri="{0D108BD9-81ED-4DB2-BD59-A6C34878D82A}">
                    <a16:rowId xmlns:a16="http://schemas.microsoft.com/office/drawing/2014/main" val="1354244996"/>
                  </a:ext>
                </a:extLst>
              </a:tr>
            </a:tbl>
          </a:graphicData>
        </a:graphic>
      </p:graphicFrame>
      <p:pic>
        <p:nvPicPr>
          <p:cNvPr id="5" name="Picture 4"/>
          <p:cNvPicPr>
            <a:picLocks noChangeAspect="1"/>
          </p:cNvPicPr>
          <p:nvPr/>
        </p:nvPicPr>
        <p:blipFill>
          <a:blip r:embed="rId2"/>
          <a:stretch>
            <a:fillRect/>
          </a:stretch>
        </p:blipFill>
        <p:spPr>
          <a:xfrm>
            <a:off x="6242221" y="2634697"/>
            <a:ext cx="2872467" cy="4223303"/>
          </a:xfrm>
          <a:prstGeom prst="rect">
            <a:avLst/>
          </a:prstGeom>
        </p:spPr>
      </p:pic>
    </p:spTree>
    <p:extLst>
      <p:ext uri="{BB962C8B-B14F-4D97-AF65-F5344CB8AC3E}">
        <p14:creationId xmlns:p14="http://schemas.microsoft.com/office/powerpoint/2010/main" val="202692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Find the class of each address.</a:t>
            </a:r>
          </a:p>
          <a:p>
            <a:pPr marL="0" indent="0">
              <a:buNone/>
            </a:pPr>
            <a:endParaRPr lang="en-US" dirty="0"/>
          </a:p>
        </p:txBody>
      </p:sp>
      <p:sp>
        <p:nvSpPr>
          <p:cNvPr id="3" name="Title 2"/>
          <p:cNvSpPr>
            <a:spLocks noGrp="1"/>
          </p:cNvSpPr>
          <p:nvPr>
            <p:ph type="title"/>
          </p:nvPr>
        </p:nvSpPr>
        <p:spPr/>
        <p:txBody>
          <a:bodyPr/>
          <a:lstStyle/>
          <a:p>
            <a:r>
              <a:rPr lang="en-US" dirty="0"/>
              <a:t>Example Binary Notation </a:t>
            </a:r>
          </a:p>
        </p:txBody>
      </p:sp>
      <p:graphicFrame>
        <p:nvGraphicFramePr>
          <p:cNvPr id="4" name="Table 3"/>
          <p:cNvGraphicFramePr>
            <a:graphicFrameLocks noGrp="1"/>
          </p:cNvGraphicFramePr>
          <p:nvPr>
            <p:extLst>
              <p:ext uri="{D42A27DB-BD31-4B8C-83A1-F6EECF244321}">
                <p14:modId xmlns:p14="http://schemas.microsoft.com/office/powerpoint/2010/main" val="3417113521"/>
              </p:ext>
            </p:extLst>
          </p:nvPr>
        </p:nvGraphicFramePr>
        <p:xfrm>
          <a:off x="1148219" y="2023300"/>
          <a:ext cx="6530236" cy="544535"/>
        </p:xfrm>
        <a:graphic>
          <a:graphicData uri="http://schemas.openxmlformats.org/drawingml/2006/table">
            <a:tbl>
              <a:tblPr firstRow="1" bandRow="1">
                <a:tableStyleId>{5940675A-B579-460E-94D1-54222C63F5DA}</a:tableStyleId>
              </a:tblPr>
              <a:tblGrid>
                <a:gridCol w="1632559">
                  <a:extLst>
                    <a:ext uri="{9D8B030D-6E8A-4147-A177-3AD203B41FA5}">
                      <a16:colId xmlns:a16="http://schemas.microsoft.com/office/drawing/2014/main" val="864913910"/>
                    </a:ext>
                  </a:extLst>
                </a:gridCol>
                <a:gridCol w="1632559">
                  <a:extLst>
                    <a:ext uri="{9D8B030D-6E8A-4147-A177-3AD203B41FA5}">
                      <a16:colId xmlns:a16="http://schemas.microsoft.com/office/drawing/2014/main" val="4067366365"/>
                    </a:ext>
                  </a:extLst>
                </a:gridCol>
                <a:gridCol w="1632559">
                  <a:extLst>
                    <a:ext uri="{9D8B030D-6E8A-4147-A177-3AD203B41FA5}">
                      <a16:colId xmlns:a16="http://schemas.microsoft.com/office/drawing/2014/main" val="1460998477"/>
                    </a:ext>
                  </a:extLst>
                </a:gridCol>
                <a:gridCol w="1632559">
                  <a:extLst>
                    <a:ext uri="{9D8B030D-6E8A-4147-A177-3AD203B41FA5}">
                      <a16:colId xmlns:a16="http://schemas.microsoft.com/office/drawing/2014/main" val="4050645958"/>
                    </a:ext>
                  </a:extLst>
                </a:gridCol>
              </a:tblGrid>
              <a:tr h="544535">
                <a:tc>
                  <a:txBody>
                    <a:bodyPr/>
                    <a:lstStyle/>
                    <a:p>
                      <a:r>
                        <a:rPr lang="en-US" sz="2400" dirty="0">
                          <a:solidFill>
                            <a:srgbClr val="FF0000"/>
                          </a:solidFill>
                          <a:latin typeface="Bahnschrift" panose="020B0502040204020203"/>
                        </a:rPr>
                        <a:t>0</a:t>
                      </a:r>
                      <a:r>
                        <a:rPr lang="en-US" sz="2400" dirty="0">
                          <a:latin typeface="Bahnschrift" panose="020B0502040204020203"/>
                        </a:rPr>
                        <a:t>0000001</a:t>
                      </a:r>
                    </a:p>
                  </a:txBody>
                  <a:tcPr/>
                </a:tc>
                <a:tc>
                  <a:txBody>
                    <a:bodyPr/>
                    <a:lstStyle/>
                    <a:p>
                      <a:r>
                        <a:rPr lang="en-US" sz="2400" dirty="0">
                          <a:latin typeface="Bahnschrift" panose="020B0502040204020203"/>
                        </a:rPr>
                        <a:t>00001011 </a:t>
                      </a:r>
                    </a:p>
                  </a:txBody>
                  <a:tcPr/>
                </a:tc>
                <a:tc>
                  <a:txBody>
                    <a:bodyPr/>
                    <a:lstStyle/>
                    <a:p>
                      <a:r>
                        <a:rPr lang="en-US" sz="2400" dirty="0">
                          <a:latin typeface="Bahnschrift" panose="020B0502040204020203"/>
                        </a:rPr>
                        <a:t>00001011</a:t>
                      </a:r>
                    </a:p>
                  </a:txBody>
                  <a:tcPr/>
                </a:tc>
                <a:tc>
                  <a:txBody>
                    <a:bodyPr/>
                    <a:lstStyle/>
                    <a:p>
                      <a:r>
                        <a:rPr lang="en-US" sz="2400" dirty="0">
                          <a:latin typeface="Bahnschrift" panose="020B0502040204020203"/>
                        </a:rPr>
                        <a:t>11101111</a:t>
                      </a:r>
                    </a:p>
                  </a:txBody>
                  <a:tcPr/>
                </a:tc>
                <a:extLst>
                  <a:ext uri="{0D108BD9-81ED-4DB2-BD59-A6C34878D82A}">
                    <a16:rowId xmlns:a16="http://schemas.microsoft.com/office/drawing/2014/main" val="1354244996"/>
                  </a:ext>
                </a:extLst>
              </a:tr>
            </a:tbl>
          </a:graphicData>
        </a:graphic>
      </p:graphicFrame>
      <p:cxnSp>
        <p:nvCxnSpPr>
          <p:cNvPr id="7" name="Straight Arrow Connector 6"/>
          <p:cNvCxnSpPr/>
          <p:nvPr/>
        </p:nvCxnSpPr>
        <p:spPr>
          <a:xfrm flipH="1" flipV="1">
            <a:off x="1327759" y="2404997"/>
            <a:ext cx="150312" cy="1177447"/>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1148219" y="3582444"/>
            <a:ext cx="3972421" cy="820744"/>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First Bit is 0, it belongs to Class A</a:t>
            </a:r>
          </a:p>
        </p:txBody>
      </p:sp>
      <p:pic>
        <p:nvPicPr>
          <p:cNvPr id="9" name="Picture 8">
            <a:extLst>
              <a:ext uri="{FF2B5EF4-FFF2-40B4-BE49-F238E27FC236}">
                <a16:creationId xmlns:a16="http://schemas.microsoft.com/office/drawing/2014/main" id="{5FDD69AE-EDE5-460B-B295-4B15F7396325}"/>
              </a:ext>
            </a:extLst>
          </p:cNvPr>
          <p:cNvPicPr>
            <a:picLocks noChangeAspect="1"/>
          </p:cNvPicPr>
          <p:nvPr/>
        </p:nvPicPr>
        <p:blipFill>
          <a:blip r:embed="rId2"/>
          <a:stretch>
            <a:fillRect/>
          </a:stretch>
        </p:blipFill>
        <p:spPr>
          <a:xfrm>
            <a:off x="6242221" y="2634697"/>
            <a:ext cx="2872467" cy="4223303"/>
          </a:xfrm>
          <a:prstGeom prst="rect">
            <a:avLst/>
          </a:prstGeom>
        </p:spPr>
      </p:pic>
    </p:spTree>
    <p:extLst>
      <p:ext uri="{BB962C8B-B14F-4D97-AF65-F5344CB8AC3E}">
        <p14:creationId xmlns:p14="http://schemas.microsoft.com/office/powerpoint/2010/main" val="260247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Find the class of each address.</a:t>
            </a:r>
          </a:p>
          <a:p>
            <a:pPr marL="0" indent="0">
              <a:buNone/>
            </a:pPr>
            <a:endParaRPr lang="en-US" dirty="0"/>
          </a:p>
        </p:txBody>
      </p:sp>
      <p:sp>
        <p:nvSpPr>
          <p:cNvPr id="3" name="Title 2"/>
          <p:cNvSpPr>
            <a:spLocks noGrp="1"/>
          </p:cNvSpPr>
          <p:nvPr>
            <p:ph type="title"/>
          </p:nvPr>
        </p:nvSpPr>
        <p:spPr/>
        <p:txBody>
          <a:bodyPr/>
          <a:lstStyle/>
          <a:p>
            <a:r>
              <a:rPr lang="en-US" dirty="0"/>
              <a:t>Example Binary Notation </a:t>
            </a:r>
          </a:p>
        </p:txBody>
      </p:sp>
      <p:graphicFrame>
        <p:nvGraphicFramePr>
          <p:cNvPr id="4" name="Table 3"/>
          <p:cNvGraphicFramePr>
            <a:graphicFrameLocks noGrp="1"/>
          </p:cNvGraphicFramePr>
          <p:nvPr>
            <p:extLst>
              <p:ext uri="{D42A27DB-BD31-4B8C-83A1-F6EECF244321}">
                <p14:modId xmlns:p14="http://schemas.microsoft.com/office/powerpoint/2010/main" val="469241172"/>
              </p:ext>
            </p:extLst>
          </p:nvPr>
        </p:nvGraphicFramePr>
        <p:xfrm>
          <a:off x="1148219" y="2023300"/>
          <a:ext cx="6530236" cy="544535"/>
        </p:xfrm>
        <a:graphic>
          <a:graphicData uri="http://schemas.openxmlformats.org/drawingml/2006/table">
            <a:tbl>
              <a:tblPr firstRow="1" bandRow="1">
                <a:tableStyleId>{5940675A-B579-460E-94D1-54222C63F5DA}</a:tableStyleId>
              </a:tblPr>
              <a:tblGrid>
                <a:gridCol w="1632559">
                  <a:extLst>
                    <a:ext uri="{9D8B030D-6E8A-4147-A177-3AD203B41FA5}">
                      <a16:colId xmlns:a16="http://schemas.microsoft.com/office/drawing/2014/main" val="864913910"/>
                    </a:ext>
                  </a:extLst>
                </a:gridCol>
                <a:gridCol w="1632559">
                  <a:extLst>
                    <a:ext uri="{9D8B030D-6E8A-4147-A177-3AD203B41FA5}">
                      <a16:colId xmlns:a16="http://schemas.microsoft.com/office/drawing/2014/main" val="4067366365"/>
                    </a:ext>
                  </a:extLst>
                </a:gridCol>
                <a:gridCol w="1632559">
                  <a:extLst>
                    <a:ext uri="{9D8B030D-6E8A-4147-A177-3AD203B41FA5}">
                      <a16:colId xmlns:a16="http://schemas.microsoft.com/office/drawing/2014/main" val="1460998477"/>
                    </a:ext>
                  </a:extLst>
                </a:gridCol>
                <a:gridCol w="1632559">
                  <a:extLst>
                    <a:ext uri="{9D8B030D-6E8A-4147-A177-3AD203B41FA5}">
                      <a16:colId xmlns:a16="http://schemas.microsoft.com/office/drawing/2014/main" val="4050645958"/>
                    </a:ext>
                  </a:extLst>
                </a:gridCol>
              </a:tblGrid>
              <a:tr h="544535">
                <a:tc>
                  <a:txBody>
                    <a:bodyPr/>
                    <a:lstStyle/>
                    <a:p>
                      <a:r>
                        <a:rPr lang="en-US" sz="2400" dirty="0"/>
                        <a:t>11000001</a:t>
                      </a:r>
                      <a:endParaRPr lang="en-US" sz="2400" dirty="0">
                        <a:latin typeface="Bahnschrift" panose="020B0502040204020203"/>
                      </a:endParaRPr>
                    </a:p>
                  </a:txBody>
                  <a:tcPr/>
                </a:tc>
                <a:tc>
                  <a:txBody>
                    <a:bodyPr/>
                    <a:lstStyle/>
                    <a:p>
                      <a:r>
                        <a:rPr lang="en-US" sz="2400" dirty="0"/>
                        <a:t>10000011</a:t>
                      </a:r>
                      <a:endParaRPr lang="en-US" sz="2400" dirty="0">
                        <a:latin typeface="Bahnschrift" panose="020B0502040204020203"/>
                      </a:endParaRPr>
                    </a:p>
                  </a:txBody>
                  <a:tcPr/>
                </a:tc>
                <a:tc>
                  <a:txBody>
                    <a:bodyPr/>
                    <a:lstStyle/>
                    <a:p>
                      <a:r>
                        <a:rPr lang="en-US" sz="2400" dirty="0"/>
                        <a:t>00011011</a:t>
                      </a:r>
                      <a:endParaRPr lang="en-US" sz="2400" dirty="0">
                        <a:latin typeface="Bahnschrift" panose="020B0502040204020203"/>
                      </a:endParaRPr>
                    </a:p>
                  </a:txBody>
                  <a:tcPr/>
                </a:tc>
                <a:tc>
                  <a:txBody>
                    <a:bodyPr/>
                    <a:lstStyle/>
                    <a:p>
                      <a:r>
                        <a:rPr lang="en-US" sz="2400" dirty="0">
                          <a:latin typeface="Bahnschrift" panose="020B0502040204020203"/>
                        </a:rPr>
                        <a:t>11101111</a:t>
                      </a:r>
                    </a:p>
                  </a:txBody>
                  <a:tcPr/>
                </a:tc>
                <a:extLst>
                  <a:ext uri="{0D108BD9-81ED-4DB2-BD59-A6C34878D82A}">
                    <a16:rowId xmlns:a16="http://schemas.microsoft.com/office/drawing/2014/main" val="1354244996"/>
                  </a:ext>
                </a:extLst>
              </a:tr>
            </a:tbl>
          </a:graphicData>
        </a:graphic>
      </p:graphicFrame>
      <p:pic>
        <p:nvPicPr>
          <p:cNvPr id="6" name="Picture 5">
            <a:extLst>
              <a:ext uri="{FF2B5EF4-FFF2-40B4-BE49-F238E27FC236}">
                <a16:creationId xmlns:a16="http://schemas.microsoft.com/office/drawing/2014/main" id="{D3A6D813-12F9-44F8-9126-83AE1B8C0AC0}"/>
              </a:ext>
            </a:extLst>
          </p:cNvPr>
          <p:cNvPicPr>
            <a:picLocks noChangeAspect="1"/>
          </p:cNvPicPr>
          <p:nvPr/>
        </p:nvPicPr>
        <p:blipFill>
          <a:blip r:embed="rId2"/>
          <a:stretch>
            <a:fillRect/>
          </a:stretch>
        </p:blipFill>
        <p:spPr>
          <a:xfrm>
            <a:off x="6242221" y="2634697"/>
            <a:ext cx="2872467" cy="4223303"/>
          </a:xfrm>
          <a:prstGeom prst="rect">
            <a:avLst/>
          </a:prstGeom>
        </p:spPr>
      </p:pic>
    </p:spTree>
    <p:extLst>
      <p:ext uri="{BB962C8B-B14F-4D97-AF65-F5344CB8AC3E}">
        <p14:creationId xmlns:p14="http://schemas.microsoft.com/office/powerpoint/2010/main" val="114224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469521" y="2055761"/>
            <a:ext cx="8204957" cy="2291157"/>
          </a:xfrm>
        </p:spPr>
        <p:txBody>
          <a:bodyPr/>
          <a:lstStyle/>
          <a:p>
            <a:pPr marL="0" indent="0">
              <a:buNone/>
            </a:pPr>
            <a:r>
              <a:rPr lang="en-US" dirty="0"/>
              <a:t>After this lecture you will be able to</a:t>
            </a:r>
          </a:p>
          <a:p>
            <a:pPr lvl="1" algn="just"/>
            <a:r>
              <a:rPr lang="en-US" sz="2600" dirty="0"/>
              <a:t>understand Classful Addressing and classless addressing</a:t>
            </a:r>
          </a:p>
          <a:p>
            <a:endParaRPr lang="en-US" dirty="0"/>
          </a:p>
          <a:p>
            <a:endParaRPr lang="en-US" dirty="0"/>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654246" cy="1663114"/>
          </a:xfrm>
        </p:spPr>
        <p:txBody>
          <a:bodyPr/>
          <a:lstStyle/>
          <a:p>
            <a:pPr marL="0" indent="0">
              <a:buNone/>
            </a:pPr>
            <a:r>
              <a:rPr lang="en-US" dirty="0"/>
              <a:t>Find the class of each address.</a:t>
            </a:r>
          </a:p>
          <a:p>
            <a:pPr marL="0" indent="0">
              <a:buNone/>
            </a:pPr>
            <a:endParaRPr lang="en-US" dirty="0"/>
          </a:p>
        </p:txBody>
      </p:sp>
      <p:sp>
        <p:nvSpPr>
          <p:cNvPr id="3" name="Title 2"/>
          <p:cNvSpPr>
            <a:spLocks noGrp="1"/>
          </p:cNvSpPr>
          <p:nvPr>
            <p:ph type="title"/>
          </p:nvPr>
        </p:nvSpPr>
        <p:spPr/>
        <p:txBody>
          <a:bodyPr/>
          <a:lstStyle/>
          <a:p>
            <a:r>
              <a:rPr lang="en-US" dirty="0"/>
              <a:t>Example Binary Notation </a:t>
            </a:r>
          </a:p>
        </p:txBody>
      </p:sp>
      <p:graphicFrame>
        <p:nvGraphicFramePr>
          <p:cNvPr id="4" name="Table 3"/>
          <p:cNvGraphicFramePr>
            <a:graphicFrameLocks noGrp="1"/>
          </p:cNvGraphicFramePr>
          <p:nvPr>
            <p:extLst>
              <p:ext uri="{D42A27DB-BD31-4B8C-83A1-F6EECF244321}">
                <p14:modId xmlns:p14="http://schemas.microsoft.com/office/powerpoint/2010/main" val="1659864759"/>
              </p:ext>
            </p:extLst>
          </p:nvPr>
        </p:nvGraphicFramePr>
        <p:xfrm>
          <a:off x="1148219" y="2023300"/>
          <a:ext cx="6530236" cy="544535"/>
        </p:xfrm>
        <a:graphic>
          <a:graphicData uri="http://schemas.openxmlformats.org/drawingml/2006/table">
            <a:tbl>
              <a:tblPr firstRow="1" bandRow="1">
                <a:tableStyleId>{5940675A-B579-460E-94D1-54222C63F5DA}</a:tableStyleId>
              </a:tblPr>
              <a:tblGrid>
                <a:gridCol w="1632559">
                  <a:extLst>
                    <a:ext uri="{9D8B030D-6E8A-4147-A177-3AD203B41FA5}">
                      <a16:colId xmlns:a16="http://schemas.microsoft.com/office/drawing/2014/main" val="864913910"/>
                    </a:ext>
                  </a:extLst>
                </a:gridCol>
                <a:gridCol w="1632559">
                  <a:extLst>
                    <a:ext uri="{9D8B030D-6E8A-4147-A177-3AD203B41FA5}">
                      <a16:colId xmlns:a16="http://schemas.microsoft.com/office/drawing/2014/main" val="4067366365"/>
                    </a:ext>
                  </a:extLst>
                </a:gridCol>
                <a:gridCol w="1632559">
                  <a:extLst>
                    <a:ext uri="{9D8B030D-6E8A-4147-A177-3AD203B41FA5}">
                      <a16:colId xmlns:a16="http://schemas.microsoft.com/office/drawing/2014/main" val="1460998477"/>
                    </a:ext>
                  </a:extLst>
                </a:gridCol>
                <a:gridCol w="1632559">
                  <a:extLst>
                    <a:ext uri="{9D8B030D-6E8A-4147-A177-3AD203B41FA5}">
                      <a16:colId xmlns:a16="http://schemas.microsoft.com/office/drawing/2014/main" val="4050645958"/>
                    </a:ext>
                  </a:extLst>
                </a:gridCol>
              </a:tblGrid>
              <a:tr h="544535">
                <a:tc>
                  <a:txBody>
                    <a:bodyPr/>
                    <a:lstStyle/>
                    <a:p>
                      <a:r>
                        <a:rPr lang="en-US" sz="2400" dirty="0">
                          <a:solidFill>
                            <a:srgbClr val="FF0000"/>
                          </a:solidFill>
                          <a:latin typeface="Bahnschrift" panose="020B0502040204020203"/>
                        </a:rPr>
                        <a:t>110</a:t>
                      </a:r>
                      <a:r>
                        <a:rPr lang="en-US" sz="2400" dirty="0">
                          <a:latin typeface="Bahnschrift" panose="020B0502040204020203"/>
                        </a:rPr>
                        <a:t>00001</a:t>
                      </a:r>
                    </a:p>
                  </a:txBody>
                  <a:tcPr/>
                </a:tc>
                <a:tc>
                  <a:txBody>
                    <a:bodyPr/>
                    <a:lstStyle/>
                    <a:p>
                      <a:r>
                        <a:rPr lang="en-US" sz="2400" dirty="0">
                          <a:latin typeface="Bahnschrift" panose="020B0502040204020203"/>
                        </a:rPr>
                        <a:t>10000011</a:t>
                      </a:r>
                    </a:p>
                  </a:txBody>
                  <a:tcPr/>
                </a:tc>
                <a:tc>
                  <a:txBody>
                    <a:bodyPr/>
                    <a:lstStyle/>
                    <a:p>
                      <a:r>
                        <a:rPr lang="en-US" sz="2400" dirty="0">
                          <a:latin typeface="Bahnschrift" panose="020B0502040204020203"/>
                        </a:rPr>
                        <a:t>00011011</a:t>
                      </a:r>
                    </a:p>
                  </a:txBody>
                  <a:tcPr/>
                </a:tc>
                <a:tc>
                  <a:txBody>
                    <a:bodyPr/>
                    <a:lstStyle/>
                    <a:p>
                      <a:r>
                        <a:rPr lang="en-US" sz="2400" dirty="0">
                          <a:latin typeface="Bahnschrift" panose="020B0502040204020203"/>
                        </a:rPr>
                        <a:t>11101111</a:t>
                      </a:r>
                    </a:p>
                  </a:txBody>
                  <a:tcPr/>
                </a:tc>
                <a:extLst>
                  <a:ext uri="{0D108BD9-81ED-4DB2-BD59-A6C34878D82A}">
                    <a16:rowId xmlns:a16="http://schemas.microsoft.com/office/drawing/2014/main" val="1354244996"/>
                  </a:ext>
                </a:extLst>
              </a:tr>
            </a:tbl>
          </a:graphicData>
        </a:graphic>
      </p:graphicFrame>
      <p:cxnSp>
        <p:nvCxnSpPr>
          <p:cNvPr id="7" name="Straight Arrow Connector 6"/>
          <p:cNvCxnSpPr>
            <a:cxnSpLocks/>
            <a:endCxn id="12" idx="1"/>
          </p:cNvCxnSpPr>
          <p:nvPr/>
        </p:nvCxnSpPr>
        <p:spPr>
          <a:xfrm flipV="1">
            <a:off x="1390389" y="2621960"/>
            <a:ext cx="95423" cy="60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p:cNvSpPr/>
          <p:nvPr/>
        </p:nvSpPr>
        <p:spPr>
          <a:xfrm rot="5400000">
            <a:off x="1349101" y="2239513"/>
            <a:ext cx="273422" cy="49147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ectangle 13"/>
          <p:cNvSpPr/>
          <p:nvPr/>
        </p:nvSpPr>
        <p:spPr>
          <a:xfrm>
            <a:off x="534379" y="3240675"/>
            <a:ext cx="4572000" cy="127505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lt1"/>
                </a:solidFill>
                <a:latin typeface="Bahnschrift" panose="020B0502040204020203"/>
              </a:rPr>
              <a:t>The first 2 bits are 1; the third bit is O. This is a class C address.</a:t>
            </a:r>
          </a:p>
        </p:txBody>
      </p:sp>
      <p:pic>
        <p:nvPicPr>
          <p:cNvPr id="9" name="Picture 8">
            <a:extLst>
              <a:ext uri="{FF2B5EF4-FFF2-40B4-BE49-F238E27FC236}">
                <a16:creationId xmlns:a16="http://schemas.microsoft.com/office/drawing/2014/main" id="{C243D5CE-E9B8-4100-BAD8-DA763E50372E}"/>
              </a:ext>
            </a:extLst>
          </p:cNvPr>
          <p:cNvPicPr>
            <a:picLocks noChangeAspect="1"/>
          </p:cNvPicPr>
          <p:nvPr/>
        </p:nvPicPr>
        <p:blipFill>
          <a:blip r:embed="rId2"/>
          <a:stretch>
            <a:fillRect/>
          </a:stretch>
        </p:blipFill>
        <p:spPr>
          <a:xfrm>
            <a:off x="6242221" y="2634697"/>
            <a:ext cx="2872467" cy="4223303"/>
          </a:xfrm>
          <a:prstGeom prst="rect">
            <a:avLst/>
          </a:prstGeom>
        </p:spPr>
      </p:pic>
    </p:spTree>
    <p:extLst>
      <p:ext uri="{BB962C8B-B14F-4D97-AF65-F5344CB8AC3E}">
        <p14:creationId xmlns:p14="http://schemas.microsoft.com/office/powerpoint/2010/main" val="191014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1995571795"/>
              </p:ext>
            </p:extLst>
          </p:nvPr>
        </p:nvGraphicFramePr>
        <p:xfrm>
          <a:off x="2906780" y="2805830"/>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0 - 127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sp>
        <p:nvSpPr>
          <p:cNvPr id="3" name="Title 2"/>
          <p:cNvSpPr>
            <a:spLocks noGrp="1"/>
          </p:cNvSpPr>
          <p:nvPr>
            <p:ph type="title"/>
          </p:nvPr>
        </p:nvSpPr>
        <p:spPr/>
        <p:txBody>
          <a:bodyPr/>
          <a:lstStyle/>
          <a:p>
            <a:r>
              <a:rPr lang="en-US" dirty="0" err="1"/>
              <a:t>Classful</a:t>
            </a:r>
            <a:r>
              <a:rPr lang="en-US" dirty="0"/>
              <a:t> Addressing</a:t>
            </a:r>
            <a:endParaRPr lang="en-US" b="1" dirty="0"/>
          </a:p>
        </p:txBody>
      </p:sp>
      <p:sp>
        <p:nvSpPr>
          <p:cNvPr id="4" name="Rectangle 3"/>
          <p:cNvSpPr/>
          <p:nvPr/>
        </p:nvSpPr>
        <p:spPr>
          <a:xfrm>
            <a:off x="951978" y="2805830"/>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A</a:t>
            </a:r>
          </a:p>
        </p:txBody>
      </p:sp>
      <p:sp>
        <p:nvSpPr>
          <p:cNvPr id="5" name="Rectangle 4"/>
          <p:cNvSpPr/>
          <p:nvPr/>
        </p:nvSpPr>
        <p:spPr>
          <a:xfrm>
            <a:off x="951977" y="3590915"/>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B</a:t>
            </a:r>
          </a:p>
        </p:txBody>
      </p:sp>
      <p:sp>
        <p:nvSpPr>
          <p:cNvPr id="6" name="Rectangle 5"/>
          <p:cNvSpPr/>
          <p:nvPr/>
        </p:nvSpPr>
        <p:spPr>
          <a:xfrm>
            <a:off x="951977" y="4376000"/>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C</a:t>
            </a:r>
          </a:p>
        </p:txBody>
      </p:sp>
      <p:sp>
        <p:nvSpPr>
          <p:cNvPr id="7" name="Rectangle 6"/>
          <p:cNvSpPr/>
          <p:nvPr/>
        </p:nvSpPr>
        <p:spPr>
          <a:xfrm>
            <a:off x="951976" y="5161085"/>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D</a:t>
            </a:r>
          </a:p>
        </p:txBody>
      </p:sp>
      <p:sp>
        <p:nvSpPr>
          <p:cNvPr id="8" name="Rectangle 7"/>
          <p:cNvSpPr/>
          <p:nvPr/>
        </p:nvSpPr>
        <p:spPr>
          <a:xfrm>
            <a:off x="951975" y="5968652"/>
            <a:ext cx="1340285" cy="488515"/>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panose="020B0502040204020203"/>
              </a:rPr>
              <a:t>Class E</a:t>
            </a:r>
          </a:p>
        </p:txBody>
      </p:sp>
      <p:sp>
        <p:nvSpPr>
          <p:cNvPr id="10" name="Rectangle 9"/>
          <p:cNvSpPr/>
          <p:nvPr/>
        </p:nvSpPr>
        <p:spPr>
          <a:xfrm>
            <a:off x="1215026" y="1431075"/>
            <a:ext cx="4308950" cy="715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latin typeface="Bahnschrift" panose="020B0502040204020203"/>
              </a:rPr>
              <a:t>Dotted Decimal Notation</a:t>
            </a:r>
          </a:p>
        </p:txBody>
      </p:sp>
      <p:graphicFrame>
        <p:nvGraphicFramePr>
          <p:cNvPr id="13" name="Content Placeholder 10"/>
          <p:cNvGraphicFramePr>
            <a:graphicFrameLocks/>
          </p:cNvGraphicFramePr>
          <p:nvPr>
            <p:extLst>
              <p:ext uri="{D42A27DB-BD31-4B8C-83A1-F6EECF244321}">
                <p14:modId xmlns:p14="http://schemas.microsoft.com/office/powerpoint/2010/main" val="549048641"/>
              </p:ext>
            </p:extLst>
          </p:nvPr>
        </p:nvGraphicFramePr>
        <p:xfrm>
          <a:off x="2906780" y="3590914"/>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128-191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graphicFrame>
        <p:nvGraphicFramePr>
          <p:cNvPr id="14" name="Content Placeholder 10"/>
          <p:cNvGraphicFramePr>
            <a:graphicFrameLocks/>
          </p:cNvGraphicFramePr>
          <p:nvPr>
            <p:extLst>
              <p:ext uri="{D42A27DB-BD31-4B8C-83A1-F6EECF244321}">
                <p14:modId xmlns:p14="http://schemas.microsoft.com/office/powerpoint/2010/main" val="3118932063"/>
              </p:ext>
            </p:extLst>
          </p:nvPr>
        </p:nvGraphicFramePr>
        <p:xfrm>
          <a:off x="2906780" y="4375998"/>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192-223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graphicFrame>
        <p:nvGraphicFramePr>
          <p:cNvPr id="15" name="Content Placeholder 10"/>
          <p:cNvGraphicFramePr>
            <a:graphicFrameLocks/>
          </p:cNvGraphicFramePr>
          <p:nvPr>
            <p:extLst>
              <p:ext uri="{D42A27DB-BD31-4B8C-83A1-F6EECF244321}">
                <p14:modId xmlns:p14="http://schemas.microsoft.com/office/powerpoint/2010/main" val="2902029677"/>
              </p:ext>
            </p:extLst>
          </p:nvPr>
        </p:nvGraphicFramePr>
        <p:xfrm>
          <a:off x="2906780" y="5994066"/>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240-255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graphicFrame>
        <p:nvGraphicFramePr>
          <p:cNvPr id="16" name="Content Placeholder 10"/>
          <p:cNvGraphicFramePr>
            <a:graphicFrameLocks/>
          </p:cNvGraphicFramePr>
          <p:nvPr>
            <p:extLst>
              <p:ext uri="{D42A27DB-BD31-4B8C-83A1-F6EECF244321}">
                <p14:modId xmlns:p14="http://schemas.microsoft.com/office/powerpoint/2010/main" val="996083154"/>
              </p:ext>
            </p:extLst>
          </p:nvPr>
        </p:nvGraphicFramePr>
        <p:xfrm>
          <a:off x="2906780" y="5161084"/>
          <a:ext cx="6017300" cy="488515"/>
        </p:xfrm>
        <a:graphic>
          <a:graphicData uri="http://schemas.openxmlformats.org/drawingml/2006/table">
            <a:tbl>
              <a:tblPr firstRow="1" bandRow="1">
                <a:tableStyleId>{5C22544A-7EE6-4342-B048-85BDC9FD1C3A}</a:tableStyleId>
              </a:tblPr>
              <a:tblGrid>
                <a:gridCol w="1504325">
                  <a:extLst>
                    <a:ext uri="{9D8B030D-6E8A-4147-A177-3AD203B41FA5}">
                      <a16:colId xmlns:a16="http://schemas.microsoft.com/office/drawing/2014/main" val="250883077"/>
                    </a:ext>
                  </a:extLst>
                </a:gridCol>
                <a:gridCol w="1504325">
                  <a:extLst>
                    <a:ext uri="{9D8B030D-6E8A-4147-A177-3AD203B41FA5}">
                      <a16:colId xmlns:a16="http://schemas.microsoft.com/office/drawing/2014/main" val="2515893003"/>
                    </a:ext>
                  </a:extLst>
                </a:gridCol>
                <a:gridCol w="1504325">
                  <a:extLst>
                    <a:ext uri="{9D8B030D-6E8A-4147-A177-3AD203B41FA5}">
                      <a16:colId xmlns:a16="http://schemas.microsoft.com/office/drawing/2014/main" val="3620408279"/>
                    </a:ext>
                  </a:extLst>
                </a:gridCol>
                <a:gridCol w="1504325">
                  <a:extLst>
                    <a:ext uri="{9D8B030D-6E8A-4147-A177-3AD203B41FA5}">
                      <a16:colId xmlns:a16="http://schemas.microsoft.com/office/drawing/2014/main" val="1751414346"/>
                    </a:ext>
                  </a:extLst>
                </a:gridCol>
              </a:tblGrid>
              <a:tr h="488515">
                <a:tc>
                  <a:txBody>
                    <a:bodyPr/>
                    <a:lstStyle/>
                    <a:p>
                      <a:r>
                        <a:rPr lang="en-US" dirty="0"/>
                        <a:t>224-239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644178724"/>
                  </a:ext>
                </a:extLst>
              </a:tr>
            </a:tbl>
          </a:graphicData>
        </a:graphic>
      </p:graphicFrame>
      <p:cxnSp>
        <p:nvCxnSpPr>
          <p:cNvPr id="18" name="Straight Arrow Connector 17"/>
          <p:cNvCxnSpPr/>
          <p:nvPr/>
        </p:nvCxnSpPr>
        <p:spPr>
          <a:xfrm flipH="1">
            <a:off x="3524517" y="2021265"/>
            <a:ext cx="2513028" cy="82435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48218" y="2099056"/>
            <a:ext cx="2229631" cy="153932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798532" y="2056426"/>
            <a:ext cx="2057384" cy="2319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757821" y="1853852"/>
            <a:ext cx="2179516" cy="415310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787024" y="1754724"/>
            <a:ext cx="3006247" cy="79432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a:rPr>
              <a:t>Class of the address</a:t>
            </a:r>
          </a:p>
        </p:txBody>
      </p:sp>
    </p:spTree>
    <p:extLst>
      <p:ext uri="{BB962C8B-B14F-4D97-AF65-F5344CB8AC3E}">
        <p14:creationId xmlns:p14="http://schemas.microsoft.com/office/powerpoint/2010/main" val="427114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dirty="0"/>
              <a:t>Find the class of each address ?</a:t>
            </a:r>
          </a:p>
          <a:p>
            <a:pPr>
              <a:lnSpc>
                <a:spcPct val="150000"/>
              </a:lnSpc>
            </a:pPr>
            <a:r>
              <a:rPr lang="en-US" dirty="0"/>
              <a:t>14.23.120.8 -  ?</a:t>
            </a:r>
          </a:p>
          <a:p>
            <a:pPr>
              <a:lnSpc>
                <a:spcPct val="150000"/>
              </a:lnSpc>
            </a:pPr>
            <a:r>
              <a:rPr lang="en-US" dirty="0"/>
              <a:t>252.5.15.111 - ?</a:t>
            </a:r>
          </a:p>
        </p:txBody>
      </p:sp>
      <p:sp>
        <p:nvSpPr>
          <p:cNvPr id="3" name="Title 2"/>
          <p:cNvSpPr>
            <a:spLocks noGrp="1"/>
          </p:cNvSpPr>
          <p:nvPr>
            <p:ph type="title"/>
          </p:nvPr>
        </p:nvSpPr>
        <p:spPr/>
        <p:txBody>
          <a:bodyPr/>
          <a:lstStyle/>
          <a:p>
            <a:r>
              <a:rPr lang="en-US" dirty="0"/>
              <a:t>Example Dotted Decimal Notation</a:t>
            </a:r>
          </a:p>
        </p:txBody>
      </p:sp>
    </p:spTree>
    <p:extLst>
      <p:ext uri="{BB962C8B-B14F-4D97-AF65-F5344CB8AC3E}">
        <p14:creationId xmlns:p14="http://schemas.microsoft.com/office/powerpoint/2010/main" val="399400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dirty="0"/>
              <a:t>Find the class of each address ?</a:t>
            </a:r>
          </a:p>
          <a:p>
            <a:pPr>
              <a:lnSpc>
                <a:spcPct val="150000"/>
              </a:lnSpc>
            </a:pPr>
            <a:r>
              <a:rPr lang="en-US" dirty="0">
                <a:solidFill>
                  <a:srgbClr val="FF0000"/>
                </a:solidFill>
              </a:rPr>
              <a:t>14</a:t>
            </a:r>
            <a:r>
              <a:rPr lang="en-US" dirty="0"/>
              <a:t>.23.120.8 -  ?</a:t>
            </a:r>
          </a:p>
          <a:p>
            <a:pPr>
              <a:lnSpc>
                <a:spcPct val="150000"/>
              </a:lnSpc>
            </a:pPr>
            <a:endParaRPr lang="en-US" dirty="0"/>
          </a:p>
          <a:p>
            <a:pPr>
              <a:lnSpc>
                <a:spcPct val="150000"/>
              </a:lnSpc>
            </a:pPr>
            <a:r>
              <a:rPr lang="en-US" dirty="0">
                <a:solidFill>
                  <a:srgbClr val="FF0000"/>
                </a:solidFill>
              </a:rPr>
              <a:t>252</a:t>
            </a:r>
            <a:r>
              <a:rPr lang="en-US" dirty="0"/>
              <a:t>.5.15.111 - ?</a:t>
            </a:r>
          </a:p>
        </p:txBody>
      </p:sp>
      <p:sp>
        <p:nvSpPr>
          <p:cNvPr id="3" name="Title 2"/>
          <p:cNvSpPr>
            <a:spLocks noGrp="1"/>
          </p:cNvSpPr>
          <p:nvPr>
            <p:ph type="title"/>
          </p:nvPr>
        </p:nvSpPr>
        <p:spPr/>
        <p:txBody>
          <a:bodyPr/>
          <a:lstStyle/>
          <a:p>
            <a:r>
              <a:rPr lang="en-US" dirty="0"/>
              <a:t>Example Dotted Decimal Notation</a:t>
            </a:r>
          </a:p>
        </p:txBody>
      </p:sp>
      <p:sp>
        <p:nvSpPr>
          <p:cNvPr id="4" name="Down Arrow 3"/>
          <p:cNvSpPr/>
          <p:nvPr/>
        </p:nvSpPr>
        <p:spPr>
          <a:xfrm>
            <a:off x="1629003" y="2719482"/>
            <a:ext cx="125260" cy="300625"/>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9833" y="3080821"/>
            <a:ext cx="2968861" cy="63770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Bahnschrift" panose="020B0502040204020203"/>
              </a:rPr>
              <a:t>Between 0 and 127. the class is A.</a:t>
            </a:r>
          </a:p>
        </p:txBody>
      </p:sp>
      <p:sp>
        <p:nvSpPr>
          <p:cNvPr id="7" name="Rectangle 6"/>
          <p:cNvSpPr/>
          <p:nvPr/>
        </p:nvSpPr>
        <p:spPr>
          <a:xfrm>
            <a:off x="269833" y="4736820"/>
            <a:ext cx="2968861" cy="63770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Bahnschrift" panose="020B0502040204020203"/>
              </a:rPr>
              <a:t>Between 240 and 255 . the class is E.</a:t>
            </a:r>
          </a:p>
        </p:txBody>
      </p:sp>
      <p:sp>
        <p:nvSpPr>
          <p:cNvPr id="8" name="Down Arrow 3">
            <a:extLst>
              <a:ext uri="{FF2B5EF4-FFF2-40B4-BE49-F238E27FC236}">
                <a16:creationId xmlns:a16="http://schemas.microsoft.com/office/drawing/2014/main" id="{7C0A53D2-0335-4623-B221-40000D10A0A2}"/>
              </a:ext>
            </a:extLst>
          </p:cNvPr>
          <p:cNvSpPr/>
          <p:nvPr/>
        </p:nvSpPr>
        <p:spPr>
          <a:xfrm>
            <a:off x="1632513" y="4378149"/>
            <a:ext cx="125260" cy="300625"/>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583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3572527"/>
              </p:ext>
            </p:extLst>
          </p:nvPr>
        </p:nvGraphicFramePr>
        <p:xfrm>
          <a:off x="269875" y="1362075"/>
          <a:ext cx="8653463" cy="4994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Division of Classes</a:t>
            </a:r>
          </a:p>
        </p:txBody>
      </p:sp>
    </p:spTree>
    <p:extLst>
      <p:ext uri="{BB962C8B-B14F-4D97-AF65-F5344CB8AC3E}">
        <p14:creationId xmlns:p14="http://schemas.microsoft.com/office/powerpoint/2010/main" val="364952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defRPr/>
            </a:pPr>
            <a:r>
              <a:rPr lang="en-US" dirty="0"/>
              <a:t>In </a:t>
            </a:r>
            <a:r>
              <a:rPr lang="en-US" dirty="0" err="1"/>
              <a:t>classful</a:t>
            </a:r>
            <a:r>
              <a:rPr lang="en-US" dirty="0"/>
              <a:t> addressing, an IP address in class A, B, or C is divided into </a:t>
            </a:r>
            <a:r>
              <a:rPr lang="en-US" dirty="0" err="1">
                <a:solidFill>
                  <a:srgbClr val="FF0000"/>
                </a:solidFill>
              </a:rPr>
              <a:t>netid</a:t>
            </a:r>
            <a:r>
              <a:rPr lang="en-US" dirty="0"/>
              <a:t> and </a:t>
            </a:r>
            <a:r>
              <a:rPr lang="en-US" dirty="0" err="1">
                <a:solidFill>
                  <a:srgbClr val="FF0000"/>
                </a:solidFill>
              </a:rPr>
              <a:t>hostid</a:t>
            </a:r>
            <a:r>
              <a:rPr lang="en-US" dirty="0"/>
              <a:t>.</a:t>
            </a:r>
          </a:p>
          <a:p>
            <a:pPr algn="just">
              <a:lnSpc>
                <a:spcPct val="150000"/>
              </a:lnSpc>
              <a:defRPr/>
            </a:pPr>
            <a:r>
              <a:rPr lang="en-US" dirty="0"/>
              <a:t>These parts are of varying lengths, depending on the class of the address.</a:t>
            </a:r>
          </a:p>
          <a:p>
            <a:pPr algn="just">
              <a:lnSpc>
                <a:spcPct val="150000"/>
              </a:lnSpc>
              <a:defRPr/>
            </a:pPr>
            <a:r>
              <a:rPr lang="en-US" dirty="0"/>
              <a:t>Note that the concept does not apply to classes D and E.</a:t>
            </a:r>
          </a:p>
        </p:txBody>
      </p:sp>
      <p:sp>
        <p:nvSpPr>
          <p:cNvPr id="3" name="Title 2"/>
          <p:cNvSpPr>
            <a:spLocks noGrp="1"/>
          </p:cNvSpPr>
          <p:nvPr>
            <p:ph type="title"/>
          </p:nvPr>
        </p:nvSpPr>
        <p:spPr/>
        <p:txBody>
          <a:bodyPr/>
          <a:lstStyle/>
          <a:p>
            <a:r>
              <a:rPr lang="en-US" dirty="0" err="1"/>
              <a:t>NetID</a:t>
            </a:r>
            <a:r>
              <a:rPr lang="en-US" dirty="0"/>
              <a:t> and </a:t>
            </a:r>
            <a:r>
              <a:rPr lang="en-US" dirty="0" err="1"/>
              <a:t>HostID</a:t>
            </a:r>
            <a:endParaRPr lang="en-US" dirty="0"/>
          </a:p>
        </p:txBody>
      </p:sp>
    </p:spTree>
    <p:extLst>
      <p:ext uri="{BB962C8B-B14F-4D97-AF65-F5344CB8AC3E}">
        <p14:creationId xmlns:p14="http://schemas.microsoft.com/office/powerpoint/2010/main" val="132927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In Class A</a:t>
            </a:r>
          </a:p>
        </p:txBody>
      </p:sp>
      <p:sp>
        <p:nvSpPr>
          <p:cNvPr id="3" name="Title 2"/>
          <p:cNvSpPr>
            <a:spLocks noGrp="1"/>
          </p:cNvSpPr>
          <p:nvPr>
            <p:ph type="title"/>
          </p:nvPr>
        </p:nvSpPr>
        <p:spPr/>
        <p:txBody>
          <a:bodyPr/>
          <a:lstStyle/>
          <a:p>
            <a:r>
              <a:rPr lang="en-US" dirty="0"/>
              <a:t>NETID and HOSTID</a:t>
            </a:r>
          </a:p>
        </p:txBody>
      </p:sp>
      <p:graphicFrame>
        <p:nvGraphicFramePr>
          <p:cNvPr id="4" name="Table 3"/>
          <p:cNvGraphicFramePr>
            <a:graphicFrameLocks noGrp="1"/>
          </p:cNvGraphicFramePr>
          <p:nvPr>
            <p:extLst>
              <p:ext uri="{D42A27DB-BD31-4B8C-83A1-F6EECF244321}">
                <p14:modId xmlns:p14="http://schemas.microsoft.com/office/powerpoint/2010/main" val="1864282211"/>
              </p:ext>
            </p:extLst>
          </p:nvPr>
        </p:nvGraphicFramePr>
        <p:xfrm>
          <a:off x="1475984" y="2298248"/>
          <a:ext cx="6192032" cy="582112"/>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548008">
                  <a:extLst>
                    <a:ext uri="{9D8B030D-6E8A-4147-A177-3AD203B41FA5}">
                      <a16:colId xmlns:a16="http://schemas.microsoft.com/office/drawing/2014/main" val="928960565"/>
                    </a:ext>
                  </a:extLst>
                </a:gridCol>
                <a:gridCol w="1548008">
                  <a:extLst>
                    <a:ext uri="{9D8B030D-6E8A-4147-A177-3AD203B41FA5}">
                      <a16:colId xmlns:a16="http://schemas.microsoft.com/office/drawing/2014/main" val="171293082"/>
                    </a:ext>
                  </a:extLst>
                </a:gridCol>
                <a:gridCol w="1548008">
                  <a:extLst>
                    <a:ext uri="{9D8B030D-6E8A-4147-A177-3AD203B41FA5}">
                      <a16:colId xmlns:a16="http://schemas.microsoft.com/office/drawing/2014/main" val="1932529207"/>
                    </a:ext>
                  </a:extLst>
                </a:gridCol>
                <a:gridCol w="1548008">
                  <a:extLst>
                    <a:ext uri="{9D8B030D-6E8A-4147-A177-3AD203B41FA5}">
                      <a16:colId xmlns:a16="http://schemas.microsoft.com/office/drawing/2014/main" val="445972570"/>
                    </a:ext>
                  </a:extLst>
                </a:gridCol>
              </a:tblGrid>
              <a:tr h="582112">
                <a:tc>
                  <a:txBody>
                    <a:bodyPr/>
                    <a:lstStyle/>
                    <a:p>
                      <a:pPr algn="ctr"/>
                      <a:r>
                        <a:rPr lang="en-US" sz="2800" dirty="0" err="1">
                          <a:latin typeface="Bahnschrift" panose="020B0502040204020203"/>
                        </a:rPr>
                        <a:t>NetID</a:t>
                      </a:r>
                      <a:endParaRPr lang="en-US" sz="2800" dirty="0">
                        <a:latin typeface="Bahnschrift" panose="020B0502040204020203"/>
                      </a:endParaRPr>
                    </a:p>
                  </a:txBody>
                  <a:tcPr anchor="ctr">
                    <a:solidFill>
                      <a:schemeClr val="bg1">
                        <a:lumMod val="75000"/>
                      </a:schemeClr>
                    </a:solidFill>
                  </a:tcPr>
                </a:tc>
                <a:tc>
                  <a:txBody>
                    <a:bodyPr/>
                    <a:lstStyle/>
                    <a:p>
                      <a:pPr algn="ctr"/>
                      <a:r>
                        <a:rPr lang="en-US" sz="2800" dirty="0" err="1">
                          <a:latin typeface="Bahnschrift" panose="020B0502040204020203"/>
                        </a:rPr>
                        <a:t>HostID</a:t>
                      </a:r>
                      <a:endParaRPr lang="en-US" sz="2800" dirty="0">
                        <a:latin typeface="Bahnschrift" panose="020B0502040204020203"/>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Bahnschrift" panose="020B0502040204020203"/>
                          <a:ea typeface="+mn-ea"/>
                          <a:cs typeface="+mn-cs"/>
                        </a:rPr>
                        <a:t>HostID</a:t>
                      </a:r>
                      <a:endParaRPr kumimoji="0" lang="en-US" sz="28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Bahnschrift" panose="020B0502040204020203"/>
                          <a:ea typeface="+mn-ea"/>
                          <a:cs typeface="+mn-cs"/>
                        </a:rPr>
                        <a:t>HostID</a:t>
                      </a:r>
                      <a:endParaRPr kumimoji="0" lang="en-US" sz="28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tc>
                <a:extLst>
                  <a:ext uri="{0D108BD9-81ED-4DB2-BD59-A6C34878D82A}">
                    <a16:rowId xmlns:a16="http://schemas.microsoft.com/office/drawing/2014/main" val="1753559142"/>
                  </a:ext>
                </a:extLst>
              </a:tr>
            </a:tbl>
          </a:graphicData>
        </a:graphic>
      </p:graphicFrame>
    </p:spTree>
    <p:extLst>
      <p:ext uri="{BB962C8B-B14F-4D97-AF65-F5344CB8AC3E}">
        <p14:creationId xmlns:p14="http://schemas.microsoft.com/office/powerpoint/2010/main" val="3517064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ln>
            <a:noFill/>
            <a:miter lim="800000"/>
            <a:headEnd/>
            <a:tailEnd/>
          </a:ln>
        </p:spPr>
        <p:txBody>
          <a:bodyPr/>
          <a:lstStyle/>
          <a:p>
            <a:pPr algn="just" eaLnBrk="1" hangingPunct="1">
              <a:lnSpc>
                <a:spcPct val="150000"/>
              </a:lnSpc>
            </a:pPr>
            <a:r>
              <a:rPr lang="en-US" altLang="en-US" dirty="0"/>
              <a:t>IP address begin with 0</a:t>
            </a:r>
          </a:p>
          <a:p>
            <a:pPr algn="just" eaLnBrk="1" hangingPunct="1">
              <a:lnSpc>
                <a:spcPct val="150000"/>
              </a:lnSpc>
            </a:pPr>
            <a:r>
              <a:rPr lang="en-US" altLang="en-US" dirty="0"/>
              <a:t>7 remaining bits in network part</a:t>
            </a:r>
          </a:p>
          <a:p>
            <a:pPr lvl="1" algn="just" eaLnBrk="1" hangingPunct="1">
              <a:lnSpc>
                <a:spcPct val="150000"/>
              </a:lnSpc>
            </a:pPr>
            <a:r>
              <a:rPr lang="en-US" altLang="en-US" dirty="0"/>
              <a:t>Only 128 possible class A network.</a:t>
            </a:r>
          </a:p>
          <a:p>
            <a:pPr algn="just" eaLnBrk="1" hangingPunct="1">
              <a:lnSpc>
                <a:spcPct val="150000"/>
              </a:lnSpc>
            </a:pPr>
            <a:r>
              <a:rPr lang="en-US" altLang="en-US" dirty="0"/>
              <a:t>24 bits in local part</a:t>
            </a:r>
          </a:p>
          <a:p>
            <a:pPr lvl="1" algn="just" eaLnBrk="1" hangingPunct="1">
              <a:lnSpc>
                <a:spcPct val="150000"/>
              </a:lnSpc>
            </a:pPr>
            <a:r>
              <a:rPr lang="en-US" altLang="en-US" dirty="0"/>
              <a:t>Over 16 million hosts per class A network.</a:t>
            </a:r>
          </a:p>
          <a:p>
            <a:pPr algn="just" eaLnBrk="1" hangingPunct="1">
              <a:lnSpc>
                <a:spcPct val="150000"/>
              </a:lnSpc>
            </a:pPr>
            <a:r>
              <a:rPr lang="en-US" altLang="en-US" dirty="0"/>
              <a:t>All class A network parts are assigned or reserved.</a:t>
            </a:r>
            <a:endParaRPr lang="en-IN" altLang="en-US" dirty="0"/>
          </a:p>
        </p:txBody>
      </p:sp>
      <p:sp>
        <p:nvSpPr>
          <p:cNvPr id="7170" name="Title 1"/>
          <p:cNvSpPr>
            <a:spLocks noGrp="1"/>
          </p:cNvSpPr>
          <p:nvPr>
            <p:ph type="title"/>
          </p:nvPr>
        </p:nvSpPr>
        <p:spPr/>
        <p:txBody>
          <a:bodyPr/>
          <a:lstStyle/>
          <a:p>
            <a:pPr eaLnBrk="1" hangingPunct="1"/>
            <a:r>
              <a:rPr lang="en-US" altLang="en-US"/>
              <a:t>Class A IP address</a:t>
            </a:r>
            <a:endParaRPr lang="en-IN" altLang="en-US"/>
          </a:p>
        </p:txBody>
      </p:sp>
    </p:spTree>
    <p:extLst>
      <p:ext uri="{BB962C8B-B14F-4D97-AF65-F5344CB8AC3E}">
        <p14:creationId xmlns:p14="http://schemas.microsoft.com/office/powerpoint/2010/main" val="429061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Class A IP Address</a:t>
            </a:r>
            <a:endParaRPr lang="en-IN" altLang="en-US"/>
          </a:p>
        </p:txBody>
      </p:sp>
      <p:graphicFrame>
        <p:nvGraphicFramePr>
          <p:cNvPr id="6" name="Table 5"/>
          <p:cNvGraphicFramePr>
            <a:graphicFrameLocks noGrp="1"/>
          </p:cNvGraphicFramePr>
          <p:nvPr>
            <p:extLst>
              <p:ext uri="{D42A27DB-BD31-4B8C-83A1-F6EECF244321}">
                <p14:modId xmlns:p14="http://schemas.microsoft.com/office/powerpoint/2010/main" val="2559963123"/>
              </p:ext>
            </p:extLst>
          </p:nvPr>
        </p:nvGraphicFramePr>
        <p:xfrm>
          <a:off x="759912" y="1526929"/>
          <a:ext cx="7419584" cy="928171"/>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854896">
                  <a:extLst>
                    <a:ext uri="{9D8B030D-6E8A-4147-A177-3AD203B41FA5}">
                      <a16:colId xmlns:a16="http://schemas.microsoft.com/office/drawing/2014/main" val="928960565"/>
                    </a:ext>
                  </a:extLst>
                </a:gridCol>
                <a:gridCol w="1854896">
                  <a:extLst>
                    <a:ext uri="{9D8B030D-6E8A-4147-A177-3AD203B41FA5}">
                      <a16:colId xmlns:a16="http://schemas.microsoft.com/office/drawing/2014/main" val="171293082"/>
                    </a:ext>
                  </a:extLst>
                </a:gridCol>
                <a:gridCol w="1854896">
                  <a:extLst>
                    <a:ext uri="{9D8B030D-6E8A-4147-A177-3AD203B41FA5}">
                      <a16:colId xmlns:a16="http://schemas.microsoft.com/office/drawing/2014/main" val="1932529207"/>
                    </a:ext>
                  </a:extLst>
                </a:gridCol>
                <a:gridCol w="1854896">
                  <a:extLst>
                    <a:ext uri="{9D8B030D-6E8A-4147-A177-3AD203B41FA5}">
                      <a16:colId xmlns:a16="http://schemas.microsoft.com/office/drawing/2014/main" val="445972570"/>
                    </a:ext>
                  </a:extLst>
                </a:gridCol>
              </a:tblGrid>
              <a:tr h="928171">
                <a:tc>
                  <a:txBody>
                    <a:bodyPr/>
                    <a:lstStyle/>
                    <a:p>
                      <a:pPr algn="ctr"/>
                      <a:r>
                        <a:rPr lang="en-US" sz="2400" dirty="0" err="1">
                          <a:latin typeface="Bahnschrift" panose="020B0502040204020203"/>
                        </a:rPr>
                        <a:t>NetID</a:t>
                      </a:r>
                      <a:endParaRPr lang="en-US" sz="2400" dirty="0">
                        <a:latin typeface="Bahnschrift" panose="020B0502040204020203"/>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dirty="0" err="1">
                          <a:latin typeface="Bahnschrift" panose="020B0502040204020203"/>
                        </a:rPr>
                        <a:t>HostID</a:t>
                      </a:r>
                      <a:endParaRPr lang="en-US" sz="2400" dirty="0">
                        <a:latin typeface="Bahnschrift" panose="020B0502040204020203"/>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559142"/>
                  </a:ext>
                </a:extLst>
              </a:tr>
            </a:tbl>
          </a:graphicData>
        </a:graphic>
      </p:graphicFrame>
      <p:sp>
        <p:nvSpPr>
          <p:cNvPr id="2" name="Rectangle 1"/>
          <p:cNvSpPr/>
          <p:nvPr/>
        </p:nvSpPr>
        <p:spPr>
          <a:xfrm>
            <a:off x="759912"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0</a:t>
            </a:r>
          </a:p>
        </p:txBody>
      </p:sp>
      <p:sp>
        <p:nvSpPr>
          <p:cNvPr id="9" name="Rectangle 8"/>
          <p:cNvSpPr/>
          <p:nvPr/>
        </p:nvSpPr>
        <p:spPr>
          <a:xfrm>
            <a:off x="2566695"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8</a:t>
            </a:r>
          </a:p>
        </p:txBody>
      </p:sp>
      <p:sp>
        <p:nvSpPr>
          <p:cNvPr id="10" name="Rectangle 9"/>
          <p:cNvSpPr/>
          <p:nvPr/>
        </p:nvSpPr>
        <p:spPr>
          <a:xfrm>
            <a:off x="2136634"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7</a:t>
            </a:r>
          </a:p>
        </p:txBody>
      </p:sp>
      <p:sp>
        <p:nvSpPr>
          <p:cNvPr id="11" name="Rectangle 10"/>
          <p:cNvSpPr/>
          <p:nvPr/>
        </p:nvSpPr>
        <p:spPr>
          <a:xfrm>
            <a:off x="7644376" y="2492885"/>
            <a:ext cx="535120" cy="350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31</a:t>
            </a:r>
          </a:p>
        </p:txBody>
      </p:sp>
      <p:sp>
        <p:nvSpPr>
          <p:cNvPr id="12" name="Rectangle 11"/>
          <p:cNvSpPr/>
          <p:nvPr/>
        </p:nvSpPr>
        <p:spPr>
          <a:xfrm>
            <a:off x="3264043" y="3429000"/>
            <a:ext cx="3200400" cy="81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Bahnschrift" panose="020B0502040204020203"/>
              </a:rPr>
              <a:t>Binary Notation</a:t>
            </a:r>
          </a:p>
        </p:txBody>
      </p:sp>
    </p:spTree>
    <p:extLst>
      <p:ext uri="{BB962C8B-B14F-4D97-AF65-F5344CB8AC3E}">
        <p14:creationId xmlns:p14="http://schemas.microsoft.com/office/powerpoint/2010/main" val="267681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a:t>Class A IP Address</a:t>
            </a:r>
            <a:endParaRPr lang="en-IN" altLang="en-US" dirty="0"/>
          </a:p>
        </p:txBody>
      </p:sp>
      <p:graphicFrame>
        <p:nvGraphicFramePr>
          <p:cNvPr id="12" name="Table 11">
            <a:extLst>
              <a:ext uri="{FF2B5EF4-FFF2-40B4-BE49-F238E27FC236}">
                <a16:creationId xmlns:a16="http://schemas.microsoft.com/office/drawing/2014/main" id="{307E5FE6-0CB4-4F13-8FCC-424F3FDC55F7}"/>
              </a:ext>
            </a:extLst>
          </p:cNvPr>
          <p:cNvGraphicFramePr>
            <a:graphicFrameLocks noGrp="1"/>
          </p:cNvGraphicFramePr>
          <p:nvPr>
            <p:extLst>
              <p:ext uri="{D42A27DB-BD31-4B8C-83A1-F6EECF244321}">
                <p14:modId xmlns:p14="http://schemas.microsoft.com/office/powerpoint/2010/main" val="3697107170"/>
              </p:ext>
            </p:extLst>
          </p:nvPr>
        </p:nvGraphicFramePr>
        <p:xfrm>
          <a:off x="759912" y="1526929"/>
          <a:ext cx="7419584" cy="928171"/>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854896">
                  <a:extLst>
                    <a:ext uri="{9D8B030D-6E8A-4147-A177-3AD203B41FA5}">
                      <a16:colId xmlns:a16="http://schemas.microsoft.com/office/drawing/2014/main" val="928960565"/>
                    </a:ext>
                  </a:extLst>
                </a:gridCol>
                <a:gridCol w="1854896">
                  <a:extLst>
                    <a:ext uri="{9D8B030D-6E8A-4147-A177-3AD203B41FA5}">
                      <a16:colId xmlns:a16="http://schemas.microsoft.com/office/drawing/2014/main" val="171293082"/>
                    </a:ext>
                  </a:extLst>
                </a:gridCol>
                <a:gridCol w="1854896">
                  <a:extLst>
                    <a:ext uri="{9D8B030D-6E8A-4147-A177-3AD203B41FA5}">
                      <a16:colId xmlns:a16="http://schemas.microsoft.com/office/drawing/2014/main" val="1932529207"/>
                    </a:ext>
                  </a:extLst>
                </a:gridCol>
                <a:gridCol w="1854896">
                  <a:extLst>
                    <a:ext uri="{9D8B030D-6E8A-4147-A177-3AD203B41FA5}">
                      <a16:colId xmlns:a16="http://schemas.microsoft.com/office/drawing/2014/main" val="445972570"/>
                    </a:ext>
                  </a:extLst>
                </a:gridCol>
              </a:tblGrid>
              <a:tr h="928171">
                <a:tc>
                  <a:txBody>
                    <a:bodyPr/>
                    <a:lstStyle/>
                    <a:p>
                      <a:pPr algn="ctr"/>
                      <a:r>
                        <a:rPr lang="en-US" sz="2400" dirty="0" err="1">
                          <a:latin typeface="Bahnschrift" panose="020B0502040204020203"/>
                        </a:rPr>
                        <a:t>NetID</a:t>
                      </a:r>
                      <a:endParaRPr lang="en-US" sz="2400" dirty="0">
                        <a:latin typeface="Bahnschrift" panose="020B0502040204020203"/>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dirty="0" err="1">
                          <a:latin typeface="Bahnschrift" panose="020B0502040204020203"/>
                        </a:rPr>
                        <a:t>HostID</a:t>
                      </a:r>
                      <a:endParaRPr lang="en-US" sz="2400" dirty="0">
                        <a:latin typeface="Bahnschrift" panose="020B0502040204020203"/>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559142"/>
                  </a:ext>
                </a:extLst>
              </a:tr>
            </a:tbl>
          </a:graphicData>
        </a:graphic>
      </p:graphicFrame>
      <p:sp>
        <p:nvSpPr>
          <p:cNvPr id="13" name="Rectangle 12">
            <a:extLst>
              <a:ext uri="{FF2B5EF4-FFF2-40B4-BE49-F238E27FC236}">
                <a16:creationId xmlns:a16="http://schemas.microsoft.com/office/drawing/2014/main" id="{3AF965C2-C3AC-4A66-80FA-4D9B33EB5BC8}"/>
              </a:ext>
            </a:extLst>
          </p:cNvPr>
          <p:cNvSpPr/>
          <p:nvPr/>
        </p:nvSpPr>
        <p:spPr>
          <a:xfrm>
            <a:off x="759912"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0</a:t>
            </a:r>
          </a:p>
        </p:txBody>
      </p:sp>
      <p:sp>
        <p:nvSpPr>
          <p:cNvPr id="14" name="Rectangle 13">
            <a:extLst>
              <a:ext uri="{FF2B5EF4-FFF2-40B4-BE49-F238E27FC236}">
                <a16:creationId xmlns:a16="http://schemas.microsoft.com/office/drawing/2014/main" id="{CE629469-697F-413F-9A21-0B443C8076AF}"/>
              </a:ext>
            </a:extLst>
          </p:cNvPr>
          <p:cNvSpPr/>
          <p:nvPr/>
        </p:nvSpPr>
        <p:spPr>
          <a:xfrm>
            <a:off x="2566695"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8</a:t>
            </a:r>
          </a:p>
        </p:txBody>
      </p:sp>
      <p:sp>
        <p:nvSpPr>
          <p:cNvPr id="15" name="Rectangle 14">
            <a:extLst>
              <a:ext uri="{FF2B5EF4-FFF2-40B4-BE49-F238E27FC236}">
                <a16:creationId xmlns:a16="http://schemas.microsoft.com/office/drawing/2014/main" id="{019F2D5E-8914-431C-9DB4-AC94C8A095DB}"/>
              </a:ext>
            </a:extLst>
          </p:cNvPr>
          <p:cNvSpPr/>
          <p:nvPr/>
        </p:nvSpPr>
        <p:spPr>
          <a:xfrm>
            <a:off x="2136634"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7</a:t>
            </a:r>
          </a:p>
        </p:txBody>
      </p:sp>
      <p:sp>
        <p:nvSpPr>
          <p:cNvPr id="16" name="Rectangle 15">
            <a:extLst>
              <a:ext uri="{FF2B5EF4-FFF2-40B4-BE49-F238E27FC236}">
                <a16:creationId xmlns:a16="http://schemas.microsoft.com/office/drawing/2014/main" id="{1FF0B823-6AB7-4696-889C-2831C809D1A8}"/>
              </a:ext>
            </a:extLst>
          </p:cNvPr>
          <p:cNvSpPr/>
          <p:nvPr/>
        </p:nvSpPr>
        <p:spPr>
          <a:xfrm>
            <a:off x="7644376" y="2492885"/>
            <a:ext cx="535120" cy="350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31</a:t>
            </a:r>
          </a:p>
        </p:txBody>
      </p:sp>
    </p:spTree>
    <p:extLst>
      <p:ext uri="{BB962C8B-B14F-4D97-AF65-F5344CB8AC3E}">
        <p14:creationId xmlns:p14="http://schemas.microsoft.com/office/powerpoint/2010/main" val="225688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364" y="1374574"/>
            <a:ext cx="8748716" cy="5239168"/>
          </a:xfrm>
        </p:spPr>
        <p:txBody>
          <a:bodyPr/>
          <a:lstStyle/>
          <a:p>
            <a:pPr algn="just">
              <a:lnSpc>
                <a:spcPct val="150000"/>
              </a:lnSpc>
            </a:pPr>
            <a:r>
              <a:rPr lang="en-US" dirty="0"/>
              <a:t>IPv4 addressing, at its inception, used the concept of classes. This architecture is called </a:t>
            </a:r>
            <a:r>
              <a:rPr lang="en-US" dirty="0" err="1"/>
              <a:t>classful</a:t>
            </a:r>
            <a:r>
              <a:rPr lang="en-US" dirty="0"/>
              <a:t> addressing. </a:t>
            </a:r>
          </a:p>
        </p:txBody>
      </p:sp>
      <p:sp>
        <p:nvSpPr>
          <p:cNvPr id="3" name="Title 2"/>
          <p:cNvSpPr>
            <a:spLocks noGrp="1"/>
          </p:cNvSpPr>
          <p:nvPr>
            <p:ph type="title"/>
          </p:nvPr>
        </p:nvSpPr>
        <p:spPr/>
        <p:txBody>
          <a:bodyPr/>
          <a:lstStyle/>
          <a:p>
            <a:r>
              <a:rPr lang="en-US" dirty="0" err="1"/>
              <a:t>Classful</a:t>
            </a:r>
            <a:r>
              <a:rPr lang="en-US" dirty="0"/>
              <a:t> Addressing</a:t>
            </a:r>
            <a:endParaRPr lang="en-US" b="1" dirty="0"/>
          </a:p>
        </p:txBody>
      </p:sp>
    </p:spTree>
    <p:extLst>
      <p:ext uri="{BB962C8B-B14F-4D97-AF65-F5344CB8AC3E}">
        <p14:creationId xmlns:p14="http://schemas.microsoft.com/office/powerpoint/2010/main" val="1373317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a:t>Class A IP Address</a:t>
            </a:r>
            <a:endParaRPr lang="en-IN" altLang="en-US" dirty="0"/>
          </a:p>
        </p:txBody>
      </p:sp>
      <p:sp>
        <p:nvSpPr>
          <p:cNvPr id="3" name="Rectangle 2"/>
          <p:cNvSpPr/>
          <p:nvPr/>
        </p:nvSpPr>
        <p:spPr>
          <a:xfrm>
            <a:off x="2693097" y="5143414"/>
            <a:ext cx="3504059" cy="673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Bahnschrift" panose="020B0502040204020203"/>
            </a:endParaRPr>
          </a:p>
        </p:txBody>
      </p:sp>
      <p:sp>
        <p:nvSpPr>
          <p:cNvPr id="12" name="TextBox 4"/>
          <p:cNvSpPr txBox="1">
            <a:spLocks noChangeArrowheads="1"/>
          </p:cNvSpPr>
          <p:nvPr/>
        </p:nvSpPr>
        <p:spPr bwMode="auto">
          <a:xfrm>
            <a:off x="1553385" y="2947254"/>
            <a:ext cx="60372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800" dirty="0">
                <a:latin typeface="Bahnschrift" panose="020B0502040204020203" pitchFamily="34" charset="0"/>
              </a:rPr>
              <a:t>0.0.0.0         	to          0.255.255.255</a:t>
            </a:r>
          </a:p>
          <a:p>
            <a:pPr eaLnBrk="1" hangingPunct="1"/>
            <a:r>
              <a:rPr lang="en-US" altLang="en-US" sz="2800" dirty="0">
                <a:latin typeface="Bahnschrift" panose="020B0502040204020203" pitchFamily="34" charset="0"/>
              </a:rPr>
              <a:t>127.0.0.0      	to        127.255.255.255</a:t>
            </a:r>
            <a:endParaRPr lang="en-IN" altLang="en-US" sz="2800" dirty="0">
              <a:latin typeface="Bahnschrift" panose="020B0502040204020203" pitchFamily="34" charset="0"/>
            </a:endParaRPr>
          </a:p>
        </p:txBody>
      </p:sp>
      <p:sp>
        <p:nvSpPr>
          <p:cNvPr id="4" name="TextBox 3"/>
          <p:cNvSpPr txBox="1"/>
          <p:nvPr/>
        </p:nvSpPr>
        <p:spPr>
          <a:xfrm>
            <a:off x="269834" y="3915429"/>
            <a:ext cx="8654246" cy="2787238"/>
          </a:xfrm>
          <a:prstGeom prst="rect">
            <a:avLst/>
          </a:prstGeom>
          <a:noFill/>
        </p:spPr>
        <p:txBody>
          <a:bodyPr wrap="square" rtlCol="0">
            <a:spAutoFit/>
          </a:bodyPr>
          <a:lstStyle/>
          <a:p>
            <a:pPr algn="just">
              <a:lnSpc>
                <a:spcPct val="150000"/>
              </a:lnSpc>
            </a:pPr>
            <a:r>
              <a:rPr lang="en-US" altLang="en-US" sz="2400" dirty="0">
                <a:latin typeface="Bahnschrift" panose="020B0502040204020203"/>
              </a:rPr>
              <a:t>We never assigned these to any hosts…these representing default network.</a:t>
            </a:r>
          </a:p>
          <a:p>
            <a:pPr algn="just">
              <a:lnSpc>
                <a:spcPct val="150000"/>
              </a:lnSpc>
            </a:pPr>
            <a:r>
              <a:rPr lang="en-US" altLang="en-US" sz="2400" dirty="0">
                <a:latin typeface="Bahnschrift" panose="020B0502040204020203"/>
              </a:rPr>
              <a:t>0 – default network</a:t>
            </a:r>
          </a:p>
          <a:p>
            <a:pPr algn="just">
              <a:lnSpc>
                <a:spcPct val="150000"/>
              </a:lnSpc>
            </a:pPr>
            <a:r>
              <a:rPr lang="en-US" altLang="en-US" sz="2400" dirty="0">
                <a:latin typeface="Bahnschrift" panose="020B0502040204020203"/>
              </a:rPr>
              <a:t>127---Loopback address…check whether NIC is working properly or not</a:t>
            </a:r>
            <a:endParaRPr lang="en-US" sz="2400" dirty="0">
              <a:latin typeface="Bahnschrift" panose="020B0502040204020203"/>
            </a:endParaRPr>
          </a:p>
        </p:txBody>
      </p:sp>
      <p:graphicFrame>
        <p:nvGraphicFramePr>
          <p:cNvPr id="15" name="Table 14">
            <a:extLst>
              <a:ext uri="{FF2B5EF4-FFF2-40B4-BE49-F238E27FC236}">
                <a16:creationId xmlns:a16="http://schemas.microsoft.com/office/drawing/2014/main" id="{64540892-8BF1-4B84-A51B-24B6FBB3DF59}"/>
              </a:ext>
            </a:extLst>
          </p:cNvPr>
          <p:cNvGraphicFramePr>
            <a:graphicFrameLocks noGrp="1"/>
          </p:cNvGraphicFramePr>
          <p:nvPr>
            <p:extLst>
              <p:ext uri="{D42A27DB-BD31-4B8C-83A1-F6EECF244321}">
                <p14:modId xmlns:p14="http://schemas.microsoft.com/office/powerpoint/2010/main" val="112764870"/>
              </p:ext>
            </p:extLst>
          </p:nvPr>
        </p:nvGraphicFramePr>
        <p:xfrm>
          <a:off x="759912" y="1526929"/>
          <a:ext cx="7419584" cy="928171"/>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854896">
                  <a:extLst>
                    <a:ext uri="{9D8B030D-6E8A-4147-A177-3AD203B41FA5}">
                      <a16:colId xmlns:a16="http://schemas.microsoft.com/office/drawing/2014/main" val="928960565"/>
                    </a:ext>
                  </a:extLst>
                </a:gridCol>
                <a:gridCol w="1854896">
                  <a:extLst>
                    <a:ext uri="{9D8B030D-6E8A-4147-A177-3AD203B41FA5}">
                      <a16:colId xmlns:a16="http://schemas.microsoft.com/office/drawing/2014/main" val="171293082"/>
                    </a:ext>
                  </a:extLst>
                </a:gridCol>
                <a:gridCol w="1854896">
                  <a:extLst>
                    <a:ext uri="{9D8B030D-6E8A-4147-A177-3AD203B41FA5}">
                      <a16:colId xmlns:a16="http://schemas.microsoft.com/office/drawing/2014/main" val="1932529207"/>
                    </a:ext>
                  </a:extLst>
                </a:gridCol>
                <a:gridCol w="1854896">
                  <a:extLst>
                    <a:ext uri="{9D8B030D-6E8A-4147-A177-3AD203B41FA5}">
                      <a16:colId xmlns:a16="http://schemas.microsoft.com/office/drawing/2014/main" val="445972570"/>
                    </a:ext>
                  </a:extLst>
                </a:gridCol>
              </a:tblGrid>
              <a:tr h="928171">
                <a:tc>
                  <a:txBody>
                    <a:bodyPr/>
                    <a:lstStyle/>
                    <a:p>
                      <a:pPr algn="ctr"/>
                      <a:r>
                        <a:rPr lang="en-US" sz="2400" dirty="0" err="1">
                          <a:latin typeface="Bahnschrift" panose="020B0502040204020203"/>
                        </a:rPr>
                        <a:t>NetID</a:t>
                      </a:r>
                      <a:endParaRPr lang="en-US" sz="2400" dirty="0">
                        <a:latin typeface="Bahnschrift" panose="020B0502040204020203"/>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dirty="0" err="1">
                          <a:latin typeface="Bahnschrift" panose="020B0502040204020203"/>
                        </a:rPr>
                        <a:t>HostID</a:t>
                      </a:r>
                      <a:endParaRPr lang="en-US" sz="2400" dirty="0">
                        <a:latin typeface="Bahnschrift" panose="020B0502040204020203"/>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559142"/>
                  </a:ext>
                </a:extLst>
              </a:tr>
            </a:tbl>
          </a:graphicData>
        </a:graphic>
      </p:graphicFrame>
      <p:sp>
        <p:nvSpPr>
          <p:cNvPr id="16" name="Rectangle 15">
            <a:extLst>
              <a:ext uri="{FF2B5EF4-FFF2-40B4-BE49-F238E27FC236}">
                <a16:creationId xmlns:a16="http://schemas.microsoft.com/office/drawing/2014/main" id="{7397204A-35D6-4653-82B8-E2354150A08B}"/>
              </a:ext>
            </a:extLst>
          </p:cNvPr>
          <p:cNvSpPr/>
          <p:nvPr/>
        </p:nvSpPr>
        <p:spPr>
          <a:xfrm>
            <a:off x="759912"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0</a:t>
            </a:r>
          </a:p>
        </p:txBody>
      </p:sp>
      <p:sp>
        <p:nvSpPr>
          <p:cNvPr id="17" name="Rectangle 16">
            <a:extLst>
              <a:ext uri="{FF2B5EF4-FFF2-40B4-BE49-F238E27FC236}">
                <a16:creationId xmlns:a16="http://schemas.microsoft.com/office/drawing/2014/main" id="{8E1B9FD1-DACA-4387-BE34-04A5923A3F3D}"/>
              </a:ext>
            </a:extLst>
          </p:cNvPr>
          <p:cNvSpPr/>
          <p:nvPr/>
        </p:nvSpPr>
        <p:spPr>
          <a:xfrm>
            <a:off x="2566695"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8</a:t>
            </a:r>
          </a:p>
        </p:txBody>
      </p:sp>
      <p:sp>
        <p:nvSpPr>
          <p:cNvPr id="18" name="Rectangle 17">
            <a:extLst>
              <a:ext uri="{FF2B5EF4-FFF2-40B4-BE49-F238E27FC236}">
                <a16:creationId xmlns:a16="http://schemas.microsoft.com/office/drawing/2014/main" id="{7F444F1E-F73B-4B93-A212-14033FB12E45}"/>
              </a:ext>
            </a:extLst>
          </p:cNvPr>
          <p:cNvSpPr/>
          <p:nvPr/>
        </p:nvSpPr>
        <p:spPr>
          <a:xfrm>
            <a:off x="2136634" y="2492885"/>
            <a:ext cx="430061" cy="363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7</a:t>
            </a:r>
          </a:p>
        </p:txBody>
      </p:sp>
      <p:sp>
        <p:nvSpPr>
          <p:cNvPr id="19" name="Rectangle 18">
            <a:extLst>
              <a:ext uri="{FF2B5EF4-FFF2-40B4-BE49-F238E27FC236}">
                <a16:creationId xmlns:a16="http://schemas.microsoft.com/office/drawing/2014/main" id="{CACCB163-18FB-4363-BF94-6F8389508594}"/>
              </a:ext>
            </a:extLst>
          </p:cNvPr>
          <p:cNvSpPr/>
          <p:nvPr/>
        </p:nvSpPr>
        <p:spPr>
          <a:xfrm>
            <a:off x="7644376" y="2492885"/>
            <a:ext cx="535120" cy="350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a:rPr>
              <a:t>31</a:t>
            </a:r>
          </a:p>
        </p:txBody>
      </p:sp>
    </p:spTree>
    <p:extLst>
      <p:ext uri="{BB962C8B-B14F-4D97-AF65-F5344CB8AC3E}">
        <p14:creationId xmlns:p14="http://schemas.microsoft.com/office/powerpoint/2010/main" val="334823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9827696"/>
              </p:ext>
            </p:extLst>
          </p:nvPr>
        </p:nvGraphicFramePr>
        <p:xfrm>
          <a:off x="269875" y="1362075"/>
          <a:ext cx="8653464" cy="1828800"/>
        </p:xfrm>
        <a:graphic>
          <a:graphicData uri="http://schemas.openxmlformats.org/drawingml/2006/table">
            <a:tbl>
              <a:tblPr firstRow="1" bandRow="1">
                <a:effectLst>
                  <a:outerShdw blurRad="63500" sx="102000" sy="102000" algn="ctr" rotWithShape="0">
                    <a:prstClr val="black">
                      <a:alpha val="40000"/>
                    </a:prstClr>
                  </a:outerShdw>
                </a:effectLst>
                <a:tableStyleId>{21E4AEA4-8DFA-4A89-87EB-49C32662AFE0}</a:tableStyleId>
              </a:tblPr>
              <a:tblGrid>
                <a:gridCol w="1442244">
                  <a:extLst>
                    <a:ext uri="{9D8B030D-6E8A-4147-A177-3AD203B41FA5}">
                      <a16:colId xmlns:a16="http://schemas.microsoft.com/office/drawing/2014/main" val="20000"/>
                    </a:ext>
                  </a:extLst>
                </a:gridCol>
                <a:gridCol w="1442244">
                  <a:extLst>
                    <a:ext uri="{9D8B030D-6E8A-4147-A177-3AD203B41FA5}">
                      <a16:colId xmlns:a16="http://schemas.microsoft.com/office/drawing/2014/main" val="20001"/>
                    </a:ext>
                  </a:extLst>
                </a:gridCol>
                <a:gridCol w="1442244">
                  <a:extLst>
                    <a:ext uri="{9D8B030D-6E8A-4147-A177-3AD203B41FA5}">
                      <a16:colId xmlns:a16="http://schemas.microsoft.com/office/drawing/2014/main" val="20002"/>
                    </a:ext>
                  </a:extLst>
                </a:gridCol>
                <a:gridCol w="1442244">
                  <a:extLst>
                    <a:ext uri="{9D8B030D-6E8A-4147-A177-3AD203B41FA5}">
                      <a16:colId xmlns:a16="http://schemas.microsoft.com/office/drawing/2014/main" val="20003"/>
                    </a:ext>
                  </a:extLst>
                </a:gridCol>
                <a:gridCol w="1442244">
                  <a:extLst>
                    <a:ext uri="{9D8B030D-6E8A-4147-A177-3AD203B41FA5}">
                      <a16:colId xmlns:a16="http://schemas.microsoft.com/office/drawing/2014/main" val="20004"/>
                    </a:ext>
                  </a:extLst>
                </a:gridCol>
                <a:gridCol w="1442244">
                  <a:extLst>
                    <a:ext uri="{9D8B030D-6E8A-4147-A177-3AD203B41FA5}">
                      <a16:colId xmlns:a16="http://schemas.microsoft.com/office/drawing/2014/main" val="20005"/>
                    </a:ext>
                  </a:extLst>
                </a:gridCol>
              </a:tblGrid>
              <a:tr h="370840">
                <a:tc>
                  <a:txBody>
                    <a:bodyPr/>
                    <a:lstStyle/>
                    <a:p>
                      <a:pPr algn="ctr"/>
                      <a:r>
                        <a:rPr lang="en-US" sz="1800" dirty="0">
                          <a:latin typeface="Bahnschrift" panose="020B0502040204020203" pitchFamily="34" charset="0"/>
                        </a:rPr>
                        <a:t>Class</a:t>
                      </a:r>
                      <a:endParaRPr lang="en-IN" sz="1800" dirty="0">
                        <a:latin typeface="Bahnschrift" panose="020B0502040204020203" pitchFamily="34" charset="0"/>
                      </a:endParaRPr>
                    </a:p>
                  </a:txBody>
                  <a:tcPr marL="96150" marR="9615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1800" dirty="0">
                          <a:latin typeface="Bahnschrift" panose="020B0502040204020203" pitchFamily="34" charset="0"/>
                        </a:rPr>
                        <a:t>Leading Bits</a:t>
                      </a:r>
                      <a:endParaRPr lang="en-IN" sz="1800" dirty="0">
                        <a:latin typeface="Bahnschrift" panose="020B0502040204020203" pitchFamily="34" charset="0"/>
                      </a:endParaRPr>
                    </a:p>
                  </a:txBody>
                  <a:tcPr marL="96150" marR="96150"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1800" dirty="0">
                          <a:latin typeface="Bahnschrift" panose="020B0502040204020203" pitchFamily="34" charset="0"/>
                        </a:rPr>
                        <a:t>Size of network number field</a:t>
                      </a:r>
                      <a:endParaRPr lang="en-IN" sz="1800" dirty="0">
                        <a:latin typeface="Bahnschrift" panose="020B0502040204020203" pitchFamily="34" charset="0"/>
                      </a:endParaRPr>
                    </a:p>
                  </a:txBody>
                  <a:tcPr marL="96150" marR="96150"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1800" dirty="0">
                          <a:latin typeface="Bahnschrift" panose="020B0502040204020203" pitchFamily="34" charset="0"/>
                        </a:rPr>
                        <a:t>Size of rest bit field</a:t>
                      </a:r>
                      <a:endParaRPr lang="en-IN" sz="1800" dirty="0">
                        <a:latin typeface="Bahnschrift" panose="020B0502040204020203" pitchFamily="34" charset="0"/>
                      </a:endParaRPr>
                    </a:p>
                  </a:txBody>
                  <a:tcPr marL="96150" marR="96150"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1800" dirty="0">
                          <a:latin typeface="Bahnschrift" panose="020B0502040204020203" pitchFamily="34" charset="0"/>
                        </a:rPr>
                        <a:t>Number of networks</a:t>
                      </a:r>
                      <a:endParaRPr lang="en-IN" sz="1800" dirty="0">
                        <a:latin typeface="Bahnschrift" panose="020B0502040204020203" pitchFamily="34" charset="0"/>
                      </a:endParaRPr>
                    </a:p>
                  </a:txBody>
                  <a:tcPr marL="96150" marR="96150"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1800" dirty="0">
                          <a:latin typeface="Bahnschrift" panose="020B0502040204020203" pitchFamily="34" charset="0"/>
                        </a:rPr>
                        <a:t>Address per network</a:t>
                      </a:r>
                      <a:endParaRPr lang="en-IN" sz="1800" dirty="0">
                        <a:latin typeface="Bahnschrift" panose="020B0502040204020203" pitchFamily="34" charset="0"/>
                      </a:endParaRPr>
                    </a:p>
                  </a:txBody>
                  <a:tcPr marL="96150" marR="9615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7030A0"/>
                    </a:solidFill>
                  </a:tcPr>
                </a:tc>
                <a:extLst>
                  <a:ext uri="{0D108BD9-81ED-4DB2-BD59-A6C34878D82A}">
                    <a16:rowId xmlns:a16="http://schemas.microsoft.com/office/drawing/2014/main" val="10000"/>
                  </a:ext>
                </a:extLst>
              </a:tr>
              <a:tr h="370840">
                <a:tc>
                  <a:txBody>
                    <a:bodyPr/>
                    <a:lstStyle/>
                    <a:p>
                      <a:pPr algn="ctr"/>
                      <a:r>
                        <a:rPr lang="en-US" sz="1800" dirty="0">
                          <a:latin typeface="Bahnschrift" panose="020B0502040204020203" pitchFamily="34" charset="0"/>
                        </a:rPr>
                        <a:t>Class</a:t>
                      </a:r>
                      <a:r>
                        <a:rPr lang="en-US" sz="1800" baseline="0" dirty="0">
                          <a:latin typeface="Bahnschrift" panose="020B0502040204020203" pitchFamily="34" charset="0"/>
                        </a:rPr>
                        <a:t> A</a:t>
                      </a:r>
                      <a:endParaRPr lang="en-IN" sz="1800" dirty="0">
                        <a:latin typeface="Bahnschrift" panose="020B0502040204020203" pitchFamily="34" charset="0"/>
                      </a:endParaRPr>
                    </a:p>
                  </a:txBody>
                  <a:tcPr marL="96150" marR="9615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sz="1800" dirty="0">
                          <a:latin typeface="Bahnschrift" panose="020B0502040204020203" pitchFamily="34" charset="0"/>
                        </a:rPr>
                        <a:t>0</a:t>
                      </a:r>
                      <a:endParaRPr lang="en-IN" sz="1800" dirty="0">
                        <a:latin typeface="Bahnschrift" panose="020B0502040204020203" pitchFamily="34" charset="0"/>
                      </a:endParaRPr>
                    </a:p>
                  </a:txBody>
                  <a:tcPr marL="96150" marR="96150" anchor="ctr">
                    <a:lnB w="12700" cap="flat" cmpd="sng" algn="ctr">
                      <a:solidFill>
                        <a:schemeClr val="tx1"/>
                      </a:solidFill>
                      <a:prstDash val="solid"/>
                      <a:round/>
                      <a:headEnd type="none" w="med" len="med"/>
                      <a:tailEnd type="none" w="med" len="med"/>
                    </a:lnB>
                    <a:noFill/>
                  </a:tcPr>
                </a:tc>
                <a:tc>
                  <a:txBody>
                    <a:bodyPr/>
                    <a:lstStyle/>
                    <a:p>
                      <a:pPr algn="ctr"/>
                      <a:r>
                        <a:rPr lang="en-US" sz="1800" dirty="0">
                          <a:latin typeface="Bahnschrift" panose="020B0502040204020203" pitchFamily="34" charset="0"/>
                        </a:rPr>
                        <a:t>8</a:t>
                      </a:r>
                      <a:endParaRPr lang="en-IN" sz="1800" dirty="0">
                        <a:latin typeface="Bahnschrift" panose="020B0502040204020203" pitchFamily="34" charset="0"/>
                      </a:endParaRPr>
                    </a:p>
                  </a:txBody>
                  <a:tcPr marL="96150" marR="96150" anchor="ctr">
                    <a:lnB w="12700" cap="flat" cmpd="sng" algn="ctr">
                      <a:solidFill>
                        <a:schemeClr val="tx1"/>
                      </a:solidFill>
                      <a:prstDash val="solid"/>
                      <a:round/>
                      <a:headEnd type="none" w="med" len="med"/>
                      <a:tailEnd type="none" w="med" len="med"/>
                    </a:lnB>
                    <a:noFill/>
                  </a:tcPr>
                </a:tc>
                <a:tc>
                  <a:txBody>
                    <a:bodyPr/>
                    <a:lstStyle/>
                    <a:p>
                      <a:pPr algn="ctr"/>
                      <a:r>
                        <a:rPr lang="en-US" sz="1800" dirty="0">
                          <a:latin typeface="Bahnschrift" panose="020B0502040204020203" pitchFamily="34" charset="0"/>
                        </a:rPr>
                        <a:t>24</a:t>
                      </a:r>
                      <a:endParaRPr lang="en-IN" sz="1800" dirty="0">
                        <a:latin typeface="Bahnschrift" panose="020B0502040204020203" pitchFamily="34" charset="0"/>
                      </a:endParaRPr>
                    </a:p>
                  </a:txBody>
                  <a:tcPr marL="96150" marR="96150" anchor="ctr">
                    <a:lnB w="12700" cap="flat" cmpd="sng" algn="ctr">
                      <a:solidFill>
                        <a:schemeClr val="tx1"/>
                      </a:solidFill>
                      <a:prstDash val="solid"/>
                      <a:round/>
                      <a:headEnd type="none" w="med" len="med"/>
                      <a:tailEnd type="none" w="med" len="med"/>
                    </a:lnB>
                    <a:noFill/>
                  </a:tcPr>
                </a:tc>
                <a:tc>
                  <a:txBody>
                    <a:bodyPr/>
                    <a:lstStyle/>
                    <a:p>
                      <a:pPr algn="ctr"/>
                      <a:r>
                        <a:rPr lang="en-US" sz="1800" dirty="0">
                          <a:latin typeface="Bahnschrift" panose="020B0502040204020203" pitchFamily="34" charset="0"/>
                        </a:rPr>
                        <a:t>128(2pow 7)</a:t>
                      </a:r>
                      <a:endParaRPr lang="en-IN" sz="1800" dirty="0">
                        <a:latin typeface="Bahnschrift" panose="020B0502040204020203" pitchFamily="34" charset="0"/>
                      </a:endParaRPr>
                    </a:p>
                  </a:txBody>
                  <a:tcPr marL="96150" marR="96150" anchor="ctr">
                    <a:lnB w="12700" cap="flat" cmpd="sng" algn="ctr">
                      <a:solidFill>
                        <a:schemeClr val="tx1"/>
                      </a:solidFill>
                      <a:prstDash val="solid"/>
                      <a:round/>
                      <a:headEnd type="none" w="med" len="med"/>
                      <a:tailEnd type="none" w="med" len="med"/>
                    </a:lnB>
                    <a:noFill/>
                  </a:tcPr>
                </a:tc>
                <a:tc>
                  <a:txBody>
                    <a:bodyPr/>
                    <a:lstStyle/>
                    <a:p>
                      <a:pPr algn="ctr"/>
                      <a:r>
                        <a:rPr lang="en-US" sz="1800" dirty="0">
                          <a:latin typeface="Bahnschrift" panose="020B0502040204020203" pitchFamily="34" charset="0"/>
                        </a:rPr>
                        <a:t>16,777,216</a:t>
                      </a:r>
                    </a:p>
                    <a:p>
                      <a:pPr algn="ctr"/>
                      <a:r>
                        <a:rPr lang="en-US" sz="1800" dirty="0">
                          <a:latin typeface="Bahnschrift" panose="020B0502040204020203" pitchFamily="34" charset="0"/>
                        </a:rPr>
                        <a:t>(2pow24)</a:t>
                      </a:r>
                      <a:endParaRPr lang="en-IN" sz="1800" dirty="0">
                        <a:latin typeface="Bahnschrift" panose="020B0502040204020203" pitchFamily="34" charset="0"/>
                      </a:endParaRPr>
                    </a:p>
                  </a:txBody>
                  <a:tcPr marL="96150" marR="9615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266" name="Title 1"/>
          <p:cNvSpPr>
            <a:spLocks noGrp="1"/>
          </p:cNvSpPr>
          <p:nvPr>
            <p:ph type="title"/>
          </p:nvPr>
        </p:nvSpPr>
        <p:spPr/>
        <p:txBody>
          <a:bodyPr/>
          <a:lstStyle/>
          <a:p>
            <a:pPr eaLnBrk="1" hangingPunct="1"/>
            <a:r>
              <a:rPr lang="en-US" altLang="en-US" dirty="0"/>
              <a:t>Summary of Class A IP address</a:t>
            </a:r>
            <a:endParaRPr lang="en-IN" altLang="en-US" dirty="0"/>
          </a:p>
        </p:txBody>
      </p:sp>
      <p:sp>
        <p:nvSpPr>
          <p:cNvPr id="11290" name="TextBox 4"/>
          <p:cNvSpPr txBox="1">
            <a:spLocks noChangeArrowheads="1"/>
          </p:cNvSpPr>
          <p:nvPr/>
        </p:nvSpPr>
        <p:spPr bwMode="auto">
          <a:xfrm>
            <a:off x="1498484" y="4070058"/>
            <a:ext cx="6147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2800" dirty="0"/>
              <a:t>0.0.0.0     to       127.255.255.255</a:t>
            </a:r>
            <a:endParaRPr lang="en-IN" altLang="en-US" sz="2800" dirty="0"/>
          </a:p>
        </p:txBody>
      </p:sp>
      <p:sp>
        <p:nvSpPr>
          <p:cNvPr id="6" name="TextBox 5"/>
          <p:cNvSpPr txBox="1"/>
          <p:nvPr/>
        </p:nvSpPr>
        <p:spPr>
          <a:xfrm>
            <a:off x="2508935" y="4821010"/>
            <a:ext cx="4126130" cy="954107"/>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2800" dirty="0">
                <a:latin typeface="Bahnschrift" panose="020B0502040204020203" pitchFamily="34" charset="0"/>
              </a:rPr>
              <a:t>But in actual we can use</a:t>
            </a:r>
          </a:p>
          <a:p>
            <a:pPr algn="ctr">
              <a:defRPr/>
            </a:pPr>
            <a:r>
              <a:rPr lang="en-US" sz="2800" dirty="0">
                <a:latin typeface="Bahnschrift" panose="020B0502040204020203" pitchFamily="34" charset="0"/>
              </a:rPr>
              <a:t>1.0.0.0 to 126.255.255.255</a:t>
            </a:r>
            <a:endParaRPr lang="en-IN" sz="2800" dirty="0">
              <a:latin typeface="Bahnschrift" panose="020B0502040204020203" pitchFamily="34" charset="0"/>
            </a:endParaRPr>
          </a:p>
        </p:txBody>
      </p:sp>
      <p:sp>
        <p:nvSpPr>
          <p:cNvPr id="11292" name="TextBox 6"/>
          <p:cNvSpPr txBox="1">
            <a:spLocks noChangeArrowheads="1"/>
          </p:cNvSpPr>
          <p:nvPr/>
        </p:nvSpPr>
        <p:spPr bwMode="auto">
          <a:xfrm>
            <a:off x="2844006" y="3368529"/>
            <a:ext cx="3455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2800" dirty="0">
                <a:latin typeface="Bahnschrift" panose="020B0502040204020203" pitchFamily="34" charset="0"/>
              </a:rPr>
              <a:t>Range Starts from </a:t>
            </a:r>
            <a:endParaRPr lang="en-IN" altLang="en-US" sz="2800" dirty="0">
              <a:latin typeface="Bahnschrift" panose="020B0502040204020203" pitchFamily="34" charset="0"/>
            </a:endParaRPr>
          </a:p>
        </p:txBody>
      </p:sp>
    </p:spTree>
    <p:extLst>
      <p:ext uri="{BB962C8B-B14F-4D97-AF65-F5344CB8AC3E}">
        <p14:creationId xmlns:p14="http://schemas.microsoft.com/office/powerpoint/2010/main" val="307753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In Class B</a:t>
            </a:r>
          </a:p>
        </p:txBody>
      </p:sp>
      <p:sp>
        <p:nvSpPr>
          <p:cNvPr id="3" name="Title 2"/>
          <p:cNvSpPr>
            <a:spLocks noGrp="1"/>
          </p:cNvSpPr>
          <p:nvPr>
            <p:ph type="title"/>
          </p:nvPr>
        </p:nvSpPr>
        <p:spPr/>
        <p:txBody>
          <a:bodyPr/>
          <a:lstStyle/>
          <a:p>
            <a:r>
              <a:rPr lang="en-US" dirty="0"/>
              <a:t>NETID and HOSTID</a:t>
            </a:r>
          </a:p>
        </p:txBody>
      </p:sp>
      <p:graphicFrame>
        <p:nvGraphicFramePr>
          <p:cNvPr id="4" name="Table 3"/>
          <p:cNvGraphicFramePr>
            <a:graphicFrameLocks noGrp="1"/>
          </p:cNvGraphicFramePr>
          <p:nvPr>
            <p:extLst>
              <p:ext uri="{D42A27DB-BD31-4B8C-83A1-F6EECF244321}">
                <p14:modId xmlns:p14="http://schemas.microsoft.com/office/powerpoint/2010/main" val="2976391736"/>
              </p:ext>
            </p:extLst>
          </p:nvPr>
        </p:nvGraphicFramePr>
        <p:xfrm>
          <a:off x="1500940" y="2030962"/>
          <a:ext cx="6192032" cy="582112"/>
        </p:xfrm>
        <a:graphic>
          <a:graphicData uri="http://schemas.openxmlformats.org/drawingml/2006/table">
            <a:tbl>
              <a:tblPr firstRow="1" bandRow="1">
                <a:tableStyleId>{5940675A-B579-460E-94D1-54222C63F5DA}</a:tableStyleId>
              </a:tblPr>
              <a:tblGrid>
                <a:gridCol w="1548008">
                  <a:extLst>
                    <a:ext uri="{9D8B030D-6E8A-4147-A177-3AD203B41FA5}">
                      <a16:colId xmlns:a16="http://schemas.microsoft.com/office/drawing/2014/main" val="928960565"/>
                    </a:ext>
                  </a:extLst>
                </a:gridCol>
                <a:gridCol w="1548008">
                  <a:extLst>
                    <a:ext uri="{9D8B030D-6E8A-4147-A177-3AD203B41FA5}">
                      <a16:colId xmlns:a16="http://schemas.microsoft.com/office/drawing/2014/main" val="171293082"/>
                    </a:ext>
                  </a:extLst>
                </a:gridCol>
                <a:gridCol w="1548008">
                  <a:extLst>
                    <a:ext uri="{9D8B030D-6E8A-4147-A177-3AD203B41FA5}">
                      <a16:colId xmlns:a16="http://schemas.microsoft.com/office/drawing/2014/main" val="1932529207"/>
                    </a:ext>
                  </a:extLst>
                </a:gridCol>
                <a:gridCol w="1548008">
                  <a:extLst>
                    <a:ext uri="{9D8B030D-6E8A-4147-A177-3AD203B41FA5}">
                      <a16:colId xmlns:a16="http://schemas.microsoft.com/office/drawing/2014/main" val="445972570"/>
                    </a:ext>
                  </a:extLst>
                </a:gridCol>
              </a:tblGrid>
              <a:tr h="582112">
                <a:tc>
                  <a:txBody>
                    <a:bodyPr/>
                    <a:lstStyle/>
                    <a:p>
                      <a:pPr algn="ctr"/>
                      <a:r>
                        <a:rPr lang="en-US" sz="2400" dirty="0" err="1">
                          <a:latin typeface="Bahnschrift" panose="020B0502040204020203"/>
                        </a:rPr>
                        <a:t>NetID</a:t>
                      </a:r>
                      <a:endParaRPr lang="en-US" sz="2400" dirty="0">
                        <a:latin typeface="Bahnschrift" panose="020B0502040204020203"/>
                      </a:endParaRPr>
                    </a:p>
                  </a:txBody>
                  <a:tcPr anchor="ctr">
                    <a:solidFill>
                      <a:schemeClr val="bg1">
                        <a:lumMod val="75000"/>
                      </a:schemeClr>
                    </a:solidFill>
                  </a:tcPr>
                </a:tc>
                <a:tc>
                  <a:txBody>
                    <a:bodyPr/>
                    <a:lstStyle/>
                    <a:p>
                      <a:pPr algn="ctr"/>
                      <a:r>
                        <a:rPr lang="en-US" sz="2400" dirty="0" err="1">
                          <a:latin typeface="Bahnschrift" panose="020B0502040204020203"/>
                        </a:rPr>
                        <a:t>NetID</a:t>
                      </a:r>
                      <a:endParaRPr lang="en-US" sz="2400" dirty="0">
                        <a:latin typeface="Bahnschrift" panose="020B0502040204020203"/>
                      </a:endParaRP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tc>
                <a:extLst>
                  <a:ext uri="{0D108BD9-81ED-4DB2-BD59-A6C34878D82A}">
                    <a16:rowId xmlns:a16="http://schemas.microsoft.com/office/drawing/2014/main" val="1753559142"/>
                  </a:ext>
                </a:extLst>
              </a:tr>
            </a:tbl>
          </a:graphicData>
        </a:graphic>
      </p:graphicFrame>
    </p:spTree>
    <p:extLst>
      <p:ext uri="{BB962C8B-B14F-4D97-AF65-F5344CB8AC3E}">
        <p14:creationId xmlns:p14="http://schemas.microsoft.com/office/powerpoint/2010/main" val="2123776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ln>
            <a:noFill/>
            <a:miter lim="800000"/>
            <a:headEnd/>
            <a:tailEnd/>
          </a:ln>
        </p:spPr>
        <p:txBody>
          <a:bodyPr>
            <a:normAutofit fontScale="92500"/>
          </a:bodyPr>
          <a:lstStyle/>
          <a:p>
            <a:pPr algn="just" eaLnBrk="1" hangingPunct="1">
              <a:lnSpc>
                <a:spcPct val="150000"/>
              </a:lnSpc>
            </a:pPr>
            <a:r>
              <a:rPr lang="en-US" altLang="en-US" dirty="0"/>
              <a:t>16 bits for network part 16 bits for host part</a:t>
            </a:r>
          </a:p>
          <a:p>
            <a:pPr algn="just" eaLnBrk="1" hangingPunct="1">
              <a:lnSpc>
                <a:spcPct val="150000"/>
              </a:lnSpc>
            </a:pPr>
            <a:r>
              <a:rPr lang="en-US" altLang="en-US" dirty="0"/>
              <a:t>A balance between number of networks and hosts.</a:t>
            </a:r>
          </a:p>
          <a:p>
            <a:pPr algn="just" eaLnBrk="1" hangingPunct="1">
              <a:lnSpc>
                <a:spcPct val="150000"/>
              </a:lnSpc>
            </a:pPr>
            <a:r>
              <a:rPr lang="en-US" altLang="en-US" dirty="0"/>
              <a:t>IP address begins with 10(1</a:t>
            </a:r>
            <a:r>
              <a:rPr lang="en-US" altLang="en-US" baseline="30000" dirty="0"/>
              <a:t>st</a:t>
            </a:r>
            <a:r>
              <a:rPr lang="en-US" altLang="en-US" dirty="0"/>
              <a:t> zero in second position)</a:t>
            </a:r>
          </a:p>
          <a:p>
            <a:pPr algn="just" eaLnBrk="1" hangingPunct="1">
              <a:lnSpc>
                <a:spcPct val="150000"/>
              </a:lnSpc>
            </a:pPr>
            <a:r>
              <a:rPr lang="en-US" altLang="en-US" dirty="0"/>
              <a:t>14 remaining bits in network part</a:t>
            </a:r>
          </a:p>
          <a:p>
            <a:pPr lvl="1" algn="just" eaLnBrk="1" hangingPunct="1">
              <a:lnSpc>
                <a:spcPct val="150000"/>
              </a:lnSpc>
            </a:pPr>
            <a:r>
              <a:rPr lang="en-US" altLang="en-US" dirty="0"/>
              <a:t>Over 16,000 possible class B network</a:t>
            </a:r>
          </a:p>
          <a:p>
            <a:pPr algn="just" eaLnBrk="1" hangingPunct="1">
              <a:lnSpc>
                <a:spcPct val="150000"/>
              </a:lnSpc>
            </a:pPr>
            <a:r>
              <a:rPr lang="en-US" altLang="en-US" dirty="0"/>
              <a:t>16 bits in local part</a:t>
            </a:r>
          </a:p>
          <a:p>
            <a:pPr lvl="1" algn="just" eaLnBrk="1" hangingPunct="1">
              <a:lnSpc>
                <a:spcPct val="150000"/>
              </a:lnSpc>
            </a:pPr>
            <a:r>
              <a:rPr lang="en-US" altLang="en-US" dirty="0"/>
              <a:t>Over 65,000 possible hosts</a:t>
            </a:r>
            <a:endParaRPr lang="en-IN" altLang="en-US" dirty="0"/>
          </a:p>
        </p:txBody>
      </p:sp>
      <p:sp>
        <p:nvSpPr>
          <p:cNvPr id="13314" name="Title 1"/>
          <p:cNvSpPr>
            <a:spLocks noGrp="1"/>
          </p:cNvSpPr>
          <p:nvPr>
            <p:ph type="title"/>
          </p:nvPr>
        </p:nvSpPr>
        <p:spPr/>
        <p:txBody>
          <a:bodyPr/>
          <a:lstStyle/>
          <a:p>
            <a:pPr eaLnBrk="1" hangingPunct="1"/>
            <a:r>
              <a:rPr lang="en-US" altLang="en-US"/>
              <a:t>Class B IP address</a:t>
            </a:r>
            <a:endParaRPr lang="en-IN" altLang="en-US"/>
          </a:p>
        </p:txBody>
      </p:sp>
    </p:spTree>
    <p:extLst>
      <p:ext uri="{BB962C8B-B14F-4D97-AF65-F5344CB8AC3E}">
        <p14:creationId xmlns:p14="http://schemas.microsoft.com/office/powerpoint/2010/main" val="379660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1"/>
          <p:cNvSpPr txBox="1">
            <a:spLocks noChangeArrowheads="1"/>
          </p:cNvSpPr>
          <p:nvPr/>
        </p:nvSpPr>
        <p:spPr bwMode="auto">
          <a:xfrm>
            <a:off x="798067" y="2783117"/>
            <a:ext cx="7597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2800" dirty="0">
                <a:latin typeface="Bahnschrift" panose="020B0502040204020203" pitchFamily="34" charset="0"/>
              </a:rPr>
              <a:t>10nnnnnn.nnnnnnnn.hhhhhhhh.hhhhhhhh</a:t>
            </a:r>
            <a:endParaRPr lang="en-IN" altLang="en-US" sz="2800" dirty="0">
              <a:latin typeface="Bahnschrift" panose="020B0502040204020203" pitchFamily="34" charset="0"/>
            </a:endParaRPr>
          </a:p>
        </p:txBody>
      </p:sp>
      <p:sp>
        <p:nvSpPr>
          <p:cNvPr id="3" name="TextBox 2"/>
          <p:cNvSpPr txBox="1"/>
          <p:nvPr/>
        </p:nvSpPr>
        <p:spPr>
          <a:xfrm>
            <a:off x="601218" y="3440911"/>
            <a:ext cx="7991475" cy="1815882"/>
          </a:xfrm>
          <a:prstGeom prst="rect">
            <a:avLst/>
          </a:prstGeom>
          <a:noFill/>
          <a:ln>
            <a:solidFill>
              <a:schemeClr val="accent2">
                <a:lumMod val="60000"/>
                <a:lumOff val="40000"/>
              </a:schemeClr>
            </a:solidFill>
          </a:ln>
          <a:effectLst>
            <a:outerShdw blurRad="63500" sx="102000" sy="102000" algn="ctr" rotWithShape="0">
              <a:prstClr val="black">
                <a:alpha val="40000"/>
              </a:prstClr>
            </a:outerShdw>
          </a:effectLst>
        </p:spPr>
        <p:txBody>
          <a:bodyPr>
            <a:spAutoFit/>
          </a:bodyPr>
          <a:lstStyle/>
          <a:p>
            <a:pPr algn="ctr">
              <a:defRPr/>
            </a:pPr>
            <a:r>
              <a:rPr lang="en-US" sz="2800" dirty="0">
                <a:latin typeface="Bahnschrift" panose="020B0502040204020203" pitchFamily="34" charset="0"/>
                <a:cs typeface="Arial" charset="0"/>
              </a:rPr>
              <a:t>Range from</a:t>
            </a:r>
          </a:p>
          <a:p>
            <a:pPr algn="ctr">
              <a:defRPr/>
            </a:pPr>
            <a:r>
              <a:rPr lang="en-US" sz="2800" dirty="0">
                <a:latin typeface="Bahnschrift" panose="020B0502040204020203" pitchFamily="34" charset="0"/>
                <a:cs typeface="Arial" charset="0"/>
              </a:rPr>
              <a:t>10000000.00000000.00000000.00000000</a:t>
            </a:r>
            <a:br>
              <a:rPr lang="en-US" sz="2800" dirty="0">
                <a:latin typeface="Bahnschrift" panose="020B0502040204020203" pitchFamily="34" charset="0"/>
                <a:cs typeface="Arial" charset="0"/>
              </a:rPr>
            </a:br>
            <a:r>
              <a:rPr lang="en-US" sz="2800" dirty="0">
                <a:latin typeface="Bahnschrift" panose="020B0502040204020203" pitchFamily="34" charset="0"/>
                <a:cs typeface="Arial" charset="0"/>
              </a:rPr>
              <a:t>to</a:t>
            </a:r>
          </a:p>
          <a:p>
            <a:pPr algn="ctr">
              <a:defRPr/>
            </a:pPr>
            <a:r>
              <a:rPr lang="en-US" sz="2800" dirty="0">
                <a:latin typeface="Bahnschrift" panose="020B0502040204020203" pitchFamily="34" charset="0"/>
                <a:cs typeface="Arial" charset="0"/>
              </a:rPr>
              <a:t>10111111.11111111.11111111.11111111</a:t>
            </a:r>
          </a:p>
        </p:txBody>
      </p:sp>
      <p:sp>
        <p:nvSpPr>
          <p:cNvPr id="2" name="Title 1"/>
          <p:cNvSpPr>
            <a:spLocks noGrp="1"/>
          </p:cNvSpPr>
          <p:nvPr>
            <p:ph type="title"/>
          </p:nvPr>
        </p:nvSpPr>
        <p:spPr/>
        <p:txBody>
          <a:bodyPr/>
          <a:lstStyle/>
          <a:p>
            <a:r>
              <a:rPr lang="en-US" dirty="0"/>
              <a:t>Class B</a:t>
            </a:r>
          </a:p>
        </p:txBody>
      </p:sp>
      <p:graphicFrame>
        <p:nvGraphicFramePr>
          <p:cNvPr id="5" name="Table 4"/>
          <p:cNvGraphicFramePr>
            <a:graphicFrameLocks noGrp="1"/>
          </p:cNvGraphicFramePr>
          <p:nvPr>
            <p:extLst>
              <p:ext uri="{D42A27DB-BD31-4B8C-83A1-F6EECF244321}">
                <p14:modId xmlns:p14="http://schemas.microsoft.com/office/powerpoint/2010/main" val="2914150393"/>
              </p:ext>
            </p:extLst>
          </p:nvPr>
        </p:nvGraphicFramePr>
        <p:xfrm>
          <a:off x="1260953" y="1721501"/>
          <a:ext cx="6096000" cy="3708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896649091"/>
                    </a:ext>
                  </a:extLst>
                </a:gridCol>
                <a:gridCol w="3048000">
                  <a:extLst>
                    <a:ext uri="{9D8B030D-6E8A-4147-A177-3AD203B41FA5}">
                      <a16:colId xmlns:a16="http://schemas.microsoft.com/office/drawing/2014/main" val="560904672"/>
                    </a:ext>
                  </a:extLst>
                </a:gridCol>
              </a:tblGrid>
              <a:tr h="370840">
                <a:tc>
                  <a:txBody>
                    <a:bodyPr/>
                    <a:lstStyle/>
                    <a:p>
                      <a:pPr algn="ctr"/>
                      <a:r>
                        <a:rPr lang="en-US" dirty="0">
                          <a:latin typeface="Bahnschrift" panose="020B0502040204020203" pitchFamily="34" charset="0"/>
                        </a:rPr>
                        <a:t>NETID(starting with 10)</a:t>
                      </a:r>
                    </a:p>
                  </a:txBody>
                  <a:tcPr/>
                </a:tc>
                <a:tc>
                  <a:txBody>
                    <a:bodyPr/>
                    <a:lstStyle/>
                    <a:p>
                      <a:pPr algn="ctr"/>
                      <a:r>
                        <a:rPr lang="en-US" dirty="0">
                          <a:latin typeface="Bahnschrift" panose="020B0502040204020203" pitchFamily="34" charset="0"/>
                        </a:rPr>
                        <a:t>Host ID</a:t>
                      </a:r>
                    </a:p>
                  </a:txBody>
                  <a:tcPr/>
                </a:tc>
                <a:extLst>
                  <a:ext uri="{0D108BD9-81ED-4DB2-BD59-A6C34878D82A}">
                    <a16:rowId xmlns:a16="http://schemas.microsoft.com/office/drawing/2014/main" val="79854158"/>
                  </a:ext>
                </a:extLst>
              </a:tr>
            </a:tbl>
          </a:graphicData>
        </a:graphic>
      </p:graphicFrame>
      <p:cxnSp>
        <p:nvCxnSpPr>
          <p:cNvPr id="7" name="Straight Arrow Connector 6"/>
          <p:cNvCxnSpPr/>
          <p:nvPr/>
        </p:nvCxnSpPr>
        <p:spPr>
          <a:xfrm>
            <a:off x="1260953" y="1604966"/>
            <a:ext cx="2947792" cy="12526"/>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308953" y="1604966"/>
            <a:ext cx="2947792" cy="12526"/>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444478" y="1300165"/>
            <a:ext cx="1104554" cy="369332"/>
          </a:xfrm>
          <a:prstGeom prst="rect">
            <a:avLst/>
          </a:prstGeom>
          <a:noFill/>
        </p:spPr>
        <p:txBody>
          <a:bodyPr wrap="square" rtlCol="0">
            <a:spAutoFit/>
          </a:bodyPr>
          <a:lstStyle/>
          <a:p>
            <a:pPr algn="ctr"/>
            <a:r>
              <a:rPr lang="en-US" dirty="0"/>
              <a:t>16 bits</a:t>
            </a:r>
          </a:p>
        </p:txBody>
      </p:sp>
      <p:sp>
        <p:nvSpPr>
          <p:cNvPr id="13" name="TextBox 12"/>
          <p:cNvSpPr txBox="1"/>
          <p:nvPr/>
        </p:nvSpPr>
        <p:spPr>
          <a:xfrm>
            <a:off x="5392270" y="1312287"/>
            <a:ext cx="1104554" cy="369332"/>
          </a:xfrm>
          <a:prstGeom prst="rect">
            <a:avLst/>
          </a:prstGeom>
          <a:noFill/>
        </p:spPr>
        <p:txBody>
          <a:bodyPr wrap="square" rtlCol="0">
            <a:spAutoFit/>
          </a:bodyPr>
          <a:lstStyle/>
          <a:p>
            <a:r>
              <a:rPr lang="en-US" dirty="0"/>
              <a:t>16 bits</a:t>
            </a:r>
          </a:p>
        </p:txBody>
      </p:sp>
      <p:cxnSp>
        <p:nvCxnSpPr>
          <p:cNvPr id="12" name="Straight Arrow Connector 11"/>
          <p:cNvCxnSpPr/>
          <p:nvPr/>
        </p:nvCxnSpPr>
        <p:spPr>
          <a:xfrm>
            <a:off x="1260953" y="2217602"/>
            <a:ext cx="6096000"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007101" y="2279211"/>
            <a:ext cx="1104554" cy="369332"/>
          </a:xfrm>
          <a:prstGeom prst="rect">
            <a:avLst/>
          </a:prstGeom>
          <a:noFill/>
        </p:spPr>
        <p:txBody>
          <a:bodyPr wrap="square" rtlCol="0">
            <a:spAutoFit/>
          </a:bodyPr>
          <a:lstStyle/>
          <a:p>
            <a:r>
              <a:rPr lang="en-US" dirty="0"/>
              <a:t>32 bits</a:t>
            </a:r>
          </a:p>
        </p:txBody>
      </p:sp>
      <p:sp>
        <p:nvSpPr>
          <p:cNvPr id="18" name="Rectangle 17"/>
          <p:cNvSpPr/>
          <p:nvPr/>
        </p:nvSpPr>
        <p:spPr>
          <a:xfrm>
            <a:off x="2996755" y="5312791"/>
            <a:ext cx="3200400" cy="81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Bahnschrift" panose="020B0502040204020203" pitchFamily="34" charset="0"/>
              </a:rPr>
              <a:t>Binary Notation</a:t>
            </a:r>
          </a:p>
        </p:txBody>
      </p:sp>
    </p:spTree>
    <p:extLst>
      <p:ext uri="{BB962C8B-B14F-4D97-AF65-F5344CB8AC3E}">
        <p14:creationId xmlns:p14="http://schemas.microsoft.com/office/powerpoint/2010/main" val="136189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269833" y="1837429"/>
            <a:ext cx="8654246" cy="3281924"/>
          </a:xfrm>
          <a:ln>
            <a:solidFill>
              <a:schemeClr val="accent2">
                <a:lumMod val="60000"/>
                <a:lumOff val="40000"/>
              </a:schemeClr>
            </a:solidFill>
          </a:ln>
          <a:effectLst>
            <a:outerShdw blurRad="63500" sx="102000" sy="102000" algn="ctr" rotWithShape="0">
              <a:prstClr val="black">
                <a:alpha val="40000"/>
              </a:prstClr>
            </a:outerShdw>
          </a:effectLst>
        </p:spPr>
        <p:txBody>
          <a:bodyPr rtlCol="0">
            <a:spAutoFit/>
          </a:bodyPr>
          <a:lstStyle/>
          <a:p>
            <a:pPr marL="0" indent="0" algn="ctr">
              <a:buNone/>
              <a:defRPr/>
            </a:pPr>
            <a:r>
              <a:rPr lang="en-US" dirty="0"/>
              <a:t>Range from</a:t>
            </a:r>
          </a:p>
          <a:p>
            <a:pPr marL="0" indent="0" algn="ctr">
              <a:buNone/>
              <a:defRPr/>
            </a:pPr>
            <a:r>
              <a:rPr lang="en-US" dirty="0"/>
              <a:t>10000000.00000000.00000000.00000000</a:t>
            </a:r>
          </a:p>
          <a:p>
            <a:pPr marL="0" indent="0" algn="ctr">
              <a:buNone/>
              <a:defRPr/>
            </a:pPr>
            <a:r>
              <a:rPr lang="en-US" dirty="0"/>
              <a:t>To</a:t>
            </a:r>
          </a:p>
          <a:p>
            <a:pPr marL="0" indent="0" algn="ctr">
              <a:buNone/>
              <a:defRPr/>
            </a:pPr>
            <a:r>
              <a:rPr lang="en-US" dirty="0"/>
              <a:t>10111111.11111111.11111111.11111111</a:t>
            </a:r>
          </a:p>
          <a:p>
            <a:pPr marL="0" indent="0" algn="ctr">
              <a:buFont typeface="Arial" charset="0"/>
              <a:buNone/>
              <a:defRPr/>
            </a:pPr>
            <a:r>
              <a:rPr lang="en-US" sz="3600" dirty="0"/>
              <a:t>Decimal conversion</a:t>
            </a:r>
          </a:p>
          <a:p>
            <a:pPr marL="0" indent="0" algn="ctr">
              <a:buFont typeface="Arial" charset="0"/>
              <a:buNone/>
              <a:defRPr/>
            </a:pPr>
            <a:r>
              <a:rPr lang="en-US" sz="3600" dirty="0"/>
              <a:t>128.0.0.0   to 191.255.255.255</a:t>
            </a:r>
          </a:p>
        </p:txBody>
      </p:sp>
      <p:sp>
        <p:nvSpPr>
          <p:cNvPr id="15362" name="Title 1"/>
          <p:cNvSpPr>
            <a:spLocks noGrp="1"/>
          </p:cNvSpPr>
          <p:nvPr>
            <p:ph type="title"/>
          </p:nvPr>
        </p:nvSpPr>
        <p:spPr/>
        <p:txBody>
          <a:bodyPr/>
          <a:lstStyle/>
          <a:p>
            <a:r>
              <a:rPr lang="en-IN" altLang="en-US" dirty="0"/>
              <a:t>Class B</a:t>
            </a:r>
          </a:p>
        </p:txBody>
      </p:sp>
      <p:sp>
        <p:nvSpPr>
          <p:cNvPr id="5" name="Rectangle 4"/>
          <p:cNvSpPr/>
          <p:nvPr/>
        </p:nvSpPr>
        <p:spPr>
          <a:xfrm>
            <a:off x="2844926" y="5218726"/>
            <a:ext cx="3504059" cy="673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Bahnschrift" panose="020B0502040204020203"/>
              </a:rPr>
              <a:t>Decimal Notation</a:t>
            </a:r>
          </a:p>
        </p:txBody>
      </p:sp>
    </p:spTree>
    <p:extLst>
      <p:ext uri="{BB962C8B-B14F-4D97-AF65-F5344CB8AC3E}">
        <p14:creationId xmlns:p14="http://schemas.microsoft.com/office/powerpoint/2010/main" val="2708084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3" y="1361440"/>
            <a:ext cx="8654247" cy="5302407"/>
          </a:xfrm>
        </p:spPr>
        <p:txBody>
          <a:bodyPr>
            <a:normAutofit/>
          </a:bodyPr>
          <a:lstStyle/>
          <a:p>
            <a:pPr>
              <a:lnSpc>
                <a:spcPct val="150000"/>
              </a:lnSpc>
            </a:pPr>
            <a:r>
              <a:rPr lang="en-US" sz="2400" dirty="0"/>
              <a:t>Exceptions in Class B IP Address</a:t>
            </a:r>
          </a:p>
          <a:p>
            <a:pPr lvl="1">
              <a:lnSpc>
                <a:spcPct val="150000"/>
              </a:lnSpc>
              <a:buFont typeface="Arial" charset="0"/>
              <a:buChar char="•"/>
              <a:defRPr/>
            </a:pPr>
            <a:r>
              <a:rPr lang="en-US" dirty="0"/>
              <a:t>169.254.x.x</a:t>
            </a:r>
          </a:p>
          <a:p>
            <a:pPr>
              <a:lnSpc>
                <a:spcPct val="150000"/>
              </a:lnSpc>
              <a:defRPr/>
            </a:pPr>
            <a:r>
              <a:rPr lang="en-US" sz="2400" dirty="0"/>
              <a:t>We never assigned this IP address to any host because this range reserve for APIPA.</a:t>
            </a:r>
          </a:p>
          <a:p>
            <a:pPr lvl="1">
              <a:lnSpc>
                <a:spcPct val="150000"/>
              </a:lnSpc>
              <a:buFont typeface="Arial" charset="0"/>
              <a:buChar char="•"/>
              <a:defRPr/>
            </a:pPr>
            <a:r>
              <a:rPr lang="en-IN" dirty="0">
                <a:solidFill>
                  <a:srgbClr val="FF0000"/>
                </a:solidFill>
              </a:rPr>
              <a:t>169.254.x.x</a:t>
            </a:r>
            <a:r>
              <a:rPr lang="en-IN" dirty="0"/>
              <a:t> is a private IP Addressing space reserved by Microsoft which it assigns automatically to your Network Adapter if it cannot get an IP Address from the DHCP Server</a:t>
            </a:r>
          </a:p>
          <a:p>
            <a:pPr lvl="1">
              <a:lnSpc>
                <a:spcPct val="150000"/>
              </a:lnSpc>
            </a:pPr>
            <a:endParaRPr lang="en-US" dirty="0"/>
          </a:p>
        </p:txBody>
      </p:sp>
      <p:sp>
        <p:nvSpPr>
          <p:cNvPr id="3" name="Title 2"/>
          <p:cNvSpPr>
            <a:spLocks noGrp="1"/>
          </p:cNvSpPr>
          <p:nvPr>
            <p:ph type="title"/>
          </p:nvPr>
        </p:nvSpPr>
        <p:spPr/>
        <p:txBody>
          <a:bodyPr/>
          <a:lstStyle/>
          <a:p>
            <a:r>
              <a:rPr lang="en-US" dirty="0"/>
              <a:t>Class B</a:t>
            </a:r>
          </a:p>
        </p:txBody>
      </p:sp>
    </p:spTree>
    <p:extLst>
      <p:ext uri="{BB962C8B-B14F-4D97-AF65-F5344CB8AC3E}">
        <p14:creationId xmlns:p14="http://schemas.microsoft.com/office/powerpoint/2010/main" val="1111181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of Class B IP address</a:t>
            </a:r>
          </a:p>
        </p:txBody>
      </p:sp>
      <p:graphicFrame>
        <p:nvGraphicFramePr>
          <p:cNvPr id="4" name="Content Placeholder 3"/>
          <p:cNvGraphicFramePr>
            <a:graphicFrameLocks/>
          </p:cNvGraphicFramePr>
          <p:nvPr>
            <p:extLst>
              <p:ext uri="{D42A27DB-BD31-4B8C-83A1-F6EECF244321}">
                <p14:modId xmlns:p14="http://schemas.microsoft.com/office/powerpoint/2010/main" val="110631048"/>
              </p:ext>
            </p:extLst>
          </p:nvPr>
        </p:nvGraphicFramePr>
        <p:xfrm>
          <a:off x="482156" y="1475548"/>
          <a:ext cx="8229600" cy="1828800"/>
        </p:xfrm>
        <a:graphic>
          <a:graphicData uri="http://schemas.openxmlformats.org/drawingml/2006/table">
            <a:tbl>
              <a:tblPr firstRow="1" bandRow="1">
                <a:effectLst>
                  <a:outerShdw blurRad="63500" sx="102000" sy="102000" algn="ctr" rotWithShape="0">
                    <a:prstClr val="black">
                      <a:alpha val="40000"/>
                    </a:prstClr>
                  </a:outerShdw>
                </a:effectLst>
                <a:tableStyleId>{21E4AEA4-8DFA-4A89-87EB-49C32662AFE0}</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ctr"/>
                      <a:r>
                        <a:rPr lang="en-US" b="0" dirty="0">
                          <a:latin typeface="Bahnschrift" panose="020B0502040204020203" pitchFamily="34" charset="0"/>
                        </a:rPr>
                        <a:t>Class</a:t>
                      </a:r>
                      <a:endParaRPr lang="en-IN" b="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b="0" dirty="0">
                          <a:latin typeface="Bahnschrift" panose="020B0502040204020203" pitchFamily="34" charset="0"/>
                        </a:rPr>
                        <a:t>Leading Bits</a:t>
                      </a:r>
                      <a:endParaRPr lang="en-IN"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b="0" dirty="0">
                          <a:latin typeface="Bahnschrift" panose="020B0502040204020203" pitchFamily="34" charset="0"/>
                        </a:rPr>
                        <a:t>Size of network number bit field</a:t>
                      </a:r>
                      <a:endParaRPr lang="en-IN"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b="0" dirty="0">
                          <a:latin typeface="Bahnschrift" panose="020B0502040204020203" pitchFamily="34" charset="0"/>
                        </a:rPr>
                        <a:t>Size of text bit field</a:t>
                      </a:r>
                      <a:endParaRPr lang="en-IN"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b="0" dirty="0">
                          <a:latin typeface="Bahnschrift" panose="020B0502040204020203" pitchFamily="34" charset="0"/>
                        </a:rPr>
                        <a:t>Number of networks</a:t>
                      </a:r>
                      <a:endParaRPr lang="en-IN"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b="0" dirty="0">
                          <a:latin typeface="Bahnschrift" panose="020B0502040204020203" pitchFamily="34" charset="0"/>
                        </a:rPr>
                        <a:t>Address per network</a:t>
                      </a:r>
                      <a:endParaRPr lang="en-IN" b="0" dirty="0">
                        <a:latin typeface="Bahnschrift" panose="020B05020402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7030A0"/>
                    </a:solidFill>
                  </a:tcPr>
                </a:tc>
                <a:extLst>
                  <a:ext uri="{0D108BD9-81ED-4DB2-BD59-A6C34878D82A}">
                    <a16:rowId xmlns:a16="http://schemas.microsoft.com/office/drawing/2014/main" val="10000"/>
                  </a:ext>
                </a:extLst>
              </a:tr>
              <a:tr h="370840">
                <a:tc>
                  <a:txBody>
                    <a:bodyPr/>
                    <a:lstStyle/>
                    <a:p>
                      <a:pPr algn="ctr"/>
                      <a:r>
                        <a:rPr lang="en-US" b="0" dirty="0">
                          <a:latin typeface="Bahnschrift" panose="020B0502040204020203" pitchFamily="34" charset="0"/>
                        </a:rPr>
                        <a:t>B</a:t>
                      </a:r>
                      <a:endParaRPr lang="en-IN" b="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0" dirty="0">
                          <a:latin typeface="Bahnschrift" panose="020B0502040204020203" pitchFamily="34" charset="0"/>
                        </a:rPr>
                        <a:t>10</a:t>
                      </a:r>
                      <a:endParaRPr lang="en-IN"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0" dirty="0">
                          <a:latin typeface="Bahnschrift" panose="020B0502040204020203" pitchFamily="34" charset="0"/>
                        </a:rPr>
                        <a:t>16</a:t>
                      </a:r>
                      <a:endParaRPr lang="en-IN"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0" dirty="0">
                          <a:latin typeface="Bahnschrift" panose="020B0502040204020203" pitchFamily="34" charset="0"/>
                        </a:rPr>
                        <a:t>16</a:t>
                      </a:r>
                      <a:endParaRPr lang="en-IN"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0" dirty="0">
                          <a:latin typeface="Bahnschrift" panose="020B0502040204020203" pitchFamily="34" charset="0"/>
                        </a:rPr>
                        <a:t>16384(2 pow 14)</a:t>
                      </a:r>
                      <a:endParaRPr lang="en-IN"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b="0" dirty="0">
                          <a:latin typeface="Bahnschrift" panose="020B0502040204020203" pitchFamily="34" charset="0"/>
                        </a:rPr>
                        <a:t>65536(2 pow 16)</a:t>
                      </a:r>
                      <a:endParaRPr lang="en-IN" b="0" dirty="0">
                        <a:latin typeface="Bahnschrift" panose="020B0502040204020203"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1969473" y="3625147"/>
            <a:ext cx="5254965" cy="584775"/>
          </a:xfrm>
          <a:prstGeom prst="rect">
            <a:avLst/>
          </a:prstGeom>
        </p:spPr>
        <p:txBody>
          <a:bodyPr wrap="none">
            <a:spAutoFit/>
          </a:bodyPr>
          <a:lstStyle/>
          <a:p>
            <a:pPr algn="ctr"/>
            <a:r>
              <a:rPr lang="en-US" altLang="en-US" sz="3200" dirty="0">
                <a:latin typeface="Bahnschrift" panose="020B0502040204020203"/>
              </a:rPr>
              <a:t>128.0.0.0   to 191.255.255.255</a:t>
            </a:r>
          </a:p>
        </p:txBody>
      </p:sp>
    </p:spTree>
    <p:extLst>
      <p:ext uri="{BB962C8B-B14F-4D97-AF65-F5344CB8AC3E}">
        <p14:creationId xmlns:p14="http://schemas.microsoft.com/office/powerpoint/2010/main" val="218305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In Class C</a:t>
            </a:r>
          </a:p>
        </p:txBody>
      </p:sp>
      <p:sp>
        <p:nvSpPr>
          <p:cNvPr id="3" name="Title 2"/>
          <p:cNvSpPr>
            <a:spLocks noGrp="1"/>
          </p:cNvSpPr>
          <p:nvPr>
            <p:ph type="title"/>
          </p:nvPr>
        </p:nvSpPr>
        <p:spPr/>
        <p:txBody>
          <a:bodyPr/>
          <a:lstStyle/>
          <a:p>
            <a:r>
              <a:rPr lang="en-US" dirty="0"/>
              <a:t>NETID and HOSTID</a:t>
            </a:r>
          </a:p>
        </p:txBody>
      </p:sp>
      <p:graphicFrame>
        <p:nvGraphicFramePr>
          <p:cNvPr id="4" name="Table 3"/>
          <p:cNvGraphicFramePr>
            <a:graphicFrameLocks noGrp="1"/>
          </p:cNvGraphicFramePr>
          <p:nvPr>
            <p:extLst>
              <p:ext uri="{D42A27DB-BD31-4B8C-83A1-F6EECF244321}">
                <p14:modId xmlns:p14="http://schemas.microsoft.com/office/powerpoint/2010/main" val="3143634152"/>
              </p:ext>
            </p:extLst>
          </p:nvPr>
        </p:nvGraphicFramePr>
        <p:xfrm>
          <a:off x="1475984" y="2098458"/>
          <a:ext cx="6192032" cy="582112"/>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548008">
                  <a:extLst>
                    <a:ext uri="{9D8B030D-6E8A-4147-A177-3AD203B41FA5}">
                      <a16:colId xmlns:a16="http://schemas.microsoft.com/office/drawing/2014/main" val="928960565"/>
                    </a:ext>
                  </a:extLst>
                </a:gridCol>
                <a:gridCol w="1548008">
                  <a:extLst>
                    <a:ext uri="{9D8B030D-6E8A-4147-A177-3AD203B41FA5}">
                      <a16:colId xmlns:a16="http://schemas.microsoft.com/office/drawing/2014/main" val="171293082"/>
                    </a:ext>
                  </a:extLst>
                </a:gridCol>
                <a:gridCol w="1548008">
                  <a:extLst>
                    <a:ext uri="{9D8B030D-6E8A-4147-A177-3AD203B41FA5}">
                      <a16:colId xmlns:a16="http://schemas.microsoft.com/office/drawing/2014/main" val="1932529207"/>
                    </a:ext>
                  </a:extLst>
                </a:gridCol>
                <a:gridCol w="1548008">
                  <a:extLst>
                    <a:ext uri="{9D8B030D-6E8A-4147-A177-3AD203B41FA5}">
                      <a16:colId xmlns:a16="http://schemas.microsoft.com/office/drawing/2014/main" val="445972570"/>
                    </a:ext>
                  </a:extLst>
                </a:gridCol>
              </a:tblGrid>
              <a:tr h="582112">
                <a:tc>
                  <a:txBody>
                    <a:bodyPr/>
                    <a:lstStyle/>
                    <a:p>
                      <a:pPr algn="ctr"/>
                      <a:r>
                        <a:rPr lang="en-US" sz="2400" dirty="0" err="1">
                          <a:latin typeface="Bahnschrift" panose="020B0502040204020203"/>
                        </a:rPr>
                        <a:t>NetID</a:t>
                      </a:r>
                      <a:endParaRPr lang="en-US" sz="2400" dirty="0">
                        <a:latin typeface="Bahnschrift" panose="020B0502040204020203"/>
                      </a:endParaRP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NetID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NetID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Bahnschrift" panose="020B0502040204020203"/>
                          <a:ea typeface="+mn-ea"/>
                          <a:cs typeface="+mn-cs"/>
                        </a:rPr>
                        <a:t>HostID</a:t>
                      </a:r>
                      <a:endParaRPr kumimoji="0" lang="en-US" sz="2400" b="0" i="0" u="none" strike="noStrike" kern="1200" cap="none" spc="0" normalizeH="0" baseline="0" noProof="0" dirty="0">
                        <a:ln>
                          <a:noFill/>
                        </a:ln>
                        <a:solidFill>
                          <a:prstClr val="black"/>
                        </a:solidFill>
                        <a:effectLst/>
                        <a:uLnTx/>
                        <a:uFillTx/>
                        <a:latin typeface="Bahnschrift" panose="020B0502040204020203"/>
                        <a:ea typeface="+mn-ea"/>
                        <a:cs typeface="+mn-cs"/>
                      </a:endParaRPr>
                    </a:p>
                  </a:txBody>
                  <a:tcPr anchor="ctr"/>
                </a:tc>
                <a:extLst>
                  <a:ext uri="{0D108BD9-81ED-4DB2-BD59-A6C34878D82A}">
                    <a16:rowId xmlns:a16="http://schemas.microsoft.com/office/drawing/2014/main" val="1753559142"/>
                  </a:ext>
                </a:extLst>
              </a:tr>
            </a:tbl>
          </a:graphicData>
        </a:graphic>
      </p:graphicFrame>
    </p:spTree>
    <p:extLst>
      <p:ext uri="{BB962C8B-B14F-4D97-AF65-F5344CB8AC3E}">
        <p14:creationId xmlns:p14="http://schemas.microsoft.com/office/powerpoint/2010/main" val="2109894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pPr>
              <a:lnSpc>
                <a:spcPct val="150000"/>
              </a:lnSpc>
            </a:pPr>
            <a:r>
              <a:rPr lang="en-US" altLang="en-US" dirty="0"/>
              <a:t>24 bits for network address and 8 bits for host</a:t>
            </a:r>
          </a:p>
          <a:p>
            <a:pPr>
              <a:lnSpc>
                <a:spcPct val="150000"/>
              </a:lnSpc>
            </a:pPr>
            <a:r>
              <a:rPr lang="en-US" altLang="en-US" dirty="0"/>
              <a:t>Popular and commonly used</a:t>
            </a:r>
          </a:p>
          <a:p>
            <a:pPr>
              <a:lnSpc>
                <a:spcPct val="150000"/>
              </a:lnSpc>
            </a:pPr>
            <a:r>
              <a:rPr lang="en-US" altLang="en-US" dirty="0"/>
              <a:t>IP address begins with 110(1</a:t>
            </a:r>
            <a:r>
              <a:rPr lang="en-US" altLang="en-US" baseline="30000" dirty="0"/>
              <a:t>st</a:t>
            </a:r>
            <a:r>
              <a:rPr lang="en-US" altLang="en-US" dirty="0"/>
              <a:t> zero in 3d position)</a:t>
            </a:r>
          </a:p>
          <a:p>
            <a:pPr>
              <a:lnSpc>
                <a:spcPct val="150000"/>
              </a:lnSpc>
            </a:pPr>
            <a:r>
              <a:rPr lang="en-US" altLang="en-US" dirty="0"/>
              <a:t>21 more bits in network part</a:t>
            </a:r>
          </a:p>
          <a:p>
            <a:pPr lvl="1">
              <a:lnSpc>
                <a:spcPct val="150000"/>
              </a:lnSpc>
            </a:pPr>
            <a:r>
              <a:rPr lang="en-US" altLang="en-US" dirty="0"/>
              <a:t>Over 2 million possible class C networks</a:t>
            </a:r>
            <a:endParaRPr lang="en-IN" altLang="en-US" dirty="0"/>
          </a:p>
          <a:p>
            <a:pPr>
              <a:lnSpc>
                <a:spcPct val="150000"/>
              </a:lnSpc>
            </a:pPr>
            <a:r>
              <a:rPr lang="en-US" altLang="en-US" dirty="0"/>
              <a:t>8 bits in local part</a:t>
            </a:r>
          </a:p>
          <a:p>
            <a:pPr lvl="1">
              <a:lnSpc>
                <a:spcPct val="150000"/>
              </a:lnSpc>
            </a:pPr>
            <a:r>
              <a:rPr lang="en-US" altLang="en-US" dirty="0"/>
              <a:t>Only 256 possible hosts per class C network.</a:t>
            </a:r>
          </a:p>
        </p:txBody>
      </p:sp>
      <p:sp>
        <p:nvSpPr>
          <p:cNvPr id="19458" name="Title 1"/>
          <p:cNvSpPr>
            <a:spLocks noGrp="1"/>
          </p:cNvSpPr>
          <p:nvPr>
            <p:ph type="title"/>
          </p:nvPr>
        </p:nvSpPr>
        <p:spPr/>
        <p:txBody>
          <a:bodyPr/>
          <a:lstStyle/>
          <a:p>
            <a:r>
              <a:rPr lang="en-US" altLang="en-US"/>
              <a:t>Class C</a:t>
            </a:r>
            <a:endParaRPr lang="en-IN" altLang="en-US"/>
          </a:p>
        </p:txBody>
      </p:sp>
    </p:spTree>
    <p:extLst>
      <p:ext uri="{BB962C8B-B14F-4D97-AF65-F5344CB8AC3E}">
        <p14:creationId xmlns:p14="http://schemas.microsoft.com/office/powerpoint/2010/main" val="18083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364" y="1374574"/>
            <a:ext cx="8748716" cy="5239168"/>
          </a:xfrm>
        </p:spPr>
        <p:txBody>
          <a:bodyPr/>
          <a:lstStyle/>
          <a:p>
            <a:pPr algn="just">
              <a:lnSpc>
                <a:spcPct val="150000"/>
              </a:lnSpc>
            </a:pPr>
            <a:r>
              <a:rPr lang="en-US" dirty="0"/>
              <a:t>IPv4 addressing, at its inception, used the concept of classes. This architecture is called </a:t>
            </a:r>
            <a:r>
              <a:rPr lang="en-US" dirty="0" err="1"/>
              <a:t>classful</a:t>
            </a:r>
            <a:r>
              <a:rPr lang="en-US" dirty="0"/>
              <a:t> addressing. </a:t>
            </a:r>
          </a:p>
        </p:txBody>
      </p:sp>
      <p:sp>
        <p:nvSpPr>
          <p:cNvPr id="3" name="Title 2"/>
          <p:cNvSpPr>
            <a:spLocks noGrp="1"/>
          </p:cNvSpPr>
          <p:nvPr>
            <p:ph type="title"/>
          </p:nvPr>
        </p:nvSpPr>
        <p:spPr/>
        <p:txBody>
          <a:bodyPr/>
          <a:lstStyle/>
          <a:p>
            <a:r>
              <a:rPr lang="en-US" dirty="0" err="1"/>
              <a:t>Classful</a:t>
            </a:r>
            <a:r>
              <a:rPr lang="en-US" dirty="0"/>
              <a:t> Addressing</a:t>
            </a:r>
            <a:endParaRPr lang="en-US" b="1" dirty="0"/>
          </a:p>
        </p:txBody>
      </p:sp>
      <p:sp>
        <p:nvSpPr>
          <p:cNvPr id="4" name="Rectangle 3"/>
          <p:cNvSpPr/>
          <p:nvPr/>
        </p:nvSpPr>
        <p:spPr>
          <a:xfrm>
            <a:off x="529947" y="3429000"/>
            <a:ext cx="1340285" cy="356028"/>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A</a:t>
            </a:r>
          </a:p>
        </p:txBody>
      </p:sp>
      <p:sp>
        <p:nvSpPr>
          <p:cNvPr id="5" name="Rectangle 4"/>
          <p:cNvSpPr/>
          <p:nvPr/>
        </p:nvSpPr>
        <p:spPr>
          <a:xfrm>
            <a:off x="529944" y="4083896"/>
            <a:ext cx="1340285" cy="356028"/>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B</a:t>
            </a:r>
          </a:p>
        </p:txBody>
      </p:sp>
      <p:sp>
        <p:nvSpPr>
          <p:cNvPr id="6" name="Rectangle 5"/>
          <p:cNvSpPr/>
          <p:nvPr/>
        </p:nvSpPr>
        <p:spPr>
          <a:xfrm>
            <a:off x="529944" y="4738792"/>
            <a:ext cx="1340285" cy="356028"/>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C</a:t>
            </a:r>
          </a:p>
        </p:txBody>
      </p:sp>
      <p:sp>
        <p:nvSpPr>
          <p:cNvPr id="7" name="Rectangle 6"/>
          <p:cNvSpPr/>
          <p:nvPr/>
        </p:nvSpPr>
        <p:spPr>
          <a:xfrm>
            <a:off x="529944" y="5393688"/>
            <a:ext cx="1340285" cy="356028"/>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D</a:t>
            </a:r>
          </a:p>
        </p:txBody>
      </p:sp>
      <p:sp>
        <p:nvSpPr>
          <p:cNvPr id="8" name="Rectangle 7"/>
          <p:cNvSpPr/>
          <p:nvPr/>
        </p:nvSpPr>
        <p:spPr>
          <a:xfrm>
            <a:off x="529944" y="6048584"/>
            <a:ext cx="1340285" cy="356028"/>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E</a:t>
            </a:r>
          </a:p>
        </p:txBody>
      </p:sp>
    </p:spTree>
    <p:extLst>
      <p:ext uri="{BB962C8B-B14F-4D97-AF65-F5344CB8AC3E}">
        <p14:creationId xmlns:p14="http://schemas.microsoft.com/office/powerpoint/2010/main" val="1044142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04748" y="2847003"/>
            <a:ext cx="6934504" cy="2721172"/>
          </a:xfrm>
        </p:spPr>
        <p:txBody>
          <a:bodyPr/>
          <a:lstStyle/>
          <a:p>
            <a:pPr marL="0" indent="0" algn="ctr">
              <a:buNone/>
              <a:defRPr/>
            </a:pPr>
            <a:r>
              <a:rPr lang="en-US" dirty="0"/>
              <a:t>110nnnnn.nnnnnnnn.nnnnnnnn.hhhhhhhh</a:t>
            </a:r>
          </a:p>
          <a:p>
            <a:pPr marL="0" indent="0" algn="ctr">
              <a:buFont typeface="Arial" charset="0"/>
              <a:buNone/>
              <a:defRPr/>
            </a:pPr>
            <a:r>
              <a:rPr lang="en-US" dirty="0"/>
              <a:t>Range from</a:t>
            </a:r>
          </a:p>
          <a:p>
            <a:pPr marL="0" indent="0" algn="ctr">
              <a:buFont typeface="Arial" charset="0"/>
              <a:buNone/>
              <a:defRPr/>
            </a:pPr>
            <a:r>
              <a:rPr lang="en-US" dirty="0"/>
              <a:t>11000000.00000000.000000000.00000000</a:t>
            </a:r>
          </a:p>
          <a:p>
            <a:pPr marL="0" indent="0" algn="ctr">
              <a:buFont typeface="Arial" charset="0"/>
              <a:buNone/>
              <a:defRPr/>
            </a:pPr>
            <a:r>
              <a:rPr lang="en-US" dirty="0"/>
              <a:t>To </a:t>
            </a:r>
          </a:p>
          <a:p>
            <a:pPr marL="0" indent="0" algn="ctr">
              <a:buFont typeface="Arial" charset="0"/>
              <a:buNone/>
              <a:defRPr/>
            </a:pPr>
            <a:r>
              <a:rPr lang="en-US" dirty="0"/>
              <a:t>11011111.11111111.111111111.11111111</a:t>
            </a:r>
            <a:endParaRPr lang="en-IN" dirty="0"/>
          </a:p>
          <a:p>
            <a:endParaRPr lang="en-US" dirty="0"/>
          </a:p>
        </p:txBody>
      </p:sp>
      <p:sp>
        <p:nvSpPr>
          <p:cNvPr id="7" name="Title 6"/>
          <p:cNvSpPr>
            <a:spLocks noGrp="1"/>
          </p:cNvSpPr>
          <p:nvPr>
            <p:ph type="title"/>
          </p:nvPr>
        </p:nvSpPr>
        <p:spPr/>
        <p:txBody>
          <a:bodyPr/>
          <a:lstStyle/>
          <a:p>
            <a:r>
              <a:rPr lang="en-US" dirty="0"/>
              <a:t>Class C</a:t>
            </a:r>
          </a:p>
        </p:txBody>
      </p:sp>
      <p:graphicFrame>
        <p:nvGraphicFramePr>
          <p:cNvPr id="4" name="Table 3"/>
          <p:cNvGraphicFramePr>
            <a:graphicFrameLocks noGrp="1"/>
          </p:cNvGraphicFramePr>
          <p:nvPr>
            <p:extLst>
              <p:ext uri="{D42A27DB-BD31-4B8C-83A1-F6EECF244321}">
                <p14:modId xmlns:p14="http://schemas.microsoft.com/office/powerpoint/2010/main" val="3982821936"/>
              </p:ext>
            </p:extLst>
          </p:nvPr>
        </p:nvGraphicFramePr>
        <p:xfrm>
          <a:off x="1272079" y="1882122"/>
          <a:ext cx="6096000" cy="396396"/>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algn="ctr"/>
                      <a:r>
                        <a:rPr lang="en-US" sz="2000" dirty="0" err="1">
                          <a:latin typeface="Bahnschrift" panose="020B0502040204020203" pitchFamily="34" charset="0"/>
                        </a:rPr>
                        <a:t>NetID</a:t>
                      </a:r>
                      <a:endParaRPr lang="en-IN" sz="2000" dirty="0">
                        <a:latin typeface="Bahnschrift" panose="020B0502040204020203" pitchFamily="34" charset="0"/>
                      </a:endParaRPr>
                    </a:p>
                  </a:txBody>
                  <a:tcPr marT="45798" marB="4579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dirty="0" err="1">
                          <a:latin typeface="Bahnschrift" panose="020B0502040204020203" pitchFamily="34" charset="0"/>
                        </a:rPr>
                        <a:t>NetID</a:t>
                      </a:r>
                      <a:endParaRPr lang="en-IN" sz="2000" dirty="0">
                        <a:latin typeface="Bahnschrift" panose="020B0502040204020203" pitchFamily="34" charset="0"/>
                      </a:endParaRPr>
                    </a:p>
                  </a:txBody>
                  <a:tcPr marT="45798" marB="4579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dirty="0" err="1">
                          <a:latin typeface="Bahnschrift" panose="020B0502040204020203" pitchFamily="34" charset="0"/>
                        </a:rPr>
                        <a:t>NetID</a:t>
                      </a:r>
                      <a:endParaRPr lang="en-IN" sz="2000" dirty="0">
                        <a:latin typeface="Bahnschrift" panose="020B0502040204020203" pitchFamily="34" charset="0"/>
                      </a:endParaRPr>
                    </a:p>
                  </a:txBody>
                  <a:tcPr marT="45798" marB="4579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dirty="0" err="1">
                          <a:latin typeface="Bahnschrift" panose="020B0502040204020203" pitchFamily="34" charset="0"/>
                        </a:rPr>
                        <a:t>HostID</a:t>
                      </a:r>
                      <a:endParaRPr lang="en-IN" sz="2000" dirty="0">
                        <a:latin typeface="Bahnschrift" panose="020B0502040204020203" pitchFamily="34" charset="0"/>
                      </a:endParaRPr>
                    </a:p>
                  </a:txBody>
                  <a:tcPr marT="45798" marB="4579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1248266" y="1486835"/>
            <a:ext cx="4535488" cy="307975"/>
          </a:xfrm>
          <a:prstGeom prst="rect">
            <a:avLst/>
          </a:prstGeom>
          <a:solidFill>
            <a:schemeClr val="accent6">
              <a:lumMod val="40000"/>
              <a:lumOff val="60000"/>
            </a:schemeClr>
          </a:solidFill>
          <a:ln>
            <a:noFill/>
          </a:ln>
          <a:effectLst>
            <a:outerShdw blurRad="63500" sx="102000" sy="102000" algn="ctr" rotWithShape="0">
              <a:prstClr val="black">
                <a:alpha val="40000"/>
              </a:prstClr>
            </a:outerShdw>
          </a:effectLst>
        </p:spPr>
        <p:txBody>
          <a:bodyPr>
            <a:spAutoFit/>
          </a:bodyPr>
          <a:lstStyle/>
          <a:p>
            <a:pPr algn="ctr">
              <a:defRPr/>
            </a:pPr>
            <a:r>
              <a:rPr lang="en-US" sz="1400" dirty="0">
                <a:latin typeface="Bahnschrift" panose="020B0502040204020203" pitchFamily="34" charset="0"/>
                <a:cs typeface="Arial" charset="0"/>
              </a:rPr>
              <a:t>24 bits</a:t>
            </a:r>
            <a:endParaRPr lang="en-IN" sz="1400" dirty="0">
              <a:latin typeface="Bahnschrift" panose="020B0502040204020203" pitchFamily="34" charset="0"/>
              <a:cs typeface="Arial" charset="0"/>
            </a:endParaRPr>
          </a:p>
        </p:txBody>
      </p:sp>
      <p:sp>
        <p:nvSpPr>
          <p:cNvPr id="6" name="TextBox 5"/>
          <p:cNvSpPr txBox="1"/>
          <p:nvPr/>
        </p:nvSpPr>
        <p:spPr>
          <a:xfrm>
            <a:off x="5928216" y="1486835"/>
            <a:ext cx="1439863" cy="307975"/>
          </a:xfrm>
          <a:prstGeom prst="rect">
            <a:avLst/>
          </a:prstGeom>
          <a:solidFill>
            <a:schemeClr val="accent6">
              <a:lumMod val="60000"/>
              <a:lumOff val="40000"/>
            </a:schemeClr>
          </a:solidFill>
          <a:effectLst>
            <a:outerShdw blurRad="63500" sx="102000" sy="102000" algn="ctr" rotWithShape="0">
              <a:prstClr val="black">
                <a:alpha val="40000"/>
              </a:prstClr>
            </a:outerShdw>
          </a:effectLst>
        </p:spPr>
        <p:txBody>
          <a:bodyPr>
            <a:spAutoFit/>
          </a:bodyPr>
          <a:lstStyle/>
          <a:p>
            <a:pPr algn="ctr">
              <a:defRPr/>
            </a:pPr>
            <a:r>
              <a:rPr lang="en-US" sz="1400" dirty="0">
                <a:latin typeface="Bahnschrift" panose="020B0502040204020203" pitchFamily="34" charset="0"/>
                <a:cs typeface="Arial" charset="0"/>
              </a:rPr>
              <a:t>8 bits</a:t>
            </a:r>
            <a:endParaRPr lang="en-IN" sz="1400" dirty="0">
              <a:latin typeface="Bahnschrift" panose="020B0502040204020203" pitchFamily="34" charset="0"/>
              <a:cs typeface="Arial" charset="0"/>
            </a:endParaRPr>
          </a:p>
        </p:txBody>
      </p:sp>
      <p:sp>
        <p:nvSpPr>
          <p:cNvPr id="9" name="Rectangle 8"/>
          <p:cNvSpPr/>
          <p:nvPr/>
        </p:nvSpPr>
        <p:spPr>
          <a:xfrm>
            <a:off x="1248266" y="2253597"/>
            <a:ext cx="245605" cy="26413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Rectangle 9"/>
          <p:cNvSpPr/>
          <p:nvPr/>
        </p:nvSpPr>
        <p:spPr>
          <a:xfrm>
            <a:off x="5457404" y="2252867"/>
            <a:ext cx="470812" cy="2655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Bahnschrift" panose="020B0502040204020203"/>
              </a:rPr>
              <a:t>23</a:t>
            </a:r>
          </a:p>
        </p:txBody>
      </p:sp>
      <p:sp>
        <p:nvSpPr>
          <p:cNvPr id="11" name="Rectangle 10"/>
          <p:cNvSpPr/>
          <p:nvPr/>
        </p:nvSpPr>
        <p:spPr>
          <a:xfrm>
            <a:off x="5839763" y="2252868"/>
            <a:ext cx="470812" cy="2655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Bahnschrift" panose="020B0502040204020203"/>
              </a:rPr>
              <a:t>24</a:t>
            </a:r>
          </a:p>
        </p:txBody>
      </p:sp>
      <p:sp>
        <p:nvSpPr>
          <p:cNvPr id="13" name="Rectangle 12"/>
          <p:cNvSpPr/>
          <p:nvPr/>
        </p:nvSpPr>
        <p:spPr>
          <a:xfrm>
            <a:off x="6921080" y="2252139"/>
            <a:ext cx="470812" cy="2655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Bahnschrift" panose="020B0502040204020203"/>
              </a:rPr>
              <a:t>31</a:t>
            </a:r>
          </a:p>
        </p:txBody>
      </p:sp>
      <p:sp>
        <p:nvSpPr>
          <p:cNvPr id="14" name="Rectangle 13"/>
          <p:cNvSpPr/>
          <p:nvPr/>
        </p:nvSpPr>
        <p:spPr>
          <a:xfrm>
            <a:off x="2996756" y="5371165"/>
            <a:ext cx="3200400" cy="81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Bahnschrift" panose="020B0502040204020203"/>
              </a:rPr>
              <a:t>Binary Notation</a:t>
            </a:r>
          </a:p>
        </p:txBody>
      </p:sp>
    </p:spTree>
    <p:extLst>
      <p:ext uri="{BB962C8B-B14F-4D97-AF65-F5344CB8AC3E}">
        <p14:creationId xmlns:p14="http://schemas.microsoft.com/office/powerpoint/2010/main" val="3292935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04748" y="2850986"/>
            <a:ext cx="6934504" cy="1688233"/>
          </a:xfrm>
        </p:spPr>
        <p:txBody>
          <a:bodyPr/>
          <a:lstStyle/>
          <a:p>
            <a:pPr marL="0" indent="0" algn="ctr">
              <a:buNone/>
              <a:defRPr/>
            </a:pPr>
            <a:r>
              <a:rPr lang="en-US" dirty="0"/>
              <a:t>110nnnnn.nnnnnnnn.nnnnnnnn.hhhhhhhh</a:t>
            </a:r>
          </a:p>
          <a:p>
            <a:pPr marL="0" indent="0" algn="ctr">
              <a:buFont typeface="Arial" charset="0"/>
              <a:buNone/>
              <a:defRPr/>
            </a:pPr>
            <a:r>
              <a:rPr lang="en-US" dirty="0"/>
              <a:t>Range from</a:t>
            </a:r>
          </a:p>
          <a:p>
            <a:pPr marL="0" indent="0" algn="ctr">
              <a:buNone/>
            </a:pPr>
            <a:r>
              <a:rPr lang="en-US" altLang="en-US" dirty="0"/>
              <a:t>192.0.0.0  to 223.255.255.255</a:t>
            </a:r>
            <a:endParaRPr lang="en-IN" altLang="en-US" dirty="0"/>
          </a:p>
          <a:p>
            <a:pPr marL="0" indent="0">
              <a:buNone/>
            </a:pPr>
            <a:endParaRPr lang="en-US" dirty="0"/>
          </a:p>
        </p:txBody>
      </p:sp>
      <p:sp>
        <p:nvSpPr>
          <p:cNvPr id="7" name="Title 6"/>
          <p:cNvSpPr>
            <a:spLocks noGrp="1"/>
          </p:cNvSpPr>
          <p:nvPr>
            <p:ph type="title"/>
          </p:nvPr>
        </p:nvSpPr>
        <p:spPr/>
        <p:txBody>
          <a:bodyPr/>
          <a:lstStyle/>
          <a:p>
            <a:r>
              <a:rPr lang="en-US" dirty="0"/>
              <a:t>Class C</a:t>
            </a:r>
          </a:p>
        </p:txBody>
      </p:sp>
      <p:sp>
        <p:nvSpPr>
          <p:cNvPr id="14" name="Rectangle 13"/>
          <p:cNvSpPr/>
          <p:nvPr/>
        </p:nvSpPr>
        <p:spPr>
          <a:xfrm>
            <a:off x="2744621" y="4695759"/>
            <a:ext cx="3704670" cy="831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Bahnschrift" panose="020B0502040204020203"/>
              </a:rPr>
              <a:t>Decimal Notation</a:t>
            </a:r>
          </a:p>
        </p:txBody>
      </p:sp>
      <p:graphicFrame>
        <p:nvGraphicFramePr>
          <p:cNvPr id="15" name="Table 14">
            <a:extLst>
              <a:ext uri="{FF2B5EF4-FFF2-40B4-BE49-F238E27FC236}">
                <a16:creationId xmlns:a16="http://schemas.microsoft.com/office/drawing/2014/main" id="{EE13E806-770C-424A-9470-EA05076AABCA}"/>
              </a:ext>
            </a:extLst>
          </p:cNvPr>
          <p:cNvGraphicFramePr>
            <a:graphicFrameLocks noGrp="1"/>
          </p:cNvGraphicFramePr>
          <p:nvPr>
            <p:extLst>
              <p:ext uri="{D42A27DB-BD31-4B8C-83A1-F6EECF244321}">
                <p14:modId xmlns:p14="http://schemas.microsoft.com/office/powerpoint/2010/main" val="313707417"/>
              </p:ext>
            </p:extLst>
          </p:nvPr>
        </p:nvGraphicFramePr>
        <p:xfrm>
          <a:off x="1272079" y="1882122"/>
          <a:ext cx="6096000" cy="396396"/>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algn="ctr"/>
                      <a:r>
                        <a:rPr lang="en-US" sz="2000" dirty="0" err="1">
                          <a:latin typeface="Bahnschrift" panose="020B0502040204020203" pitchFamily="34" charset="0"/>
                        </a:rPr>
                        <a:t>NetID</a:t>
                      </a:r>
                      <a:endParaRPr lang="en-IN" sz="2000" dirty="0">
                        <a:latin typeface="Bahnschrift" panose="020B0502040204020203" pitchFamily="34" charset="0"/>
                      </a:endParaRPr>
                    </a:p>
                  </a:txBody>
                  <a:tcPr marT="45798" marB="4579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dirty="0" err="1">
                          <a:latin typeface="Bahnschrift" panose="020B0502040204020203" pitchFamily="34" charset="0"/>
                        </a:rPr>
                        <a:t>NetID</a:t>
                      </a:r>
                      <a:endParaRPr lang="en-IN" sz="2000" dirty="0">
                        <a:latin typeface="Bahnschrift" panose="020B0502040204020203" pitchFamily="34" charset="0"/>
                      </a:endParaRPr>
                    </a:p>
                  </a:txBody>
                  <a:tcPr marT="45798" marB="4579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dirty="0" err="1">
                          <a:latin typeface="Bahnschrift" panose="020B0502040204020203" pitchFamily="34" charset="0"/>
                        </a:rPr>
                        <a:t>NetID</a:t>
                      </a:r>
                      <a:endParaRPr lang="en-IN" sz="2000" dirty="0">
                        <a:latin typeface="Bahnschrift" panose="020B0502040204020203" pitchFamily="34" charset="0"/>
                      </a:endParaRPr>
                    </a:p>
                  </a:txBody>
                  <a:tcPr marT="45798" marB="4579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dirty="0" err="1">
                          <a:latin typeface="Bahnschrift" panose="020B0502040204020203" pitchFamily="34" charset="0"/>
                        </a:rPr>
                        <a:t>HostID</a:t>
                      </a:r>
                      <a:endParaRPr lang="en-IN" sz="2000" dirty="0">
                        <a:latin typeface="Bahnschrift" panose="020B0502040204020203" pitchFamily="34" charset="0"/>
                      </a:endParaRPr>
                    </a:p>
                  </a:txBody>
                  <a:tcPr marT="45798" marB="4579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B5B6939D-7637-4428-93FD-1D3676EAAA1D}"/>
              </a:ext>
            </a:extLst>
          </p:cNvPr>
          <p:cNvSpPr txBox="1"/>
          <p:nvPr/>
        </p:nvSpPr>
        <p:spPr>
          <a:xfrm>
            <a:off x="1248266" y="1486835"/>
            <a:ext cx="4535488" cy="307975"/>
          </a:xfrm>
          <a:prstGeom prst="rect">
            <a:avLst/>
          </a:prstGeom>
          <a:solidFill>
            <a:schemeClr val="accent6">
              <a:lumMod val="40000"/>
              <a:lumOff val="60000"/>
            </a:schemeClr>
          </a:solidFill>
          <a:ln>
            <a:noFill/>
          </a:ln>
          <a:effectLst>
            <a:outerShdw blurRad="63500" sx="102000" sy="102000" algn="ctr" rotWithShape="0">
              <a:prstClr val="black">
                <a:alpha val="40000"/>
              </a:prstClr>
            </a:outerShdw>
          </a:effectLst>
        </p:spPr>
        <p:txBody>
          <a:bodyPr>
            <a:spAutoFit/>
          </a:bodyPr>
          <a:lstStyle/>
          <a:p>
            <a:pPr algn="ctr">
              <a:defRPr/>
            </a:pPr>
            <a:r>
              <a:rPr lang="en-US" sz="1400" dirty="0">
                <a:latin typeface="Bahnschrift" panose="020B0502040204020203" pitchFamily="34" charset="0"/>
                <a:cs typeface="Arial" charset="0"/>
              </a:rPr>
              <a:t>24 bits</a:t>
            </a:r>
            <a:endParaRPr lang="en-IN" sz="1400" dirty="0">
              <a:latin typeface="Bahnschrift" panose="020B0502040204020203" pitchFamily="34" charset="0"/>
              <a:cs typeface="Arial" charset="0"/>
            </a:endParaRPr>
          </a:p>
        </p:txBody>
      </p:sp>
      <p:sp>
        <p:nvSpPr>
          <p:cNvPr id="17" name="TextBox 16">
            <a:extLst>
              <a:ext uri="{FF2B5EF4-FFF2-40B4-BE49-F238E27FC236}">
                <a16:creationId xmlns:a16="http://schemas.microsoft.com/office/drawing/2014/main" id="{A2ADAEE1-8102-4586-95DC-9BAC871406BA}"/>
              </a:ext>
            </a:extLst>
          </p:cNvPr>
          <p:cNvSpPr txBox="1"/>
          <p:nvPr/>
        </p:nvSpPr>
        <p:spPr>
          <a:xfrm>
            <a:off x="5928216" y="1486835"/>
            <a:ext cx="1439863" cy="307975"/>
          </a:xfrm>
          <a:prstGeom prst="rect">
            <a:avLst/>
          </a:prstGeom>
          <a:solidFill>
            <a:schemeClr val="accent6">
              <a:lumMod val="60000"/>
              <a:lumOff val="40000"/>
            </a:schemeClr>
          </a:solidFill>
          <a:effectLst>
            <a:outerShdw blurRad="63500" sx="102000" sy="102000" algn="ctr" rotWithShape="0">
              <a:prstClr val="black">
                <a:alpha val="40000"/>
              </a:prstClr>
            </a:outerShdw>
          </a:effectLst>
        </p:spPr>
        <p:txBody>
          <a:bodyPr>
            <a:spAutoFit/>
          </a:bodyPr>
          <a:lstStyle/>
          <a:p>
            <a:pPr algn="ctr">
              <a:defRPr/>
            </a:pPr>
            <a:r>
              <a:rPr lang="en-US" sz="1400" dirty="0">
                <a:latin typeface="Bahnschrift" panose="020B0502040204020203" pitchFamily="34" charset="0"/>
                <a:cs typeface="Arial" charset="0"/>
              </a:rPr>
              <a:t>8 bits</a:t>
            </a:r>
            <a:endParaRPr lang="en-IN" sz="1400" dirty="0">
              <a:latin typeface="Bahnschrift" panose="020B0502040204020203" pitchFamily="34" charset="0"/>
              <a:cs typeface="Arial" charset="0"/>
            </a:endParaRPr>
          </a:p>
        </p:txBody>
      </p:sp>
      <p:sp>
        <p:nvSpPr>
          <p:cNvPr id="18" name="Rectangle 17">
            <a:extLst>
              <a:ext uri="{FF2B5EF4-FFF2-40B4-BE49-F238E27FC236}">
                <a16:creationId xmlns:a16="http://schemas.microsoft.com/office/drawing/2014/main" id="{B00BB769-210B-4B81-8808-D09C2A2BE33D}"/>
              </a:ext>
            </a:extLst>
          </p:cNvPr>
          <p:cNvSpPr/>
          <p:nvPr/>
        </p:nvSpPr>
        <p:spPr>
          <a:xfrm>
            <a:off x="1248266" y="2253597"/>
            <a:ext cx="245605" cy="26413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9" name="Rectangle 18">
            <a:extLst>
              <a:ext uri="{FF2B5EF4-FFF2-40B4-BE49-F238E27FC236}">
                <a16:creationId xmlns:a16="http://schemas.microsoft.com/office/drawing/2014/main" id="{2496437B-E49F-4287-AEB5-C9EF1569F6DA}"/>
              </a:ext>
            </a:extLst>
          </p:cNvPr>
          <p:cNvSpPr/>
          <p:nvPr/>
        </p:nvSpPr>
        <p:spPr>
          <a:xfrm>
            <a:off x="5457404" y="2252867"/>
            <a:ext cx="470812" cy="2655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Bahnschrift" panose="020B0502040204020203"/>
              </a:rPr>
              <a:t>23</a:t>
            </a:r>
          </a:p>
        </p:txBody>
      </p:sp>
      <p:sp>
        <p:nvSpPr>
          <p:cNvPr id="20" name="Rectangle 19">
            <a:extLst>
              <a:ext uri="{FF2B5EF4-FFF2-40B4-BE49-F238E27FC236}">
                <a16:creationId xmlns:a16="http://schemas.microsoft.com/office/drawing/2014/main" id="{9A883FE0-EF82-4C91-83B0-6D356C1DAF5E}"/>
              </a:ext>
            </a:extLst>
          </p:cNvPr>
          <p:cNvSpPr/>
          <p:nvPr/>
        </p:nvSpPr>
        <p:spPr>
          <a:xfrm>
            <a:off x="5839763" y="2252868"/>
            <a:ext cx="470812" cy="2655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Bahnschrift" panose="020B0502040204020203"/>
              </a:rPr>
              <a:t>24</a:t>
            </a:r>
          </a:p>
        </p:txBody>
      </p:sp>
      <p:sp>
        <p:nvSpPr>
          <p:cNvPr id="22" name="Rectangle 21">
            <a:extLst>
              <a:ext uri="{FF2B5EF4-FFF2-40B4-BE49-F238E27FC236}">
                <a16:creationId xmlns:a16="http://schemas.microsoft.com/office/drawing/2014/main" id="{B1AF3BE8-94C7-4521-93A1-ABC04B9892EE}"/>
              </a:ext>
            </a:extLst>
          </p:cNvPr>
          <p:cNvSpPr/>
          <p:nvPr/>
        </p:nvSpPr>
        <p:spPr>
          <a:xfrm>
            <a:off x="6921080" y="2252139"/>
            <a:ext cx="470812" cy="26559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Bahnschrift" panose="020B0502040204020203"/>
              </a:rPr>
              <a:t>31</a:t>
            </a:r>
          </a:p>
        </p:txBody>
      </p:sp>
    </p:spTree>
    <p:extLst>
      <p:ext uri="{BB962C8B-B14F-4D97-AF65-F5344CB8AC3E}">
        <p14:creationId xmlns:p14="http://schemas.microsoft.com/office/powerpoint/2010/main" val="153843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26559" y="3484881"/>
            <a:ext cx="1302708" cy="1324341"/>
          </a:xfrm>
        </p:spPr>
        <p:txBody>
          <a:bodyPr>
            <a:normAutofit fontScale="85000" lnSpcReduction="20000"/>
          </a:bodyPr>
          <a:lstStyle/>
          <a:p>
            <a:pPr marL="0" indent="0">
              <a:lnSpc>
                <a:spcPct val="150000"/>
              </a:lnSpc>
              <a:buNone/>
            </a:pPr>
            <a:r>
              <a:rPr lang="en-US" altLang="en-US" sz="2000" dirty="0"/>
              <a:t>2</a:t>
            </a:r>
            <a:r>
              <a:rPr lang="en-US" altLang="en-US" sz="2000" baseline="30000" dirty="0"/>
              <a:t>21</a:t>
            </a:r>
            <a:r>
              <a:rPr lang="en-US" altLang="en-US" sz="1600" dirty="0"/>
              <a:t> because 110 reserve out of 24 network bits</a:t>
            </a:r>
            <a:endParaRPr lang="en-IN" altLang="en-US" sz="1600" dirty="0"/>
          </a:p>
          <a:p>
            <a:pPr marL="0" indent="0">
              <a:lnSpc>
                <a:spcPct val="150000"/>
              </a:lnSpc>
              <a:buNone/>
            </a:pPr>
            <a:endParaRPr lang="en-US" sz="1600" dirty="0"/>
          </a:p>
        </p:txBody>
      </p:sp>
      <p:sp>
        <p:nvSpPr>
          <p:cNvPr id="3" name="Title 2"/>
          <p:cNvSpPr>
            <a:spLocks noGrp="1"/>
          </p:cNvSpPr>
          <p:nvPr>
            <p:ph type="title"/>
          </p:nvPr>
        </p:nvSpPr>
        <p:spPr/>
        <p:txBody>
          <a:bodyPr/>
          <a:lstStyle/>
          <a:p>
            <a:r>
              <a:rPr lang="en-US" dirty="0"/>
              <a:t>Summary of Class C </a:t>
            </a:r>
          </a:p>
        </p:txBody>
      </p:sp>
      <p:graphicFrame>
        <p:nvGraphicFramePr>
          <p:cNvPr id="4" name="Content Placeholder 3"/>
          <p:cNvGraphicFramePr>
            <a:graphicFrameLocks/>
          </p:cNvGraphicFramePr>
          <p:nvPr>
            <p:extLst>
              <p:ext uri="{D42A27DB-BD31-4B8C-83A1-F6EECF244321}">
                <p14:modId xmlns:p14="http://schemas.microsoft.com/office/powerpoint/2010/main" val="2945156546"/>
              </p:ext>
            </p:extLst>
          </p:nvPr>
        </p:nvGraphicFramePr>
        <p:xfrm>
          <a:off x="482156" y="1361440"/>
          <a:ext cx="8229600" cy="2011680"/>
        </p:xfrm>
        <a:graphic>
          <a:graphicData uri="http://schemas.openxmlformats.org/drawingml/2006/table">
            <a:tbl>
              <a:tblPr firstRow="1" bandRow="1">
                <a:effectLst>
                  <a:outerShdw blurRad="63500" sx="102000" sy="102000" algn="ctr" rotWithShape="0">
                    <a:prstClr val="black">
                      <a:alpha val="40000"/>
                    </a:prstClr>
                  </a:outerShdw>
                </a:effectLst>
                <a:tableStyleId>{21E4AEA4-8DFA-4A89-87EB-49C32662AFE0}</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ctr"/>
                      <a:r>
                        <a:rPr lang="en-US" sz="2000" b="0" dirty="0">
                          <a:latin typeface="Bahnschrift" panose="020B0502040204020203" pitchFamily="34" charset="0"/>
                        </a:rPr>
                        <a:t>Class</a:t>
                      </a:r>
                      <a:endParaRPr lang="en-IN" sz="2000" b="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2000" b="0" dirty="0">
                          <a:latin typeface="Bahnschrift" panose="020B0502040204020203" pitchFamily="34" charset="0"/>
                        </a:rPr>
                        <a:t>Leading Bits</a:t>
                      </a:r>
                      <a:endParaRPr lang="en-IN" sz="2000"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2000" b="0" dirty="0">
                          <a:latin typeface="Bahnschrift" panose="020B0502040204020203" pitchFamily="34" charset="0"/>
                        </a:rPr>
                        <a:t>Size of network number bit field</a:t>
                      </a:r>
                      <a:endParaRPr lang="en-IN" sz="2000"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2000" b="0" dirty="0">
                          <a:latin typeface="Bahnschrift" panose="020B0502040204020203" pitchFamily="34" charset="0"/>
                        </a:rPr>
                        <a:t>Size of text bit field</a:t>
                      </a:r>
                      <a:endParaRPr lang="en-IN" sz="2000"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2000" b="0" dirty="0">
                          <a:latin typeface="Bahnschrift" panose="020B0502040204020203" pitchFamily="34" charset="0"/>
                        </a:rPr>
                        <a:t>Number of networks</a:t>
                      </a:r>
                      <a:endParaRPr lang="en-IN" sz="2000" b="0" dirty="0">
                        <a:latin typeface="Bahnschrift" panose="020B0502040204020203" pitchFamily="34" charset="0"/>
                      </a:endParaRPr>
                    </a:p>
                  </a:txBody>
                  <a:tcPr anchor="ctr">
                    <a:lnT w="12700" cap="flat" cmpd="sng" algn="ctr">
                      <a:solidFill>
                        <a:schemeClr val="tx1"/>
                      </a:solidFill>
                      <a:prstDash val="solid"/>
                      <a:round/>
                      <a:headEnd type="none" w="med" len="med"/>
                      <a:tailEnd type="none" w="med" len="med"/>
                    </a:lnT>
                    <a:solidFill>
                      <a:srgbClr val="7030A0"/>
                    </a:solidFill>
                  </a:tcPr>
                </a:tc>
                <a:tc>
                  <a:txBody>
                    <a:bodyPr/>
                    <a:lstStyle/>
                    <a:p>
                      <a:pPr algn="ctr"/>
                      <a:r>
                        <a:rPr lang="en-US" sz="2000" b="0" dirty="0">
                          <a:latin typeface="Bahnschrift" panose="020B0502040204020203" pitchFamily="34" charset="0"/>
                        </a:rPr>
                        <a:t>Address per network</a:t>
                      </a:r>
                      <a:endParaRPr lang="en-IN" sz="2000" b="0" dirty="0">
                        <a:latin typeface="Bahnschrift" panose="020B0502040204020203"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7030A0"/>
                    </a:solidFill>
                  </a:tcPr>
                </a:tc>
                <a:extLst>
                  <a:ext uri="{0D108BD9-81ED-4DB2-BD59-A6C34878D82A}">
                    <a16:rowId xmlns:a16="http://schemas.microsoft.com/office/drawing/2014/main" val="10000"/>
                  </a:ext>
                </a:extLst>
              </a:tr>
              <a:tr h="370840">
                <a:tc>
                  <a:txBody>
                    <a:bodyPr/>
                    <a:lstStyle/>
                    <a:p>
                      <a:pPr algn="ctr"/>
                      <a:r>
                        <a:rPr lang="en-US" sz="2000" b="0" dirty="0">
                          <a:latin typeface="Bahnschrift" panose="020B0502040204020203" pitchFamily="34" charset="0"/>
                        </a:rPr>
                        <a:t>C</a:t>
                      </a:r>
                      <a:endParaRPr lang="en-IN" sz="2000" b="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latin typeface="Bahnschrift" panose="020B0502040204020203" pitchFamily="34" charset="0"/>
                        </a:rPr>
                        <a:t>110</a:t>
                      </a:r>
                      <a:endParaRPr lang="en-IN" sz="2000"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latin typeface="Bahnschrift" panose="020B0502040204020203" pitchFamily="34" charset="0"/>
                        </a:rPr>
                        <a:t>24</a:t>
                      </a:r>
                      <a:endParaRPr lang="en-IN" sz="2000"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latin typeface="Bahnschrift" panose="020B0502040204020203" pitchFamily="34" charset="0"/>
                        </a:rPr>
                        <a:t>8</a:t>
                      </a:r>
                      <a:endParaRPr lang="en-IN" sz="2000"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latin typeface="Bahnschrift" panose="020B0502040204020203" pitchFamily="34" charset="0"/>
                        </a:rPr>
                        <a:t>2097152(2 pow</a:t>
                      </a:r>
                      <a:r>
                        <a:rPr lang="en-US" sz="2000" b="0" baseline="0" dirty="0">
                          <a:latin typeface="Bahnschrift" panose="020B0502040204020203" pitchFamily="34" charset="0"/>
                        </a:rPr>
                        <a:t>  21)</a:t>
                      </a:r>
                      <a:endParaRPr lang="en-IN" sz="2000" b="0" dirty="0">
                        <a:latin typeface="Bahnschrift" panose="020B0502040204020203" pitchFamily="34" charset="0"/>
                      </a:endParaRPr>
                    </a:p>
                  </a:txBody>
                  <a:tcPr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latin typeface="Bahnschrift" panose="020B0502040204020203" pitchFamily="34" charset="0"/>
                        </a:rPr>
                        <a:t>256(2 pow 8)</a:t>
                      </a:r>
                      <a:endParaRPr lang="en-IN" sz="2000" b="0" dirty="0">
                        <a:latin typeface="Bahnschrift" panose="020B0502040204020203"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97364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Class D IP address</a:t>
            </a:r>
            <a:endParaRPr lang="en-IN" altLang="en-US"/>
          </a:p>
        </p:txBody>
      </p:sp>
      <p:sp>
        <p:nvSpPr>
          <p:cNvPr id="5" name="TextBox 4"/>
          <p:cNvSpPr txBox="1"/>
          <p:nvPr/>
        </p:nvSpPr>
        <p:spPr>
          <a:xfrm>
            <a:off x="269833" y="1828212"/>
            <a:ext cx="8510912" cy="5053261"/>
          </a:xfrm>
          <a:prstGeom prst="rect">
            <a:avLst/>
          </a:prstGeom>
          <a:noFill/>
          <a:ln>
            <a:noFill/>
          </a:ln>
        </p:spPr>
        <p:txBody>
          <a:bodyPr wrap="square">
            <a:spAutoFit/>
          </a:bodyPr>
          <a:lstStyle/>
          <a:p>
            <a:pPr marL="285750" indent="-285750" algn="just">
              <a:lnSpc>
                <a:spcPct val="150000"/>
              </a:lnSpc>
              <a:buFont typeface="Arial" pitchFamily="34" charset="0"/>
              <a:buChar char="•"/>
              <a:defRPr/>
            </a:pPr>
            <a:r>
              <a:rPr lang="en-US" sz="2400" dirty="0">
                <a:latin typeface="Bahnschrift" panose="020B0502040204020203" pitchFamily="34" charset="0"/>
                <a:cs typeface="Arial" charset="0"/>
              </a:rPr>
              <a:t>Starts from 224.0.0.0 to 239.255.255.255</a:t>
            </a:r>
          </a:p>
          <a:p>
            <a:pPr marL="285750" indent="-285750" algn="just">
              <a:lnSpc>
                <a:spcPct val="150000"/>
              </a:lnSpc>
              <a:buFont typeface="Arial" pitchFamily="34" charset="0"/>
              <a:buChar char="•"/>
              <a:defRPr/>
            </a:pPr>
            <a:r>
              <a:rPr lang="en-US" sz="2400" dirty="0">
                <a:latin typeface="Bahnschrift" panose="020B0502040204020203" pitchFamily="34" charset="0"/>
                <a:cs typeface="Arial" charset="0"/>
              </a:rPr>
              <a:t>Used for multicasting(one to many type)</a:t>
            </a:r>
          </a:p>
          <a:p>
            <a:pPr marL="285750" indent="-285750" algn="just">
              <a:lnSpc>
                <a:spcPct val="150000"/>
              </a:lnSpc>
              <a:buFont typeface="Arial" pitchFamily="34" charset="0"/>
              <a:buChar char="•"/>
              <a:defRPr/>
            </a:pPr>
            <a:r>
              <a:rPr lang="en-US" sz="2400" dirty="0">
                <a:latin typeface="Bahnschrift" panose="020B0502040204020203" pitchFamily="34" charset="0"/>
                <a:cs typeface="Arial" charset="0"/>
              </a:rPr>
              <a:t>IP address begins with 1110</a:t>
            </a:r>
          </a:p>
          <a:p>
            <a:pPr marL="285750" indent="-285750" algn="just">
              <a:lnSpc>
                <a:spcPct val="150000"/>
              </a:lnSpc>
              <a:buFont typeface="Arial" pitchFamily="34" charset="0"/>
              <a:buChar char="•"/>
              <a:defRPr/>
            </a:pPr>
            <a:r>
              <a:rPr lang="en-US" sz="2400" dirty="0">
                <a:latin typeface="Bahnschrift" panose="020B0502040204020203" pitchFamily="34" charset="0"/>
                <a:cs typeface="Arial" charset="0"/>
              </a:rPr>
              <a:t>Used for multicasting, not defining networks</a:t>
            </a:r>
          </a:p>
          <a:p>
            <a:pPr marL="742950" lvl="1" indent="-285750" algn="just">
              <a:lnSpc>
                <a:spcPct val="150000"/>
              </a:lnSpc>
              <a:buFont typeface="Arial" pitchFamily="34" charset="0"/>
              <a:buChar char="•"/>
              <a:defRPr/>
            </a:pPr>
            <a:r>
              <a:rPr lang="en-US" sz="2400" dirty="0">
                <a:latin typeface="Bahnschrift" panose="020B0502040204020203" pitchFamily="34" charset="0"/>
                <a:cs typeface="Arial" charset="0"/>
              </a:rPr>
              <a:t>Sending message to group of hosts</a:t>
            </a:r>
          </a:p>
          <a:p>
            <a:pPr marL="742950" lvl="1" indent="-285750" algn="just">
              <a:lnSpc>
                <a:spcPct val="150000"/>
              </a:lnSpc>
              <a:buFont typeface="Arial" pitchFamily="34" charset="0"/>
              <a:buChar char="•"/>
              <a:defRPr/>
            </a:pPr>
            <a:r>
              <a:rPr lang="en-US" sz="2400" dirty="0">
                <a:latin typeface="Bahnschrift" panose="020B0502040204020203" pitchFamily="34" charset="0"/>
                <a:cs typeface="Arial" charset="0"/>
              </a:rPr>
              <a:t>Not just to one</a:t>
            </a:r>
          </a:p>
          <a:p>
            <a:pPr marL="742950" lvl="1" indent="-285750" algn="just">
              <a:lnSpc>
                <a:spcPct val="150000"/>
              </a:lnSpc>
              <a:buFont typeface="Arial" pitchFamily="34" charset="0"/>
              <a:buChar char="•"/>
              <a:defRPr/>
            </a:pPr>
            <a:r>
              <a:rPr lang="en-US" sz="2400" dirty="0">
                <a:latin typeface="Bahnschrift" panose="020B0502040204020203" pitchFamily="34" charset="0"/>
                <a:cs typeface="Arial" charset="0"/>
              </a:rPr>
              <a:t>Do not define network or host bits</a:t>
            </a:r>
          </a:p>
          <a:p>
            <a:pPr marL="742950" lvl="1" indent="-285750" algn="just">
              <a:lnSpc>
                <a:spcPct val="150000"/>
              </a:lnSpc>
              <a:buFont typeface="Arial" pitchFamily="34" charset="0"/>
              <a:buChar char="•"/>
              <a:defRPr/>
            </a:pPr>
            <a:r>
              <a:rPr lang="en-US" sz="2400" dirty="0">
                <a:latin typeface="Bahnschrift" panose="020B0502040204020203" pitchFamily="34" charset="0"/>
                <a:cs typeface="Arial" charset="0"/>
              </a:rPr>
              <a:t>Different from broadcasting</a:t>
            </a:r>
          </a:p>
          <a:p>
            <a:pPr marL="742950" lvl="1" indent="-285750" algn="just">
              <a:lnSpc>
                <a:spcPct val="150000"/>
              </a:lnSpc>
              <a:buFont typeface="Arial" pitchFamily="34" charset="0"/>
              <a:buChar char="•"/>
              <a:defRPr/>
            </a:pPr>
            <a:r>
              <a:rPr lang="en-US" sz="2400" dirty="0">
                <a:latin typeface="Bahnschrift" panose="020B0502040204020203" pitchFamily="34" charset="0"/>
                <a:cs typeface="Arial" charset="0"/>
              </a:rPr>
              <a:t>Used for videoconferencing.</a:t>
            </a:r>
          </a:p>
        </p:txBody>
      </p:sp>
      <p:graphicFrame>
        <p:nvGraphicFramePr>
          <p:cNvPr id="2" name="Table 1"/>
          <p:cNvGraphicFramePr>
            <a:graphicFrameLocks noGrp="1"/>
          </p:cNvGraphicFramePr>
          <p:nvPr>
            <p:extLst>
              <p:ext uri="{D42A27DB-BD31-4B8C-83A1-F6EECF244321}">
                <p14:modId xmlns:p14="http://schemas.microsoft.com/office/powerpoint/2010/main" val="4040031671"/>
              </p:ext>
            </p:extLst>
          </p:nvPr>
        </p:nvGraphicFramePr>
        <p:xfrm>
          <a:off x="1477289" y="1371012"/>
          <a:ext cx="6096000" cy="457200"/>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968679">
                  <a:extLst>
                    <a:ext uri="{9D8B030D-6E8A-4147-A177-3AD203B41FA5}">
                      <a16:colId xmlns:a16="http://schemas.microsoft.com/office/drawing/2014/main" val="1500998669"/>
                    </a:ext>
                  </a:extLst>
                </a:gridCol>
                <a:gridCol w="5127321">
                  <a:extLst>
                    <a:ext uri="{9D8B030D-6E8A-4147-A177-3AD203B41FA5}">
                      <a16:colId xmlns:a16="http://schemas.microsoft.com/office/drawing/2014/main" val="4199833842"/>
                    </a:ext>
                  </a:extLst>
                </a:gridCol>
              </a:tblGrid>
              <a:tr h="370840">
                <a:tc>
                  <a:txBody>
                    <a:bodyPr/>
                    <a:lstStyle/>
                    <a:p>
                      <a:pPr algn="ctr"/>
                      <a:r>
                        <a:rPr lang="en-US" sz="2400" dirty="0"/>
                        <a:t>1110</a:t>
                      </a:r>
                      <a:endParaRPr lang="en-US" sz="2400" b="0" dirty="0">
                        <a:latin typeface="Bahnschrift" panose="020B0502040204020203"/>
                      </a:endParaRPr>
                    </a:p>
                  </a:txBody>
                  <a:tcPr anchor="ctr"/>
                </a:tc>
                <a:tc>
                  <a:txBody>
                    <a:bodyPr/>
                    <a:lstStyle/>
                    <a:p>
                      <a:pPr algn="ctr"/>
                      <a:r>
                        <a:rPr lang="en-US" sz="2400" dirty="0"/>
                        <a:t>Multicast(28 bit)</a:t>
                      </a:r>
                      <a:endParaRPr lang="en-US" sz="2400" b="0" dirty="0">
                        <a:latin typeface="Bahnschrift" panose="020B0502040204020203"/>
                      </a:endParaRPr>
                    </a:p>
                  </a:txBody>
                  <a:tcPr anchor="ctr"/>
                </a:tc>
                <a:extLst>
                  <a:ext uri="{0D108BD9-81ED-4DB2-BD59-A6C34878D82A}">
                    <a16:rowId xmlns:a16="http://schemas.microsoft.com/office/drawing/2014/main" val="633985378"/>
                  </a:ext>
                </a:extLst>
              </a:tr>
            </a:tbl>
          </a:graphicData>
        </a:graphic>
      </p:graphicFrame>
    </p:spTree>
    <p:extLst>
      <p:ext uri="{BB962C8B-B14F-4D97-AF65-F5344CB8AC3E}">
        <p14:creationId xmlns:p14="http://schemas.microsoft.com/office/powerpoint/2010/main" val="811911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pPr marL="0" indent="0">
              <a:lnSpc>
                <a:spcPct val="150000"/>
              </a:lnSpc>
              <a:buFont typeface="Arial" charset="0"/>
              <a:buNone/>
              <a:defRPr/>
            </a:pPr>
            <a:r>
              <a:rPr lang="en-US" altLang="en-US" dirty="0"/>
              <a:t>In binary</a:t>
            </a:r>
          </a:p>
          <a:p>
            <a:pPr marL="0" indent="0" algn="ctr">
              <a:lnSpc>
                <a:spcPct val="150000"/>
              </a:lnSpc>
              <a:buFont typeface="Arial" charset="0"/>
              <a:buNone/>
              <a:defRPr/>
            </a:pPr>
            <a:r>
              <a:rPr lang="en-US" dirty="0"/>
              <a:t>11100000.00000000.00000000.00000000</a:t>
            </a:r>
          </a:p>
          <a:p>
            <a:pPr marL="0" indent="0" algn="ctr">
              <a:buFont typeface="Arial" charset="0"/>
              <a:buNone/>
              <a:defRPr/>
            </a:pPr>
            <a:r>
              <a:rPr lang="en-US" dirty="0"/>
              <a:t>To</a:t>
            </a:r>
          </a:p>
          <a:p>
            <a:pPr marL="0" indent="0" algn="ctr">
              <a:buFont typeface="Arial" charset="0"/>
              <a:buNone/>
              <a:defRPr/>
            </a:pPr>
            <a:r>
              <a:rPr lang="en-US" dirty="0"/>
              <a:t>11101111.11111111.11111111.11111111</a:t>
            </a:r>
          </a:p>
          <a:p>
            <a:pPr marL="0" indent="0" algn="ctr">
              <a:buFont typeface="Arial" charset="0"/>
              <a:buNone/>
              <a:defRPr/>
            </a:pPr>
            <a:endParaRPr lang="en-US" dirty="0"/>
          </a:p>
          <a:p>
            <a:pPr marL="0" indent="0" algn="ctr">
              <a:lnSpc>
                <a:spcPct val="150000"/>
              </a:lnSpc>
              <a:buFont typeface="Arial" charset="0"/>
              <a:buNone/>
              <a:defRPr/>
            </a:pPr>
            <a:r>
              <a:rPr lang="en-US" dirty="0"/>
              <a:t>Decimal range </a:t>
            </a:r>
          </a:p>
          <a:p>
            <a:pPr marL="0" indent="0" algn="ctr">
              <a:buFont typeface="Arial" charset="0"/>
              <a:buNone/>
              <a:defRPr/>
            </a:pPr>
            <a:r>
              <a:rPr lang="en-US" dirty="0"/>
              <a:t>224.0.0.0 to 239.255.255.255</a:t>
            </a:r>
            <a:endParaRPr lang="en-IN" dirty="0"/>
          </a:p>
        </p:txBody>
      </p:sp>
      <p:sp>
        <p:nvSpPr>
          <p:cNvPr id="23554" name="Title 1"/>
          <p:cNvSpPr>
            <a:spLocks noGrp="1"/>
          </p:cNvSpPr>
          <p:nvPr>
            <p:ph type="title"/>
          </p:nvPr>
        </p:nvSpPr>
        <p:spPr/>
        <p:txBody>
          <a:bodyPr/>
          <a:lstStyle/>
          <a:p>
            <a:r>
              <a:rPr lang="en-IN" altLang="en-US" dirty="0"/>
              <a:t>Class D</a:t>
            </a:r>
          </a:p>
        </p:txBody>
      </p:sp>
    </p:spTree>
    <p:extLst>
      <p:ext uri="{BB962C8B-B14F-4D97-AF65-F5344CB8AC3E}">
        <p14:creationId xmlns:p14="http://schemas.microsoft.com/office/powerpoint/2010/main" val="2934630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834" y="1361440"/>
            <a:ext cx="8438068" cy="4994911"/>
          </a:xfrm>
          <a:ln>
            <a:noFill/>
          </a:ln>
        </p:spPr>
        <p:txBody>
          <a:bodyPr/>
          <a:lstStyle/>
          <a:p>
            <a:pPr algn="just">
              <a:lnSpc>
                <a:spcPct val="150000"/>
              </a:lnSpc>
              <a:buFont typeface="Arial" charset="0"/>
              <a:buChar char="•"/>
              <a:defRPr/>
            </a:pPr>
            <a:r>
              <a:rPr lang="en-IN" dirty="0"/>
              <a:t>224.0.0.0: Base address reserved</a:t>
            </a:r>
          </a:p>
          <a:p>
            <a:pPr algn="just">
              <a:lnSpc>
                <a:spcPct val="150000"/>
              </a:lnSpc>
              <a:buFont typeface="Arial" charset="0"/>
              <a:buChar char="•"/>
              <a:defRPr/>
            </a:pPr>
            <a:r>
              <a:rPr lang="en-IN" dirty="0"/>
              <a:t>224.0.0.1: Used for all multicasting host groups</a:t>
            </a:r>
          </a:p>
          <a:p>
            <a:pPr algn="just">
              <a:lnSpc>
                <a:spcPct val="150000"/>
              </a:lnSpc>
              <a:buFont typeface="Arial" charset="0"/>
              <a:buChar char="•"/>
              <a:defRPr/>
            </a:pPr>
            <a:r>
              <a:rPr lang="en-IN" dirty="0"/>
              <a:t>224.0.0.2: Used for all subnet routers</a:t>
            </a:r>
          </a:p>
          <a:p>
            <a:pPr algn="just">
              <a:lnSpc>
                <a:spcPct val="150000"/>
              </a:lnSpc>
              <a:buFont typeface="Arial" charset="0"/>
              <a:buChar char="•"/>
              <a:defRPr/>
            </a:pPr>
            <a:r>
              <a:rPr lang="en-IN" dirty="0"/>
              <a:t>224.0.0.5 and 224.0.0.6: Used by Open Shortest Path First, an interior gateway protocol for all network segment routing information</a:t>
            </a:r>
          </a:p>
          <a:p>
            <a:pPr algn="just">
              <a:lnSpc>
                <a:spcPct val="150000"/>
              </a:lnSpc>
              <a:buFont typeface="Arial" charset="0"/>
              <a:buChar char="•"/>
              <a:defRPr/>
            </a:pPr>
            <a:endParaRPr lang="en-IN" dirty="0"/>
          </a:p>
        </p:txBody>
      </p:sp>
      <p:sp>
        <p:nvSpPr>
          <p:cNvPr id="24578" name="Title 1"/>
          <p:cNvSpPr>
            <a:spLocks noGrp="1"/>
          </p:cNvSpPr>
          <p:nvPr>
            <p:ph type="title"/>
          </p:nvPr>
        </p:nvSpPr>
        <p:spPr/>
        <p:txBody>
          <a:bodyPr/>
          <a:lstStyle/>
          <a:p>
            <a:r>
              <a:rPr lang="en-US" altLang="en-US" dirty="0"/>
              <a:t>Popular Class  D IP Addresses</a:t>
            </a:r>
            <a:endParaRPr lang="en-IN" altLang="en-US" dirty="0"/>
          </a:p>
        </p:txBody>
      </p:sp>
    </p:spTree>
    <p:extLst>
      <p:ext uri="{BB962C8B-B14F-4D97-AF65-F5344CB8AC3E}">
        <p14:creationId xmlns:p14="http://schemas.microsoft.com/office/powerpoint/2010/main" val="2912552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Popular Class  D IP Addresses</a:t>
            </a:r>
            <a:endParaRPr lang="en-US" dirty="0"/>
          </a:p>
        </p:txBody>
      </p:sp>
      <p:graphicFrame>
        <p:nvGraphicFramePr>
          <p:cNvPr id="3" name="Table 3">
            <a:extLst>
              <a:ext uri="{FF2B5EF4-FFF2-40B4-BE49-F238E27FC236}">
                <a16:creationId xmlns:a16="http://schemas.microsoft.com/office/drawing/2014/main" id="{4194434D-B687-46A4-A855-E640FFE4AF4F}"/>
              </a:ext>
            </a:extLst>
          </p:cNvPr>
          <p:cNvGraphicFramePr>
            <a:graphicFrameLocks noGrp="1"/>
          </p:cNvGraphicFramePr>
          <p:nvPr>
            <p:extLst>
              <p:ext uri="{D42A27DB-BD31-4B8C-83A1-F6EECF244321}">
                <p14:modId xmlns:p14="http://schemas.microsoft.com/office/powerpoint/2010/main" val="3263906878"/>
              </p:ext>
            </p:extLst>
          </p:nvPr>
        </p:nvGraphicFramePr>
        <p:xfrm>
          <a:off x="504531" y="1315926"/>
          <a:ext cx="8184850" cy="545592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976956">
                  <a:extLst>
                    <a:ext uri="{9D8B030D-6E8A-4147-A177-3AD203B41FA5}">
                      <a16:colId xmlns:a16="http://schemas.microsoft.com/office/drawing/2014/main" val="689532837"/>
                    </a:ext>
                  </a:extLst>
                </a:gridCol>
                <a:gridCol w="6207894">
                  <a:extLst>
                    <a:ext uri="{9D8B030D-6E8A-4147-A177-3AD203B41FA5}">
                      <a16:colId xmlns:a16="http://schemas.microsoft.com/office/drawing/2014/main" val="4253470488"/>
                    </a:ext>
                  </a:extLst>
                </a:gridCol>
              </a:tblGrid>
              <a:tr h="370840">
                <a:tc>
                  <a:txBody>
                    <a:bodyPr/>
                    <a:lstStyle/>
                    <a:p>
                      <a:r>
                        <a:rPr lang="en-IN" sz="2200" dirty="0">
                          <a:latin typeface="Bahnschrift" panose="020B0502040204020203" pitchFamily="34" charset="0"/>
                        </a:rPr>
                        <a:t>224.0.0.7</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200" dirty="0">
                          <a:latin typeface="Bahnschrift" panose="020B0502040204020203" pitchFamily="34" charset="0"/>
                        </a:rPr>
                        <a:t>ST, Internet Stream Protocol (routers)</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14411281"/>
                  </a:ext>
                </a:extLst>
              </a:tr>
              <a:tr h="370840">
                <a:tc>
                  <a:txBody>
                    <a:bodyPr/>
                    <a:lstStyle/>
                    <a:p>
                      <a:r>
                        <a:rPr lang="en-IN" sz="2200" dirty="0">
                          <a:latin typeface="Bahnschrift" panose="020B0502040204020203" pitchFamily="34" charset="0"/>
                        </a:rPr>
                        <a:t>224.0.0.8</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Bahnschrift" panose="020B0502040204020203" pitchFamily="34" charset="0"/>
                        </a:rPr>
                        <a:t>ST, Internet Stream Protocol (hosts)</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9268130"/>
                  </a:ext>
                </a:extLst>
              </a:tr>
              <a:tr h="370840">
                <a:tc>
                  <a:txBody>
                    <a:bodyPr/>
                    <a:lstStyle/>
                    <a:p>
                      <a:r>
                        <a:rPr lang="en-IN" sz="2200" dirty="0">
                          <a:latin typeface="Bahnschrift" panose="020B0502040204020203" pitchFamily="34" charset="0"/>
                        </a:rPr>
                        <a:t>224.0.0.9</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RIP, Routing information Protocol version 2</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1828620"/>
                  </a:ext>
                </a:extLst>
              </a:tr>
              <a:tr h="370840">
                <a:tc>
                  <a:txBody>
                    <a:bodyPr/>
                    <a:lstStyle/>
                    <a:p>
                      <a:r>
                        <a:rPr lang="en-IN" sz="2200" dirty="0">
                          <a:latin typeface="Bahnschrift" panose="020B0502040204020203" pitchFamily="34" charset="0"/>
                        </a:rPr>
                        <a:t>224.0.0.10</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EIGRP, Enhanced IGR.</a:t>
                      </a:r>
                      <a:br>
                        <a:rPr lang="en-IN" sz="2200" dirty="0">
                          <a:latin typeface="Bahnschrift" panose="020B0502040204020203" pitchFamily="34" charset="0"/>
                        </a:rPr>
                      </a:br>
                      <a:r>
                        <a:rPr lang="en-IN" sz="2200" dirty="0">
                          <a:latin typeface="Bahnschrift" panose="020B0502040204020203" pitchFamily="34" charset="0"/>
                        </a:rPr>
                        <a:t>IGRP, Interior Gateway Routing Protocol</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2340949"/>
                  </a:ext>
                </a:extLst>
              </a:tr>
              <a:tr h="370840">
                <a:tc>
                  <a:txBody>
                    <a:bodyPr/>
                    <a:lstStyle/>
                    <a:p>
                      <a:r>
                        <a:rPr lang="en-IN" sz="2200" dirty="0">
                          <a:latin typeface="Bahnschrift" panose="020B0502040204020203" pitchFamily="34" charset="0"/>
                        </a:rPr>
                        <a:t>224.0.0.11</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Mobile-Agents</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1187594"/>
                  </a:ext>
                </a:extLst>
              </a:tr>
              <a:tr h="370840">
                <a:tc>
                  <a:txBody>
                    <a:bodyPr/>
                    <a:lstStyle/>
                    <a:p>
                      <a:r>
                        <a:rPr lang="en-IN" sz="2200" dirty="0">
                          <a:latin typeface="Bahnschrift" panose="020B0502040204020203" pitchFamily="34" charset="0"/>
                        </a:rPr>
                        <a:t>224.0.0.12</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DHCP server/relay agent</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9377531"/>
                  </a:ext>
                </a:extLst>
              </a:tr>
              <a:tr h="370840">
                <a:tc>
                  <a:txBody>
                    <a:bodyPr/>
                    <a:lstStyle/>
                    <a:p>
                      <a:r>
                        <a:rPr lang="en-IN" sz="2200" dirty="0">
                          <a:latin typeface="Bahnschrift" panose="020B0502040204020203" pitchFamily="34" charset="0"/>
                        </a:rPr>
                        <a:t>224.0.0.13</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PIM, Protocol Independent </a:t>
                      </a:r>
                      <a:r>
                        <a:rPr lang="en-IN" sz="2200" dirty="0" err="1">
                          <a:latin typeface="Bahnschrift" panose="020B0502040204020203" pitchFamily="34" charset="0"/>
                        </a:rPr>
                        <a:t>Muticast</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7104516"/>
                  </a:ext>
                </a:extLst>
              </a:tr>
              <a:tr h="370840">
                <a:tc>
                  <a:txBody>
                    <a:bodyPr/>
                    <a:lstStyle/>
                    <a:p>
                      <a:r>
                        <a:rPr lang="en-IN" sz="2200" dirty="0">
                          <a:latin typeface="Bahnschrift" panose="020B0502040204020203" pitchFamily="34" charset="0"/>
                        </a:rPr>
                        <a:t>224.0.0.14</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RSVP-ENCAPSUATION</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0161041"/>
                  </a:ext>
                </a:extLst>
              </a:tr>
              <a:tr h="370840">
                <a:tc>
                  <a:txBody>
                    <a:bodyPr/>
                    <a:lstStyle/>
                    <a:p>
                      <a:r>
                        <a:rPr lang="en-IN" sz="2200" dirty="0">
                          <a:latin typeface="Bahnschrift" panose="020B0502040204020203" pitchFamily="34" charset="0"/>
                        </a:rPr>
                        <a:t>224.0.0.15</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CBT, Core Based Trees</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3448860"/>
                  </a:ext>
                </a:extLst>
              </a:tr>
              <a:tr h="370840">
                <a:tc>
                  <a:txBody>
                    <a:bodyPr/>
                    <a:lstStyle/>
                    <a:p>
                      <a:r>
                        <a:rPr lang="en-IN" sz="2200" dirty="0">
                          <a:latin typeface="Bahnschrift" panose="020B0502040204020203" pitchFamily="34" charset="0"/>
                        </a:rPr>
                        <a:t>224.0.0.16</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Designated-</a:t>
                      </a:r>
                      <a:r>
                        <a:rPr lang="en-IN" sz="2200" dirty="0" err="1">
                          <a:latin typeface="Bahnschrift" panose="020B0502040204020203" pitchFamily="34" charset="0"/>
                        </a:rPr>
                        <a:t>sbm</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6589113"/>
                  </a:ext>
                </a:extLst>
              </a:tr>
              <a:tr h="370840">
                <a:tc>
                  <a:txBody>
                    <a:bodyPr/>
                    <a:lstStyle/>
                    <a:p>
                      <a:r>
                        <a:rPr lang="en-IN" sz="2200" dirty="0">
                          <a:latin typeface="Bahnschrift" panose="020B0502040204020203" pitchFamily="34" charset="0"/>
                        </a:rPr>
                        <a:t>224.0.0.17</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200" dirty="0">
                          <a:latin typeface="Bahnschrift" panose="020B0502040204020203" pitchFamily="34" charset="0"/>
                        </a:rPr>
                        <a:t>All-</a:t>
                      </a:r>
                      <a:r>
                        <a:rPr lang="en-IN" sz="2200" dirty="0" err="1">
                          <a:latin typeface="Bahnschrift" panose="020B0502040204020203" pitchFamily="34" charset="0"/>
                        </a:rPr>
                        <a:t>sbm</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09966845"/>
                  </a:ext>
                </a:extLst>
              </a:tr>
              <a:tr h="370840">
                <a:tc>
                  <a:txBody>
                    <a:bodyPr/>
                    <a:lstStyle/>
                    <a:p>
                      <a:r>
                        <a:rPr lang="en-IN" sz="2200" dirty="0">
                          <a:latin typeface="Bahnschrift" panose="020B0502040204020203" pitchFamily="34" charset="0"/>
                        </a:rPr>
                        <a:t>224.0.0.18</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sz="2200" dirty="0">
                          <a:latin typeface="Bahnschrift" panose="020B0502040204020203" pitchFamily="34" charset="0"/>
                        </a:rPr>
                        <a:t>VRRP, Virtual Redundancy Protocol</a:t>
                      </a:r>
                      <a:endParaRPr lang="en-IN" sz="2200" b="0" dirty="0">
                        <a:solidFill>
                          <a:schemeClr val="tx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468507"/>
                  </a:ext>
                </a:extLst>
              </a:tr>
            </a:tbl>
          </a:graphicData>
        </a:graphic>
      </p:graphicFrame>
    </p:spTree>
    <p:extLst>
      <p:ext uri="{BB962C8B-B14F-4D97-AF65-F5344CB8AC3E}">
        <p14:creationId xmlns:p14="http://schemas.microsoft.com/office/powerpoint/2010/main" val="479057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Class E IP Addresses</a:t>
            </a:r>
            <a:endParaRPr lang="en-IN" altLang="en-US"/>
          </a:p>
        </p:txBody>
      </p:sp>
      <p:sp>
        <p:nvSpPr>
          <p:cNvPr id="5" name="TextBox 4"/>
          <p:cNvSpPr txBox="1"/>
          <p:nvPr/>
        </p:nvSpPr>
        <p:spPr>
          <a:xfrm>
            <a:off x="794384" y="1826064"/>
            <a:ext cx="7859559" cy="5108065"/>
          </a:xfrm>
          <a:prstGeom prst="rect">
            <a:avLst/>
          </a:prstGeom>
          <a:noFill/>
          <a:ln>
            <a:noFill/>
          </a:ln>
        </p:spPr>
        <p:txBody>
          <a:bodyPr wrap="square">
            <a:spAutoFit/>
          </a:bodyPr>
          <a:lstStyle/>
          <a:p>
            <a:pPr marL="285750" indent="-285750">
              <a:lnSpc>
                <a:spcPct val="150000"/>
              </a:lnSpc>
              <a:buFont typeface="Arial" pitchFamily="34" charset="0"/>
              <a:buChar char="•"/>
              <a:defRPr/>
            </a:pPr>
            <a:r>
              <a:rPr lang="en-US" sz="2000" dirty="0">
                <a:latin typeface="Bahnschrift" panose="020B0502040204020203"/>
                <a:cs typeface="Arial" charset="0"/>
              </a:rPr>
              <a:t>Class E IP addresses starts from 240.0.0.0. to 255.255.255.255</a:t>
            </a:r>
          </a:p>
          <a:p>
            <a:pPr marL="285750" indent="-285750">
              <a:lnSpc>
                <a:spcPct val="150000"/>
              </a:lnSpc>
              <a:buFont typeface="Arial" pitchFamily="34" charset="0"/>
              <a:buChar char="•"/>
              <a:defRPr/>
            </a:pPr>
            <a:r>
              <a:rPr lang="en-US" sz="2000" dirty="0">
                <a:latin typeface="Bahnschrift" panose="020B0502040204020203"/>
                <a:cs typeface="Arial" charset="0"/>
              </a:rPr>
              <a:t>Reserved for experimental purposes.</a:t>
            </a:r>
          </a:p>
          <a:p>
            <a:pPr marL="285750" indent="-285750">
              <a:lnSpc>
                <a:spcPct val="150000"/>
              </a:lnSpc>
              <a:buFont typeface="Arial" pitchFamily="34" charset="0"/>
              <a:buChar char="•"/>
              <a:defRPr/>
            </a:pPr>
            <a:r>
              <a:rPr lang="en-US" sz="2000" dirty="0">
                <a:latin typeface="Bahnschrift" panose="020B0502040204020203"/>
                <a:cs typeface="Arial" charset="0"/>
              </a:rPr>
              <a:t>IP address begins with 1111.</a:t>
            </a:r>
          </a:p>
          <a:p>
            <a:pPr algn="ctr">
              <a:lnSpc>
                <a:spcPct val="150000"/>
              </a:lnSpc>
              <a:defRPr/>
            </a:pPr>
            <a:r>
              <a:rPr lang="en-US" sz="2000" dirty="0">
                <a:latin typeface="Bahnschrift" panose="020B0502040204020203"/>
                <a:cs typeface="Arial" charset="0"/>
              </a:rPr>
              <a:t>In Binary Form</a:t>
            </a:r>
          </a:p>
          <a:p>
            <a:pPr algn="ctr">
              <a:lnSpc>
                <a:spcPct val="150000"/>
              </a:lnSpc>
              <a:defRPr/>
            </a:pPr>
            <a:r>
              <a:rPr lang="en-US" sz="2000" dirty="0">
                <a:latin typeface="Bahnschrift" panose="020B0502040204020203"/>
                <a:cs typeface="Arial" charset="0"/>
              </a:rPr>
              <a:t>11110000.00000000.00000000.00000000</a:t>
            </a:r>
          </a:p>
          <a:p>
            <a:pPr algn="ctr">
              <a:lnSpc>
                <a:spcPct val="150000"/>
              </a:lnSpc>
              <a:defRPr/>
            </a:pPr>
            <a:r>
              <a:rPr lang="en-US" sz="2000" dirty="0">
                <a:latin typeface="Bahnschrift" panose="020B0502040204020203"/>
                <a:cs typeface="Arial" charset="0"/>
              </a:rPr>
              <a:t>To</a:t>
            </a:r>
          </a:p>
          <a:p>
            <a:pPr algn="ctr">
              <a:lnSpc>
                <a:spcPct val="150000"/>
              </a:lnSpc>
              <a:defRPr/>
            </a:pPr>
            <a:r>
              <a:rPr lang="en-US" sz="2000" dirty="0">
                <a:latin typeface="Bahnschrift" panose="020B0502040204020203"/>
                <a:cs typeface="Arial" charset="0"/>
              </a:rPr>
              <a:t>11111111.11111111.11111111.11111111</a:t>
            </a:r>
          </a:p>
          <a:p>
            <a:pPr algn="ctr">
              <a:lnSpc>
                <a:spcPct val="150000"/>
              </a:lnSpc>
              <a:defRPr/>
            </a:pPr>
            <a:r>
              <a:rPr lang="en-US" sz="2000" dirty="0">
                <a:latin typeface="Bahnschrift" panose="020B0502040204020203"/>
                <a:cs typeface="Arial" charset="0"/>
              </a:rPr>
              <a:t>In decimal form</a:t>
            </a:r>
          </a:p>
          <a:p>
            <a:pPr algn="ctr">
              <a:lnSpc>
                <a:spcPct val="150000"/>
              </a:lnSpc>
              <a:defRPr/>
            </a:pPr>
            <a:r>
              <a:rPr lang="en-US" sz="2000" dirty="0">
                <a:latin typeface="Bahnschrift" panose="020B0502040204020203"/>
                <a:cs typeface="Arial" charset="0"/>
              </a:rPr>
              <a:t>240.0.0.0</a:t>
            </a:r>
          </a:p>
          <a:p>
            <a:pPr algn="ctr">
              <a:lnSpc>
                <a:spcPct val="150000"/>
              </a:lnSpc>
              <a:defRPr/>
            </a:pPr>
            <a:r>
              <a:rPr lang="en-US" sz="2000" dirty="0">
                <a:latin typeface="Bahnschrift" panose="020B0502040204020203"/>
                <a:cs typeface="Arial" charset="0"/>
              </a:rPr>
              <a:t>To</a:t>
            </a:r>
          </a:p>
          <a:p>
            <a:pPr algn="ctr">
              <a:lnSpc>
                <a:spcPct val="150000"/>
              </a:lnSpc>
              <a:defRPr/>
            </a:pPr>
            <a:r>
              <a:rPr lang="en-US" sz="2000" dirty="0">
                <a:latin typeface="Bahnschrift" panose="020B0502040204020203"/>
                <a:cs typeface="Arial" charset="0"/>
              </a:rPr>
              <a:t>255.255.255.255</a:t>
            </a:r>
          </a:p>
        </p:txBody>
      </p:sp>
      <p:graphicFrame>
        <p:nvGraphicFramePr>
          <p:cNvPr id="2" name="Table 1"/>
          <p:cNvGraphicFramePr>
            <a:graphicFrameLocks noGrp="1"/>
          </p:cNvGraphicFramePr>
          <p:nvPr>
            <p:extLst>
              <p:ext uri="{D42A27DB-BD31-4B8C-83A1-F6EECF244321}">
                <p14:modId xmlns:p14="http://schemas.microsoft.com/office/powerpoint/2010/main" val="1091370197"/>
              </p:ext>
            </p:extLst>
          </p:nvPr>
        </p:nvGraphicFramePr>
        <p:xfrm>
          <a:off x="1524000" y="1301275"/>
          <a:ext cx="6096000" cy="457200"/>
        </p:xfrm>
        <a:graphic>
          <a:graphicData uri="http://schemas.openxmlformats.org/drawingml/2006/table">
            <a:tbl>
              <a:tblPr firstRow="1" bandRow="1">
                <a:effectLst>
                  <a:outerShdw blurRad="63500" sx="102000" sy="102000" algn="ctr" rotWithShape="0">
                    <a:prstClr val="black">
                      <a:alpha val="40000"/>
                    </a:prstClr>
                  </a:outerShdw>
                </a:effectLst>
                <a:tableStyleId>{5940675A-B579-460E-94D1-54222C63F5DA}</a:tableStyleId>
              </a:tblPr>
              <a:tblGrid>
                <a:gridCol w="1131518">
                  <a:extLst>
                    <a:ext uri="{9D8B030D-6E8A-4147-A177-3AD203B41FA5}">
                      <a16:colId xmlns:a16="http://schemas.microsoft.com/office/drawing/2014/main" val="4017610968"/>
                    </a:ext>
                  </a:extLst>
                </a:gridCol>
                <a:gridCol w="4964482">
                  <a:extLst>
                    <a:ext uri="{9D8B030D-6E8A-4147-A177-3AD203B41FA5}">
                      <a16:colId xmlns:a16="http://schemas.microsoft.com/office/drawing/2014/main" val="3786164905"/>
                    </a:ext>
                  </a:extLst>
                </a:gridCol>
              </a:tblGrid>
              <a:tr h="370840">
                <a:tc>
                  <a:txBody>
                    <a:bodyPr/>
                    <a:lstStyle/>
                    <a:p>
                      <a:pPr algn="ctr"/>
                      <a:r>
                        <a:rPr lang="en-US" sz="2400" dirty="0">
                          <a:latin typeface="Bahnschrift" panose="020B0502040204020203" pitchFamily="34" charset="0"/>
                        </a:rPr>
                        <a:t>11110</a:t>
                      </a:r>
                      <a:endParaRPr lang="en-US" sz="2400" b="0" dirty="0">
                        <a:latin typeface="Bahnschrift" panose="020B0502040204020203" pitchFamily="34" charset="0"/>
                      </a:endParaRPr>
                    </a:p>
                  </a:txBody>
                  <a:tcPr/>
                </a:tc>
                <a:tc>
                  <a:txBody>
                    <a:bodyPr/>
                    <a:lstStyle/>
                    <a:p>
                      <a:pPr algn="ctr"/>
                      <a:r>
                        <a:rPr lang="en-US" sz="2400" dirty="0">
                          <a:latin typeface="Bahnschrift" panose="020B0502040204020203" pitchFamily="34" charset="0"/>
                        </a:rPr>
                        <a:t>Future use (27 bit)</a:t>
                      </a:r>
                      <a:endParaRPr lang="en-US" sz="2400" b="0" dirty="0">
                        <a:latin typeface="Bahnschrift" panose="020B0502040204020203" pitchFamily="34" charset="0"/>
                      </a:endParaRPr>
                    </a:p>
                  </a:txBody>
                  <a:tcPr/>
                </a:tc>
                <a:extLst>
                  <a:ext uri="{0D108BD9-81ED-4DB2-BD59-A6C34878D82A}">
                    <a16:rowId xmlns:a16="http://schemas.microsoft.com/office/drawing/2014/main" val="3942652453"/>
                  </a:ext>
                </a:extLst>
              </a:tr>
            </a:tbl>
          </a:graphicData>
        </a:graphic>
      </p:graphicFrame>
    </p:spTree>
    <p:extLst>
      <p:ext uri="{BB962C8B-B14F-4D97-AF65-F5344CB8AC3E}">
        <p14:creationId xmlns:p14="http://schemas.microsoft.com/office/powerpoint/2010/main" val="158549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266" y="2026724"/>
            <a:ext cx="8139467" cy="2804551"/>
          </a:xfrm>
          <a:prstGeom prst="parallelogram">
            <a:avLst>
              <a:gd name="adj" fmla="val 22065"/>
            </a:avLst>
          </a:prstGeom>
          <a:solidFill>
            <a:srgbClr val="C9A4E4"/>
          </a:solidFill>
          <a:ln>
            <a:solidFill>
              <a:schemeClr val="tx1"/>
            </a:solidFill>
          </a:ln>
          <a:effectLst>
            <a:outerShdw blurRad="63500" sx="102000" sy="102000" algn="ctr" rotWithShape="0">
              <a:prstClr val="black">
                <a:alpha val="40000"/>
              </a:prstClr>
            </a:outerShdw>
          </a:effectLst>
        </p:spPr>
        <p:txBody>
          <a:bodyPr>
            <a:normAutofit/>
          </a:bodyPr>
          <a:lstStyle/>
          <a:p>
            <a:pPr marL="0" indent="0" algn="just">
              <a:lnSpc>
                <a:spcPct val="150000"/>
              </a:lnSpc>
              <a:buNone/>
            </a:pPr>
            <a:r>
              <a:rPr lang="en-US" dirty="0"/>
              <a:t>Each class is divided into a fixed number of blocks with each block having a </a:t>
            </a:r>
            <a:r>
              <a:rPr lang="en-US" dirty="0">
                <a:solidFill>
                  <a:srgbClr val="FF0000"/>
                </a:solidFill>
              </a:rPr>
              <a:t>fixed size</a:t>
            </a:r>
          </a:p>
          <a:p>
            <a:pPr algn="just">
              <a:lnSpc>
                <a:spcPct val="150000"/>
              </a:lnSpc>
            </a:pPr>
            <a:endParaRPr lang="en-US" dirty="0"/>
          </a:p>
        </p:txBody>
      </p:sp>
      <p:sp>
        <p:nvSpPr>
          <p:cNvPr id="3" name="Title 2"/>
          <p:cNvSpPr>
            <a:spLocks noGrp="1"/>
          </p:cNvSpPr>
          <p:nvPr>
            <p:ph type="title"/>
          </p:nvPr>
        </p:nvSpPr>
        <p:spPr/>
        <p:txBody>
          <a:bodyPr/>
          <a:lstStyle/>
          <a:p>
            <a:r>
              <a:rPr lang="en-US" dirty="0"/>
              <a:t>Issues with Classful Addressing</a:t>
            </a:r>
          </a:p>
        </p:txBody>
      </p:sp>
    </p:spTree>
    <p:extLst>
      <p:ext uri="{BB962C8B-B14F-4D97-AF65-F5344CB8AC3E}">
        <p14:creationId xmlns:p14="http://schemas.microsoft.com/office/powerpoint/2010/main" val="3817328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220763"/>
            <a:ext cx="8654246" cy="5637237"/>
          </a:xfrm>
        </p:spPr>
        <p:txBody>
          <a:bodyPr>
            <a:noAutofit/>
          </a:bodyPr>
          <a:lstStyle/>
          <a:p>
            <a:pPr algn="just">
              <a:lnSpc>
                <a:spcPct val="150000"/>
              </a:lnSpc>
            </a:pPr>
            <a:r>
              <a:rPr lang="en-US" sz="2600" dirty="0"/>
              <a:t>Class A addresses were designed for </a:t>
            </a:r>
            <a:r>
              <a:rPr lang="en-US" sz="2600" dirty="0">
                <a:solidFill>
                  <a:srgbClr val="FF0000"/>
                </a:solidFill>
              </a:rPr>
              <a:t>large organizations </a:t>
            </a:r>
            <a:r>
              <a:rPr lang="en-US" sz="2600" dirty="0"/>
              <a:t>with a large number of attached hosts or routers.</a:t>
            </a:r>
          </a:p>
          <a:p>
            <a:pPr marL="0" indent="0" algn="just">
              <a:lnSpc>
                <a:spcPct val="150000"/>
              </a:lnSpc>
              <a:buNone/>
            </a:pPr>
            <a:endParaRPr lang="en-US" sz="2600" dirty="0"/>
          </a:p>
        </p:txBody>
      </p:sp>
      <p:sp>
        <p:nvSpPr>
          <p:cNvPr id="3" name="Title 2"/>
          <p:cNvSpPr>
            <a:spLocks noGrp="1"/>
          </p:cNvSpPr>
          <p:nvPr>
            <p:ph type="title"/>
          </p:nvPr>
        </p:nvSpPr>
        <p:spPr/>
        <p:txBody>
          <a:bodyPr/>
          <a:lstStyle/>
          <a:p>
            <a:r>
              <a:rPr lang="en-US" dirty="0"/>
              <a:t>Design of Classful Addressing</a:t>
            </a:r>
          </a:p>
        </p:txBody>
      </p:sp>
    </p:spTree>
    <p:extLst>
      <p:ext uri="{BB962C8B-B14F-4D97-AF65-F5344CB8AC3E}">
        <p14:creationId xmlns:p14="http://schemas.microsoft.com/office/powerpoint/2010/main" val="379101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364" y="1374574"/>
            <a:ext cx="8748716" cy="5239168"/>
          </a:xfrm>
        </p:spPr>
        <p:txBody>
          <a:bodyPr/>
          <a:lstStyle/>
          <a:p>
            <a:pPr>
              <a:lnSpc>
                <a:spcPct val="150000"/>
              </a:lnSpc>
            </a:pPr>
            <a:r>
              <a:rPr lang="en-US" dirty="0"/>
              <a:t>There are two prevalent notations to show an IPv4 address:</a:t>
            </a:r>
          </a:p>
        </p:txBody>
      </p:sp>
      <p:sp>
        <p:nvSpPr>
          <p:cNvPr id="3" name="Title 2"/>
          <p:cNvSpPr>
            <a:spLocks noGrp="1"/>
          </p:cNvSpPr>
          <p:nvPr>
            <p:ph type="title"/>
          </p:nvPr>
        </p:nvSpPr>
        <p:spPr/>
        <p:txBody>
          <a:bodyPr/>
          <a:lstStyle/>
          <a:p>
            <a:r>
              <a:rPr lang="en-US" dirty="0" err="1"/>
              <a:t>Classful</a:t>
            </a:r>
            <a:r>
              <a:rPr lang="en-US" dirty="0"/>
              <a:t> Addressing</a:t>
            </a:r>
            <a:endParaRPr lang="en-US" b="1" dirty="0"/>
          </a:p>
        </p:txBody>
      </p:sp>
      <p:grpSp>
        <p:nvGrpSpPr>
          <p:cNvPr id="9" name="Group 8">
            <a:extLst>
              <a:ext uri="{FF2B5EF4-FFF2-40B4-BE49-F238E27FC236}">
                <a16:creationId xmlns:a16="http://schemas.microsoft.com/office/drawing/2014/main" id="{754B140E-FAD1-4DD3-B959-6862C781716F}"/>
              </a:ext>
            </a:extLst>
          </p:cNvPr>
          <p:cNvGrpSpPr/>
          <p:nvPr/>
        </p:nvGrpSpPr>
        <p:grpSpPr>
          <a:xfrm>
            <a:off x="529944" y="3429000"/>
            <a:ext cx="1340288" cy="2975612"/>
            <a:chOff x="769095" y="3094892"/>
            <a:chExt cx="1340288" cy="2975612"/>
          </a:xfrm>
          <a:solidFill>
            <a:srgbClr val="C2C2C2"/>
          </a:solidFill>
          <a:effectLst>
            <a:outerShdw blurRad="63500" sx="102000" sy="102000" algn="ctr" rotWithShape="0">
              <a:prstClr val="black">
                <a:alpha val="40000"/>
              </a:prstClr>
            </a:outerShdw>
          </a:effectLst>
        </p:grpSpPr>
        <p:sp>
          <p:nvSpPr>
            <p:cNvPr id="4" name="Rectangle 3"/>
            <p:cNvSpPr/>
            <p:nvPr/>
          </p:nvSpPr>
          <p:spPr>
            <a:xfrm>
              <a:off x="769098" y="3094892"/>
              <a:ext cx="1340285" cy="3560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A</a:t>
              </a:r>
            </a:p>
          </p:txBody>
        </p:sp>
        <p:sp>
          <p:nvSpPr>
            <p:cNvPr id="5" name="Rectangle 4"/>
            <p:cNvSpPr/>
            <p:nvPr/>
          </p:nvSpPr>
          <p:spPr>
            <a:xfrm>
              <a:off x="769095" y="3749788"/>
              <a:ext cx="1340285" cy="3560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B</a:t>
              </a:r>
            </a:p>
          </p:txBody>
        </p:sp>
        <p:sp>
          <p:nvSpPr>
            <p:cNvPr id="6" name="Rectangle 5"/>
            <p:cNvSpPr/>
            <p:nvPr/>
          </p:nvSpPr>
          <p:spPr>
            <a:xfrm>
              <a:off x="769095" y="4404684"/>
              <a:ext cx="1340285" cy="3560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C</a:t>
              </a:r>
            </a:p>
          </p:txBody>
        </p:sp>
        <p:sp>
          <p:nvSpPr>
            <p:cNvPr id="7" name="Rectangle 6"/>
            <p:cNvSpPr/>
            <p:nvPr/>
          </p:nvSpPr>
          <p:spPr>
            <a:xfrm>
              <a:off x="769095" y="5059580"/>
              <a:ext cx="1340285" cy="3560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D</a:t>
              </a:r>
            </a:p>
          </p:txBody>
        </p:sp>
        <p:sp>
          <p:nvSpPr>
            <p:cNvPr id="8" name="Rectangle 7"/>
            <p:cNvSpPr/>
            <p:nvPr/>
          </p:nvSpPr>
          <p:spPr>
            <a:xfrm>
              <a:off x="769095" y="5714476"/>
              <a:ext cx="1340285" cy="3560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Class E</a:t>
              </a:r>
            </a:p>
          </p:txBody>
        </p:sp>
      </p:grpSp>
      <p:sp>
        <p:nvSpPr>
          <p:cNvPr id="10" name="Right Brace 9">
            <a:extLst>
              <a:ext uri="{FF2B5EF4-FFF2-40B4-BE49-F238E27FC236}">
                <a16:creationId xmlns:a16="http://schemas.microsoft.com/office/drawing/2014/main" id="{2AC7B50C-8374-4FFD-ABCD-0A8715AEB58E}"/>
              </a:ext>
            </a:extLst>
          </p:cNvPr>
          <p:cNvSpPr/>
          <p:nvPr/>
        </p:nvSpPr>
        <p:spPr>
          <a:xfrm>
            <a:off x="1929008" y="3548774"/>
            <a:ext cx="441302" cy="2725417"/>
          </a:xfrm>
          <a:prstGeom prst="rightBrace">
            <a:avLst>
              <a:gd name="adj1" fmla="val 8333"/>
              <a:gd name="adj2" fmla="val 50000"/>
            </a:avLst>
          </a:prstGeom>
          <a:solidFill>
            <a:srgbClr val="C2C2C2"/>
          </a:solidFill>
          <a:ln w="57150">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1" name="Rectangle 10">
            <a:extLst>
              <a:ext uri="{FF2B5EF4-FFF2-40B4-BE49-F238E27FC236}">
                <a16:creationId xmlns:a16="http://schemas.microsoft.com/office/drawing/2014/main" id="{E0A14E29-3C35-49C9-AB15-549C4454D224}"/>
              </a:ext>
            </a:extLst>
          </p:cNvPr>
          <p:cNvSpPr/>
          <p:nvPr/>
        </p:nvSpPr>
        <p:spPr>
          <a:xfrm>
            <a:off x="2981098" y="3760246"/>
            <a:ext cx="3231715" cy="647299"/>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Binary Notation</a:t>
            </a:r>
          </a:p>
        </p:txBody>
      </p:sp>
      <p:sp>
        <p:nvSpPr>
          <p:cNvPr id="12" name="Rectangle 11">
            <a:extLst>
              <a:ext uri="{FF2B5EF4-FFF2-40B4-BE49-F238E27FC236}">
                <a16:creationId xmlns:a16="http://schemas.microsoft.com/office/drawing/2014/main" id="{18313AD6-15E0-48D7-AAD3-0D53D5745913}"/>
              </a:ext>
            </a:extLst>
          </p:cNvPr>
          <p:cNvSpPr/>
          <p:nvPr/>
        </p:nvSpPr>
        <p:spPr>
          <a:xfrm>
            <a:off x="2981098" y="5039946"/>
            <a:ext cx="3231715" cy="886960"/>
          </a:xfrm>
          <a:prstGeom prst="rect">
            <a:avLst/>
          </a:prstGeom>
          <a:solidFill>
            <a:srgbClr val="C2C2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Bahnschrift" panose="020B0502040204020203"/>
              </a:rPr>
              <a:t>Dotted Decimal Notation</a:t>
            </a:r>
          </a:p>
        </p:txBody>
      </p:sp>
    </p:spTree>
    <p:extLst>
      <p:ext uri="{BB962C8B-B14F-4D97-AF65-F5344CB8AC3E}">
        <p14:creationId xmlns:p14="http://schemas.microsoft.com/office/powerpoint/2010/main" val="2593949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220763"/>
            <a:ext cx="8654246" cy="5637237"/>
          </a:xfrm>
        </p:spPr>
        <p:txBody>
          <a:bodyPr>
            <a:noAutofit/>
          </a:bodyPr>
          <a:lstStyle/>
          <a:p>
            <a:pPr algn="just">
              <a:lnSpc>
                <a:spcPct val="150000"/>
              </a:lnSpc>
            </a:pPr>
            <a:r>
              <a:rPr lang="en-US" sz="2600" dirty="0"/>
              <a:t>Class A addresses were designed for </a:t>
            </a:r>
            <a:r>
              <a:rPr lang="en-US" sz="2600" dirty="0">
                <a:solidFill>
                  <a:srgbClr val="FF0000"/>
                </a:solidFill>
              </a:rPr>
              <a:t>large organizations </a:t>
            </a:r>
            <a:r>
              <a:rPr lang="en-US" sz="2600" dirty="0"/>
              <a:t>with a large number of attached hosts or routers.</a:t>
            </a:r>
          </a:p>
          <a:p>
            <a:pPr algn="just">
              <a:lnSpc>
                <a:spcPct val="150000"/>
              </a:lnSpc>
              <a:defRPr/>
            </a:pPr>
            <a:r>
              <a:rPr lang="en-US" sz="2600" dirty="0"/>
              <a:t>Class B addresses were designed for </a:t>
            </a:r>
            <a:r>
              <a:rPr lang="en-US" sz="2600" dirty="0">
                <a:solidFill>
                  <a:srgbClr val="FF0000"/>
                </a:solidFill>
              </a:rPr>
              <a:t>midsize organizations </a:t>
            </a:r>
            <a:r>
              <a:rPr lang="en-US" sz="2600" dirty="0"/>
              <a:t>with tens of thousands of attached hosts or routers.</a:t>
            </a:r>
          </a:p>
        </p:txBody>
      </p:sp>
      <p:sp>
        <p:nvSpPr>
          <p:cNvPr id="3" name="Title 2"/>
          <p:cNvSpPr>
            <a:spLocks noGrp="1"/>
          </p:cNvSpPr>
          <p:nvPr>
            <p:ph type="title"/>
          </p:nvPr>
        </p:nvSpPr>
        <p:spPr/>
        <p:txBody>
          <a:bodyPr/>
          <a:lstStyle/>
          <a:p>
            <a:r>
              <a:rPr lang="en-US" dirty="0"/>
              <a:t>Design of Classful Addressing</a:t>
            </a:r>
          </a:p>
        </p:txBody>
      </p:sp>
    </p:spTree>
    <p:extLst>
      <p:ext uri="{BB962C8B-B14F-4D97-AF65-F5344CB8AC3E}">
        <p14:creationId xmlns:p14="http://schemas.microsoft.com/office/powerpoint/2010/main" val="187199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220763"/>
            <a:ext cx="8654246" cy="5637237"/>
          </a:xfrm>
        </p:spPr>
        <p:txBody>
          <a:bodyPr>
            <a:noAutofit/>
          </a:bodyPr>
          <a:lstStyle/>
          <a:p>
            <a:pPr algn="just">
              <a:lnSpc>
                <a:spcPct val="150000"/>
              </a:lnSpc>
            </a:pPr>
            <a:r>
              <a:rPr lang="en-US" sz="2600" dirty="0"/>
              <a:t>Class A addresses were designed for </a:t>
            </a:r>
            <a:r>
              <a:rPr lang="en-US" sz="2600" dirty="0">
                <a:solidFill>
                  <a:srgbClr val="FF0000"/>
                </a:solidFill>
              </a:rPr>
              <a:t>large organizations </a:t>
            </a:r>
            <a:r>
              <a:rPr lang="en-US" sz="2600" dirty="0"/>
              <a:t>with a large number of attached hosts or routers.</a:t>
            </a:r>
          </a:p>
          <a:p>
            <a:pPr algn="just">
              <a:lnSpc>
                <a:spcPct val="150000"/>
              </a:lnSpc>
              <a:defRPr/>
            </a:pPr>
            <a:r>
              <a:rPr lang="en-US" sz="2600" dirty="0"/>
              <a:t>Class B addresses were designed for </a:t>
            </a:r>
            <a:r>
              <a:rPr lang="en-US" sz="2600" dirty="0">
                <a:solidFill>
                  <a:srgbClr val="FF0000"/>
                </a:solidFill>
              </a:rPr>
              <a:t>midsize organizations </a:t>
            </a:r>
            <a:r>
              <a:rPr lang="en-US" sz="2600" dirty="0"/>
              <a:t>with tens of thousands of attached hosts or routers.</a:t>
            </a:r>
          </a:p>
          <a:p>
            <a:pPr algn="just">
              <a:lnSpc>
                <a:spcPct val="150000"/>
              </a:lnSpc>
              <a:defRPr/>
            </a:pPr>
            <a:r>
              <a:rPr lang="en-US" sz="2600" dirty="0"/>
              <a:t>Class C addresses were designed for </a:t>
            </a:r>
            <a:r>
              <a:rPr lang="en-US" sz="2600" dirty="0">
                <a:solidFill>
                  <a:srgbClr val="FF0000"/>
                </a:solidFill>
              </a:rPr>
              <a:t>small organizations</a:t>
            </a:r>
            <a:r>
              <a:rPr lang="en-US" sz="2600" dirty="0"/>
              <a:t> with a small number of attached hosts or routers</a:t>
            </a:r>
          </a:p>
          <a:p>
            <a:pPr marL="0" indent="0" algn="just">
              <a:lnSpc>
                <a:spcPct val="150000"/>
              </a:lnSpc>
              <a:buNone/>
            </a:pPr>
            <a:endParaRPr lang="en-US" sz="2600" dirty="0"/>
          </a:p>
        </p:txBody>
      </p:sp>
      <p:sp>
        <p:nvSpPr>
          <p:cNvPr id="3" name="Title 2"/>
          <p:cNvSpPr>
            <a:spLocks noGrp="1"/>
          </p:cNvSpPr>
          <p:nvPr>
            <p:ph type="title"/>
          </p:nvPr>
        </p:nvSpPr>
        <p:spPr/>
        <p:txBody>
          <a:bodyPr/>
          <a:lstStyle/>
          <a:p>
            <a:r>
              <a:rPr lang="en-US" dirty="0"/>
              <a:t>Design of Classful Addressing</a:t>
            </a:r>
          </a:p>
        </p:txBody>
      </p:sp>
    </p:spTree>
    <p:extLst>
      <p:ext uri="{BB962C8B-B14F-4D97-AF65-F5344CB8AC3E}">
        <p14:creationId xmlns:p14="http://schemas.microsoft.com/office/powerpoint/2010/main" val="4158731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2BEE-E6F9-45F3-BFEF-24BF01B3450B}"/>
              </a:ext>
            </a:extLst>
          </p:cNvPr>
          <p:cNvSpPr/>
          <p:nvPr/>
        </p:nvSpPr>
        <p:spPr>
          <a:xfrm>
            <a:off x="0" y="2208628"/>
            <a:ext cx="9143999" cy="2447779"/>
          </a:xfrm>
          <a:custGeom>
            <a:avLst/>
            <a:gdLst>
              <a:gd name="connsiteX0" fmla="*/ 0 w 9143999"/>
              <a:gd name="connsiteY0" fmla="*/ 0 h 2447779"/>
              <a:gd name="connsiteX1" fmla="*/ 480060 w 9143999"/>
              <a:gd name="connsiteY1" fmla="*/ 0 h 2447779"/>
              <a:gd name="connsiteX2" fmla="*/ 868680 w 9143999"/>
              <a:gd name="connsiteY2" fmla="*/ 0 h 2447779"/>
              <a:gd name="connsiteX3" fmla="*/ 1257300 w 9143999"/>
              <a:gd name="connsiteY3" fmla="*/ 0 h 2447779"/>
              <a:gd name="connsiteX4" fmla="*/ 1920240 w 9143999"/>
              <a:gd name="connsiteY4" fmla="*/ 0 h 2447779"/>
              <a:gd name="connsiteX5" fmla="*/ 2308860 w 9143999"/>
              <a:gd name="connsiteY5" fmla="*/ 0 h 2447779"/>
              <a:gd name="connsiteX6" fmla="*/ 2606040 w 9143999"/>
              <a:gd name="connsiteY6" fmla="*/ 0 h 2447779"/>
              <a:gd name="connsiteX7" fmla="*/ 3086100 w 9143999"/>
              <a:gd name="connsiteY7" fmla="*/ 0 h 2447779"/>
              <a:gd name="connsiteX8" fmla="*/ 3566160 w 9143999"/>
              <a:gd name="connsiteY8" fmla="*/ 0 h 2447779"/>
              <a:gd name="connsiteX9" fmla="*/ 3863340 w 9143999"/>
              <a:gd name="connsiteY9" fmla="*/ 0 h 2447779"/>
              <a:gd name="connsiteX10" fmla="*/ 4160520 w 9143999"/>
              <a:gd name="connsiteY10" fmla="*/ 0 h 2447779"/>
              <a:gd name="connsiteX11" fmla="*/ 4732019 w 9143999"/>
              <a:gd name="connsiteY11" fmla="*/ 0 h 2447779"/>
              <a:gd name="connsiteX12" fmla="*/ 5212079 w 9143999"/>
              <a:gd name="connsiteY12" fmla="*/ 0 h 2447779"/>
              <a:gd name="connsiteX13" fmla="*/ 5966459 w 9143999"/>
              <a:gd name="connsiteY13" fmla="*/ 0 h 2447779"/>
              <a:gd name="connsiteX14" fmla="*/ 6355079 w 9143999"/>
              <a:gd name="connsiteY14" fmla="*/ 0 h 2447779"/>
              <a:gd name="connsiteX15" fmla="*/ 6652259 w 9143999"/>
              <a:gd name="connsiteY15" fmla="*/ 0 h 2447779"/>
              <a:gd name="connsiteX16" fmla="*/ 7040879 w 9143999"/>
              <a:gd name="connsiteY16" fmla="*/ 0 h 2447779"/>
              <a:gd name="connsiteX17" fmla="*/ 7429499 w 9143999"/>
              <a:gd name="connsiteY17" fmla="*/ 0 h 2447779"/>
              <a:gd name="connsiteX18" fmla="*/ 7909559 w 9143999"/>
              <a:gd name="connsiteY18" fmla="*/ 0 h 2447779"/>
              <a:gd name="connsiteX19" fmla="*/ 8481059 w 9143999"/>
              <a:gd name="connsiteY19" fmla="*/ 0 h 2447779"/>
              <a:gd name="connsiteX20" fmla="*/ 9143999 w 9143999"/>
              <a:gd name="connsiteY20" fmla="*/ 0 h 2447779"/>
              <a:gd name="connsiteX21" fmla="*/ 9143999 w 9143999"/>
              <a:gd name="connsiteY21" fmla="*/ 514034 h 2447779"/>
              <a:gd name="connsiteX22" fmla="*/ 9143999 w 9143999"/>
              <a:gd name="connsiteY22" fmla="*/ 930156 h 2447779"/>
              <a:gd name="connsiteX23" fmla="*/ 9143999 w 9143999"/>
              <a:gd name="connsiteY23" fmla="*/ 1468667 h 2447779"/>
              <a:gd name="connsiteX24" fmla="*/ 9143999 w 9143999"/>
              <a:gd name="connsiteY24" fmla="*/ 1909268 h 2447779"/>
              <a:gd name="connsiteX25" fmla="*/ 9143999 w 9143999"/>
              <a:gd name="connsiteY25" fmla="*/ 2447779 h 2447779"/>
              <a:gd name="connsiteX26" fmla="*/ 8389619 w 9143999"/>
              <a:gd name="connsiteY26" fmla="*/ 2447779 h 2447779"/>
              <a:gd name="connsiteX27" fmla="*/ 7635239 w 9143999"/>
              <a:gd name="connsiteY27" fmla="*/ 2447779 h 2447779"/>
              <a:gd name="connsiteX28" fmla="*/ 6880859 w 9143999"/>
              <a:gd name="connsiteY28" fmla="*/ 2447779 h 2447779"/>
              <a:gd name="connsiteX29" fmla="*/ 6309359 w 9143999"/>
              <a:gd name="connsiteY29" fmla="*/ 2447779 h 2447779"/>
              <a:gd name="connsiteX30" fmla="*/ 5920739 w 9143999"/>
              <a:gd name="connsiteY30" fmla="*/ 2447779 h 2447779"/>
              <a:gd name="connsiteX31" fmla="*/ 5532119 w 9143999"/>
              <a:gd name="connsiteY31" fmla="*/ 2447779 h 2447779"/>
              <a:gd name="connsiteX32" fmla="*/ 5143499 w 9143999"/>
              <a:gd name="connsiteY32" fmla="*/ 2447779 h 2447779"/>
              <a:gd name="connsiteX33" fmla="*/ 4846319 w 9143999"/>
              <a:gd name="connsiteY33" fmla="*/ 2447779 h 2447779"/>
              <a:gd name="connsiteX34" fmla="*/ 4274820 w 9143999"/>
              <a:gd name="connsiteY34" fmla="*/ 2447779 h 2447779"/>
              <a:gd name="connsiteX35" fmla="*/ 3703320 w 9143999"/>
              <a:gd name="connsiteY35" fmla="*/ 2447779 h 2447779"/>
              <a:gd name="connsiteX36" fmla="*/ 3223260 w 9143999"/>
              <a:gd name="connsiteY36" fmla="*/ 2447779 h 2447779"/>
              <a:gd name="connsiteX37" fmla="*/ 2468880 w 9143999"/>
              <a:gd name="connsiteY37" fmla="*/ 2447779 h 2447779"/>
              <a:gd name="connsiteX38" fmla="*/ 2171700 w 9143999"/>
              <a:gd name="connsiteY38" fmla="*/ 2447779 h 2447779"/>
              <a:gd name="connsiteX39" fmla="*/ 1691640 w 9143999"/>
              <a:gd name="connsiteY39" fmla="*/ 2447779 h 2447779"/>
              <a:gd name="connsiteX40" fmla="*/ 937260 w 9143999"/>
              <a:gd name="connsiteY40" fmla="*/ 2447779 h 2447779"/>
              <a:gd name="connsiteX41" fmla="*/ 640080 w 9143999"/>
              <a:gd name="connsiteY41" fmla="*/ 2447779 h 2447779"/>
              <a:gd name="connsiteX42" fmla="*/ 0 w 9143999"/>
              <a:gd name="connsiteY42" fmla="*/ 2447779 h 2447779"/>
              <a:gd name="connsiteX43" fmla="*/ 0 w 9143999"/>
              <a:gd name="connsiteY43" fmla="*/ 2007179 h 2447779"/>
              <a:gd name="connsiteX44" fmla="*/ 0 w 9143999"/>
              <a:gd name="connsiteY44" fmla="*/ 1517623 h 2447779"/>
              <a:gd name="connsiteX45" fmla="*/ 0 w 9143999"/>
              <a:gd name="connsiteY45" fmla="*/ 1052545 h 2447779"/>
              <a:gd name="connsiteX46" fmla="*/ 0 w 9143999"/>
              <a:gd name="connsiteY46" fmla="*/ 562989 h 2447779"/>
              <a:gd name="connsiteX47" fmla="*/ 0 w 9143999"/>
              <a:gd name="connsiteY47" fmla="*/ 0 h 244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143999" h="2447779" fill="none" extrusionOk="0">
                <a:moveTo>
                  <a:pt x="0" y="0"/>
                </a:moveTo>
                <a:cubicBezTo>
                  <a:pt x="198772" y="-40361"/>
                  <a:pt x="323663" y="47211"/>
                  <a:pt x="480060" y="0"/>
                </a:cubicBezTo>
                <a:cubicBezTo>
                  <a:pt x="636457" y="-47211"/>
                  <a:pt x="710815" y="23776"/>
                  <a:pt x="868680" y="0"/>
                </a:cubicBezTo>
                <a:cubicBezTo>
                  <a:pt x="1026545" y="-23776"/>
                  <a:pt x="1138446" y="28706"/>
                  <a:pt x="1257300" y="0"/>
                </a:cubicBezTo>
                <a:cubicBezTo>
                  <a:pt x="1376154" y="-28706"/>
                  <a:pt x="1646223" y="34615"/>
                  <a:pt x="1920240" y="0"/>
                </a:cubicBezTo>
                <a:cubicBezTo>
                  <a:pt x="2194257" y="-34615"/>
                  <a:pt x="2208229" y="6004"/>
                  <a:pt x="2308860" y="0"/>
                </a:cubicBezTo>
                <a:cubicBezTo>
                  <a:pt x="2409491" y="-6004"/>
                  <a:pt x="2538270" y="2865"/>
                  <a:pt x="2606040" y="0"/>
                </a:cubicBezTo>
                <a:cubicBezTo>
                  <a:pt x="2673810" y="-2865"/>
                  <a:pt x="2846926" y="52426"/>
                  <a:pt x="3086100" y="0"/>
                </a:cubicBezTo>
                <a:cubicBezTo>
                  <a:pt x="3325274" y="-52426"/>
                  <a:pt x="3354594" y="55100"/>
                  <a:pt x="3566160" y="0"/>
                </a:cubicBezTo>
                <a:cubicBezTo>
                  <a:pt x="3777726" y="-55100"/>
                  <a:pt x="3742674" y="4019"/>
                  <a:pt x="3863340" y="0"/>
                </a:cubicBezTo>
                <a:cubicBezTo>
                  <a:pt x="3984006" y="-4019"/>
                  <a:pt x="4018459" y="11119"/>
                  <a:pt x="4160520" y="0"/>
                </a:cubicBezTo>
                <a:cubicBezTo>
                  <a:pt x="4302581" y="-11119"/>
                  <a:pt x="4469188" y="21769"/>
                  <a:pt x="4732019" y="0"/>
                </a:cubicBezTo>
                <a:cubicBezTo>
                  <a:pt x="4994850" y="-21769"/>
                  <a:pt x="5087768" y="5846"/>
                  <a:pt x="5212079" y="0"/>
                </a:cubicBezTo>
                <a:cubicBezTo>
                  <a:pt x="5336390" y="-5846"/>
                  <a:pt x="5638016" y="8912"/>
                  <a:pt x="5966459" y="0"/>
                </a:cubicBezTo>
                <a:cubicBezTo>
                  <a:pt x="6294902" y="-8912"/>
                  <a:pt x="6208600" y="8991"/>
                  <a:pt x="6355079" y="0"/>
                </a:cubicBezTo>
                <a:cubicBezTo>
                  <a:pt x="6501558" y="-8991"/>
                  <a:pt x="6555559" y="1231"/>
                  <a:pt x="6652259" y="0"/>
                </a:cubicBezTo>
                <a:cubicBezTo>
                  <a:pt x="6748959" y="-1231"/>
                  <a:pt x="6913403" y="35813"/>
                  <a:pt x="7040879" y="0"/>
                </a:cubicBezTo>
                <a:cubicBezTo>
                  <a:pt x="7168355" y="-35813"/>
                  <a:pt x="7325941" y="23923"/>
                  <a:pt x="7429499" y="0"/>
                </a:cubicBezTo>
                <a:cubicBezTo>
                  <a:pt x="7533057" y="-23923"/>
                  <a:pt x="7689902" y="27190"/>
                  <a:pt x="7909559" y="0"/>
                </a:cubicBezTo>
                <a:cubicBezTo>
                  <a:pt x="8129216" y="-27190"/>
                  <a:pt x="8324464" y="60517"/>
                  <a:pt x="8481059" y="0"/>
                </a:cubicBezTo>
                <a:cubicBezTo>
                  <a:pt x="8637654" y="-60517"/>
                  <a:pt x="8980638" y="3351"/>
                  <a:pt x="9143999" y="0"/>
                </a:cubicBezTo>
                <a:cubicBezTo>
                  <a:pt x="9194000" y="126466"/>
                  <a:pt x="9105025" y="395328"/>
                  <a:pt x="9143999" y="514034"/>
                </a:cubicBezTo>
                <a:cubicBezTo>
                  <a:pt x="9182973" y="632740"/>
                  <a:pt x="9118272" y="778648"/>
                  <a:pt x="9143999" y="930156"/>
                </a:cubicBezTo>
                <a:cubicBezTo>
                  <a:pt x="9169726" y="1081664"/>
                  <a:pt x="9127988" y="1290634"/>
                  <a:pt x="9143999" y="1468667"/>
                </a:cubicBezTo>
                <a:cubicBezTo>
                  <a:pt x="9160010" y="1646700"/>
                  <a:pt x="9139922" y="1817753"/>
                  <a:pt x="9143999" y="1909268"/>
                </a:cubicBezTo>
                <a:cubicBezTo>
                  <a:pt x="9148076" y="2000783"/>
                  <a:pt x="9139052" y="2305843"/>
                  <a:pt x="9143999" y="2447779"/>
                </a:cubicBezTo>
                <a:cubicBezTo>
                  <a:pt x="8827177" y="2518426"/>
                  <a:pt x="8564453" y="2400507"/>
                  <a:pt x="8389619" y="2447779"/>
                </a:cubicBezTo>
                <a:cubicBezTo>
                  <a:pt x="8214785" y="2495051"/>
                  <a:pt x="7851000" y="2410489"/>
                  <a:pt x="7635239" y="2447779"/>
                </a:cubicBezTo>
                <a:cubicBezTo>
                  <a:pt x="7419478" y="2485069"/>
                  <a:pt x="7094194" y="2434724"/>
                  <a:pt x="6880859" y="2447779"/>
                </a:cubicBezTo>
                <a:cubicBezTo>
                  <a:pt x="6667524" y="2460834"/>
                  <a:pt x="6458925" y="2444987"/>
                  <a:pt x="6309359" y="2447779"/>
                </a:cubicBezTo>
                <a:cubicBezTo>
                  <a:pt x="6159793" y="2450571"/>
                  <a:pt x="6013859" y="2427553"/>
                  <a:pt x="5920739" y="2447779"/>
                </a:cubicBezTo>
                <a:cubicBezTo>
                  <a:pt x="5827619" y="2468005"/>
                  <a:pt x="5711346" y="2423660"/>
                  <a:pt x="5532119" y="2447779"/>
                </a:cubicBezTo>
                <a:cubicBezTo>
                  <a:pt x="5352892" y="2471898"/>
                  <a:pt x="5284833" y="2426400"/>
                  <a:pt x="5143499" y="2447779"/>
                </a:cubicBezTo>
                <a:cubicBezTo>
                  <a:pt x="5002165" y="2469158"/>
                  <a:pt x="4961339" y="2424451"/>
                  <a:pt x="4846319" y="2447779"/>
                </a:cubicBezTo>
                <a:cubicBezTo>
                  <a:pt x="4731299" y="2471107"/>
                  <a:pt x="4484857" y="2419051"/>
                  <a:pt x="4274820" y="2447779"/>
                </a:cubicBezTo>
                <a:cubicBezTo>
                  <a:pt x="4064783" y="2476507"/>
                  <a:pt x="3874778" y="2423818"/>
                  <a:pt x="3703320" y="2447779"/>
                </a:cubicBezTo>
                <a:cubicBezTo>
                  <a:pt x="3531862" y="2471740"/>
                  <a:pt x="3428761" y="2408934"/>
                  <a:pt x="3223260" y="2447779"/>
                </a:cubicBezTo>
                <a:cubicBezTo>
                  <a:pt x="3017759" y="2486624"/>
                  <a:pt x="2834484" y="2377788"/>
                  <a:pt x="2468880" y="2447779"/>
                </a:cubicBezTo>
                <a:cubicBezTo>
                  <a:pt x="2103276" y="2517770"/>
                  <a:pt x="2309169" y="2419069"/>
                  <a:pt x="2171700" y="2447779"/>
                </a:cubicBezTo>
                <a:cubicBezTo>
                  <a:pt x="2034231" y="2476489"/>
                  <a:pt x="1843099" y="2431694"/>
                  <a:pt x="1691640" y="2447779"/>
                </a:cubicBezTo>
                <a:cubicBezTo>
                  <a:pt x="1540181" y="2463864"/>
                  <a:pt x="1144843" y="2371386"/>
                  <a:pt x="937260" y="2447779"/>
                </a:cubicBezTo>
                <a:cubicBezTo>
                  <a:pt x="729677" y="2524172"/>
                  <a:pt x="745600" y="2422732"/>
                  <a:pt x="640080" y="2447779"/>
                </a:cubicBezTo>
                <a:cubicBezTo>
                  <a:pt x="534560" y="2472826"/>
                  <a:pt x="264077" y="2372330"/>
                  <a:pt x="0" y="2447779"/>
                </a:cubicBezTo>
                <a:cubicBezTo>
                  <a:pt x="-27251" y="2318849"/>
                  <a:pt x="30297" y="2186991"/>
                  <a:pt x="0" y="2007179"/>
                </a:cubicBezTo>
                <a:cubicBezTo>
                  <a:pt x="-30297" y="1827367"/>
                  <a:pt x="16633" y="1730316"/>
                  <a:pt x="0" y="1517623"/>
                </a:cubicBezTo>
                <a:cubicBezTo>
                  <a:pt x="-16633" y="1304930"/>
                  <a:pt x="7654" y="1254056"/>
                  <a:pt x="0" y="1052545"/>
                </a:cubicBezTo>
                <a:cubicBezTo>
                  <a:pt x="-7654" y="851034"/>
                  <a:pt x="41174" y="775126"/>
                  <a:pt x="0" y="562989"/>
                </a:cubicBezTo>
                <a:cubicBezTo>
                  <a:pt x="-41174" y="350852"/>
                  <a:pt x="17237" y="233526"/>
                  <a:pt x="0" y="0"/>
                </a:cubicBezTo>
                <a:close/>
              </a:path>
              <a:path w="9143999" h="2447779" stroke="0" extrusionOk="0">
                <a:moveTo>
                  <a:pt x="0" y="0"/>
                </a:moveTo>
                <a:cubicBezTo>
                  <a:pt x="165752" y="-40724"/>
                  <a:pt x="249795" y="12247"/>
                  <a:pt x="480060" y="0"/>
                </a:cubicBezTo>
                <a:cubicBezTo>
                  <a:pt x="710325" y="-12247"/>
                  <a:pt x="998840" y="39064"/>
                  <a:pt x="1234440" y="0"/>
                </a:cubicBezTo>
                <a:cubicBezTo>
                  <a:pt x="1470040" y="-39064"/>
                  <a:pt x="1632720" y="59729"/>
                  <a:pt x="1805940" y="0"/>
                </a:cubicBezTo>
                <a:cubicBezTo>
                  <a:pt x="1979160" y="-59729"/>
                  <a:pt x="2397447" y="77573"/>
                  <a:pt x="2560320" y="0"/>
                </a:cubicBezTo>
                <a:cubicBezTo>
                  <a:pt x="2723193" y="-77573"/>
                  <a:pt x="2857701" y="10704"/>
                  <a:pt x="3040380" y="0"/>
                </a:cubicBezTo>
                <a:cubicBezTo>
                  <a:pt x="3223059" y="-10704"/>
                  <a:pt x="3387918" y="34906"/>
                  <a:pt x="3703320" y="0"/>
                </a:cubicBezTo>
                <a:cubicBezTo>
                  <a:pt x="4018722" y="-34906"/>
                  <a:pt x="3925087" y="34633"/>
                  <a:pt x="4000500" y="0"/>
                </a:cubicBezTo>
                <a:cubicBezTo>
                  <a:pt x="4075913" y="-34633"/>
                  <a:pt x="4478896" y="12381"/>
                  <a:pt x="4663439" y="0"/>
                </a:cubicBezTo>
                <a:cubicBezTo>
                  <a:pt x="4847982" y="-12381"/>
                  <a:pt x="5167769" y="12557"/>
                  <a:pt x="5326379" y="0"/>
                </a:cubicBezTo>
                <a:cubicBezTo>
                  <a:pt x="5484989" y="-12557"/>
                  <a:pt x="5837579" y="33591"/>
                  <a:pt x="5989319" y="0"/>
                </a:cubicBezTo>
                <a:cubicBezTo>
                  <a:pt x="6141059" y="-33591"/>
                  <a:pt x="6281452" y="39258"/>
                  <a:pt x="6377939" y="0"/>
                </a:cubicBezTo>
                <a:cubicBezTo>
                  <a:pt x="6474426" y="-39258"/>
                  <a:pt x="6585423" y="30769"/>
                  <a:pt x="6675119" y="0"/>
                </a:cubicBezTo>
                <a:cubicBezTo>
                  <a:pt x="6764815" y="-30769"/>
                  <a:pt x="7085971" y="44210"/>
                  <a:pt x="7246619" y="0"/>
                </a:cubicBezTo>
                <a:cubicBezTo>
                  <a:pt x="7407267" y="-44210"/>
                  <a:pt x="7533865" y="52164"/>
                  <a:pt x="7818119" y="0"/>
                </a:cubicBezTo>
                <a:cubicBezTo>
                  <a:pt x="8102373" y="-52164"/>
                  <a:pt x="8035660" y="13406"/>
                  <a:pt x="8115299" y="0"/>
                </a:cubicBezTo>
                <a:cubicBezTo>
                  <a:pt x="8194938" y="-13406"/>
                  <a:pt x="8451289" y="35472"/>
                  <a:pt x="8595359" y="0"/>
                </a:cubicBezTo>
                <a:cubicBezTo>
                  <a:pt x="8739429" y="-35472"/>
                  <a:pt x="8911622" y="23986"/>
                  <a:pt x="9143999" y="0"/>
                </a:cubicBezTo>
                <a:cubicBezTo>
                  <a:pt x="9175645" y="238580"/>
                  <a:pt x="9091820" y="312691"/>
                  <a:pt x="9143999" y="514034"/>
                </a:cubicBezTo>
                <a:cubicBezTo>
                  <a:pt x="9196178" y="715377"/>
                  <a:pt x="9134859" y="879920"/>
                  <a:pt x="9143999" y="1003589"/>
                </a:cubicBezTo>
                <a:cubicBezTo>
                  <a:pt x="9153139" y="1127258"/>
                  <a:pt x="9093715" y="1320522"/>
                  <a:pt x="9143999" y="1444190"/>
                </a:cubicBezTo>
                <a:cubicBezTo>
                  <a:pt x="9194283" y="1567858"/>
                  <a:pt x="9113178" y="1738690"/>
                  <a:pt x="9143999" y="1884790"/>
                </a:cubicBezTo>
                <a:cubicBezTo>
                  <a:pt x="9174820" y="2030890"/>
                  <a:pt x="9117671" y="2334111"/>
                  <a:pt x="9143999" y="2447779"/>
                </a:cubicBezTo>
                <a:cubicBezTo>
                  <a:pt x="9057827" y="2474605"/>
                  <a:pt x="8876787" y="2444903"/>
                  <a:pt x="8755379" y="2447779"/>
                </a:cubicBezTo>
                <a:cubicBezTo>
                  <a:pt x="8633971" y="2450655"/>
                  <a:pt x="8374408" y="2426026"/>
                  <a:pt x="8275319" y="2447779"/>
                </a:cubicBezTo>
                <a:cubicBezTo>
                  <a:pt x="8176230" y="2469532"/>
                  <a:pt x="7811241" y="2388638"/>
                  <a:pt x="7612379" y="2447779"/>
                </a:cubicBezTo>
                <a:cubicBezTo>
                  <a:pt x="7413517" y="2506920"/>
                  <a:pt x="7293058" y="2441625"/>
                  <a:pt x="7040879" y="2447779"/>
                </a:cubicBezTo>
                <a:cubicBezTo>
                  <a:pt x="6788700" y="2453933"/>
                  <a:pt x="6853526" y="2444820"/>
                  <a:pt x="6743699" y="2447779"/>
                </a:cubicBezTo>
                <a:cubicBezTo>
                  <a:pt x="6633872" y="2450738"/>
                  <a:pt x="6534042" y="2429002"/>
                  <a:pt x="6355079" y="2447779"/>
                </a:cubicBezTo>
                <a:cubicBezTo>
                  <a:pt x="6176116" y="2466556"/>
                  <a:pt x="6160902" y="2430264"/>
                  <a:pt x="6057899" y="2447779"/>
                </a:cubicBezTo>
                <a:cubicBezTo>
                  <a:pt x="5954896" y="2465294"/>
                  <a:pt x="5840239" y="2416987"/>
                  <a:pt x="5760719" y="2447779"/>
                </a:cubicBezTo>
                <a:cubicBezTo>
                  <a:pt x="5681199" y="2478571"/>
                  <a:pt x="5369045" y="2447334"/>
                  <a:pt x="5097779" y="2447779"/>
                </a:cubicBezTo>
                <a:cubicBezTo>
                  <a:pt x="4826513" y="2448224"/>
                  <a:pt x="4890415" y="2413535"/>
                  <a:pt x="4800599" y="2447779"/>
                </a:cubicBezTo>
                <a:cubicBezTo>
                  <a:pt x="4710783" y="2482023"/>
                  <a:pt x="4647561" y="2440843"/>
                  <a:pt x="4503420" y="2447779"/>
                </a:cubicBezTo>
                <a:cubicBezTo>
                  <a:pt x="4359279" y="2454715"/>
                  <a:pt x="4314968" y="2415872"/>
                  <a:pt x="4206240" y="2447779"/>
                </a:cubicBezTo>
                <a:cubicBezTo>
                  <a:pt x="4097512" y="2479686"/>
                  <a:pt x="3854112" y="2445400"/>
                  <a:pt x="3634740" y="2447779"/>
                </a:cubicBezTo>
                <a:cubicBezTo>
                  <a:pt x="3415368" y="2450158"/>
                  <a:pt x="3333878" y="2402500"/>
                  <a:pt x="3246120" y="2447779"/>
                </a:cubicBezTo>
                <a:cubicBezTo>
                  <a:pt x="3158362" y="2493058"/>
                  <a:pt x="3003669" y="2440574"/>
                  <a:pt x="2857500" y="2447779"/>
                </a:cubicBezTo>
                <a:cubicBezTo>
                  <a:pt x="2711331" y="2454984"/>
                  <a:pt x="2484938" y="2407454"/>
                  <a:pt x="2194560" y="2447779"/>
                </a:cubicBezTo>
                <a:cubicBezTo>
                  <a:pt x="1904182" y="2488104"/>
                  <a:pt x="1771853" y="2420291"/>
                  <a:pt x="1531620" y="2447779"/>
                </a:cubicBezTo>
                <a:cubicBezTo>
                  <a:pt x="1291387" y="2475267"/>
                  <a:pt x="1236555" y="2421299"/>
                  <a:pt x="960120" y="2447779"/>
                </a:cubicBezTo>
                <a:cubicBezTo>
                  <a:pt x="683685" y="2474259"/>
                  <a:pt x="346647" y="2403128"/>
                  <a:pt x="0" y="2447779"/>
                </a:cubicBezTo>
                <a:cubicBezTo>
                  <a:pt x="-56643" y="2244588"/>
                  <a:pt x="21986" y="2187265"/>
                  <a:pt x="0" y="1933745"/>
                </a:cubicBezTo>
                <a:cubicBezTo>
                  <a:pt x="-21986" y="1680225"/>
                  <a:pt x="15396" y="1643561"/>
                  <a:pt x="0" y="1493145"/>
                </a:cubicBezTo>
                <a:cubicBezTo>
                  <a:pt x="-15396" y="1342729"/>
                  <a:pt x="31902" y="1275014"/>
                  <a:pt x="0" y="1077023"/>
                </a:cubicBezTo>
                <a:cubicBezTo>
                  <a:pt x="-31902" y="879032"/>
                  <a:pt x="43428" y="822424"/>
                  <a:pt x="0" y="660900"/>
                </a:cubicBezTo>
                <a:cubicBezTo>
                  <a:pt x="-43428" y="499376"/>
                  <a:pt x="54717" y="297964"/>
                  <a:pt x="0" y="0"/>
                </a:cubicBezTo>
                <a:close/>
              </a:path>
            </a:pathLst>
          </a:custGeom>
          <a:solidFill>
            <a:srgbClr val="7030A0"/>
          </a:solidFill>
          <a:ln>
            <a:extLst>
              <a:ext uri="{C807C97D-BFC1-408E-A445-0C87EB9F89A2}">
                <ask:lineSketchStyleProps xmlns:ask="http://schemas.microsoft.com/office/drawing/2018/sketchyshapes" sd="1384860065">
                  <a:prstGeom prst="rect">
                    <a:avLst/>
                  </a:prstGeom>
                  <ask:type>
                    <ask:lineSketchScribble/>
                  </ask:type>
                </ask:lineSketchStyleProps>
              </a:ext>
            </a:extLst>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4512F840-51D9-43AD-932E-D435A489CC94}"/>
              </a:ext>
            </a:extLst>
          </p:cNvPr>
          <p:cNvSpPr/>
          <p:nvPr/>
        </p:nvSpPr>
        <p:spPr>
          <a:xfrm>
            <a:off x="225082" y="3086630"/>
            <a:ext cx="8693833" cy="684739"/>
          </a:xfrm>
          <a:custGeom>
            <a:avLst/>
            <a:gdLst>
              <a:gd name="connsiteX0" fmla="*/ 0 w 8693833"/>
              <a:gd name="connsiteY0" fmla="*/ 0 h 684739"/>
              <a:gd name="connsiteX1" fmla="*/ 405712 w 8693833"/>
              <a:gd name="connsiteY1" fmla="*/ 0 h 684739"/>
              <a:gd name="connsiteX2" fmla="*/ 1159178 w 8693833"/>
              <a:gd name="connsiteY2" fmla="*/ 0 h 684739"/>
              <a:gd name="connsiteX3" fmla="*/ 1825705 w 8693833"/>
              <a:gd name="connsiteY3" fmla="*/ 0 h 684739"/>
              <a:gd name="connsiteX4" fmla="*/ 2405294 w 8693833"/>
              <a:gd name="connsiteY4" fmla="*/ 0 h 684739"/>
              <a:gd name="connsiteX5" fmla="*/ 2984883 w 8693833"/>
              <a:gd name="connsiteY5" fmla="*/ 0 h 684739"/>
              <a:gd name="connsiteX6" fmla="*/ 3390595 w 8693833"/>
              <a:gd name="connsiteY6" fmla="*/ 0 h 684739"/>
              <a:gd name="connsiteX7" fmla="*/ 4057122 w 8693833"/>
              <a:gd name="connsiteY7" fmla="*/ 0 h 684739"/>
              <a:gd name="connsiteX8" fmla="*/ 4810588 w 8693833"/>
              <a:gd name="connsiteY8" fmla="*/ 0 h 684739"/>
              <a:gd name="connsiteX9" fmla="*/ 5564053 w 8693833"/>
              <a:gd name="connsiteY9" fmla="*/ 0 h 684739"/>
              <a:gd name="connsiteX10" fmla="*/ 6317519 w 8693833"/>
              <a:gd name="connsiteY10" fmla="*/ 0 h 684739"/>
              <a:gd name="connsiteX11" fmla="*/ 7070984 w 8693833"/>
              <a:gd name="connsiteY11" fmla="*/ 0 h 684739"/>
              <a:gd name="connsiteX12" fmla="*/ 7650573 w 8693833"/>
              <a:gd name="connsiteY12" fmla="*/ 0 h 684739"/>
              <a:gd name="connsiteX13" fmla="*/ 8056285 w 8693833"/>
              <a:gd name="connsiteY13" fmla="*/ 0 h 684739"/>
              <a:gd name="connsiteX14" fmla="*/ 8693833 w 8693833"/>
              <a:gd name="connsiteY14" fmla="*/ 0 h 684739"/>
              <a:gd name="connsiteX15" fmla="*/ 8693833 w 8693833"/>
              <a:gd name="connsiteY15" fmla="*/ 342370 h 684739"/>
              <a:gd name="connsiteX16" fmla="*/ 8693833 w 8693833"/>
              <a:gd name="connsiteY16" fmla="*/ 684739 h 684739"/>
              <a:gd name="connsiteX17" fmla="*/ 8375059 w 8693833"/>
              <a:gd name="connsiteY17" fmla="*/ 684739 h 684739"/>
              <a:gd name="connsiteX18" fmla="*/ 8056285 w 8693833"/>
              <a:gd name="connsiteY18" fmla="*/ 684739 h 684739"/>
              <a:gd name="connsiteX19" fmla="*/ 7302820 w 8693833"/>
              <a:gd name="connsiteY19" fmla="*/ 684739 h 684739"/>
              <a:gd name="connsiteX20" fmla="*/ 6897108 w 8693833"/>
              <a:gd name="connsiteY20" fmla="*/ 684739 h 684739"/>
              <a:gd name="connsiteX21" fmla="*/ 6578334 w 8693833"/>
              <a:gd name="connsiteY21" fmla="*/ 684739 h 684739"/>
              <a:gd name="connsiteX22" fmla="*/ 5824868 w 8693833"/>
              <a:gd name="connsiteY22" fmla="*/ 684739 h 684739"/>
              <a:gd name="connsiteX23" fmla="*/ 5419156 w 8693833"/>
              <a:gd name="connsiteY23" fmla="*/ 684739 h 684739"/>
              <a:gd name="connsiteX24" fmla="*/ 4926505 w 8693833"/>
              <a:gd name="connsiteY24" fmla="*/ 684739 h 684739"/>
              <a:gd name="connsiteX25" fmla="*/ 4520793 w 8693833"/>
              <a:gd name="connsiteY25" fmla="*/ 684739 h 684739"/>
              <a:gd name="connsiteX26" fmla="*/ 4115081 w 8693833"/>
              <a:gd name="connsiteY26" fmla="*/ 684739 h 684739"/>
              <a:gd name="connsiteX27" fmla="*/ 3709369 w 8693833"/>
              <a:gd name="connsiteY27" fmla="*/ 684739 h 684739"/>
              <a:gd name="connsiteX28" fmla="*/ 3303657 w 8693833"/>
              <a:gd name="connsiteY28" fmla="*/ 684739 h 684739"/>
              <a:gd name="connsiteX29" fmla="*/ 2811006 w 8693833"/>
              <a:gd name="connsiteY29" fmla="*/ 684739 h 684739"/>
              <a:gd name="connsiteX30" fmla="*/ 2318355 w 8693833"/>
              <a:gd name="connsiteY30" fmla="*/ 684739 h 684739"/>
              <a:gd name="connsiteX31" fmla="*/ 1912643 w 8693833"/>
              <a:gd name="connsiteY31" fmla="*/ 684739 h 684739"/>
              <a:gd name="connsiteX32" fmla="*/ 1593869 w 8693833"/>
              <a:gd name="connsiteY32" fmla="*/ 684739 h 684739"/>
              <a:gd name="connsiteX33" fmla="*/ 1101219 w 8693833"/>
              <a:gd name="connsiteY33" fmla="*/ 684739 h 684739"/>
              <a:gd name="connsiteX34" fmla="*/ 782445 w 8693833"/>
              <a:gd name="connsiteY34" fmla="*/ 684739 h 684739"/>
              <a:gd name="connsiteX35" fmla="*/ 0 w 8693833"/>
              <a:gd name="connsiteY35" fmla="*/ 684739 h 684739"/>
              <a:gd name="connsiteX36" fmla="*/ 0 w 8693833"/>
              <a:gd name="connsiteY36" fmla="*/ 328675 h 684739"/>
              <a:gd name="connsiteX37" fmla="*/ 0 w 8693833"/>
              <a:gd name="connsiteY37" fmla="*/ 0 h 6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3833" h="684739" fill="none" extrusionOk="0">
                <a:moveTo>
                  <a:pt x="0" y="0"/>
                </a:moveTo>
                <a:cubicBezTo>
                  <a:pt x="139467" y="-9607"/>
                  <a:pt x="248724" y="24281"/>
                  <a:pt x="405712" y="0"/>
                </a:cubicBezTo>
                <a:cubicBezTo>
                  <a:pt x="562700" y="-24281"/>
                  <a:pt x="808620" y="7817"/>
                  <a:pt x="1159178" y="0"/>
                </a:cubicBezTo>
                <a:cubicBezTo>
                  <a:pt x="1509736" y="-7817"/>
                  <a:pt x="1638506" y="66866"/>
                  <a:pt x="1825705" y="0"/>
                </a:cubicBezTo>
                <a:cubicBezTo>
                  <a:pt x="2012904" y="-66866"/>
                  <a:pt x="2223242" y="43844"/>
                  <a:pt x="2405294" y="0"/>
                </a:cubicBezTo>
                <a:cubicBezTo>
                  <a:pt x="2587346" y="-43844"/>
                  <a:pt x="2707736" y="46848"/>
                  <a:pt x="2984883" y="0"/>
                </a:cubicBezTo>
                <a:cubicBezTo>
                  <a:pt x="3262030" y="-46848"/>
                  <a:pt x="3190775" y="34080"/>
                  <a:pt x="3390595" y="0"/>
                </a:cubicBezTo>
                <a:cubicBezTo>
                  <a:pt x="3590415" y="-34080"/>
                  <a:pt x="3773708" y="5710"/>
                  <a:pt x="4057122" y="0"/>
                </a:cubicBezTo>
                <a:cubicBezTo>
                  <a:pt x="4340536" y="-5710"/>
                  <a:pt x="4515374" y="89646"/>
                  <a:pt x="4810588" y="0"/>
                </a:cubicBezTo>
                <a:cubicBezTo>
                  <a:pt x="5105802" y="-89646"/>
                  <a:pt x="5340023" y="64977"/>
                  <a:pt x="5564053" y="0"/>
                </a:cubicBezTo>
                <a:cubicBezTo>
                  <a:pt x="5788084" y="-64977"/>
                  <a:pt x="5996531" y="62309"/>
                  <a:pt x="6317519" y="0"/>
                </a:cubicBezTo>
                <a:cubicBezTo>
                  <a:pt x="6638507" y="-62309"/>
                  <a:pt x="6734580" y="47099"/>
                  <a:pt x="7070984" y="0"/>
                </a:cubicBezTo>
                <a:cubicBezTo>
                  <a:pt x="7407389" y="-47099"/>
                  <a:pt x="7493329" y="38536"/>
                  <a:pt x="7650573" y="0"/>
                </a:cubicBezTo>
                <a:cubicBezTo>
                  <a:pt x="7807817" y="-38536"/>
                  <a:pt x="7890119" y="44875"/>
                  <a:pt x="8056285" y="0"/>
                </a:cubicBezTo>
                <a:cubicBezTo>
                  <a:pt x="8222451" y="-44875"/>
                  <a:pt x="8460164" y="1059"/>
                  <a:pt x="8693833" y="0"/>
                </a:cubicBezTo>
                <a:cubicBezTo>
                  <a:pt x="8724916" y="163874"/>
                  <a:pt x="8660322" y="220274"/>
                  <a:pt x="8693833" y="342370"/>
                </a:cubicBezTo>
                <a:cubicBezTo>
                  <a:pt x="8727344" y="464466"/>
                  <a:pt x="8665617" y="571930"/>
                  <a:pt x="8693833" y="684739"/>
                </a:cubicBezTo>
                <a:cubicBezTo>
                  <a:pt x="8595499" y="700722"/>
                  <a:pt x="8476300" y="650526"/>
                  <a:pt x="8375059" y="684739"/>
                </a:cubicBezTo>
                <a:cubicBezTo>
                  <a:pt x="8273818" y="718952"/>
                  <a:pt x="8180015" y="683194"/>
                  <a:pt x="8056285" y="684739"/>
                </a:cubicBezTo>
                <a:cubicBezTo>
                  <a:pt x="7932555" y="686284"/>
                  <a:pt x="7572331" y="640284"/>
                  <a:pt x="7302820" y="684739"/>
                </a:cubicBezTo>
                <a:cubicBezTo>
                  <a:pt x="7033310" y="729194"/>
                  <a:pt x="7064980" y="666697"/>
                  <a:pt x="6897108" y="684739"/>
                </a:cubicBezTo>
                <a:cubicBezTo>
                  <a:pt x="6729236" y="702781"/>
                  <a:pt x="6683486" y="665382"/>
                  <a:pt x="6578334" y="684739"/>
                </a:cubicBezTo>
                <a:cubicBezTo>
                  <a:pt x="6473182" y="704096"/>
                  <a:pt x="6193285" y="605802"/>
                  <a:pt x="5824868" y="684739"/>
                </a:cubicBezTo>
                <a:cubicBezTo>
                  <a:pt x="5456451" y="763676"/>
                  <a:pt x="5578327" y="683254"/>
                  <a:pt x="5419156" y="684739"/>
                </a:cubicBezTo>
                <a:cubicBezTo>
                  <a:pt x="5259985" y="686224"/>
                  <a:pt x="5102240" y="633253"/>
                  <a:pt x="4926505" y="684739"/>
                </a:cubicBezTo>
                <a:cubicBezTo>
                  <a:pt x="4750770" y="736225"/>
                  <a:pt x="4656294" y="652943"/>
                  <a:pt x="4520793" y="684739"/>
                </a:cubicBezTo>
                <a:cubicBezTo>
                  <a:pt x="4385292" y="716535"/>
                  <a:pt x="4313859" y="663663"/>
                  <a:pt x="4115081" y="684739"/>
                </a:cubicBezTo>
                <a:cubicBezTo>
                  <a:pt x="3916303" y="705815"/>
                  <a:pt x="3831161" y="672074"/>
                  <a:pt x="3709369" y="684739"/>
                </a:cubicBezTo>
                <a:cubicBezTo>
                  <a:pt x="3587577" y="697404"/>
                  <a:pt x="3385129" y="664225"/>
                  <a:pt x="3303657" y="684739"/>
                </a:cubicBezTo>
                <a:cubicBezTo>
                  <a:pt x="3222185" y="705253"/>
                  <a:pt x="3057096" y="681170"/>
                  <a:pt x="2811006" y="684739"/>
                </a:cubicBezTo>
                <a:cubicBezTo>
                  <a:pt x="2564916" y="688308"/>
                  <a:pt x="2449643" y="640565"/>
                  <a:pt x="2318355" y="684739"/>
                </a:cubicBezTo>
                <a:cubicBezTo>
                  <a:pt x="2187067" y="728913"/>
                  <a:pt x="2016120" y="640812"/>
                  <a:pt x="1912643" y="684739"/>
                </a:cubicBezTo>
                <a:cubicBezTo>
                  <a:pt x="1809166" y="728666"/>
                  <a:pt x="1682146" y="668776"/>
                  <a:pt x="1593869" y="684739"/>
                </a:cubicBezTo>
                <a:cubicBezTo>
                  <a:pt x="1505592" y="700702"/>
                  <a:pt x="1207384" y="656421"/>
                  <a:pt x="1101219" y="684739"/>
                </a:cubicBezTo>
                <a:cubicBezTo>
                  <a:pt x="995054" y="713057"/>
                  <a:pt x="933418" y="677213"/>
                  <a:pt x="782445" y="684739"/>
                </a:cubicBezTo>
                <a:cubicBezTo>
                  <a:pt x="631472" y="692265"/>
                  <a:pt x="311667" y="597816"/>
                  <a:pt x="0" y="684739"/>
                </a:cubicBezTo>
                <a:cubicBezTo>
                  <a:pt x="-3408" y="561926"/>
                  <a:pt x="22212" y="481161"/>
                  <a:pt x="0" y="328675"/>
                </a:cubicBezTo>
                <a:cubicBezTo>
                  <a:pt x="-22212" y="176189"/>
                  <a:pt x="384" y="74457"/>
                  <a:pt x="0" y="0"/>
                </a:cubicBezTo>
                <a:close/>
              </a:path>
              <a:path w="8693833" h="684739" stroke="0" extrusionOk="0">
                <a:moveTo>
                  <a:pt x="0" y="0"/>
                </a:moveTo>
                <a:cubicBezTo>
                  <a:pt x="64470" y="-31847"/>
                  <a:pt x="202218" y="5166"/>
                  <a:pt x="318774" y="0"/>
                </a:cubicBezTo>
                <a:cubicBezTo>
                  <a:pt x="435330" y="-5166"/>
                  <a:pt x="660547" y="63536"/>
                  <a:pt x="898363" y="0"/>
                </a:cubicBezTo>
                <a:cubicBezTo>
                  <a:pt x="1136179" y="-63536"/>
                  <a:pt x="1309533" y="8738"/>
                  <a:pt x="1651828" y="0"/>
                </a:cubicBezTo>
                <a:cubicBezTo>
                  <a:pt x="1994124" y="-8738"/>
                  <a:pt x="1949433" y="51438"/>
                  <a:pt x="2144479" y="0"/>
                </a:cubicBezTo>
                <a:cubicBezTo>
                  <a:pt x="2339525" y="-51438"/>
                  <a:pt x="2448329" y="48388"/>
                  <a:pt x="2637129" y="0"/>
                </a:cubicBezTo>
                <a:cubicBezTo>
                  <a:pt x="2825929" y="-48388"/>
                  <a:pt x="3040972" y="39331"/>
                  <a:pt x="3303657" y="0"/>
                </a:cubicBezTo>
                <a:cubicBezTo>
                  <a:pt x="3566342" y="-39331"/>
                  <a:pt x="3468960" y="22246"/>
                  <a:pt x="3622430" y="0"/>
                </a:cubicBezTo>
                <a:cubicBezTo>
                  <a:pt x="3775900" y="-22246"/>
                  <a:pt x="3928427" y="33094"/>
                  <a:pt x="4202019" y="0"/>
                </a:cubicBezTo>
                <a:cubicBezTo>
                  <a:pt x="4475611" y="-33094"/>
                  <a:pt x="4698451" y="26118"/>
                  <a:pt x="4955485" y="0"/>
                </a:cubicBezTo>
                <a:cubicBezTo>
                  <a:pt x="5212519" y="-26118"/>
                  <a:pt x="5321697" y="57391"/>
                  <a:pt x="5448135" y="0"/>
                </a:cubicBezTo>
                <a:cubicBezTo>
                  <a:pt x="5574573" y="-57391"/>
                  <a:pt x="5744254" y="44760"/>
                  <a:pt x="5940786" y="0"/>
                </a:cubicBezTo>
                <a:cubicBezTo>
                  <a:pt x="6137318" y="-44760"/>
                  <a:pt x="6206215" y="29378"/>
                  <a:pt x="6346498" y="0"/>
                </a:cubicBezTo>
                <a:cubicBezTo>
                  <a:pt x="6486781" y="-29378"/>
                  <a:pt x="6588047" y="14183"/>
                  <a:pt x="6752210" y="0"/>
                </a:cubicBezTo>
                <a:cubicBezTo>
                  <a:pt x="6916373" y="-14183"/>
                  <a:pt x="7022906" y="41890"/>
                  <a:pt x="7157923" y="0"/>
                </a:cubicBezTo>
                <a:cubicBezTo>
                  <a:pt x="7292940" y="-41890"/>
                  <a:pt x="7352148" y="24189"/>
                  <a:pt x="7476696" y="0"/>
                </a:cubicBezTo>
                <a:cubicBezTo>
                  <a:pt x="7601244" y="-24189"/>
                  <a:pt x="7854010" y="3894"/>
                  <a:pt x="7969347" y="0"/>
                </a:cubicBezTo>
                <a:cubicBezTo>
                  <a:pt x="8084684" y="-3894"/>
                  <a:pt x="8547592" y="77386"/>
                  <a:pt x="8693833" y="0"/>
                </a:cubicBezTo>
                <a:cubicBezTo>
                  <a:pt x="8699808" y="97620"/>
                  <a:pt x="8690522" y="201984"/>
                  <a:pt x="8693833" y="349217"/>
                </a:cubicBezTo>
                <a:cubicBezTo>
                  <a:pt x="8697144" y="496450"/>
                  <a:pt x="8683233" y="537844"/>
                  <a:pt x="8693833" y="684739"/>
                </a:cubicBezTo>
                <a:cubicBezTo>
                  <a:pt x="8547238" y="690329"/>
                  <a:pt x="8410133" y="643145"/>
                  <a:pt x="8201182" y="684739"/>
                </a:cubicBezTo>
                <a:cubicBezTo>
                  <a:pt x="7992231" y="726333"/>
                  <a:pt x="7797005" y="640657"/>
                  <a:pt x="7534655" y="684739"/>
                </a:cubicBezTo>
                <a:cubicBezTo>
                  <a:pt x="7272305" y="728821"/>
                  <a:pt x="7191335" y="605426"/>
                  <a:pt x="6868128" y="684739"/>
                </a:cubicBezTo>
                <a:cubicBezTo>
                  <a:pt x="6544921" y="764052"/>
                  <a:pt x="6681795" y="669502"/>
                  <a:pt x="6549354" y="684739"/>
                </a:cubicBezTo>
                <a:cubicBezTo>
                  <a:pt x="6416913" y="699976"/>
                  <a:pt x="6000345" y="668333"/>
                  <a:pt x="5795889" y="684739"/>
                </a:cubicBezTo>
                <a:cubicBezTo>
                  <a:pt x="5591433" y="701145"/>
                  <a:pt x="5357586" y="624895"/>
                  <a:pt x="5042423" y="684739"/>
                </a:cubicBezTo>
                <a:cubicBezTo>
                  <a:pt x="4727260" y="744583"/>
                  <a:pt x="4840375" y="667594"/>
                  <a:pt x="4723649" y="684739"/>
                </a:cubicBezTo>
                <a:cubicBezTo>
                  <a:pt x="4606923" y="701884"/>
                  <a:pt x="4446449" y="662262"/>
                  <a:pt x="4317937" y="684739"/>
                </a:cubicBezTo>
                <a:cubicBezTo>
                  <a:pt x="4189425" y="707216"/>
                  <a:pt x="4020543" y="621117"/>
                  <a:pt x="3738348" y="684739"/>
                </a:cubicBezTo>
                <a:cubicBezTo>
                  <a:pt x="3456153" y="748361"/>
                  <a:pt x="3283251" y="613542"/>
                  <a:pt x="2984883" y="684739"/>
                </a:cubicBezTo>
                <a:cubicBezTo>
                  <a:pt x="2686515" y="755936"/>
                  <a:pt x="2626124" y="636185"/>
                  <a:pt x="2318355" y="684739"/>
                </a:cubicBezTo>
                <a:cubicBezTo>
                  <a:pt x="2010586" y="733293"/>
                  <a:pt x="1883430" y="663927"/>
                  <a:pt x="1738767" y="684739"/>
                </a:cubicBezTo>
                <a:cubicBezTo>
                  <a:pt x="1594104" y="705551"/>
                  <a:pt x="1452207" y="673951"/>
                  <a:pt x="1333054" y="684739"/>
                </a:cubicBezTo>
                <a:cubicBezTo>
                  <a:pt x="1213901" y="695527"/>
                  <a:pt x="1128105" y="640133"/>
                  <a:pt x="927342" y="684739"/>
                </a:cubicBezTo>
                <a:cubicBezTo>
                  <a:pt x="726579" y="729345"/>
                  <a:pt x="747284" y="677872"/>
                  <a:pt x="608568" y="684739"/>
                </a:cubicBezTo>
                <a:cubicBezTo>
                  <a:pt x="469852" y="691606"/>
                  <a:pt x="245978" y="625236"/>
                  <a:pt x="0" y="684739"/>
                </a:cubicBezTo>
                <a:cubicBezTo>
                  <a:pt x="-21538" y="606851"/>
                  <a:pt x="27411" y="468285"/>
                  <a:pt x="0" y="335522"/>
                </a:cubicBezTo>
                <a:cubicBezTo>
                  <a:pt x="-27411" y="202759"/>
                  <a:pt x="14439" y="161927"/>
                  <a:pt x="0" y="0"/>
                </a:cubicBezTo>
                <a:close/>
              </a:path>
            </a:pathLst>
          </a:custGeom>
          <a:ln>
            <a:noFill/>
            <a:extLst>
              <a:ext uri="{C807C97D-BFC1-408E-A445-0C87EB9F89A2}">
                <ask:lineSketchStyleProps xmlns:ask="http://schemas.microsoft.com/office/drawing/2018/sketchyshapes" sd="2606772867">
                  <a:prstGeom prst="rect">
                    <a:avLst/>
                  </a:prstGeom>
                  <ask:type>
                    <ask:lineSketchScribble/>
                  </ask:type>
                </ask:lineSketchStyleProps>
              </a:ext>
            </a:extLst>
          </a:ln>
        </p:spPr>
        <p:txBody>
          <a:bodyPr wrap="square" tIns="0" anchor="t" anchorCtr="0">
            <a:spAutoFit/>
          </a:bodyPr>
          <a:lstStyle/>
          <a:p>
            <a:pPr algn="ctr">
              <a:lnSpc>
                <a:spcPct val="150000"/>
              </a:lnSpc>
            </a:pPr>
            <a:r>
              <a:rPr lang="en-US" sz="3200" dirty="0">
                <a:solidFill>
                  <a:schemeClr val="bg1"/>
                </a:solidFill>
                <a:latin typeface="Bahnschrift SemiBold" panose="020B0502040204020203" pitchFamily="34" charset="0"/>
              </a:rPr>
              <a:t>CAN WE SEE FLAW IN THIS DESIGN?</a:t>
            </a:r>
          </a:p>
        </p:txBody>
      </p:sp>
    </p:spTree>
    <p:extLst>
      <p:ext uri="{BB962C8B-B14F-4D97-AF65-F5344CB8AC3E}">
        <p14:creationId xmlns:p14="http://schemas.microsoft.com/office/powerpoint/2010/main" val="2762956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defRPr/>
            </a:pPr>
            <a:r>
              <a:rPr lang="en-US" dirty="0"/>
              <a:t>A block in class A address is too large for almost any organization. </a:t>
            </a:r>
          </a:p>
          <a:p>
            <a:pPr algn="just">
              <a:lnSpc>
                <a:spcPct val="150000"/>
              </a:lnSpc>
              <a:defRPr/>
            </a:pPr>
            <a:r>
              <a:rPr lang="en-US" dirty="0"/>
              <a:t>This means most of the addresses in class A were wasted and were not used</a:t>
            </a:r>
          </a:p>
          <a:p>
            <a:pPr>
              <a:lnSpc>
                <a:spcPct val="150000"/>
              </a:lnSpc>
            </a:pPr>
            <a:endParaRPr lang="en-US" dirty="0"/>
          </a:p>
        </p:txBody>
      </p:sp>
      <p:sp>
        <p:nvSpPr>
          <p:cNvPr id="3" name="Title 2"/>
          <p:cNvSpPr>
            <a:spLocks noGrp="1"/>
          </p:cNvSpPr>
          <p:nvPr>
            <p:ph type="title"/>
          </p:nvPr>
        </p:nvSpPr>
        <p:spPr/>
        <p:txBody>
          <a:bodyPr/>
          <a:lstStyle/>
          <a:p>
            <a:r>
              <a:rPr lang="en-US" altLang="en-US" dirty="0"/>
              <a:t>1</a:t>
            </a:r>
            <a:r>
              <a:rPr lang="en-US" altLang="en-US" baseline="30000" dirty="0"/>
              <a:t>st</a:t>
            </a:r>
            <a:r>
              <a:rPr lang="en-US" altLang="en-US" dirty="0"/>
              <a:t> Flaw in this Design</a:t>
            </a:r>
            <a:endParaRPr lang="en-US" dirty="0"/>
          </a:p>
        </p:txBody>
      </p:sp>
    </p:spTree>
    <p:extLst>
      <p:ext uri="{BB962C8B-B14F-4D97-AF65-F5344CB8AC3E}">
        <p14:creationId xmlns:p14="http://schemas.microsoft.com/office/powerpoint/2010/main" val="3024431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dirty="0"/>
              <a:t>A block in class B is also very large, probably too large for many of the organizations that received   a class B block</a:t>
            </a:r>
          </a:p>
          <a:p>
            <a:pPr marL="0" indent="0" algn="just">
              <a:lnSpc>
                <a:spcPct val="150000"/>
              </a:lnSpc>
              <a:buNone/>
            </a:pPr>
            <a:endParaRPr lang="en-US" dirty="0"/>
          </a:p>
        </p:txBody>
      </p:sp>
      <p:sp>
        <p:nvSpPr>
          <p:cNvPr id="3" name="Title 2"/>
          <p:cNvSpPr>
            <a:spLocks noGrp="1"/>
          </p:cNvSpPr>
          <p:nvPr>
            <p:ph type="title"/>
          </p:nvPr>
        </p:nvSpPr>
        <p:spPr/>
        <p:txBody>
          <a:bodyPr/>
          <a:lstStyle/>
          <a:p>
            <a:r>
              <a:rPr lang="en-US" altLang="en-US" dirty="0"/>
              <a:t>2</a:t>
            </a:r>
            <a:r>
              <a:rPr lang="en-US" altLang="en-US" baseline="30000" dirty="0"/>
              <a:t>nd</a:t>
            </a:r>
            <a:r>
              <a:rPr lang="en-US" altLang="en-US" dirty="0"/>
              <a:t> Flaw in this Design</a:t>
            </a:r>
            <a:endParaRPr lang="en-US" dirty="0"/>
          </a:p>
        </p:txBody>
      </p:sp>
    </p:spTree>
    <p:extLst>
      <p:ext uri="{BB962C8B-B14F-4D97-AF65-F5344CB8AC3E}">
        <p14:creationId xmlns:p14="http://schemas.microsoft.com/office/powerpoint/2010/main" val="3988760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dirty="0"/>
              <a:t>A block in class C is probably too small for many organizations</a:t>
            </a:r>
          </a:p>
          <a:p>
            <a:pPr>
              <a:lnSpc>
                <a:spcPct val="150000"/>
              </a:lnSpc>
            </a:pPr>
            <a:endParaRPr lang="en-US" dirty="0"/>
          </a:p>
        </p:txBody>
      </p:sp>
      <p:sp>
        <p:nvSpPr>
          <p:cNvPr id="3" name="Title 2"/>
          <p:cNvSpPr>
            <a:spLocks noGrp="1"/>
          </p:cNvSpPr>
          <p:nvPr>
            <p:ph type="title"/>
          </p:nvPr>
        </p:nvSpPr>
        <p:spPr/>
        <p:txBody>
          <a:bodyPr/>
          <a:lstStyle/>
          <a:p>
            <a:r>
              <a:rPr lang="en-US" dirty="0"/>
              <a:t>3</a:t>
            </a:r>
            <a:r>
              <a:rPr lang="en-US" baseline="30000" dirty="0"/>
              <a:t>rd</a:t>
            </a:r>
            <a:r>
              <a:rPr lang="en-US" dirty="0"/>
              <a:t> Flaw in this Design</a:t>
            </a:r>
          </a:p>
        </p:txBody>
      </p:sp>
    </p:spTree>
    <p:extLst>
      <p:ext uri="{BB962C8B-B14F-4D97-AF65-F5344CB8AC3E}">
        <p14:creationId xmlns:p14="http://schemas.microsoft.com/office/powerpoint/2010/main" val="1232492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dirty="0"/>
              <a:t>Class D addresses were designed for multicasting</a:t>
            </a:r>
          </a:p>
          <a:p>
            <a:pPr marL="0" indent="0">
              <a:lnSpc>
                <a:spcPct val="150000"/>
              </a:lnSpc>
              <a:buNone/>
            </a:pPr>
            <a:endParaRPr lang="en-US" dirty="0"/>
          </a:p>
        </p:txBody>
      </p:sp>
      <p:sp>
        <p:nvSpPr>
          <p:cNvPr id="3" name="Title 2"/>
          <p:cNvSpPr>
            <a:spLocks noGrp="1"/>
          </p:cNvSpPr>
          <p:nvPr>
            <p:ph type="title"/>
          </p:nvPr>
        </p:nvSpPr>
        <p:spPr/>
        <p:txBody>
          <a:bodyPr/>
          <a:lstStyle/>
          <a:p>
            <a:r>
              <a:rPr lang="en-US" altLang="en-US" dirty="0"/>
              <a:t>4</a:t>
            </a:r>
            <a:r>
              <a:rPr lang="en-US" altLang="en-US" baseline="30000" dirty="0"/>
              <a:t>rth</a:t>
            </a:r>
            <a:r>
              <a:rPr lang="en-US" altLang="en-US" dirty="0"/>
              <a:t> Flaw in this Design</a:t>
            </a:r>
            <a:endParaRPr lang="en-US" dirty="0"/>
          </a:p>
        </p:txBody>
      </p:sp>
    </p:spTree>
    <p:extLst>
      <p:ext uri="{BB962C8B-B14F-4D97-AF65-F5344CB8AC3E}">
        <p14:creationId xmlns:p14="http://schemas.microsoft.com/office/powerpoint/2010/main" val="2299228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46224"/>
            <a:ext cx="8654246" cy="5321862"/>
          </a:xfrm>
        </p:spPr>
        <p:txBody>
          <a:bodyPr>
            <a:noAutofit/>
          </a:bodyPr>
          <a:lstStyle/>
          <a:p>
            <a:pPr algn="just">
              <a:lnSpc>
                <a:spcPct val="150000"/>
              </a:lnSpc>
              <a:defRPr/>
            </a:pPr>
            <a:r>
              <a:rPr lang="en-US" sz="2250" dirty="0"/>
              <a:t>Lots of addresses are wasted.</a:t>
            </a:r>
          </a:p>
          <a:p>
            <a:pPr algn="just">
              <a:lnSpc>
                <a:spcPct val="150000"/>
              </a:lnSpc>
              <a:defRPr/>
            </a:pPr>
            <a:r>
              <a:rPr lang="en-US" sz="2250" dirty="0"/>
              <a:t>Each address in this class is used to define one group of hosts on the Internet.</a:t>
            </a:r>
          </a:p>
          <a:p>
            <a:pPr algn="just">
              <a:lnSpc>
                <a:spcPct val="150000"/>
              </a:lnSpc>
              <a:defRPr/>
            </a:pPr>
            <a:r>
              <a:rPr lang="en-US" sz="2250" dirty="0"/>
              <a:t> The Internet authorities wrongly predicted a need for 268,435,456 groups.</a:t>
            </a:r>
          </a:p>
          <a:p>
            <a:pPr algn="just">
              <a:lnSpc>
                <a:spcPct val="150000"/>
              </a:lnSpc>
              <a:defRPr/>
            </a:pPr>
            <a:r>
              <a:rPr lang="en-US" sz="2250" dirty="0"/>
              <a:t>This never happened and many addresses were wasted here too. </a:t>
            </a:r>
          </a:p>
          <a:p>
            <a:pPr algn="just">
              <a:lnSpc>
                <a:spcPct val="150000"/>
              </a:lnSpc>
              <a:defRPr/>
            </a:pPr>
            <a:r>
              <a:rPr lang="en-US" sz="2250" dirty="0"/>
              <a:t>And lastly, the </a:t>
            </a:r>
            <a:r>
              <a:rPr lang="en-US" sz="2250" dirty="0">
                <a:solidFill>
                  <a:srgbClr val="FF0000"/>
                </a:solidFill>
              </a:rPr>
              <a:t>Class E</a:t>
            </a:r>
            <a:r>
              <a:rPr lang="en-US" sz="2250" dirty="0"/>
              <a:t> addresses were </a:t>
            </a:r>
            <a:r>
              <a:rPr lang="en-US" sz="2250" dirty="0">
                <a:solidFill>
                  <a:srgbClr val="FF0000"/>
                </a:solidFill>
              </a:rPr>
              <a:t>reserved for future use</a:t>
            </a:r>
            <a:r>
              <a:rPr lang="en-US" sz="2250" dirty="0"/>
              <a:t>; only a few were used, resulting in another waste of addresses</a:t>
            </a:r>
          </a:p>
        </p:txBody>
      </p:sp>
      <p:sp>
        <p:nvSpPr>
          <p:cNvPr id="3" name="Title 2"/>
          <p:cNvSpPr>
            <a:spLocks noGrp="1"/>
          </p:cNvSpPr>
          <p:nvPr>
            <p:ph type="title"/>
          </p:nvPr>
        </p:nvSpPr>
        <p:spPr/>
        <p:txBody>
          <a:bodyPr>
            <a:normAutofit/>
          </a:bodyPr>
          <a:lstStyle/>
          <a:p>
            <a:r>
              <a:rPr lang="en-US" dirty="0"/>
              <a:t>Flaws in this Design</a:t>
            </a:r>
          </a:p>
        </p:txBody>
      </p:sp>
    </p:spTree>
    <p:extLst>
      <p:ext uri="{BB962C8B-B14F-4D97-AF65-F5344CB8AC3E}">
        <p14:creationId xmlns:p14="http://schemas.microsoft.com/office/powerpoint/2010/main" val="38194358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Demerit of Classful Addressing</a:t>
            </a:r>
          </a:p>
        </p:txBody>
      </p:sp>
      <p:sp>
        <p:nvSpPr>
          <p:cNvPr id="5" name="Parallelogram 4">
            <a:extLst>
              <a:ext uri="{FF2B5EF4-FFF2-40B4-BE49-F238E27FC236}">
                <a16:creationId xmlns:a16="http://schemas.microsoft.com/office/drawing/2014/main" id="{B5C74C47-E13B-40F6-99A2-476C80D243AD}"/>
              </a:ext>
            </a:extLst>
          </p:cNvPr>
          <p:cNvSpPr/>
          <p:nvPr/>
        </p:nvSpPr>
        <p:spPr>
          <a:xfrm>
            <a:off x="520505" y="2342268"/>
            <a:ext cx="5655213" cy="1266093"/>
          </a:xfrm>
          <a:prstGeom prst="parallelogram">
            <a:avLst/>
          </a:prstGeom>
          <a:solidFill>
            <a:srgbClr val="C198E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solidFill>
                  <a:sysClr val="windowText" lastClr="000000"/>
                </a:solidFill>
                <a:latin typeface="Bahnschrift" panose="020B0502040204020203" pitchFamily="34" charset="0"/>
              </a:rPr>
              <a:t>Lack of Internal Address Flexibility</a:t>
            </a:r>
          </a:p>
        </p:txBody>
      </p:sp>
      <p:sp>
        <p:nvSpPr>
          <p:cNvPr id="7" name="Parallelogram 6">
            <a:extLst>
              <a:ext uri="{FF2B5EF4-FFF2-40B4-BE49-F238E27FC236}">
                <a16:creationId xmlns:a16="http://schemas.microsoft.com/office/drawing/2014/main" id="{1AE7D1A5-ACE9-4091-B142-E97C4CA75383}"/>
              </a:ext>
            </a:extLst>
          </p:cNvPr>
          <p:cNvSpPr/>
          <p:nvPr/>
        </p:nvSpPr>
        <p:spPr>
          <a:xfrm>
            <a:off x="2954216" y="4093697"/>
            <a:ext cx="5655213" cy="1266093"/>
          </a:xfrm>
          <a:prstGeom prst="parallelogram">
            <a:avLst/>
          </a:prstGeom>
          <a:solidFill>
            <a:srgbClr val="C198E0"/>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a:solidFill>
                  <a:sysClr val="windowText" lastClr="000000"/>
                </a:solidFill>
                <a:latin typeface="Bahnschrift" panose="020B0502040204020203" pitchFamily="34" charset="0"/>
              </a:rPr>
              <a:t>Inefficient Use of Address Space</a:t>
            </a:r>
          </a:p>
        </p:txBody>
      </p:sp>
    </p:spTree>
    <p:extLst>
      <p:ext uri="{BB962C8B-B14F-4D97-AF65-F5344CB8AC3E}">
        <p14:creationId xmlns:p14="http://schemas.microsoft.com/office/powerpoint/2010/main" val="1230120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5829D-7E3E-468C-BBA4-70C494773ACA}"/>
              </a:ext>
            </a:extLst>
          </p:cNvPr>
          <p:cNvSpPr/>
          <p:nvPr/>
        </p:nvSpPr>
        <p:spPr>
          <a:xfrm>
            <a:off x="0" y="2208628"/>
            <a:ext cx="9143999" cy="2447779"/>
          </a:xfrm>
          <a:custGeom>
            <a:avLst/>
            <a:gdLst>
              <a:gd name="connsiteX0" fmla="*/ 0 w 9143999"/>
              <a:gd name="connsiteY0" fmla="*/ 0 h 2447779"/>
              <a:gd name="connsiteX1" fmla="*/ 480060 w 9143999"/>
              <a:gd name="connsiteY1" fmla="*/ 0 h 2447779"/>
              <a:gd name="connsiteX2" fmla="*/ 868680 w 9143999"/>
              <a:gd name="connsiteY2" fmla="*/ 0 h 2447779"/>
              <a:gd name="connsiteX3" fmla="*/ 1257300 w 9143999"/>
              <a:gd name="connsiteY3" fmla="*/ 0 h 2447779"/>
              <a:gd name="connsiteX4" fmla="*/ 1920240 w 9143999"/>
              <a:gd name="connsiteY4" fmla="*/ 0 h 2447779"/>
              <a:gd name="connsiteX5" fmla="*/ 2308860 w 9143999"/>
              <a:gd name="connsiteY5" fmla="*/ 0 h 2447779"/>
              <a:gd name="connsiteX6" fmla="*/ 2606040 w 9143999"/>
              <a:gd name="connsiteY6" fmla="*/ 0 h 2447779"/>
              <a:gd name="connsiteX7" fmla="*/ 3086100 w 9143999"/>
              <a:gd name="connsiteY7" fmla="*/ 0 h 2447779"/>
              <a:gd name="connsiteX8" fmla="*/ 3566160 w 9143999"/>
              <a:gd name="connsiteY8" fmla="*/ 0 h 2447779"/>
              <a:gd name="connsiteX9" fmla="*/ 3863340 w 9143999"/>
              <a:gd name="connsiteY9" fmla="*/ 0 h 2447779"/>
              <a:gd name="connsiteX10" fmla="*/ 4160520 w 9143999"/>
              <a:gd name="connsiteY10" fmla="*/ 0 h 2447779"/>
              <a:gd name="connsiteX11" fmla="*/ 4732019 w 9143999"/>
              <a:gd name="connsiteY11" fmla="*/ 0 h 2447779"/>
              <a:gd name="connsiteX12" fmla="*/ 5212079 w 9143999"/>
              <a:gd name="connsiteY12" fmla="*/ 0 h 2447779"/>
              <a:gd name="connsiteX13" fmla="*/ 5966459 w 9143999"/>
              <a:gd name="connsiteY13" fmla="*/ 0 h 2447779"/>
              <a:gd name="connsiteX14" fmla="*/ 6355079 w 9143999"/>
              <a:gd name="connsiteY14" fmla="*/ 0 h 2447779"/>
              <a:gd name="connsiteX15" fmla="*/ 6652259 w 9143999"/>
              <a:gd name="connsiteY15" fmla="*/ 0 h 2447779"/>
              <a:gd name="connsiteX16" fmla="*/ 7040879 w 9143999"/>
              <a:gd name="connsiteY16" fmla="*/ 0 h 2447779"/>
              <a:gd name="connsiteX17" fmla="*/ 7429499 w 9143999"/>
              <a:gd name="connsiteY17" fmla="*/ 0 h 2447779"/>
              <a:gd name="connsiteX18" fmla="*/ 7909559 w 9143999"/>
              <a:gd name="connsiteY18" fmla="*/ 0 h 2447779"/>
              <a:gd name="connsiteX19" fmla="*/ 8481059 w 9143999"/>
              <a:gd name="connsiteY19" fmla="*/ 0 h 2447779"/>
              <a:gd name="connsiteX20" fmla="*/ 9143999 w 9143999"/>
              <a:gd name="connsiteY20" fmla="*/ 0 h 2447779"/>
              <a:gd name="connsiteX21" fmla="*/ 9143999 w 9143999"/>
              <a:gd name="connsiteY21" fmla="*/ 514034 h 2447779"/>
              <a:gd name="connsiteX22" fmla="*/ 9143999 w 9143999"/>
              <a:gd name="connsiteY22" fmla="*/ 930156 h 2447779"/>
              <a:gd name="connsiteX23" fmla="*/ 9143999 w 9143999"/>
              <a:gd name="connsiteY23" fmla="*/ 1468667 h 2447779"/>
              <a:gd name="connsiteX24" fmla="*/ 9143999 w 9143999"/>
              <a:gd name="connsiteY24" fmla="*/ 1909268 h 2447779"/>
              <a:gd name="connsiteX25" fmla="*/ 9143999 w 9143999"/>
              <a:gd name="connsiteY25" fmla="*/ 2447779 h 2447779"/>
              <a:gd name="connsiteX26" fmla="*/ 8389619 w 9143999"/>
              <a:gd name="connsiteY26" fmla="*/ 2447779 h 2447779"/>
              <a:gd name="connsiteX27" fmla="*/ 7635239 w 9143999"/>
              <a:gd name="connsiteY27" fmla="*/ 2447779 h 2447779"/>
              <a:gd name="connsiteX28" fmla="*/ 6880859 w 9143999"/>
              <a:gd name="connsiteY28" fmla="*/ 2447779 h 2447779"/>
              <a:gd name="connsiteX29" fmla="*/ 6309359 w 9143999"/>
              <a:gd name="connsiteY29" fmla="*/ 2447779 h 2447779"/>
              <a:gd name="connsiteX30" fmla="*/ 5920739 w 9143999"/>
              <a:gd name="connsiteY30" fmla="*/ 2447779 h 2447779"/>
              <a:gd name="connsiteX31" fmla="*/ 5532119 w 9143999"/>
              <a:gd name="connsiteY31" fmla="*/ 2447779 h 2447779"/>
              <a:gd name="connsiteX32" fmla="*/ 5143499 w 9143999"/>
              <a:gd name="connsiteY32" fmla="*/ 2447779 h 2447779"/>
              <a:gd name="connsiteX33" fmla="*/ 4846319 w 9143999"/>
              <a:gd name="connsiteY33" fmla="*/ 2447779 h 2447779"/>
              <a:gd name="connsiteX34" fmla="*/ 4274820 w 9143999"/>
              <a:gd name="connsiteY34" fmla="*/ 2447779 h 2447779"/>
              <a:gd name="connsiteX35" fmla="*/ 3703320 w 9143999"/>
              <a:gd name="connsiteY35" fmla="*/ 2447779 h 2447779"/>
              <a:gd name="connsiteX36" fmla="*/ 3223260 w 9143999"/>
              <a:gd name="connsiteY36" fmla="*/ 2447779 h 2447779"/>
              <a:gd name="connsiteX37" fmla="*/ 2468880 w 9143999"/>
              <a:gd name="connsiteY37" fmla="*/ 2447779 h 2447779"/>
              <a:gd name="connsiteX38" fmla="*/ 2171700 w 9143999"/>
              <a:gd name="connsiteY38" fmla="*/ 2447779 h 2447779"/>
              <a:gd name="connsiteX39" fmla="*/ 1691640 w 9143999"/>
              <a:gd name="connsiteY39" fmla="*/ 2447779 h 2447779"/>
              <a:gd name="connsiteX40" fmla="*/ 937260 w 9143999"/>
              <a:gd name="connsiteY40" fmla="*/ 2447779 h 2447779"/>
              <a:gd name="connsiteX41" fmla="*/ 640080 w 9143999"/>
              <a:gd name="connsiteY41" fmla="*/ 2447779 h 2447779"/>
              <a:gd name="connsiteX42" fmla="*/ 0 w 9143999"/>
              <a:gd name="connsiteY42" fmla="*/ 2447779 h 2447779"/>
              <a:gd name="connsiteX43" fmla="*/ 0 w 9143999"/>
              <a:gd name="connsiteY43" fmla="*/ 2007179 h 2447779"/>
              <a:gd name="connsiteX44" fmla="*/ 0 w 9143999"/>
              <a:gd name="connsiteY44" fmla="*/ 1517623 h 2447779"/>
              <a:gd name="connsiteX45" fmla="*/ 0 w 9143999"/>
              <a:gd name="connsiteY45" fmla="*/ 1052545 h 2447779"/>
              <a:gd name="connsiteX46" fmla="*/ 0 w 9143999"/>
              <a:gd name="connsiteY46" fmla="*/ 562989 h 2447779"/>
              <a:gd name="connsiteX47" fmla="*/ 0 w 9143999"/>
              <a:gd name="connsiteY47" fmla="*/ 0 h 244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143999" h="2447779" fill="none" extrusionOk="0">
                <a:moveTo>
                  <a:pt x="0" y="0"/>
                </a:moveTo>
                <a:cubicBezTo>
                  <a:pt x="198772" y="-40361"/>
                  <a:pt x="323663" y="47211"/>
                  <a:pt x="480060" y="0"/>
                </a:cubicBezTo>
                <a:cubicBezTo>
                  <a:pt x="636457" y="-47211"/>
                  <a:pt x="710815" y="23776"/>
                  <a:pt x="868680" y="0"/>
                </a:cubicBezTo>
                <a:cubicBezTo>
                  <a:pt x="1026545" y="-23776"/>
                  <a:pt x="1138446" y="28706"/>
                  <a:pt x="1257300" y="0"/>
                </a:cubicBezTo>
                <a:cubicBezTo>
                  <a:pt x="1376154" y="-28706"/>
                  <a:pt x="1646223" y="34615"/>
                  <a:pt x="1920240" y="0"/>
                </a:cubicBezTo>
                <a:cubicBezTo>
                  <a:pt x="2194257" y="-34615"/>
                  <a:pt x="2208229" y="6004"/>
                  <a:pt x="2308860" y="0"/>
                </a:cubicBezTo>
                <a:cubicBezTo>
                  <a:pt x="2409491" y="-6004"/>
                  <a:pt x="2538270" y="2865"/>
                  <a:pt x="2606040" y="0"/>
                </a:cubicBezTo>
                <a:cubicBezTo>
                  <a:pt x="2673810" y="-2865"/>
                  <a:pt x="2846926" y="52426"/>
                  <a:pt x="3086100" y="0"/>
                </a:cubicBezTo>
                <a:cubicBezTo>
                  <a:pt x="3325274" y="-52426"/>
                  <a:pt x="3354594" y="55100"/>
                  <a:pt x="3566160" y="0"/>
                </a:cubicBezTo>
                <a:cubicBezTo>
                  <a:pt x="3777726" y="-55100"/>
                  <a:pt x="3742674" y="4019"/>
                  <a:pt x="3863340" y="0"/>
                </a:cubicBezTo>
                <a:cubicBezTo>
                  <a:pt x="3984006" y="-4019"/>
                  <a:pt x="4018459" y="11119"/>
                  <a:pt x="4160520" y="0"/>
                </a:cubicBezTo>
                <a:cubicBezTo>
                  <a:pt x="4302581" y="-11119"/>
                  <a:pt x="4469188" y="21769"/>
                  <a:pt x="4732019" y="0"/>
                </a:cubicBezTo>
                <a:cubicBezTo>
                  <a:pt x="4994850" y="-21769"/>
                  <a:pt x="5087768" y="5846"/>
                  <a:pt x="5212079" y="0"/>
                </a:cubicBezTo>
                <a:cubicBezTo>
                  <a:pt x="5336390" y="-5846"/>
                  <a:pt x="5638016" y="8912"/>
                  <a:pt x="5966459" y="0"/>
                </a:cubicBezTo>
                <a:cubicBezTo>
                  <a:pt x="6294902" y="-8912"/>
                  <a:pt x="6208600" y="8991"/>
                  <a:pt x="6355079" y="0"/>
                </a:cubicBezTo>
                <a:cubicBezTo>
                  <a:pt x="6501558" y="-8991"/>
                  <a:pt x="6555559" y="1231"/>
                  <a:pt x="6652259" y="0"/>
                </a:cubicBezTo>
                <a:cubicBezTo>
                  <a:pt x="6748959" y="-1231"/>
                  <a:pt x="6913403" y="35813"/>
                  <a:pt x="7040879" y="0"/>
                </a:cubicBezTo>
                <a:cubicBezTo>
                  <a:pt x="7168355" y="-35813"/>
                  <a:pt x="7325941" y="23923"/>
                  <a:pt x="7429499" y="0"/>
                </a:cubicBezTo>
                <a:cubicBezTo>
                  <a:pt x="7533057" y="-23923"/>
                  <a:pt x="7689902" y="27190"/>
                  <a:pt x="7909559" y="0"/>
                </a:cubicBezTo>
                <a:cubicBezTo>
                  <a:pt x="8129216" y="-27190"/>
                  <a:pt x="8324464" y="60517"/>
                  <a:pt x="8481059" y="0"/>
                </a:cubicBezTo>
                <a:cubicBezTo>
                  <a:pt x="8637654" y="-60517"/>
                  <a:pt x="8980638" y="3351"/>
                  <a:pt x="9143999" y="0"/>
                </a:cubicBezTo>
                <a:cubicBezTo>
                  <a:pt x="9194000" y="126466"/>
                  <a:pt x="9105025" y="395328"/>
                  <a:pt x="9143999" y="514034"/>
                </a:cubicBezTo>
                <a:cubicBezTo>
                  <a:pt x="9182973" y="632740"/>
                  <a:pt x="9118272" y="778648"/>
                  <a:pt x="9143999" y="930156"/>
                </a:cubicBezTo>
                <a:cubicBezTo>
                  <a:pt x="9169726" y="1081664"/>
                  <a:pt x="9127988" y="1290634"/>
                  <a:pt x="9143999" y="1468667"/>
                </a:cubicBezTo>
                <a:cubicBezTo>
                  <a:pt x="9160010" y="1646700"/>
                  <a:pt x="9139922" y="1817753"/>
                  <a:pt x="9143999" y="1909268"/>
                </a:cubicBezTo>
                <a:cubicBezTo>
                  <a:pt x="9148076" y="2000783"/>
                  <a:pt x="9139052" y="2305843"/>
                  <a:pt x="9143999" y="2447779"/>
                </a:cubicBezTo>
                <a:cubicBezTo>
                  <a:pt x="8827177" y="2518426"/>
                  <a:pt x="8564453" y="2400507"/>
                  <a:pt x="8389619" y="2447779"/>
                </a:cubicBezTo>
                <a:cubicBezTo>
                  <a:pt x="8214785" y="2495051"/>
                  <a:pt x="7851000" y="2410489"/>
                  <a:pt x="7635239" y="2447779"/>
                </a:cubicBezTo>
                <a:cubicBezTo>
                  <a:pt x="7419478" y="2485069"/>
                  <a:pt x="7094194" y="2434724"/>
                  <a:pt x="6880859" y="2447779"/>
                </a:cubicBezTo>
                <a:cubicBezTo>
                  <a:pt x="6667524" y="2460834"/>
                  <a:pt x="6458925" y="2444987"/>
                  <a:pt x="6309359" y="2447779"/>
                </a:cubicBezTo>
                <a:cubicBezTo>
                  <a:pt x="6159793" y="2450571"/>
                  <a:pt x="6013859" y="2427553"/>
                  <a:pt x="5920739" y="2447779"/>
                </a:cubicBezTo>
                <a:cubicBezTo>
                  <a:pt x="5827619" y="2468005"/>
                  <a:pt x="5711346" y="2423660"/>
                  <a:pt x="5532119" y="2447779"/>
                </a:cubicBezTo>
                <a:cubicBezTo>
                  <a:pt x="5352892" y="2471898"/>
                  <a:pt x="5284833" y="2426400"/>
                  <a:pt x="5143499" y="2447779"/>
                </a:cubicBezTo>
                <a:cubicBezTo>
                  <a:pt x="5002165" y="2469158"/>
                  <a:pt x="4961339" y="2424451"/>
                  <a:pt x="4846319" y="2447779"/>
                </a:cubicBezTo>
                <a:cubicBezTo>
                  <a:pt x="4731299" y="2471107"/>
                  <a:pt x="4484857" y="2419051"/>
                  <a:pt x="4274820" y="2447779"/>
                </a:cubicBezTo>
                <a:cubicBezTo>
                  <a:pt x="4064783" y="2476507"/>
                  <a:pt x="3874778" y="2423818"/>
                  <a:pt x="3703320" y="2447779"/>
                </a:cubicBezTo>
                <a:cubicBezTo>
                  <a:pt x="3531862" y="2471740"/>
                  <a:pt x="3428761" y="2408934"/>
                  <a:pt x="3223260" y="2447779"/>
                </a:cubicBezTo>
                <a:cubicBezTo>
                  <a:pt x="3017759" y="2486624"/>
                  <a:pt x="2834484" y="2377788"/>
                  <a:pt x="2468880" y="2447779"/>
                </a:cubicBezTo>
                <a:cubicBezTo>
                  <a:pt x="2103276" y="2517770"/>
                  <a:pt x="2309169" y="2419069"/>
                  <a:pt x="2171700" y="2447779"/>
                </a:cubicBezTo>
                <a:cubicBezTo>
                  <a:pt x="2034231" y="2476489"/>
                  <a:pt x="1843099" y="2431694"/>
                  <a:pt x="1691640" y="2447779"/>
                </a:cubicBezTo>
                <a:cubicBezTo>
                  <a:pt x="1540181" y="2463864"/>
                  <a:pt x="1144843" y="2371386"/>
                  <a:pt x="937260" y="2447779"/>
                </a:cubicBezTo>
                <a:cubicBezTo>
                  <a:pt x="729677" y="2524172"/>
                  <a:pt x="745600" y="2422732"/>
                  <a:pt x="640080" y="2447779"/>
                </a:cubicBezTo>
                <a:cubicBezTo>
                  <a:pt x="534560" y="2472826"/>
                  <a:pt x="264077" y="2372330"/>
                  <a:pt x="0" y="2447779"/>
                </a:cubicBezTo>
                <a:cubicBezTo>
                  <a:pt x="-27251" y="2318849"/>
                  <a:pt x="30297" y="2186991"/>
                  <a:pt x="0" y="2007179"/>
                </a:cubicBezTo>
                <a:cubicBezTo>
                  <a:pt x="-30297" y="1827367"/>
                  <a:pt x="16633" y="1730316"/>
                  <a:pt x="0" y="1517623"/>
                </a:cubicBezTo>
                <a:cubicBezTo>
                  <a:pt x="-16633" y="1304930"/>
                  <a:pt x="7654" y="1254056"/>
                  <a:pt x="0" y="1052545"/>
                </a:cubicBezTo>
                <a:cubicBezTo>
                  <a:pt x="-7654" y="851034"/>
                  <a:pt x="41174" y="775126"/>
                  <a:pt x="0" y="562989"/>
                </a:cubicBezTo>
                <a:cubicBezTo>
                  <a:pt x="-41174" y="350852"/>
                  <a:pt x="17237" y="233526"/>
                  <a:pt x="0" y="0"/>
                </a:cubicBezTo>
                <a:close/>
              </a:path>
              <a:path w="9143999" h="2447779" stroke="0" extrusionOk="0">
                <a:moveTo>
                  <a:pt x="0" y="0"/>
                </a:moveTo>
                <a:cubicBezTo>
                  <a:pt x="165752" y="-40724"/>
                  <a:pt x="249795" y="12247"/>
                  <a:pt x="480060" y="0"/>
                </a:cubicBezTo>
                <a:cubicBezTo>
                  <a:pt x="710325" y="-12247"/>
                  <a:pt x="998840" y="39064"/>
                  <a:pt x="1234440" y="0"/>
                </a:cubicBezTo>
                <a:cubicBezTo>
                  <a:pt x="1470040" y="-39064"/>
                  <a:pt x="1632720" y="59729"/>
                  <a:pt x="1805940" y="0"/>
                </a:cubicBezTo>
                <a:cubicBezTo>
                  <a:pt x="1979160" y="-59729"/>
                  <a:pt x="2397447" y="77573"/>
                  <a:pt x="2560320" y="0"/>
                </a:cubicBezTo>
                <a:cubicBezTo>
                  <a:pt x="2723193" y="-77573"/>
                  <a:pt x="2857701" y="10704"/>
                  <a:pt x="3040380" y="0"/>
                </a:cubicBezTo>
                <a:cubicBezTo>
                  <a:pt x="3223059" y="-10704"/>
                  <a:pt x="3387918" y="34906"/>
                  <a:pt x="3703320" y="0"/>
                </a:cubicBezTo>
                <a:cubicBezTo>
                  <a:pt x="4018722" y="-34906"/>
                  <a:pt x="3925087" y="34633"/>
                  <a:pt x="4000500" y="0"/>
                </a:cubicBezTo>
                <a:cubicBezTo>
                  <a:pt x="4075913" y="-34633"/>
                  <a:pt x="4478896" y="12381"/>
                  <a:pt x="4663439" y="0"/>
                </a:cubicBezTo>
                <a:cubicBezTo>
                  <a:pt x="4847982" y="-12381"/>
                  <a:pt x="5167769" y="12557"/>
                  <a:pt x="5326379" y="0"/>
                </a:cubicBezTo>
                <a:cubicBezTo>
                  <a:pt x="5484989" y="-12557"/>
                  <a:pt x="5837579" y="33591"/>
                  <a:pt x="5989319" y="0"/>
                </a:cubicBezTo>
                <a:cubicBezTo>
                  <a:pt x="6141059" y="-33591"/>
                  <a:pt x="6281452" y="39258"/>
                  <a:pt x="6377939" y="0"/>
                </a:cubicBezTo>
                <a:cubicBezTo>
                  <a:pt x="6474426" y="-39258"/>
                  <a:pt x="6585423" y="30769"/>
                  <a:pt x="6675119" y="0"/>
                </a:cubicBezTo>
                <a:cubicBezTo>
                  <a:pt x="6764815" y="-30769"/>
                  <a:pt x="7085971" y="44210"/>
                  <a:pt x="7246619" y="0"/>
                </a:cubicBezTo>
                <a:cubicBezTo>
                  <a:pt x="7407267" y="-44210"/>
                  <a:pt x="7533865" y="52164"/>
                  <a:pt x="7818119" y="0"/>
                </a:cubicBezTo>
                <a:cubicBezTo>
                  <a:pt x="8102373" y="-52164"/>
                  <a:pt x="8035660" y="13406"/>
                  <a:pt x="8115299" y="0"/>
                </a:cubicBezTo>
                <a:cubicBezTo>
                  <a:pt x="8194938" y="-13406"/>
                  <a:pt x="8451289" y="35472"/>
                  <a:pt x="8595359" y="0"/>
                </a:cubicBezTo>
                <a:cubicBezTo>
                  <a:pt x="8739429" y="-35472"/>
                  <a:pt x="8911622" y="23986"/>
                  <a:pt x="9143999" y="0"/>
                </a:cubicBezTo>
                <a:cubicBezTo>
                  <a:pt x="9175645" y="238580"/>
                  <a:pt x="9091820" y="312691"/>
                  <a:pt x="9143999" y="514034"/>
                </a:cubicBezTo>
                <a:cubicBezTo>
                  <a:pt x="9196178" y="715377"/>
                  <a:pt x="9134859" y="879920"/>
                  <a:pt x="9143999" y="1003589"/>
                </a:cubicBezTo>
                <a:cubicBezTo>
                  <a:pt x="9153139" y="1127258"/>
                  <a:pt x="9093715" y="1320522"/>
                  <a:pt x="9143999" y="1444190"/>
                </a:cubicBezTo>
                <a:cubicBezTo>
                  <a:pt x="9194283" y="1567858"/>
                  <a:pt x="9113178" y="1738690"/>
                  <a:pt x="9143999" y="1884790"/>
                </a:cubicBezTo>
                <a:cubicBezTo>
                  <a:pt x="9174820" y="2030890"/>
                  <a:pt x="9117671" y="2334111"/>
                  <a:pt x="9143999" y="2447779"/>
                </a:cubicBezTo>
                <a:cubicBezTo>
                  <a:pt x="9057827" y="2474605"/>
                  <a:pt x="8876787" y="2444903"/>
                  <a:pt x="8755379" y="2447779"/>
                </a:cubicBezTo>
                <a:cubicBezTo>
                  <a:pt x="8633971" y="2450655"/>
                  <a:pt x="8374408" y="2426026"/>
                  <a:pt x="8275319" y="2447779"/>
                </a:cubicBezTo>
                <a:cubicBezTo>
                  <a:pt x="8176230" y="2469532"/>
                  <a:pt x="7811241" y="2388638"/>
                  <a:pt x="7612379" y="2447779"/>
                </a:cubicBezTo>
                <a:cubicBezTo>
                  <a:pt x="7413517" y="2506920"/>
                  <a:pt x="7293058" y="2441625"/>
                  <a:pt x="7040879" y="2447779"/>
                </a:cubicBezTo>
                <a:cubicBezTo>
                  <a:pt x="6788700" y="2453933"/>
                  <a:pt x="6853526" y="2444820"/>
                  <a:pt x="6743699" y="2447779"/>
                </a:cubicBezTo>
                <a:cubicBezTo>
                  <a:pt x="6633872" y="2450738"/>
                  <a:pt x="6534042" y="2429002"/>
                  <a:pt x="6355079" y="2447779"/>
                </a:cubicBezTo>
                <a:cubicBezTo>
                  <a:pt x="6176116" y="2466556"/>
                  <a:pt x="6160902" y="2430264"/>
                  <a:pt x="6057899" y="2447779"/>
                </a:cubicBezTo>
                <a:cubicBezTo>
                  <a:pt x="5954896" y="2465294"/>
                  <a:pt x="5840239" y="2416987"/>
                  <a:pt x="5760719" y="2447779"/>
                </a:cubicBezTo>
                <a:cubicBezTo>
                  <a:pt x="5681199" y="2478571"/>
                  <a:pt x="5369045" y="2447334"/>
                  <a:pt x="5097779" y="2447779"/>
                </a:cubicBezTo>
                <a:cubicBezTo>
                  <a:pt x="4826513" y="2448224"/>
                  <a:pt x="4890415" y="2413535"/>
                  <a:pt x="4800599" y="2447779"/>
                </a:cubicBezTo>
                <a:cubicBezTo>
                  <a:pt x="4710783" y="2482023"/>
                  <a:pt x="4647561" y="2440843"/>
                  <a:pt x="4503420" y="2447779"/>
                </a:cubicBezTo>
                <a:cubicBezTo>
                  <a:pt x="4359279" y="2454715"/>
                  <a:pt x="4314968" y="2415872"/>
                  <a:pt x="4206240" y="2447779"/>
                </a:cubicBezTo>
                <a:cubicBezTo>
                  <a:pt x="4097512" y="2479686"/>
                  <a:pt x="3854112" y="2445400"/>
                  <a:pt x="3634740" y="2447779"/>
                </a:cubicBezTo>
                <a:cubicBezTo>
                  <a:pt x="3415368" y="2450158"/>
                  <a:pt x="3333878" y="2402500"/>
                  <a:pt x="3246120" y="2447779"/>
                </a:cubicBezTo>
                <a:cubicBezTo>
                  <a:pt x="3158362" y="2493058"/>
                  <a:pt x="3003669" y="2440574"/>
                  <a:pt x="2857500" y="2447779"/>
                </a:cubicBezTo>
                <a:cubicBezTo>
                  <a:pt x="2711331" y="2454984"/>
                  <a:pt x="2484938" y="2407454"/>
                  <a:pt x="2194560" y="2447779"/>
                </a:cubicBezTo>
                <a:cubicBezTo>
                  <a:pt x="1904182" y="2488104"/>
                  <a:pt x="1771853" y="2420291"/>
                  <a:pt x="1531620" y="2447779"/>
                </a:cubicBezTo>
                <a:cubicBezTo>
                  <a:pt x="1291387" y="2475267"/>
                  <a:pt x="1236555" y="2421299"/>
                  <a:pt x="960120" y="2447779"/>
                </a:cubicBezTo>
                <a:cubicBezTo>
                  <a:pt x="683685" y="2474259"/>
                  <a:pt x="346647" y="2403128"/>
                  <a:pt x="0" y="2447779"/>
                </a:cubicBezTo>
                <a:cubicBezTo>
                  <a:pt x="-56643" y="2244588"/>
                  <a:pt x="21986" y="2187265"/>
                  <a:pt x="0" y="1933745"/>
                </a:cubicBezTo>
                <a:cubicBezTo>
                  <a:pt x="-21986" y="1680225"/>
                  <a:pt x="15396" y="1643561"/>
                  <a:pt x="0" y="1493145"/>
                </a:cubicBezTo>
                <a:cubicBezTo>
                  <a:pt x="-15396" y="1342729"/>
                  <a:pt x="31902" y="1275014"/>
                  <a:pt x="0" y="1077023"/>
                </a:cubicBezTo>
                <a:cubicBezTo>
                  <a:pt x="-31902" y="879032"/>
                  <a:pt x="43428" y="822424"/>
                  <a:pt x="0" y="660900"/>
                </a:cubicBezTo>
                <a:cubicBezTo>
                  <a:pt x="-43428" y="499376"/>
                  <a:pt x="54717" y="297964"/>
                  <a:pt x="0" y="0"/>
                </a:cubicBezTo>
                <a:close/>
              </a:path>
            </a:pathLst>
          </a:custGeom>
          <a:solidFill>
            <a:srgbClr val="7030A0"/>
          </a:solidFill>
          <a:ln>
            <a:extLst>
              <a:ext uri="{C807C97D-BFC1-408E-A445-0C87EB9F89A2}">
                <ask:lineSketchStyleProps xmlns:ask="http://schemas.microsoft.com/office/drawing/2018/sketchyshapes" sd="1384860065">
                  <a:prstGeom prst="rect">
                    <a:avLst/>
                  </a:prstGeom>
                  <ask:type>
                    <ask:lineSketchScribble/>
                  </ask:type>
                </ask:lineSketchStyleProps>
              </a:ext>
            </a:extLst>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pPr algn="ctr">
              <a:buFont typeface="Arial" panose="020B0604020202020204" pitchFamily="34" charset="0"/>
              <a:buNone/>
            </a:pPr>
            <a:r>
              <a:rPr lang="en-US" altLang="en-US" sz="3200" dirty="0">
                <a:latin typeface="Bahnschrift SemiBold" panose="020B0502040204020203" pitchFamily="34" charset="0"/>
              </a:rPr>
              <a:t>Classful addressing, which is almost obsolete, is replaced with classless addressing</a:t>
            </a:r>
          </a:p>
        </p:txBody>
      </p:sp>
    </p:spTree>
    <p:extLst>
      <p:ext uri="{BB962C8B-B14F-4D97-AF65-F5344CB8AC3E}">
        <p14:creationId xmlns:p14="http://schemas.microsoft.com/office/powerpoint/2010/main" val="349464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50000"/>
              </a:lnSpc>
              <a:defRPr/>
            </a:pPr>
            <a:r>
              <a:rPr lang="en-US" dirty="0"/>
              <a:t>In binary notation, the IPv4 address is displayed as 32 bits.</a:t>
            </a:r>
          </a:p>
          <a:p>
            <a:pPr>
              <a:lnSpc>
                <a:spcPct val="150000"/>
              </a:lnSpc>
              <a:defRPr/>
            </a:pPr>
            <a:r>
              <a:rPr lang="en-US" dirty="0"/>
              <a:t>Each octet is often referred to as a byte. </a:t>
            </a:r>
          </a:p>
          <a:p>
            <a:pPr>
              <a:lnSpc>
                <a:spcPct val="150000"/>
              </a:lnSpc>
              <a:defRPr/>
            </a:pPr>
            <a:r>
              <a:rPr lang="en-US" dirty="0"/>
              <a:t>So it is common to hear an IPv4 address referred to as a 32-bit address or a 4-byte address. </a:t>
            </a:r>
          </a:p>
          <a:p>
            <a:pPr>
              <a:lnSpc>
                <a:spcPct val="150000"/>
              </a:lnSpc>
              <a:defRPr/>
            </a:pPr>
            <a:r>
              <a:rPr lang="en-US" dirty="0"/>
              <a:t>The following is an example of an IPv4 address in binary notation:</a:t>
            </a:r>
          </a:p>
          <a:p>
            <a:pPr>
              <a:lnSpc>
                <a:spcPct val="150000"/>
              </a:lnSpc>
              <a:buNone/>
              <a:defRPr/>
            </a:pPr>
            <a:r>
              <a:rPr lang="en-US" dirty="0"/>
              <a:t>     01110101     10010101     00011101   00000010</a:t>
            </a:r>
          </a:p>
          <a:p>
            <a:pPr marL="0" indent="0">
              <a:lnSpc>
                <a:spcPct val="150000"/>
              </a:lnSpc>
              <a:buNone/>
            </a:pPr>
            <a:endParaRPr lang="en-US" dirty="0"/>
          </a:p>
        </p:txBody>
      </p:sp>
      <p:sp>
        <p:nvSpPr>
          <p:cNvPr id="3" name="Title 2"/>
          <p:cNvSpPr>
            <a:spLocks noGrp="1"/>
          </p:cNvSpPr>
          <p:nvPr>
            <p:ph type="title"/>
          </p:nvPr>
        </p:nvSpPr>
        <p:spPr/>
        <p:txBody>
          <a:bodyPr/>
          <a:lstStyle/>
          <a:p>
            <a:r>
              <a:rPr lang="en-US" dirty="0"/>
              <a:t>Binary Notation</a:t>
            </a:r>
          </a:p>
        </p:txBody>
      </p:sp>
    </p:spTree>
    <p:extLst>
      <p:ext uri="{BB962C8B-B14F-4D97-AF65-F5344CB8AC3E}">
        <p14:creationId xmlns:p14="http://schemas.microsoft.com/office/powerpoint/2010/main" val="3897633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algn="just">
              <a:lnSpc>
                <a:spcPct val="150000"/>
              </a:lnSpc>
              <a:buFont typeface="Arial" charset="0"/>
              <a:buChar char="•"/>
              <a:defRPr/>
            </a:pPr>
            <a:r>
              <a:rPr lang="en-US" dirty="0"/>
              <a:t>To overcome address depletion and give more organizations access to the Internet,</a:t>
            </a:r>
          </a:p>
        </p:txBody>
      </p:sp>
      <p:sp>
        <p:nvSpPr>
          <p:cNvPr id="49154" name="Title 1"/>
          <p:cNvSpPr>
            <a:spLocks noGrp="1"/>
          </p:cNvSpPr>
          <p:nvPr>
            <p:ph type="title"/>
          </p:nvPr>
        </p:nvSpPr>
        <p:spPr/>
        <p:txBody>
          <a:bodyPr/>
          <a:lstStyle/>
          <a:p>
            <a:r>
              <a:rPr lang="en-US" altLang="en-US" dirty="0"/>
              <a:t>Classless Addressing</a:t>
            </a:r>
          </a:p>
        </p:txBody>
      </p:sp>
    </p:spTree>
    <p:extLst>
      <p:ext uri="{BB962C8B-B14F-4D97-AF65-F5344CB8AC3E}">
        <p14:creationId xmlns:p14="http://schemas.microsoft.com/office/powerpoint/2010/main" val="1259423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algn="just">
              <a:lnSpc>
                <a:spcPct val="150000"/>
              </a:lnSpc>
              <a:buFont typeface="Arial" charset="0"/>
              <a:buChar char="•"/>
              <a:defRPr/>
            </a:pPr>
            <a:r>
              <a:rPr lang="en-US" dirty="0"/>
              <a:t>To overcome address depletion and give more organizations access to the Internet,</a:t>
            </a:r>
          </a:p>
          <a:p>
            <a:pPr algn="just">
              <a:lnSpc>
                <a:spcPct val="150000"/>
              </a:lnSpc>
              <a:buFont typeface="Arial" charset="0"/>
              <a:buChar char="•"/>
              <a:defRPr/>
            </a:pPr>
            <a:r>
              <a:rPr lang="en-US" dirty="0"/>
              <a:t>Classless addressing was designed and implemented. In this scheme, there are no classes, but the addresses are still granted in blocks.</a:t>
            </a:r>
          </a:p>
        </p:txBody>
      </p:sp>
      <p:sp>
        <p:nvSpPr>
          <p:cNvPr id="49154" name="Title 1"/>
          <p:cNvSpPr>
            <a:spLocks noGrp="1"/>
          </p:cNvSpPr>
          <p:nvPr>
            <p:ph type="title"/>
          </p:nvPr>
        </p:nvSpPr>
        <p:spPr/>
        <p:txBody>
          <a:bodyPr/>
          <a:lstStyle/>
          <a:p>
            <a:r>
              <a:rPr lang="en-US" altLang="en-US" dirty="0"/>
              <a:t>Classless Addressing</a:t>
            </a:r>
          </a:p>
        </p:txBody>
      </p:sp>
    </p:spTree>
    <p:extLst>
      <p:ext uri="{BB962C8B-B14F-4D97-AF65-F5344CB8AC3E}">
        <p14:creationId xmlns:p14="http://schemas.microsoft.com/office/powerpoint/2010/main" val="1913235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833" y="1353893"/>
            <a:ext cx="8714565" cy="4508358"/>
          </a:xfrm>
          <a:ln>
            <a:noFill/>
          </a:ln>
        </p:spPr>
        <p:txBody>
          <a:bodyPr>
            <a:normAutofit fontScale="92500" lnSpcReduction="10000"/>
          </a:bodyPr>
          <a:lstStyle/>
          <a:p>
            <a:pPr algn="just">
              <a:lnSpc>
                <a:spcPct val="150000"/>
              </a:lnSpc>
              <a:buFont typeface="Arial" charset="0"/>
              <a:buChar char="•"/>
              <a:defRPr/>
            </a:pPr>
            <a:r>
              <a:rPr lang="en-US" dirty="0"/>
              <a:t>CIDR or Class Inter-Domain Routing was introduced in 1993 to replace </a:t>
            </a:r>
            <a:r>
              <a:rPr lang="en-US" dirty="0" err="1"/>
              <a:t>classful</a:t>
            </a:r>
            <a:r>
              <a:rPr lang="en-US" dirty="0"/>
              <a:t> addressing.</a:t>
            </a:r>
          </a:p>
          <a:p>
            <a:pPr algn="just">
              <a:lnSpc>
                <a:spcPct val="150000"/>
              </a:lnSpc>
              <a:buFont typeface="Arial" charset="0"/>
              <a:buChar char="•"/>
              <a:defRPr/>
            </a:pPr>
            <a:r>
              <a:rPr lang="en-US" dirty="0"/>
              <a:t> It allows the user to use VLSM or Variable Length Subnet Masks.</a:t>
            </a:r>
          </a:p>
          <a:p>
            <a:pPr algn="just">
              <a:lnSpc>
                <a:spcPct val="150000"/>
              </a:lnSpc>
              <a:buFont typeface="Arial" charset="0"/>
              <a:buChar char="•"/>
              <a:defRPr/>
            </a:pPr>
            <a:r>
              <a:rPr lang="en-US" dirty="0"/>
              <a:t>No classes.</a:t>
            </a:r>
          </a:p>
          <a:p>
            <a:pPr algn="just">
              <a:lnSpc>
                <a:spcPct val="150000"/>
              </a:lnSpc>
              <a:buFont typeface="Arial" charset="0"/>
              <a:buChar char="•"/>
              <a:defRPr/>
            </a:pPr>
            <a:r>
              <a:rPr lang="en-US" dirty="0"/>
              <a:t>Only using concept of blocks.</a:t>
            </a:r>
          </a:p>
          <a:p>
            <a:pPr algn="just">
              <a:lnSpc>
                <a:spcPct val="150000"/>
              </a:lnSpc>
              <a:buFont typeface="Arial" charset="0"/>
              <a:buChar char="•"/>
              <a:defRPr/>
            </a:pPr>
            <a:r>
              <a:rPr lang="en-US" dirty="0"/>
              <a:t>Handled by IANA.</a:t>
            </a:r>
          </a:p>
        </p:txBody>
      </p:sp>
      <p:sp>
        <p:nvSpPr>
          <p:cNvPr id="53250" name="Title 1"/>
          <p:cNvSpPr>
            <a:spLocks noGrp="1"/>
          </p:cNvSpPr>
          <p:nvPr>
            <p:ph type="title"/>
          </p:nvPr>
        </p:nvSpPr>
        <p:spPr/>
        <p:txBody>
          <a:bodyPr/>
          <a:lstStyle/>
          <a:p>
            <a:r>
              <a:rPr lang="en-US" altLang="en-US" dirty="0"/>
              <a:t>CIDR </a:t>
            </a:r>
          </a:p>
        </p:txBody>
      </p:sp>
      <p:graphicFrame>
        <p:nvGraphicFramePr>
          <p:cNvPr id="4" name="Table 3"/>
          <p:cNvGraphicFramePr>
            <a:graphicFrameLocks noGrp="1"/>
          </p:cNvGraphicFramePr>
          <p:nvPr/>
        </p:nvGraphicFramePr>
        <p:xfrm>
          <a:off x="3188694" y="6069661"/>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sz="2000" b="0" dirty="0" err="1">
                          <a:latin typeface="Bahnschrift" panose="020B0502040204020203" pitchFamily="34" charset="0"/>
                        </a:rPr>
                        <a:t>BlockID</a:t>
                      </a:r>
                      <a:endParaRPr lang="en-US" sz="2000" b="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000" b="0" dirty="0">
                          <a:latin typeface="Bahnschrift" panose="020B0502040204020203" pitchFamily="34" charset="0"/>
                        </a:rPr>
                        <a:t>Host ID</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cxnSp>
        <p:nvCxnSpPr>
          <p:cNvPr id="6" name="Straight Arrow Connector 5"/>
          <p:cNvCxnSpPr>
            <a:cxnSpLocks/>
          </p:cNvCxnSpPr>
          <p:nvPr/>
        </p:nvCxnSpPr>
        <p:spPr>
          <a:xfrm>
            <a:off x="3188694" y="5969834"/>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FEEC50-3972-4316-995B-C97A78B38122}"/>
              </a:ext>
            </a:extLst>
          </p:cNvPr>
          <p:cNvSpPr txBox="1"/>
          <p:nvPr/>
        </p:nvSpPr>
        <p:spPr>
          <a:xfrm>
            <a:off x="4114800" y="5677585"/>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73940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877" y="2821273"/>
            <a:ext cx="8654246" cy="2745338"/>
          </a:xfrm>
          <a:ln>
            <a:noFill/>
          </a:ln>
        </p:spPr>
        <p:txBody>
          <a:bodyPr>
            <a:normAutofit/>
          </a:bodyPr>
          <a:lstStyle/>
          <a:p>
            <a:pPr>
              <a:lnSpc>
                <a:spcPct val="150000"/>
              </a:lnSpc>
              <a:buFont typeface="Arial" charset="0"/>
              <a:buChar char="•"/>
              <a:defRPr/>
            </a:pPr>
            <a:r>
              <a:rPr lang="en-US" dirty="0">
                <a:solidFill>
                  <a:srgbClr val="FF0000"/>
                </a:solidFill>
              </a:rPr>
              <a:t>/n</a:t>
            </a:r>
            <a:r>
              <a:rPr lang="en-US" dirty="0"/>
              <a:t> – representing network ID part.</a:t>
            </a:r>
          </a:p>
          <a:p>
            <a:pPr>
              <a:lnSpc>
                <a:spcPct val="150000"/>
              </a:lnSpc>
              <a:buFont typeface="Arial" charset="0"/>
              <a:buChar char="•"/>
              <a:defRPr/>
            </a:pPr>
            <a:r>
              <a:rPr lang="en-US" dirty="0">
                <a:solidFill>
                  <a:srgbClr val="FF0000"/>
                </a:solidFill>
              </a:rPr>
              <a:t>/n</a:t>
            </a:r>
            <a:r>
              <a:rPr lang="en-US" dirty="0"/>
              <a:t> – representing  mask( </a:t>
            </a:r>
            <a:r>
              <a:rPr lang="en-US" dirty="0" err="1"/>
              <a:t>continous</a:t>
            </a:r>
            <a:r>
              <a:rPr lang="en-US" dirty="0"/>
              <a:t>  1’s)</a:t>
            </a:r>
          </a:p>
          <a:p>
            <a:pPr>
              <a:lnSpc>
                <a:spcPct val="150000"/>
              </a:lnSpc>
              <a:buFont typeface="Arial" charset="0"/>
              <a:buChar char="•"/>
              <a:defRPr/>
            </a:pPr>
            <a:r>
              <a:rPr lang="en-US" dirty="0">
                <a:solidFill>
                  <a:srgbClr val="FF0000"/>
                </a:solidFill>
              </a:rPr>
              <a:t>/n </a:t>
            </a:r>
            <a:r>
              <a:rPr lang="en-US" dirty="0"/>
              <a:t>– representing block</a:t>
            </a:r>
          </a:p>
        </p:txBody>
      </p:sp>
      <p:sp>
        <p:nvSpPr>
          <p:cNvPr id="53250" name="Title 1"/>
          <p:cNvSpPr>
            <a:spLocks noGrp="1"/>
          </p:cNvSpPr>
          <p:nvPr>
            <p:ph type="title"/>
          </p:nvPr>
        </p:nvSpPr>
        <p:spPr/>
        <p:txBody>
          <a:bodyPr/>
          <a:lstStyle/>
          <a:p>
            <a:r>
              <a:rPr lang="en-US" altLang="en-US"/>
              <a:t>CIDR NOTATION</a:t>
            </a:r>
          </a:p>
        </p:txBody>
      </p:sp>
      <p:sp>
        <p:nvSpPr>
          <p:cNvPr id="2" name="Parallelogram 1">
            <a:extLst>
              <a:ext uri="{FF2B5EF4-FFF2-40B4-BE49-F238E27FC236}">
                <a16:creationId xmlns:a16="http://schemas.microsoft.com/office/drawing/2014/main" id="{C9F3CD53-31BC-4DEC-B280-7964B4E6061B}"/>
              </a:ext>
            </a:extLst>
          </p:cNvPr>
          <p:cNvSpPr/>
          <p:nvPr/>
        </p:nvSpPr>
        <p:spPr>
          <a:xfrm>
            <a:off x="3268278" y="1713058"/>
            <a:ext cx="2607443" cy="748784"/>
          </a:xfrm>
          <a:prstGeom prst="parallelogram">
            <a:avLst/>
          </a:prstGeom>
          <a:solidFill>
            <a:srgbClr val="D1B2E8"/>
          </a:solidFill>
          <a:ln>
            <a:solidFill>
              <a:schemeClr val="tx1"/>
            </a:solidFill>
          </a:ln>
          <a:effectLst>
            <a:outerShdw blurRad="63500" sx="102000" sy="102000" algn="ctr" rotWithShape="0">
              <a:prstClr val="black">
                <a:alpha val="40000"/>
              </a:prstClr>
            </a:outerShdw>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x. y. z. w </a:t>
            </a:r>
            <a:r>
              <a:rPr kumimoji="0" lang="en-US" sz="3200" b="0" i="0" u="none" strike="noStrike" kern="1200" cap="none" spc="0" normalizeH="0" baseline="0" noProof="0" dirty="0">
                <a:ln>
                  <a:noFill/>
                </a:ln>
                <a:solidFill>
                  <a:srgbClr val="FF0000"/>
                </a:solidFill>
                <a:effectLst/>
                <a:uLnTx/>
                <a:uFillTx/>
                <a:latin typeface="Calibri"/>
                <a:ea typeface="+mn-ea"/>
                <a:cs typeface="+mn-cs"/>
              </a:rPr>
              <a:t>/n</a:t>
            </a:r>
          </a:p>
        </p:txBody>
      </p:sp>
    </p:spTree>
    <p:extLst>
      <p:ext uri="{BB962C8B-B14F-4D97-AF65-F5344CB8AC3E}">
        <p14:creationId xmlns:p14="http://schemas.microsoft.com/office/powerpoint/2010/main" val="3856150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algn="just">
              <a:lnSpc>
                <a:spcPct val="150000"/>
              </a:lnSpc>
              <a:buFont typeface="Arial" charset="0"/>
              <a:buChar char="•"/>
              <a:defRPr/>
            </a:pPr>
            <a:r>
              <a:rPr lang="en-US" dirty="0"/>
              <a:t>In CIDR subnet masks are denoted by /X.</a:t>
            </a:r>
          </a:p>
          <a:p>
            <a:pPr algn="just">
              <a:lnSpc>
                <a:spcPct val="150000"/>
              </a:lnSpc>
              <a:buFont typeface="Arial" charset="0"/>
              <a:buChar char="•"/>
              <a:defRPr/>
            </a:pPr>
            <a:r>
              <a:rPr lang="en-US" dirty="0"/>
              <a:t>For example </a:t>
            </a:r>
          </a:p>
          <a:p>
            <a:pPr algn="just">
              <a:lnSpc>
                <a:spcPct val="150000"/>
              </a:lnSpc>
              <a:buNone/>
              <a:defRPr/>
            </a:pPr>
            <a:r>
              <a:rPr lang="en-US" dirty="0"/>
              <a:t>    a subnet of 255.255.255.0 would be denoted by /24.</a:t>
            </a:r>
          </a:p>
        </p:txBody>
      </p:sp>
      <p:sp>
        <p:nvSpPr>
          <p:cNvPr id="53250" name="Title 1"/>
          <p:cNvSpPr>
            <a:spLocks noGrp="1"/>
          </p:cNvSpPr>
          <p:nvPr>
            <p:ph type="title"/>
          </p:nvPr>
        </p:nvSpPr>
        <p:spPr/>
        <p:txBody>
          <a:bodyPr/>
          <a:lstStyle/>
          <a:p>
            <a:r>
              <a:rPr lang="en-US" altLang="en-US"/>
              <a:t>CIDR NOTATION</a:t>
            </a:r>
          </a:p>
        </p:txBody>
      </p:sp>
    </p:spTree>
    <p:extLst>
      <p:ext uri="{BB962C8B-B14F-4D97-AF65-F5344CB8AC3E}">
        <p14:creationId xmlns:p14="http://schemas.microsoft.com/office/powerpoint/2010/main" val="1167186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algn="just">
              <a:lnSpc>
                <a:spcPct val="150000"/>
              </a:lnSpc>
              <a:buFont typeface="Arial" charset="0"/>
              <a:buChar char="•"/>
              <a:defRPr/>
            </a:pPr>
            <a:r>
              <a:rPr lang="en-US" dirty="0"/>
              <a:t>In CIDR subnet masks are denoted by /X.</a:t>
            </a:r>
          </a:p>
          <a:p>
            <a:pPr algn="just">
              <a:lnSpc>
                <a:spcPct val="150000"/>
              </a:lnSpc>
              <a:buFont typeface="Arial" charset="0"/>
              <a:buChar char="•"/>
              <a:defRPr/>
            </a:pPr>
            <a:r>
              <a:rPr lang="en-US" dirty="0"/>
              <a:t>For example </a:t>
            </a:r>
          </a:p>
          <a:p>
            <a:pPr algn="just">
              <a:lnSpc>
                <a:spcPct val="150000"/>
              </a:lnSpc>
              <a:buNone/>
              <a:defRPr/>
            </a:pPr>
            <a:r>
              <a:rPr lang="en-US" dirty="0"/>
              <a:t>    a subnet of 255.255.255.0 would be denoted by /24.</a:t>
            </a:r>
          </a:p>
        </p:txBody>
      </p:sp>
      <p:sp>
        <p:nvSpPr>
          <p:cNvPr id="53250" name="Title 1"/>
          <p:cNvSpPr>
            <a:spLocks noGrp="1"/>
          </p:cNvSpPr>
          <p:nvPr>
            <p:ph type="title"/>
          </p:nvPr>
        </p:nvSpPr>
        <p:spPr/>
        <p:txBody>
          <a:bodyPr/>
          <a:lstStyle/>
          <a:p>
            <a:r>
              <a:rPr lang="en-US" altLang="en-US"/>
              <a:t>CIDR NOTATION</a:t>
            </a:r>
          </a:p>
        </p:txBody>
      </p:sp>
      <p:pic>
        <p:nvPicPr>
          <p:cNvPr id="1026" name="Picture 2" descr="HOW Leaders - Sean Heritage">
            <a:extLst>
              <a:ext uri="{FF2B5EF4-FFF2-40B4-BE49-F238E27FC236}">
                <a16:creationId xmlns:a16="http://schemas.microsoft.com/office/drawing/2014/main" id="{0462131E-E2EB-4318-A9C5-FE8572BD1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368" y="3832226"/>
            <a:ext cx="330517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3775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marL="0" indent="0" algn="just">
              <a:lnSpc>
                <a:spcPct val="150000"/>
              </a:lnSpc>
              <a:buNone/>
              <a:defRPr/>
            </a:pPr>
            <a:r>
              <a:rPr lang="en-US" dirty="0"/>
              <a:t>Ques:- How a subnet of 255.255.255.0 would be denoted by /24 ?</a:t>
            </a:r>
          </a:p>
          <a:p>
            <a:pPr fontAlgn="base">
              <a:buNone/>
            </a:pPr>
            <a:r>
              <a:rPr lang="en-US" dirty="0"/>
              <a:t>Ans:-</a:t>
            </a:r>
          </a:p>
          <a:p>
            <a:pPr fontAlgn="base">
              <a:buNone/>
            </a:pPr>
            <a:r>
              <a:rPr lang="en-US" dirty="0">
                <a:solidFill>
                  <a:srgbClr val="C00000"/>
                </a:solidFill>
              </a:rPr>
              <a:t>First Octet: </a:t>
            </a:r>
          </a:p>
        </p:txBody>
      </p:sp>
      <p:sp>
        <p:nvSpPr>
          <p:cNvPr id="53250" name="Title 1"/>
          <p:cNvSpPr>
            <a:spLocks noGrp="1"/>
          </p:cNvSpPr>
          <p:nvPr>
            <p:ph type="title"/>
          </p:nvPr>
        </p:nvSpPr>
        <p:spPr/>
        <p:txBody>
          <a:bodyPr/>
          <a:lstStyle/>
          <a:p>
            <a:r>
              <a:rPr lang="en-US" altLang="en-US"/>
              <a:t>CIDR NOTATION</a:t>
            </a:r>
          </a:p>
        </p:txBody>
      </p:sp>
      <p:graphicFrame>
        <p:nvGraphicFramePr>
          <p:cNvPr id="7" name="Table 6"/>
          <p:cNvGraphicFramePr>
            <a:graphicFrameLocks noGrp="1"/>
          </p:cNvGraphicFramePr>
          <p:nvPr/>
        </p:nvGraphicFramePr>
        <p:xfrm>
          <a:off x="1720983" y="4314298"/>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pPr algn="ctr"/>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cxnSp>
        <p:nvCxnSpPr>
          <p:cNvPr id="6" name="Straight Arrow Connector 5">
            <a:extLst>
              <a:ext uri="{FF2B5EF4-FFF2-40B4-BE49-F238E27FC236}">
                <a16:creationId xmlns:a16="http://schemas.microsoft.com/office/drawing/2014/main" id="{5A867404-D05C-4E04-BF25-A791A59E589B}"/>
              </a:ext>
            </a:extLst>
          </p:cNvPr>
          <p:cNvCxnSpPr>
            <a:cxnSpLocks/>
          </p:cNvCxnSpPr>
          <p:nvPr/>
        </p:nvCxnSpPr>
        <p:spPr>
          <a:xfrm flipH="1">
            <a:off x="2585764" y="3303147"/>
            <a:ext cx="14549" cy="8314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541FB64-D4B7-43D5-88C4-396B0A8DB815}"/>
              </a:ext>
            </a:extLst>
          </p:cNvPr>
          <p:cNvSpPr/>
          <p:nvPr/>
        </p:nvSpPr>
        <p:spPr>
          <a:xfrm>
            <a:off x="2220696" y="2779927"/>
            <a:ext cx="5630067" cy="523220"/>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255.             255.           255.          0</a:t>
            </a:r>
          </a:p>
        </p:txBody>
      </p:sp>
    </p:spTree>
    <p:extLst>
      <p:ext uri="{BB962C8B-B14F-4D97-AF65-F5344CB8AC3E}">
        <p14:creationId xmlns:p14="http://schemas.microsoft.com/office/powerpoint/2010/main" val="3905099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marL="0" indent="0" algn="just">
              <a:lnSpc>
                <a:spcPct val="150000"/>
              </a:lnSpc>
              <a:buNone/>
              <a:defRPr/>
            </a:pPr>
            <a:r>
              <a:rPr lang="en-US" dirty="0"/>
              <a:t>Ques:- How a subnet of 255.255.255.0 would be denoted by /24 ?</a:t>
            </a:r>
          </a:p>
          <a:p>
            <a:pPr fontAlgn="base">
              <a:buNone/>
            </a:pPr>
            <a:r>
              <a:rPr lang="en-US" dirty="0"/>
              <a:t>Ans:-</a:t>
            </a:r>
          </a:p>
          <a:p>
            <a:pPr fontAlgn="base">
              <a:buNone/>
            </a:pPr>
            <a:r>
              <a:rPr lang="en-US" dirty="0">
                <a:solidFill>
                  <a:srgbClr val="C00000"/>
                </a:solidFill>
              </a:rPr>
              <a:t>First Octet: </a:t>
            </a:r>
          </a:p>
        </p:txBody>
      </p:sp>
      <p:sp>
        <p:nvSpPr>
          <p:cNvPr id="53250" name="Title 1"/>
          <p:cNvSpPr>
            <a:spLocks noGrp="1"/>
          </p:cNvSpPr>
          <p:nvPr>
            <p:ph type="title"/>
          </p:nvPr>
        </p:nvSpPr>
        <p:spPr/>
        <p:txBody>
          <a:bodyPr/>
          <a:lstStyle/>
          <a:p>
            <a:r>
              <a:rPr lang="en-US" altLang="en-US"/>
              <a:t>CIDR NOTATION</a:t>
            </a:r>
          </a:p>
        </p:txBody>
      </p:sp>
      <p:graphicFrame>
        <p:nvGraphicFramePr>
          <p:cNvPr id="7" name="Table 6"/>
          <p:cNvGraphicFramePr>
            <a:graphicFrameLocks noGrp="1"/>
          </p:cNvGraphicFramePr>
          <p:nvPr/>
        </p:nvGraphicFramePr>
        <p:xfrm>
          <a:off x="1720983" y="4314298"/>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pPr algn="ctr"/>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cxnSp>
        <p:nvCxnSpPr>
          <p:cNvPr id="6" name="Straight Arrow Connector 5">
            <a:extLst>
              <a:ext uri="{FF2B5EF4-FFF2-40B4-BE49-F238E27FC236}">
                <a16:creationId xmlns:a16="http://schemas.microsoft.com/office/drawing/2014/main" id="{5A867404-D05C-4E04-BF25-A791A59E589B}"/>
              </a:ext>
            </a:extLst>
          </p:cNvPr>
          <p:cNvCxnSpPr>
            <a:cxnSpLocks/>
          </p:cNvCxnSpPr>
          <p:nvPr/>
        </p:nvCxnSpPr>
        <p:spPr>
          <a:xfrm flipH="1">
            <a:off x="2585764" y="3303147"/>
            <a:ext cx="14549" cy="8314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541FB64-D4B7-43D5-88C4-396B0A8DB815}"/>
              </a:ext>
            </a:extLst>
          </p:cNvPr>
          <p:cNvSpPr/>
          <p:nvPr/>
        </p:nvSpPr>
        <p:spPr>
          <a:xfrm>
            <a:off x="2220696" y="2779927"/>
            <a:ext cx="5630067" cy="523220"/>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255.             255.           255.          0</a:t>
            </a:r>
          </a:p>
        </p:txBody>
      </p:sp>
      <p:cxnSp>
        <p:nvCxnSpPr>
          <p:cNvPr id="9" name="Straight Arrow Connector 8">
            <a:extLst>
              <a:ext uri="{FF2B5EF4-FFF2-40B4-BE49-F238E27FC236}">
                <a16:creationId xmlns:a16="http://schemas.microsoft.com/office/drawing/2014/main" id="{8B99889F-FA7B-4CCA-B7F3-980198409E5C}"/>
              </a:ext>
            </a:extLst>
          </p:cNvPr>
          <p:cNvCxnSpPr>
            <a:cxnSpLocks/>
          </p:cNvCxnSpPr>
          <p:nvPr/>
        </p:nvCxnSpPr>
        <p:spPr>
          <a:xfrm>
            <a:off x="4525364" y="3336229"/>
            <a:ext cx="20350" cy="2223074"/>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C33BFB02-0221-4A2A-977E-B4147DB5AA72}"/>
              </a:ext>
            </a:extLst>
          </p:cNvPr>
          <p:cNvGraphicFramePr>
            <a:graphicFrameLocks noGrp="1"/>
          </p:cNvGraphicFramePr>
          <p:nvPr/>
        </p:nvGraphicFramePr>
        <p:xfrm>
          <a:off x="3660583" y="5669369"/>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64B42B81-A4E0-4463-BAC8-43521E807D15}"/>
              </a:ext>
            </a:extLst>
          </p:cNvPr>
          <p:cNvSpPr/>
          <p:nvPr/>
        </p:nvSpPr>
        <p:spPr>
          <a:xfrm>
            <a:off x="269833" y="5828194"/>
            <a:ext cx="2480166" cy="523220"/>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Bahnschrift" panose="020B0502040204020203" pitchFamily="34" charset="0"/>
                <a:ea typeface="+mn-ea"/>
                <a:cs typeface="+mn-cs"/>
              </a:rPr>
              <a:t>Second Octet: </a:t>
            </a:r>
          </a:p>
        </p:txBody>
      </p:sp>
    </p:spTree>
    <p:extLst>
      <p:ext uri="{BB962C8B-B14F-4D97-AF65-F5344CB8AC3E}">
        <p14:creationId xmlns:p14="http://schemas.microsoft.com/office/powerpoint/2010/main" val="2295108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marL="0" indent="0" algn="just">
              <a:lnSpc>
                <a:spcPct val="150000"/>
              </a:lnSpc>
              <a:buNone/>
              <a:defRPr/>
            </a:pPr>
            <a:r>
              <a:rPr lang="en-US" dirty="0"/>
              <a:t>Ques:- How a subnet of 255.255.255.0 would be denoted by /24 ?</a:t>
            </a:r>
          </a:p>
          <a:p>
            <a:pPr fontAlgn="base">
              <a:buNone/>
            </a:pPr>
            <a:r>
              <a:rPr lang="en-US" dirty="0"/>
              <a:t>Ans:-</a:t>
            </a:r>
          </a:p>
          <a:p>
            <a:pPr fontAlgn="base">
              <a:buNone/>
            </a:pPr>
            <a:r>
              <a:rPr lang="en-US" dirty="0">
                <a:solidFill>
                  <a:srgbClr val="C00000"/>
                </a:solidFill>
              </a:rPr>
              <a:t>First Octet: </a:t>
            </a:r>
          </a:p>
        </p:txBody>
      </p:sp>
      <p:sp>
        <p:nvSpPr>
          <p:cNvPr id="53250" name="Title 1"/>
          <p:cNvSpPr>
            <a:spLocks noGrp="1"/>
          </p:cNvSpPr>
          <p:nvPr>
            <p:ph type="title"/>
          </p:nvPr>
        </p:nvSpPr>
        <p:spPr/>
        <p:txBody>
          <a:bodyPr/>
          <a:lstStyle/>
          <a:p>
            <a:r>
              <a:rPr lang="en-US" altLang="en-US"/>
              <a:t>CIDR NOTATION</a:t>
            </a:r>
          </a:p>
        </p:txBody>
      </p:sp>
      <p:graphicFrame>
        <p:nvGraphicFramePr>
          <p:cNvPr id="7" name="Table 6"/>
          <p:cNvGraphicFramePr>
            <a:graphicFrameLocks noGrp="1"/>
          </p:cNvGraphicFramePr>
          <p:nvPr/>
        </p:nvGraphicFramePr>
        <p:xfrm>
          <a:off x="1720983" y="4314298"/>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pPr algn="ctr"/>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cxnSp>
        <p:nvCxnSpPr>
          <p:cNvPr id="6" name="Straight Arrow Connector 5">
            <a:extLst>
              <a:ext uri="{FF2B5EF4-FFF2-40B4-BE49-F238E27FC236}">
                <a16:creationId xmlns:a16="http://schemas.microsoft.com/office/drawing/2014/main" id="{5A867404-D05C-4E04-BF25-A791A59E589B}"/>
              </a:ext>
            </a:extLst>
          </p:cNvPr>
          <p:cNvCxnSpPr>
            <a:cxnSpLocks/>
          </p:cNvCxnSpPr>
          <p:nvPr/>
        </p:nvCxnSpPr>
        <p:spPr>
          <a:xfrm flipH="1">
            <a:off x="2585764" y="3303147"/>
            <a:ext cx="14549" cy="8314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541FB64-D4B7-43D5-88C4-396B0A8DB815}"/>
              </a:ext>
            </a:extLst>
          </p:cNvPr>
          <p:cNvSpPr/>
          <p:nvPr/>
        </p:nvSpPr>
        <p:spPr>
          <a:xfrm>
            <a:off x="2220696" y="2779927"/>
            <a:ext cx="5630067" cy="523220"/>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255.             255.           255.          0</a:t>
            </a:r>
          </a:p>
        </p:txBody>
      </p:sp>
      <p:cxnSp>
        <p:nvCxnSpPr>
          <p:cNvPr id="9" name="Straight Arrow Connector 8">
            <a:extLst>
              <a:ext uri="{FF2B5EF4-FFF2-40B4-BE49-F238E27FC236}">
                <a16:creationId xmlns:a16="http://schemas.microsoft.com/office/drawing/2014/main" id="{8B99889F-FA7B-4CCA-B7F3-980198409E5C}"/>
              </a:ext>
            </a:extLst>
          </p:cNvPr>
          <p:cNvCxnSpPr>
            <a:cxnSpLocks/>
          </p:cNvCxnSpPr>
          <p:nvPr/>
        </p:nvCxnSpPr>
        <p:spPr>
          <a:xfrm>
            <a:off x="4525364" y="3336229"/>
            <a:ext cx="20350" cy="2223074"/>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C33BFB02-0221-4A2A-977E-B4147DB5AA72}"/>
              </a:ext>
            </a:extLst>
          </p:cNvPr>
          <p:cNvGraphicFramePr>
            <a:graphicFrameLocks noGrp="1"/>
          </p:cNvGraphicFramePr>
          <p:nvPr/>
        </p:nvGraphicFramePr>
        <p:xfrm>
          <a:off x="3660583" y="5669369"/>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64B42B81-A4E0-4463-BAC8-43521E807D15}"/>
              </a:ext>
            </a:extLst>
          </p:cNvPr>
          <p:cNvSpPr/>
          <p:nvPr/>
        </p:nvSpPr>
        <p:spPr>
          <a:xfrm>
            <a:off x="269833" y="5828194"/>
            <a:ext cx="2480166" cy="523220"/>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Bahnschrift" panose="020B0502040204020203" pitchFamily="34" charset="0"/>
                <a:ea typeface="+mn-ea"/>
                <a:cs typeface="+mn-cs"/>
              </a:rPr>
              <a:t>Second Octet: </a:t>
            </a:r>
          </a:p>
        </p:txBody>
      </p:sp>
      <p:graphicFrame>
        <p:nvGraphicFramePr>
          <p:cNvPr id="12" name="Table 11">
            <a:extLst>
              <a:ext uri="{FF2B5EF4-FFF2-40B4-BE49-F238E27FC236}">
                <a16:creationId xmlns:a16="http://schemas.microsoft.com/office/drawing/2014/main" id="{15D1F5CD-33E1-4965-B7B1-2EC1505B3E02}"/>
              </a:ext>
            </a:extLst>
          </p:cNvPr>
          <p:cNvGraphicFramePr>
            <a:graphicFrameLocks noGrp="1"/>
          </p:cNvGraphicFramePr>
          <p:nvPr/>
        </p:nvGraphicFramePr>
        <p:xfrm>
          <a:off x="5405181" y="4271572"/>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r>
                        <a:rPr lang="en-US" sz="2800" dirty="0"/>
                        <a:t>11111111</a:t>
                      </a:r>
                      <a:endParaRPr lang="en-US" sz="2800" b="0" dirty="0">
                        <a:latin typeface="Bahnschrift" pitchFamily="34" charset="0"/>
                      </a:endParaRPr>
                    </a:p>
                  </a:txBody>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B7BF0D62-6E10-404B-8664-3CEF93045F50}"/>
              </a:ext>
            </a:extLst>
          </p:cNvPr>
          <p:cNvSpPr txBox="1"/>
          <p:nvPr/>
        </p:nvSpPr>
        <p:spPr>
          <a:xfrm>
            <a:off x="5344641" y="5014171"/>
            <a:ext cx="185006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Bahnschrift" pitchFamily="34" charset="0"/>
                <a:ea typeface="+mn-ea"/>
                <a:cs typeface="+mn-cs"/>
              </a:rPr>
              <a:t>Third Octet</a:t>
            </a:r>
          </a:p>
        </p:txBody>
      </p:sp>
      <p:cxnSp>
        <p:nvCxnSpPr>
          <p:cNvPr id="16" name="Straight Arrow Connector 15">
            <a:extLst>
              <a:ext uri="{FF2B5EF4-FFF2-40B4-BE49-F238E27FC236}">
                <a16:creationId xmlns:a16="http://schemas.microsoft.com/office/drawing/2014/main" id="{76DCC6D7-DDE9-432C-B312-0B68FC47F2FF}"/>
              </a:ext>
            </a:extLst>
          </p:cNvPr>
          <p:cNvCxnSpPr>
            <a:endCxn id="12" idx="0"/>
          </p:cNvCxnSpPr>
          <p:nvPr/>
        </p:nvCxnSpPr>
        <p:spPr>
          <a:xfrm>
            <a:off x="6269962" y="3336229"/>
            <a:ext cx="0" cy="9353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8030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marL="0" indent="0" algn="just">
              <a:lnSpc>
                <a:spcPct val="150000"/>
              </a:lnSpc>
              <a:buNone/>
              <a:defRPr/>
            </a:pPr>
            <a:r>
              <a:rPr lang="en-US" dirty="0"/>
              <a:t>Ques:- How a subnet of 255.255.255.0 would be denoted by /24 ?</a:t>
            </a:r>
          </a:p>
          <a:p>
            <a:pPr fontAlgn="base">
              <a:buNone/>
            </a:pPr>
            <a:r>
              <a:rPr lang="en-US" dirty="0"/>
              <a:t>Ans:-</a:t>
            </a:r>
          </a:p>
          <a:p>
            <a:pPr fontAlgn="base">
              <a:buNone/>
            </a:pPr>
            <a:r>
              <a:rPr lang="en-US" dirty="0">
                <a:solidFill>
                  <a:srgbClr val="C00000"/>
                </a:solidFill>
              </a:rPr>
              <a:t>First Octet: </a:t>
            </a:r>
          </a:p>
        </p:txBody>
      </p:sp>
      <p:sp>
        <p:nvSpPr>
          <p:cNvPr id="53250" name="Title 1"/>
          <p:cNvSpPr>
            <a:spLocks noGrp="1"/>
          </p:cNvSpPr>
          <p:nvPr>
            <p:ph type="title"/>
          </p:nvPr>
        </p:nvSpPr>
        <p:spPr/>
        <p:txBody>
          <a:bodyPr/>
          <a:lstStyle/>
          <a:p>
            <a:r>
              <a:rPr lang="en-US" altLang="en-US"/>
              <a:t>CIDR NOTATION</a:t>
            </a:r>
          </a:p>
        </p:txBody>
      </p:sp>
      <p:graphicFrame>
        <p:nvGraphicFramePr>
          <p:cNvPr id="7" name="Table 6"/>
          <p:cNvGraphicFramePr>
            <a:graphicFrameLocks noGrp="1"/>
          </p:cNvGraphicFramePr>
          <p:nvPr/>
        </p:nvGraphicFramePr>
        <p:xfrm>
          <a:off x="1720983" y="4314298"/>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pPr algn="ctr"/>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cxnSp>
        <p:nvCxnSpPr>
          <p:cNvPr id="6" name="Straight Arrow Connector 5">
            <a:extLst>
              <a:ext uri="{FF2B5EF4-FFF2-40B4-BE49-F238E27FC236}">
                <a16:creationId xmlns:a16="http://schemas.microsoft.com/office/drawing/2014/main" id="{5A867404-D05C-4E04-BF25-A791A59E589B}"/>
              </a:ext>
            </a:extLst>
          </p:cNvPr>
          <p:cNvCxnSpPr>
            <a:cxnSpLocks/>
          </p:cNvCxnSpPr>
          <p:nvPr/>
        </p:nvCxnSpPr>
        <p:spPr>
          <a:xfrm flipH="1">
            <a:off x="2585764" y="3303147"/>
            <a:ext cx="14549" cy="8314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541FB64-D4B7-43D5-88C4-396B0A8DB815}"/>
              </a:ext>
            </a:extLst>
          </p:cNvPr>
          <p:cNvSpPr/>
          <p:nvPr/>
        </p:nvSpPr>
        <p:spPr>
          <a:xfrm>
            <a:off x="2220696" y="2779927"/>
            <a:ext cx="5688058" cy="523220"/>
          </a:xfrm>
          <a:prstGeom prst="rect">
            <a:avLst/>
          </a:prstGeom>
        </p:spPr>
        <p:txBody>
          <a:bodyPr wrap="squar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255.             255.           255.          0</a:t>
            </a:r>
          </a:p>
        </p:txBody>
      </p:sp>
      <p:cxnSp>
        <p:nvCxnSpPr>
          <p:cNvPr id="9" name="Straight Arrow Connector 8">
            <a:extLst>
              <a:ext uri="{FF2B5EF4-FFF2-40B4-BE49-F238E27FC236}">
                <a16:creationId xmlns:a16="http://schemas.microsoft.com/office/drawing/2014/main" id="{8B99889F-FA7B-4CCA-B7F3-980198409E5C}"/>
              </a:ext>
            </a:extLst>
          </p:cNvPr>
          <p:cNvCxnSpPr>
            <a:cxnSpLocks/>
          </p:cNvCxnSpPr>
          <p:nvPr/>
        </p:nvCxnSpPr>
        <p:spPr>
          <a:xfrm>
            <a:off x="4525364" y="3336229"/>
            <a:ext cx="20350" cy="2223074"/>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10" name="Table 9">
            <a:extLst>
              <a:ext uri="{FF2B5EF4-FFF2-40B4-BE49-F238E27FC236}">
                <a16:creationId xmlns:a16="http://schemas.microsoft.com/office/drawing/2014/main" id="{C33BFB02-0221-4A2A-977E-B4147DB5AA72}"/>
              </a:ext>
            </a:extLst>
          </p:cNvPr>
          <p:cNvGraphicFramePr>
            <a:graphicFrameLocks noGrp="1"/>
          </p:cNvGraphicFramePr>
          <p:nvPr/>
        </p:nvGraphicFramePr>
        <p:xfrm>
          <a:off x="3660583" y="5669369"/>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r>
                        <a:rPr lang="en-US" sz="2800" dirty="0"/>
                        <a:t>11111111</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64B42B81-A4E0-4463-BAC8-43521E807D15}"/>
              </a:ext>
            </a:extLst>
          </p:cNvPr>
          <p:cNvSpPr/>
          <p:nvPr/>
        </p:nvSpPr>
        <p:spPr>
          <a:xfrm>
            <a:off x="269833" y="5828194"/>
            <a:ext cx="2480166" cy="523220"/>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Bahnschrift" panose="020B0502040204020203" pitchFamily="34" charset="0"/>
                <a:ea typeface="+mn-ea"/>
                <a:cs typeface="+mn-cs"/>
              </a:rPr>
              <a:t>Second Octet: </a:t>
            </a:r>
          </a:p>
        </p:txBody>
      </p:sp>
      <p:graphicFrame>
        <p:nvGraphicFramePr>
          <p:cNvPr id="12" name="Table 11">
            <a:extLst>
              <a:ext uri="{FF2B5EF4-FFF2-40B4-BE49-F238E27FC236}">
                <a16:creationId xmlns:a16="http://schemas.microsoft.com/office/drawing/2014/main" id="{15D1F5CD-33E1-4965-B7B1-2EC1505B3E02}"/>
              </a:ext>
            </a:extLst>
          </p:cNvPr>
          <p:cNvGraphicFramePr>
            <a:graphicFrameLocks noGrp="1"/>
          </p:cNvGraphicFramePr>
          <p:nvPr/>
        </p:nvGraphicFramePr>
        <p:xfrm>
          <a:off x="5405181" y="4271572"/>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r>
                        <a:rPr lang="en-US" sz="2800" dirty="0"/>
                        <a:t>11111111</a:t>
                      </a:r>
                      <a:endParaRPr lang="en-US" sz="2800" b="0" dirty="0">
                        <a:latin typeface="Bahnschrift" pitchFamily="34" charset="0"/>
                      </a:endParaRPr>
                    </a:p>
                  </a:txBody>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B7BF0D62-6E10-404B-8664-3CEF93045F50}"/>
              </a:ext>
            </a:extLst>
          </p:cNvPr>
          <p:cNvSpPr txBox="1"/>
          <p:nvPr/>
        </p:nvSpPr>
        <p:spPr>
          <a:xfrm>
            <a:off x="5344641" y="5014171"/>
            <a:ext cx="185006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Bahnschrift" pitchFamily="34" charset="0"/>
                <a:ea typeface="+mn-ea"/>
                <a:cs typeface="+mn-cs"/>
              </a:rPr>
              <a:t>Third Octet</a:t>
            </a:r>
          </a:p>
        </p:txBody>
      </p:sp>
      <p:cxnSp>
        <p:nvCxnSpPr>
          <p:cNvPr id="16" name="Straight Arrow Connector 15">
            <a:extLst>
              <a:ext uri="{FF2B5EF4-FFF2-40B4-BE49-F238E27FC236}">
                <a16:creationId xmlns:a16="http://schemas.microsoft.com/office/drawing/2014/main" id="{76DCC6D7-DDE9-432C-B312-0B68FC47F2FF}"/>
              </a:ext>
            </a:extLst>
          </p:cNvPr>
          <p:cNvCxnSpPr>
            <a:endCxn id="12" idx="0"/>
          </p:cNvCxnSpPr>
          <p:nvPr/>
        </p:nvCxnSpPr>
        <p:spPr>
          <a:xfrm>
            <a:off x="6269962" y="3336229"/>
            <a:ext cx="0" cy="9353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14" name="Table 13">
            <a:extLst>
              <a:ext uri="{FF2B5EF4-FFF2-40B4-BE49-F238E27FC236}">
                <a16:creationId xmlns:a16="http://schemas.microsoft.com/office/drawing/2014/main" id="{FC057296-3470-412A-B63B-DF9FF44F03FD}"/>
              </a:ext>
            </a:extLst>
          </p:cNvPr>
          <p:cNvGraphicFramePr>
            <a:graphicFrameLocks noGrp="1"/>
          </p:cNvGraphicFramePr>
          <p:nvPr/>
        </p:nvGraphicFramePr>
        <p:xfrm>
          <a:off x="6829066" y="5461231"/>
          <a:ext cx="1729562" cy="686982"/>
        </p:xfrm>
        <a:graphic>
          <a:graphicData uri="http://schemas.openxmlformats.org/drawingml/2006/table">
            <a:tbl>
              <a:tblPr firstRow="1" bandRow="1">
                <a:tableStyleId>{5940675A-B579-460E-94D1-54222C63F5DA}</a:tableStyleId>
              </a:tblPr>
              <a:tblGrid>
                <a:gridCol w="1729562">
                  <a:extLst>
                    <a:ext uri="{9D8B030D-6E8A-4147-A177-3AD203B41FA5}">
                      <a16:colId xmlns:a16="http://schemas.microsoft.com/office/drawing/2014/main" val="20000"/>
                    </a:ext>
                  </a:extLst>
                </a:gridCol>
              </a:tblGrid>
              <a:tr h="686982">
                <a:tc>
                  <a:txBody>
                    <a:bodyPr/>
                    <a:lstStyle/>
                    <a:p>
                      <a:r>
                        <a:rPr lang="en-US" sz="2800" dirty="0"/>
                        <a:t>00000000</a:t>
                      </a:r>
                      <a:endParaRPr lang="en-US" sz="2800" b="0" dirty="0">
                        <a:latin typeface="Bahnschrift" pitchFamily="34" charset="0"/>
                      </a:endParaRPr>
                    </a:p>
                  </a:txBody>
                  <a:tcPr anchor="ct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00B00027-52F3-4994-8CF1-2FCA53F3BB30}"/>
              </a:ext>
            </a:extLst>
          </p:cNvPr>
          <p:cNvSpPr txBox="1"/>
          <p:nvPr/>
        </p:nvSpPr>
        <p:spPr>
          <a:xfrm>
            <a:off x="6649884" y="6229588"/>
            <a:ext cx="208792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Bahnschrift" panose="020B0502040204020203" pitchFamily="34" charset="0"/>
                <a:ea typeface="+mn-ea"/>
                <a:cs typeface="+mn-cs"/>
              </a:rPr>
              <a:t>Fourth Octet</a:t>
            </a:r>
          </a:p>
        </p:txBody>
      </p:sp>
      <p:cxnSp>
        <p:nvCxnSpPr>
          <p:cNvPr id="17" name="Straight Arrow Connector 16">
            <a:extLst>
              <a:ext uri="{FF2B5EF4-FFF2-40B4-BE49-F238E27FC236}">
                <a16:creationId xmlns:a16="http://schemas.microsoft.com/office/drawing/2014/main" id="{C0135738-6C5A-4CC9-AE5B-09D3987983B1}"/>
              </a:ext>
            </a:extLst>
          </p:cNvPr>
          <p:cNvCxnSpPr>
            <a:cxnSpLocks/>
          </p:cNvCxnSpPr>
          <p:nvPr/>
        </p:nvCxnSpPr>
        <p:spPr>
          <a:xfrm>
            <a:off x="7588337" y="3247177"/>
            <a:ext cx="20350" cy="2223074"/>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064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defRPr/>
            </a:pPr>
            <a:r>
              <a:rPr lang="en-US" dirty="0"/>
              <a:t>To make the IPv4 address more compact and easier to read, Internet addresses are usually written in decimal form with a decimal point (dot) separating the bytes.</a:t>
            </a:r>
          </a:p>
          <a:p>
            <a:pPr>
              <a:lnSpc>
                <a:spcPct val="150000"/>
              </a:lnSpc>
              <a:buNone/>
              <a:defRPr/>
            </a:pPr>
            <a:r>
              <a:rPr lang="en-US" dirty="0"/>
              <a:t>                      For example:</a:t>
            </a:r>
          </a:p>
          <a:p>
            <a:pPr>
              <a:lnSpc>
                <a:spcPct val="150000"/>
              </a:lnSpc>
              <a:buNone/>
              <a:defRPr/>
            </a:pPr>
            <a:r>
              <a:rPr lang="en-US" dirty="0"/>
              <a:t>                       117.149.29.2</a:t>
            </a:r>
          </a:p>
          <a:p>
            <a:pPr marL="0" indent="0">
              <a:buNone/>
            </a:pPr>
            <a:endParaRPr lang="en-US" dirty="0"/>
          </a:p>
        </p:txBody>
      </p:sp>
      <p:sp>
        <p:nvSpPr>
          <p:cNvPr id="3" name="Title 2"/>
          <p:cNvSpPr>
            <a:spLocks noGrp="1"/>
          </p:cNvSpPr>
          <p:nvPr>
            <p:ph type="title"/>
          </p:nvPr>
        </p:nvSpPr>
        <p:spPr/>
        <p:txBody>
          <a:bodyPr/>
          <a:lstStyle/>
          <a:p>
            <a:r>
              <a:rPr lang="en-US" dirty="0"/>
              <a:t>Decimal Notation</a:t>
            </a:r>
          </a:p>
        </p:txBody>
      </p:sp>
    </p:spTree>
    <p:extLst>
      <p:ext uri="{BB962C8B-B14F-4D97-AF65-F5344CB8AC3E}">
        <p14:creationId xmlns:p14="http://schemas.microsoft.com/office/powerpoint/2010/main" val="7652336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marL="0" indent="0" algn="just">
              <a:lnSpc>
                <a:spcPct val="150000"/>
              </a:lnSpc>
              <a:buNone/>
              <a:defRPr/>
            </a:pPr>
            <a:r>
              <a:rPr lang="en-US" dirty="0" err="1"/>
              <a:t>Ques</a:t>
            </a:r>
            <a:r>
              <a:rPr lang="en-US" dirty="0"/>
              <a:t>:- How a subnet of 255.255.255.0 would be denoted by /24 ?</a:t>
            </a:r>
          </a:p>
          <a:p>
            <a:pPr marL="0" indent="0" algn="just" fontAlgn="base">
              <a:lnSpc>
                <a:spcPct val="150000"/>
              </a:lnSpc>
              <a:buNone/>
            </a:pPr>
            <a:r>
              <a:rPr lang="en-US" dirty="0"/>
              <a:t>Ans:- Therefore, in total there are 24 binary 1’s, so the subnet mask is /24.</a:t>
            </a:r>
            <a:endParaRPr lang="en-US" b="1" dirty="0"/>
          </a:p>
        </p:txBody>
      </p:sp>
      <p:sp>
        <p:nvSpPr>
          <p:cNvPr id="53250" name="Title 1"/>
          <p:cNvSpPr>
            <a:spLocks noGrp="1"/>
          </p:cNvSpPr>
          <p:nvPr>
            <p:ph type="title"/>
          </p:nvPr>
        </p:nvSpPr>
        <p:spPr/>
        <p:txBody>
          <a:bodyPr/>
          <a:lstStyle/>
          <a:p>
            <a:r>
              <a:rPr lang="en-US" altLang="en-US"/>
              <a:t>CIDR NOTATION</a:t>
            </a:r>
          </a:p>
        </p:txBody>
      </p:sp>
    </p:spTree>
    <p:extLst>
      <p:ext uri="{BB962C8B-B14F-4D97-AF65-F5344CB8AC3E}">
        <p14:creationId xmlns:p14="http://schemas.microsoft.com/office/powerpoint/2010/main" val="37043244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491" y="1783168"/>
            <a:ext cx="8097018" cy="601921"/>
          </a:xfrm>
        </p:spPr>
        <p:txBody>
          <a:bodyPr/>
          <a:lstStyle/>
          <a:p>
            <a:pPr marL="0" indent="0" algn="ctr">
              <a:buNone/>
            </a:pPr>
            <a:r>
              <a:rPr lang="en-US" dirty="0"/>
              <a:t>200. 10. 20. 40/ 28 (28 number of 1’s network ID)</a:t>
            </a:r>
          </a:p>
        </p:txBody>
      </p:sp>
      <p:sp>
        <p:nvSpPr>
          <p:cNvPr id="3" name="Title 2"/>
          <p:cNvSpPr>
            <a:spLocks noGrp="1"/>
          </p:cNvSpPr>
          <p:nvPr>
            <p:ph type="title"/>
          </p:nvPr>
        </p:nvSpPr>
        <p:spPr/>
        <p:txBody>
          <a:bodyPr/>
          <a:lstStyle/>
          <a:p>
            <a:r>
              <a:rPr lang="en-US" dirty="0"/>
              <a:t>Example</a:t>
            </a:r>
          </a:p>
        </p:txBody>
      </p:sp>
      <p:graphicFrame>
        <p:nvGraphicFramePr>
          <p:cNvPr id="4" name="Table 3">
            <a:extLst>
              <a:ext uri="{FF2B5EF4-FFF2-40B4-BE49-F238E27FC236}">
                <a16:creationId xmlns:a16="http://schemas.microsoft.com/office/drawing/2014/main" id="{9BE89D87-2D18-43D1-84DE-2A74D10FFC62}"/>
              </a:ext>
            </a:extLst>
          </p:cNvPr>
          <p:cNvGraphicFramePr>
            <a:graphicFrameLocks noGrp="1"/>
          </p:cNvGraphicFramePr>
          <p:nvPr/>
        </p:nvGraphicFramePr>
        <p:xfrm>
          <a:off x="2949608" y="2827078"/>
          <a:ext cx="2551816" cy="60192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sz="2400" b="0" dirty="0">
                          <a:latin typeface="Bahnschrift" panose="020B0502040204020203" pitchFamily="34" charset="0"/>
                        </a:rPr>
                        <a:t>28</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400" b="0" dirty="0">
                          <a:latin typeface="Bahnschrift" panose="020B0502040204020203" pitchFamily="34" charset="0"/>
                        </a:rPr>
                        <a:t>4</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645E0166-B52D-4DCB-9463-9F35063EB3C7}"/>
              </a:ext>
            </a:extLst>
          </p:cNvPr>
          <p:cNvCxnSpPr>
            <a:cxnSpLocks/>
          </p:cNvCxnSpPr>
          <p:nvPr/>
        </p:nvCxnSpPr>
        <p:spPr>
          <a:xfrm>
            <a:off x="2949608" y="2727251"/>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8C0B53E-4AB9-481E-B8BA-AB511438B473}"/>
              </a:ext>
            </a:extLst>
          </p:cNvPr>
          <p:cNvSpPr txBox="1"/>
          <p:nvPr/>
        </p:nvSpPr>
        <p:spPr>
          <a:xfrm>
            <a:off x="3875714" y="2435002"/>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546780-C4CC-4DC6-A570-1434068E9772}"/>
              </a:ext>
            </a:extLst>
          </p:cNvPr>
          <p:cNvSpPr>
            <a:spLocks noGrp="1"/>
          </p:cNvSpPr>
          <p:nvPr>
            <p:ph idx="1"/>
          </p:nvPr>
        </p:nvSpPr>
        <p:spPr/>
        <p:txBody>
          <a:bodyPr/>
          <a:lstStyle/>
          <a:p>
            <a:pPr algn="just">
              <a:lnSpc>
                <a:spcPct val="150000"/>
              </a:lnSpc>
            </a:pPr>
            <a:r>
              <a:rPr lang="en-US" dirty="0"/>
              <a:t>How many hosts are there?</a:t>
            </a:r>
          </a:p>
          <a:p>
            <a:pPr algn="just">
              <a:lnSpc>
                <a:spcPct val="150000"/>
              </a:lnSpc>
            </a:pPr>
            <a:r>
              <a:rPr lang="en-US" dirty="0"/>
              <a:t>Calculate network masks</a:t>
            </a:r>
          </a:p>
          <a:p>
            <a:pPr algn="just">
              <a:lnSpc>
                <a:spcPct val="150000"/>
              </a:lnSpc>
            </a:pPr>
            <a:r>
              <a:rPr lang="en-US" dirty="0"/>
              <a:t>To which N/w your IP belongs?</a:t>
            </a:r>
          </a:p>
        </p:txBody>
      </p:sp>
      <p:sp>
        <p:nvSpPr>
          <p:cNvPr id="3" name="Title 2">
            <a:extLst>
              <a:ext uri="{FF2B5EF4-FFF2-40B4-BE49-F238E27FC236}">
                <a16:creationId xmlns:a16="http://schemas.microsoft.com/office/drawing/2014/main" id="{E85F8A63-9328-4149-AB7E-87D667E7E91C}"/>
              </a:ext>
            </a:extLst>
          </p:cNvPr>
          <p:cNvSpPr>
            <a:spLocks noGrp="1"/>
          </p:cNvSpPr>
          <p:nvPr>
            <p:ph type="title"/>
          </p:nvPr>
        </p:nvSpPr>
        <p:spPr/>
        <p:txBody>
          <a:bodyPr/>
          <a:lstStyle/>
          <a:p>
            <a:r>
              <a:rPr lang="en-US" dirty="0"/>
              <a:t>Question related to classless routing?</a:t>
            </a:r>
            <a:endParaRPr lang="en-IN" dirty="0"/>
          </a:p>
        </p:txBody>
      </p:sp>
    </p:spTree>
    <p:extLst>
      <p:ext uri="{BB962C8B-B14F-4D97-AF65-F5344CB8AC3E}">
        <p14:creationId xmlns:p14="http://schemas.microsoft.com/office/powerpoint/2010/main" val="1021013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546780-C4CC-4DC6-A570-1434068E9772}"/>
              </a:ext>
            </a:extLst>
          </p:cNvPr>
          <p:cNvSpPr>
            <a:spLocks noGrp="1"/>
          </p:cNvSpPr>
          <p:nvPr>
            <p:ph idx="1"/>
          </p:nvPr>
        </p:nvSpPr>
        <p:spPr/>
        <p:txBody>
          <a:bodyPr/>
          <a:lstStyle/>
          <a:p>
            <a:pPr algn="just">
              <a:lnSpc>
                <a:spcPct val="150000"/>
              </a:lnSpc>
            </a:pPr>
            <a:r>
              <a:rPr lang="en-US" dirty="0">
                <a:solidFill>
                  <a:srgbClr val="FF0000"/>
                </a:solidFill>
              </a:rPr>
              <a:t>How many hosts are there?</a:t>
            </a:r>
          </a:p>
          <a:p>
            <a:pPr algn="just">
              <a:lnSpc>
                <a:spcPct val="150000"/>
              </a:lnSpc>
            </a:pPr>
            <a:r>
              <a:rPr lang="en-US" dirty="0"/>
              <a:t>Calculate network masks</a:t>
            </a:r>
          </a:p>
          <a:p>
            <a:pPr algn="just">
              <a:lnSpc>
                <a:spcPct val="150000"/>
              </a:lnSpc>
            </a:pPr>
            <a:r>
              <a:rPr lang="en-US" dirty="0"/>
              <a:t>To which N/w your IP belongs?</a:t>
            </a:r>
          </a:p>
          <a:p>
            <a:pPr algn="just">
              <a:lnSpc>
                <a:spcPct val="150000"/>
              </a:lnSpc>
            </a:pPr>
            <a:r>
              <a:rPr lang="en-US" dirty="0"/>
              <a:t>200.10.20.40/28</a:t>
            </a:r>
            <a:endParaRPr lang="en-IN" dirty="0"/>
          </a:p>
        </p:txBody>
      </p:sp>
      <p:sp>
        <p:nvSpPr>
          <p:cNvPr id="3" name="Title 2">
            <a:extLst>
              <a:ext uri="{FF2B5EF4-FFF2-40B4-BE49-F238E27FC236}">
                <a16:creationId xmlns:a16="http://schemas.microsoft.com/office/drawing/2014/main" id="{E85F8A63-9328-4149-AB7E-87D667E7E91C}"/>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7A79B30E-6F1B-438D-B891-1D91AE326766}"/>
              </a:ext>
            </a:extLst>
          </p:cNvPr>
          <p:cNvGraphicFramePr>
            <a:graphicFrameLocks noGrp="1"/>
          </p:cNvGraphicFramePr>
          <p:nvPr/>
        </p:nvGraphicFramePr>
        <p:xfrm>
          <a:off x="3345542" y="4146420"/>
          <a:ext cx="2551816" cy="60192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latin typeface="Bahnschrift" panose="020B0502040204020203" pitchFamily="34" charset="0"/>
                        </a:rPr>
                        <a:t>28</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latin typeface="Bahnschrift" panose="020B0502040204020203" pitchFamily="34" charset="0"/>
                        </a:rPr>
                        <a:t>4</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6B2C1339-D4D2-461B-A439-4031ACB0F118}"/>
              </a:ext>
            </a:extLst>
          </p:cNvPr>
          <p:cNvCxnSpPr>
            <a:cxnSpLocks/>
          </p:cNvCxnSpPr>
          <p:nvPr/>
        </p:nvCxnSpPr>
        <p:spPr>
          <a:xfrm>
            <a:off x="3345542" y="4046593"/>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E97BE1A-A39F-430E-90E5-F81A3CD8FAD6}"/>
              </a:ext>
            </a:extLst>
          </p:cNvPr>
          <p:cNvSpPr txBox="1"/>
          <p:nvPr/>
        </p:nvSpPr>
        <p:spPr>
          <a:xfrm>
            <a:off x="4271648" y="3754344"/>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a:extLst>
              <a:ext uri="{FF2B5EF4-FFF2-40B4-BE49-F238E27FC236}">
                <a16:creationId xmlns:a16="http://schemas.microsoft.com/office/drawing/2014/main" id="{69439CD8-F34C-4C4E-966D-DB097611C20B}"/>
              </a:ext>
            </a:extLst>
          </p:cNvPr>
          <p:cNvSpPr txBox="1"/>
          <p:nvPr/>
        </p:nvSpPr>
        <p:spPr>
          <a:xfrm>
            <a:off x="3415971" y="4748342"/>
            <a:ext cx="119962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NetID</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8" name="TextBox 7">
            <a:extLst>
              <a:ext uri="{FF2B5EF4-FFF2-40B4-BE49-F238E27FC236}">
                <a16:creationId xmlns:a16="http://schemas.microsoft.com/office/drawing/2014/main" id="{14079A52-AECF-49B2-BA30-C5DD34B40540}"/>
              </a:ext>
            </a:extLst>
          </p:cNvPr>
          <p:cNvSpPr txBox="1"/>
          <p:nvPr/>
        </p:nvSpPr>
        <p:spPr>
          <a:xfrm>
            <a:off x="4697733" y="4771086"/>
            <a:ext cx="119962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Bahnschrift" panose="020B0502040204020203" pitchFamily="34" charset="0"/>
                <a:ea typeface="+mn-ea"/>
                <a:cs typeface="+mn-cs"/>
              </a:rPr>
              <a:t>HostID</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9" name="Parallelogram 8">
            <a:extLst>
              <a:ext uri="{FF2B5EF4-FFF2-40B4-BE49-F238E27FC236}">
                <a16:creationId xmlns:a16="http://schemas.microsoft.com/office/drawing/2014/main" id="{1459E007-2C3F-4F33-B6FF-D29265AB1D39}"/>
              </a:ext>
            </a:extLst>
          </p:cNvPr>
          <p:cNvSpPr/>
          <p:nvPr/>
        </p:nvSpPr>
        <p:spPr>
          <a:xfrm>
            <a:off x="6152447" y="5037480"/>
            <a:ext cx="1916732" cy="477409"/>
          </a:xfrm>
          <a:prstGeom prst="parallelogram">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a:ea typeface="+mn-ea"/>
                <a:cs typeface="+mn-cs"/>
              </a:rPr>
              <a:t>4</a:t>
            </a:r>
            <a:r>
              <a:rPr kumimoji="0" lang="en-US" sz="1800" b="0" i="0" u="none" strike="noStrike" kern="1200" cap="none" spc="0" normalizeH="0" baseline="0" noProof="0" dirty="0">
                <a:ln>
                  <a:noFill/>
                </a:ln>
                <a:solidFill>
                  <a:prstClr val="black"/>
                </a:solidFill>
                <a:effectLst/>
                <a:uLnTx/>
                <a:uFillTx/>
                <a:latin typeface="Calibri"/>
                <a:ea typeface="+mn-ea"/>
                <a:cs typeface="+mn-cs"/>
              </a:rPr>
              <a:t> = 16 host</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2" name="Connector: Elbow 11">
            <a:extLst>
              <a:ext uri="{FF2B5EF4-FFF2-40B4-BE49-F238E27FC236}">
                <a16:creationId xmlns:a16="http://schemas.microsoft.com/office/drawing/2014/main" id="{61D5E832-CDFD-455C-95FE-E6928829701D}"/>
              </a:ext>
            </a:extLst>
          </p:cNvPr>
          <p:cNvCxnSpPr/>
          <p:nvPr/>
        </p:nvCxnSpPr>
        <p:spPr>
          <a:xfrm rot="16200000" flipH="1">
            <a:off x="4409558" y="2517478"/>
            <a:ext cx="3276000" cy="1764000"/>
          </a:xfrm>
          <a:prstGeom prst="bentConnector3">
            <a:avLst>
              <a:gd name="adj1" fmla="val 4"/>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71880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546780-C4CC-4DC6-A570-1434068E9772}"/>
              </a:ext>
            </a:extLst>
          </p:cNvPr>
          <p:cNvSpPr>
            <a:spLocks noGrp="1"/>
          </p:cNvSpPr>
          <p:nvPr>
            <p:ph idx="1"/>
          </p:nvPr>
        </p:nvSpPr>
        <p:spPr>
          <a:xfrm>
            <a:off x="269834" y="1297272"/>
            <a:ext cx="8654246" cy="2985970"/>
          </a:xfrm>
        </p:spPr>
        <p:txBody>
          <a:bodyPr>
            <a:normAutofit fontScale="92500" lnSpcReduction="10000"/>
          </a:bodyPr>
          <a:lstStyle/>
          <a:p>
            <a:pPr algn="just">
              <a:lnSpc>
                <a:spcPct val="170000"/>
              </a:lnSpc>
            </a:pPr>
            <a:r>
              <a:rPr lang="en-US" dirty="0"/>
              <a:t>How many hosts are there?</a:t>
            </a:r>
          </a:p>
          <a:p>
            <a:pPr algn="just">
              <a:lnSpc>
                <a:spcPct val="170000"/>
              </a:lnSpc>
            </a:pPr>
            <a:r>
              <a:rPr lang="en-US" dirty="0">
                <a:solidFill>
                  <a:srgbClr val="FF0000"/>
                </a:solidFill>
              </a:rPr>
              <a:t>Calculate network masks</a:t>
            </a:r>
          </a:p>
          <a:p>
            <a:pPr algn="just">
              <a:lnSpc>
                <a:spcPct val="170000"/>
              </a:lnSpc>
            </a:pPr>
            <a:r>
              <a:rPr lang="en-US" dirty="0"/>
              <a:t>To which N/w your IP belongs?</a:t>
            </a:r>
          </a:p>
          <a:p>
            <a:pPr algn="just">
              <a:lnSpc>
                <a:spcPct val="170000"/>
              </a:lnSpc>
            </a:pPr>
            <a:r>
              <a:rPr lang="en-US" dirty="0"/>
              <a:t>200.10.20.40/28</a:t>
            </a:r>
            <a:endParaRPr lang="en-IN" dirty="0"/>
          </a:p>
        </p:txBody>
      </p:sp>
      <p:sp>
        <p:nvSpPr>
          <p:cNvPr id="3" name="Title 2">
            <a:extLst>
              <a:ext uri="{FF2B5EF4-FFF2-40B4-BE49-F238E27FC236}">
                <a16:creationId xmlns:a16="http://schemas.microsoft.com/office/drawing/2014/main" id="{E85F8A63-9328-4149-AB7E-87D667E7E91C}"/>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7A79B30E-6F1B-438D-B891-1D91AE326766}"/>
              </a:ext>
            </a:extLst>
          </p:cNvPr>
          <p:cNvGraphicFramePr>
            <a:graphicFrameLocks noGrp="1"/>
          </p:cNvGraphicFramePr>
          <p:nvPr/>
        </p:nvGraphicFramePr>
        <p:xfrm>
          <a:off x="3450506" y="4202564"/>
          <a:ext cx="2551816" cy="60192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sz="2000" b="0" dirty="0">
                          <a:latin typeface="Bahnschrift" panose="020B0502040204020203" pitchFamily="34" charset="0"/>
                        </a:rPr>
                        <a:t>28</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000" b="0" dirty="0">
                          <a:latin typeface="Bahnschrift" panose="020B0502040204020203" pitchFamily="34" charset="0"/>
                        </a:rPr>
                        <a:t>4</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6B2C1339-D4D2-461B-A439-4031ACB0F118}"/>
              </a:ext>
            </a:extLst>
          </p:cNvPr>
          <p:cNvCxnSpPr>
            <a:cxnSpLocks/>
          </p:cNvCxnSpPr>
          <p:nvPr/>
        </p:nvCxnSpPr>
        <p:spPr>
          <a:xfrm>
            <a:off x="3450506" y="4102737"/>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E97BE1A-A39F-430E-90E5-F81A3CD8FAD6}"/>
              </a:ext>
            </a:extLst>
          </p:cNvPr>
          <p:cNvSpPr txBox="1"/>
          <p:nvPr/>
        </p:nvSpPr>
        <p:spPr>
          <a:xfrm>
            <a:off x="4376612" y="3810488"/>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a:extLst>
              <a:ext uri="{FF2B5EF4-FFF2-40B4-BE49-F238E27FC236}">
                <a16:creationId xmlns:a16="http://schemas.microsoft.com/office/drawing/2014/main" id="{69439CD8-F34C-4C4E-966D-DB097611C20B}"/>
              </a:ext>
            </a:extLst>
          </p:cNvPr>
          <p:cNvSpPr txBox="1"/>
          <p:nvPr/>
        </p:nvSpPr>
        <p:spPr>
          <a:xfrm>
            <a:off x="3520935" y="4804486"/>
            <a:ext cx="119962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NetID</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8" name="TextBox 7">
            <a:extLst>
              <a:ext uri="{FF2B5EF4-FFF2-40B4-BE49-F238E27FC236}">
                <a16:creationId xmlns:a16="http://schemas.microsoft.com/office/drawing/2014/main" id="{14079A52-AECF-49B2-BA30-C5DD34B40540}"/>
              </a:ext>
            </a:extLst>
          </p:cNvPr>
          <p:cNvSpPr txBox="1"/>
          <p:nvPr/>
        </p:nvSpPr>
        <p:spPr>
          <a:xfrm>
            <a:off x="4802697" y="4827230"/>
            <a:ext cx="119962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Bahnschrift" panose="020B0502040204020203" pitchFamily="34" charset="0"/>
                <a:ea typeface="+mn-ea"/>
                <a:cs typeface="+mn-cs"/>
              </a:rPr>
              <a:t>HostID</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10" name="TextBox 9">
            <a:extLst>
              <a:ext uri="{FF2B5EF4-FFF2-40B4-BE49-F238E27FC236}">
                <a16:creationId xmlns:a16="http://schemas.microsoft.com/office/drawing/2014/main" id="{14BCB121-978B-47E5-BFA0-40E235A7A98A}"/>
              </a:ext>
            </a:extLst>
          </p:cNvPr>
          <p:cNvSpPr txBox="1"/>
          <p:nvPr/>
        </p:nvSpPr>
        <p:spPr>
          <a:xfrm>
            <a:off x="457200" y="5196562"/>
            <a:ext cx="8229600" cy="861774"/>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11111111.11111111.11111111.11110000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ight Brace 10">
            <a:extLst>
              <a:ext uri="{FF2B5EF4-FFF2-40B4-BE49-F238E27FC236}">
                <a16:creationId xmlns:a16="http://schemas.microsoft.com/office/drawing/2014/main" id="{3622391C-40B7-4D7B-A758-7F382D729E4E}"/>
              </a:ext>
            </a:extLst>
          </p:cNvPr>
          <p:cNvSpPr/>
          <p:nvPr/>
        </p:nvSpPr>
        <p:spPr>
          <a:xfrm rot="5400000">
            <a:off x="3916894" y="3933802"/>
            <a:ext cx="483895" cy="4030910"/>
          </a:xfrm>
          <a:prstGeom prst="rightBrace">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ight Brace 11">
            <a:extLst>
              <a:ext uri="{FF2B5EF4-FFF2-40B4-BE49-F238E27FC236}">
                <a16:creationId xmlns:a16="http://schemas.microsoft.com/office/drawing/2014/main" id="{8649EB13-1603-4283-9DED-897DDA0E1D51}"/>
              </a:ext>
            </a:extLst>
          </p:cNvPr>
          <p:cNvSpPr/>
          <p:nvPr/>
        </p:nvSpPr>
        <p:spPr>
          <a:xfrm rot="5400000">
            <a:off x="6454664" y="5463694"/>
            <a:ext cx="424414" cy="91164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E246BF71-BBE3-4AAE-B667-30962108D038}"/>
              </a:ext>
            </a:extLst>
          </p:cNvPr>
          <p:cNvSpPr/>
          <p:nvPr/>
        </p:nvSpPr>
        <p:spPr>
          <a:xfrm>
            <a:off x="2592198" y="6242360"/>
            <a:ext cx="2810312" cy="41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28 1’s network ID</a:t>
            </a:r>
            <a:endParaRPr kumimoji="0" lang="en-IN" sz="2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14" name="Rectangle 13">
            <a:extLst>
              <a:ext uri="{FF2B5EF4-FFF2-40B4-BE49-F238E27FC236}">
                <a16:creationId xmlns:a16="http://schemas.microsoft.com/office/drawing/2014/main" id="{3207BDFF-9ECB-4D1E-8CA9-73ABD1A44FED}"/>
              </a:ext>
            </a:extLst>
          </p:cNvPr>
          <p:cNvSpPr/>
          <p:nvPr/>
        </p:nvSpPr>
        <p:spPr>
          <a:xfrm>
            <a:off x="6164006" y="6089498"/>
            <a:ext cx="1488078" cy="727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4 host ID</a:t>
            </a:r>
            <a:endParaRPr kumimoji="0" lang="en-IN" sz="2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2482309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B5AE44-274B-4818-BA39-A10DD5B77990}"/>
              </a:ext>
            </a:extLst>
          </p:cNvPr>
          <p:cNvSpPr>
            <a:spLocks noGrp="1"/>
          </p:cNvSpPr>
          <p:nvPr>
            <p:ph idx="1"/>
          </p:nvPr>
        </p:nvSpPr>
        <p:spPr/>
        <p:txBody>
          <a:bodyPr/>
          <a:lstStyle/>
          <a:p>
            <a:pPr marL="0" indent="0" algn="ctr">
              <a:buNone/>
            </a:pPr>
            <a:r>
              <a:rPr lang="en-US" dirty="0"/>
              <a:t>Convert these bits into mask</a:t>
            </a:r>
          </a:p>
          <a:p>
            <a:pPr marL="0" indent="0" algn="ctr">
              <a:buNone/>
            </a:pPr>
            <a:r>
              <a:rPr lang="en-US" sz="2800" dirty="0">
                <a:latin typeface="Bahnschrift" panose="020B0502040204020203" pitchFamily="34" charset="0"/>
              </a:rPr>
              <a:t>11111111.11111111.11111111.11110000</a:t>
            </a:r>
            <a:endParaRPr lang="en-US" dirty="0"/>
          </a:p>
          <a:p>
            <a:pPr marL="0" indent="0" algn="ctr">
              <a:buNone/>
            </a:pPr>
            <a:endParaRPr lang="en-US" dirty="0"/>
          </a:p>
          <a:p>
            <a:pPr marL="0" indent="0">
              <a:buNone/>
            </a:pPr>
            <a:r>
              <a:rPr lang="en-US" dirty="0"/>
              <a:t>                         255.    255.   255.       </a:t>
            </a:r>
            <a:r>
              <a:rPr lang="en-US" dirty="0">
                <a:solidFill>
                  <a:srgbClr val="FF0000"/>
                </a:solidFill>
              </a:rPr>
              <a:t> ?</a:t>
            </a:r>
          </a:p>
          <a:p>
            <a:pPr marL="0" indent="0">
              <a:buNone/>
            </a:pPr>
            <a:endParaRPr lang="en-US" dirty="0"/>
          </a:p>
          <a:p>
            <a:pPr marL="0" indent="0">
              <a:buNone/>
            </a:pPr>
            <a:r>
              <a:rPr lang="en-US" dirty="0"/>
              <a:t>                                  </a:t>
            </a:r>
            <a:endParaRPr lang="en-IN" dirty="0"/>
          </a:p>
        </p:txBody>
      </p:sp>
      <p:sp>
        <p:nvSpPr>
          <p:cNvPr id="3" name="Title 2">
            <a:extLst>
              <a:ext uri="{FF2B5EF4-FFF2-40B4-BE49-F238E27FC236}">
                <a16:creationId xmlns:a16="http://schemas.microsoft.com/office/drawing/2014/main" id="{68559E3D-4DFF-4A29-AC93-8ADF59186F8C}"/>
              </a:ext>
            </a:extLst>
          </p:cNvPr>
          <p:cNvSpPr>
            <a:spLocks noGrp="1"/>
          </p:cNvSpPr>
          <p:nvPr>
            <p:ph type="title"/>
          </p:nvPr>
        </p:nvSpPr>
        <p:spPr/>
        <p:txBody>
          <a:bodyPr/>
          <a:lstStyle/>
          <a:p>
            <a:r>
              <a:rPr lang="en-US" dirty="0"/>
              <a:t>Question related to classless routing?</a:t>
            </a:r>
            <a:endParaRPr lang="en-IN" dirty="0"/>
          </a:p>
        </p:txBody>
      </p:sp>
      <p:sp>
        <p:nvSpPr>
          <p:cNvPr id="6" name="Arrow: Down 5">
            <a:extLst>
              <a:ext uri="{FF2B5EF4-FFF2-40B4-BE49-F238E27FC236}">
                <a16:creationId xmlns:a16="http://schemas.microsoft.com/office/drawing/2014/main" id="{293D8F9D-BC3C-4F4F-B5CE-2AFC95A78DB2}"/>
              </a:ext>
            </a:extLst>
          </p:cNvPr>
          <p:cNvSpPr/>
          <p:nvPr/>
        </p:nvSpPr>
        <p:spPr>
          <a:xfrm>
            <a:off x="2894202" y="2298583"/>
            <a:ext cx="125835" cy="612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Arrow: Down 6">
            <a:extLst>
              <a:ext uri="{FF2B5EF4-FFF2-40B4-BE49-F238E27FC236}">
                <a16:creationId xmlns:a16="http://schemas.microsoft.com/office/drawing/2014/main" id="{66AD1E6E-BAC4-424A-AE00-E274B78F5DAE}"/>
              </a:ext>
            </a:extLst>
          </p:cNvPr>
          <p:cNvSpPr/>
          <p:nvPr/>
        </p:nvSpPr>
        <p:spPr>
          <a:xfrm>
            <a:off x="3926048" y="2298582"/>
            <a:ext cx="125835" cy="612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Down 7">
            <a:extLst>
              <a:ext uri="{FF2B5EF4-FFF2-40B4-BE49-F238E27FC236}">
                <a16:creationId xmlns:a16="http://schemas.microsoft.com/office/drawing/2014/main" id="{734EBCEF-F734-4DCF-BA46-1ACDD2139B00}"/>
              </a:ext>
            </a:extLst>
          </p:cNvPr>
          <p:cNvSpPr/>
          <p:nvPr/>
        </p:nvSpPr>
        <p:spPr>
          <a:xfrm>
            <a:off x="4966284" y="2298582"/>
            <a:ext cx="125835" cy="612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Arrow: Down 8">
            <a:extLst>
              <a:ext uri="{FF2B5EF4-FFF2-40B4-BE49-F238E27FC236}">
                <a16:creationId xmlns:a16="http://schemas.microsoft.com/office/drawing/2014/main" id="{DBE623F8-7A6E-4F48-9A4A-6B8C4C2BB9B3}"/>
              </a:ext>
            </a:extLst>
          </p:cNvPr>
          <p:cNvSpPr/>
          <p:nvPr/>
        </p:nvSpPr>
        <p:spPr>
          <a:xfrm>
            <a:off x="6123965" y="2298581"/>
            <a:ext cx="125835" cy="612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703992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B5AE44-274B-4818-BA39-A10DD5B77990}"/>
              </a:ext>
            </a:extLst>
          </p:cNvPr>
          <p:cNvSpPr>
            <a:spLocks noGrp="1"/>
          </p:cNvSpPr>
          <p:nvPr>
            <p:ph idx="1"/>
          </p:nvPr>
        </p:nvSpPr>
        <p:spPr/>
        <p:txBody>
          <a:bodyPr/>
          <a:lstStyle/>
          <a:p>
            <a:pPr marL="0" indent="0" algn="ctr">
              <a:buNone/>
            </a:pPr>
            <a:r>
              <a:rPr lang="en-US" dirty="0"/>
              <a:t>Convert these bits into mask</a:t>
            </a:r>
          </a:p>
          <a:p>
            <a:pPr marL="0" indent="0" algn="ctr">
              <a:buNone/>
            </a:pPr>
            <a:r>
              <a:rPr lang="en-US" dirty="0"/>
              <a:t>11110000</a:t>
            </a:r>
          </a:p>
          <a:p>
            <a:pPr marL="0" indent="0" algn="ctr">
              <a:buNone/>
            </a:pPr>
            <a:r>
              <a:rPr lang="en-US" sz="2800" dirty="0">
                <a:latin typeface="Bahnschrift" panose="020B0502040204020203" pitchFamily="34" charset="0"/>
              </a:rPr>
              <a:t>                                                                          0</a:t>
            </a: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3" name="Title 2">
            <a:extLst>
              <a:ext uri="{FF2B5EF4-FFF2-40B4-BE49-F238E27FC236}">
                <a16:creationId xmlns:a16="http://schemas.microsoft.com/office/drawing/2014/main" id="{68559E3D-4DFF-4A29-AC93-8ADF59186F8C}"/>
              </a:ext>
            </a:extLst>
          </p:cNvPr>
          <p:cNvSpPr>
            <a:spLocks noGrp="1"/>
          </p:cNvSpPr>
          <p:nvPr>
            <p:ph type="title"/>
          </p:nvPr>
        </p:nvSpPr>
        <p:spPr/>
        <p:txBody>
          <a:bodyPr/>
          <a:lstStyle/>
          <a:p>
            <a:r>
              <a:rPr lang="en-US" dirty="0"/>
              <a:t>Question related to classless routing?</a:t>
            </a:r>
            <a:endParaRPr lang="en-IN" dirty="0"/>
          </a:p>
        </p:txBody>
      </p:sp>
      <p:graphicFrame>
        <p:nvGraphicFramePr>
          <p:cNvPr id="5" name="Table 5">
            <a:extLst>
              <a:ext uri="{FF2B5EF4-FFF2-40B4-BE49-F238E27FC236}">
                <a16:creationId xmlns:a16="http://schemas.microsoft.com/office/drawing/2014/main" id="{E44EDB97-A0A4-479B-813E-EA6CF4DCBB0C}"/>
              </a:ext>
            </a:extLst>
          </p:cNvPr>
          <p:cNvGraphicFramePr>
            <a:graphicFrameLocks noGrp="1"/>
          </p:cNvGraphicFramePr>
          <p:nvPr/>
        </p:nvGraphicFramePr>
        <p:xfrm>
          <a:off x="873840" y="3108826"/>
          <a:ext cx="7934602" cy="1005840"/>
        </p:xfrm>
        <a:graphic>
          <a:graphicData uri="http://schemas.openxmlformats.org/drawingml/2006/table">
            <a:tbl>
              <a:tblPr firstRow="1" bandRow="1">
                <a:tableStyleId>{5C22544A-7EE6-4342-B048-85BDC9FD1C3A}</a:tableStyleId>
              </a:tblPr>
              <a:tblGrid>
                <a:gridCol w="659860">
                  <a:extLst>
                    <a:ext uri="{9D8B030D-6E8A-4147-A177-3AD203B41FA5}">
                      <a16:colId xmlns:a16="http://schemas.microsoft.com/office/drawing/2014/main" val="3077949458"/>
                    </a:ext>
                  </a:extLst>
                </a:gridCol>
                <a:gridCol w="893736">
                  <a:extLst>
                    <a:ext uri="{9D8B030D-6E8A-4147-A177-3AD203B41FA5}">
                      <a16:colId xmlns:a16="http://schemas.microsoft.com/office/drawing/2014/main" val="1897866171"/>
                    </a:ext>
                  </a:extLst>
                </a:gridCol>
                <a:gridCol w="1063501">
                  <a:extLst>
                    <a:ext uri="{9D8B030D-6E8A-4147-A177-3AD203B41FA5}">
                      <a16:colId xmlns:a16="http://schemas.microsoft.com/office/drawing/2014/main" val="1187682853"/>
                    </a:ext>
                  </a:extLst>
                </a:gridCol>
                <a:gridCol w="1063501">
                  <a:extLst>
                    <a:ext uri="{9D8B030D-6E8A-4147-A177-3AD203B41FA5}">
                      <a16:colId xmlns:a16="http://schemas.microsoft.com/office/drawing/2014/main" val="841889116"/>
                    </a:ext>
                  </a:extLst>
                </a:gridCol>
                <a:gridCol w="1063501">
                  <a:extLst>
                    <a:ext uri="{9D8B030D-6E8A-4147-A177-3AD203B41FA5}">
                      <a16:colId xmlns:a16="http://schemas.microsoft.com/office/drawing/2014/main" val="3812833949"/>
                    </a:ext>
                  </a:extLst>
                </a:gridCol>
                <a:gridCol w="1063501">
                  <a:extLst>
                    <a:ext uri="{9D8B030D-6E8A-4147-A177-3AD203B41FA5}">
                      <a16:colId xmlns:a16="http://schemas.microsoft.com/office/drawing/2014/main" val="1598347968"/>
                    </a:ext>
                  </a:extLst>
                </a:gridCol>
                <a:gridCol w="1162266">
                  <a:extLst>
                    <a:ext uri="{9D8B030D-6E8A-4147-A177-3AD203B41FA5}">
                      <a16:colId xmlns:a16="http://schemas.microsoft.com/office/drawing/2014/main" val="347209312"/>
                    </a:ext>
                  </a:extLst>
                </a:gridCol>
                <a:gridCol w="964736">
                  <a:extLst>
                    <a:ext uri="{9D8B030D-6E8A-4147-A177-3AD203B41FA5}">
                      <a16:colId xmlns:a16="http://schemas.microsoft.com/office/drawing/2014/main" val="253202355"/>
                    </a:ext>
                  </a:extLst>
                </a:gridCol>
              </a:tblGrid>
              <a:tr h="309017">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extLst>
                  <a:ext uri="{0D108BD9-81ED-4DB2-BD59-A6C34878D82A}">
                    <a16:rowId xmlns:a16="http://schemas.microsoft.com/office/drawing/2014/main" val="3823773978"/>
                  </a:ext>
                </a:extLst>
              </a:tr>
              <a:tr h="533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7</a:t>
                      </a:r>
                      <a:endParaRPr lang="en-IN" dirty="0"/>
                    </a:p>
                    <a:p>
                      <a:endParaRPr lang="en-IN"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6</a:t>
                      </a:r>
                      <a:endParaRPr lang="en-IN" dirty="0"/>
                    </a:p>
                    <a:p>
                      <a:endParaRPr lang="en-IN"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5</a:t>
                      </a:r>
                      <a:endParaRPr lang="en-IN" dirty="0"/>
                    </a:p>
                    <a:p>
                      <a:endParaRPr lang="en-IN" dirty="0"/>
                    </a:p>
                  </a:txBody>
                  <a:tcPr>
                    <a:solidFill>
                      <a:schemeClr val="bg1">
                        <a:lumMod val="85000"/>
                      </a:schemeClr>
                    </a:solidFill>
                  </a:tcPr>
                </a:tc>
                <a:tc>
                  <a:txBody>
                    <a:bodyPr/>
                    <a:lstStyle/>
                    <a:p>
                      <a:r>
                        <a:rPr lang="en-US" dirty="0"/>
                        <a:t>1* 2</a:t>
                      </a:r>
                      <a:r>
                        <a:rPr lang="en-US" baseline="30000" dirty="0"/>
                        <a:t>4</a:t>
                      </a:r>
                      <a:endParaRPr lang="en-IN" dirty="0"/>
                    </a:p>
                  </a:txBody>
                  <a:tcPr>
                    <a:solidFill>
                      <a:schemeClr val="bg1">
                        <a:lumMod val="85000"/>
                      </a:schemeClr>
                    </a:solidFill>
                  </a:tcPr>
                </a:tc>
                <a:tc>
                  <a:txBody>
                    <a:bodyPr/>
                    <a:lstStyle/>
                    <a:p>
                      <a:r>
                        <a:rPr lang="en-US" dirty="0"/>
                        <a:t>0* 2</a:t>
                      </a:r>
                      <a:r>
                        <a:rPr lang="en-US" baseline="30000" dirty="0"/>
                        <a:t>3</a:t>
                      </a:r>
                      <a:endParaRPr lang="en-IN" dirty="0"/>
                    </a:p>
                  </a:txBody>
                  <a:tcPr>
                    <a:solidFill>
                      <a:schemeClr val="bg1">
                        <a:lumMod val="85000"/>
                      </a:schemeClr>
                    </a:solidFill>
                  </a:tcPr>
                </a:tc>
                <a:tc>
                  <a:txBody>
                    <a:bodyPr/>
                    <a:lstStyle/>
                    <a:p>
                      <a:r>
                        <a:rPr lang="en-US" dirty="0"/>
                        <a:t>0* 2</a:t>
                      </a:r>
                      <a:r>
                        <a:rPr lang="en-US" baseline="30000" dirty="0"/>
                        <a:t>2</a:t>
                      </a:r>
                      <a:endParaRPr lang="en-IN" dirty="0"/>
                    </a:p>
                  </a:txBody>
                  <a:tcPr>
                    <a:solidFill>
                      <a:schemeClr val="bg1">
                        <a:lumMod val="85000"/>
                      </a:schemeClr>
                    </a:solidFill>
                  </a:tcPr>
                </a:tc>
                <a:tc>
                  <a:txBody>
                    <a:bodyPr/>
                    <a:lstStyle/>
                    <a:p>
                      <a:r>
                        <a:rPr lang="en-US" dirty="0"/>
                        <a:t>0* 2</a:t>
                      </a:r>
                      <a:r>
                        <a:rPr lang="en-US" baseline="30000" dirty="0"/>
                        <a:t>1</a:t>
                      </a:r>
                      <a:endParaRPr lang="en-IN" dirty="0"/>
                    </a:p>
                  </a:txBody>
                  <a:tcPr>
                    <a:solidFill>
                      <a:schemeClr val="bg1">
                        <a:lumMod val="85000"/>
                      </a:schemeClr>
                    </a:solidFill>
                  </a:tcPr>
                </a:tc>
                <a:tc>
                  <a:txBody>
                    <a:bodyPr/>
                    <a:lstStyle/>
                    <a:p>
                      <a:r>
                        <a:rPr lang="en-US" dirty="0"/>
                        <a:t>    0* 2</a:t>
                      </a:r>
                      <a:r>
                        <a:rPr lang="en-US" baseline="30000" dirty="0"/>
                        <a:t>0</a:t>
                      </a:r>
                      <a:endParaRPr lang="en-IN" dirty="0"/>
                    </a:p>
                  </a:txBody>
                  <a:tcPr>
                    <a:solidFill>
                      <a:schemeClr val="bg1">
                        <a:lumMod val="85000"/>
                      </a:schemeClr>
                    </a:solidFill>
                  </a:tcPr>
                </a:tc>
                <a:extLst>
                  <a:ext uri="{0D108BD9-81ED-4DB2-BD59-A6C34878D82A}">
                    <a16:rowId xmlns:a16="http://schemas.microsoft.com/office/drawing/2014/main" val="1186224476"/>
                  </a:ext>
                </a:extLst>
              </a:tr>
            </a:tbl>
          </a:graphicData>
        </a:graphic>
      </p:graphicFrame>
      <p:cxnSp>
        <p:nvCxnSpPr>
          <p:cNvPr id="14" name="Straight Arrow Connector 13">
            <a:extLst>
              <a:ext uri="{FF2B5EF4-FFF2-40B4-BE49-F238E27FC236}">
                <a16:creationId xmlns:a16="http://schemas.microsoft.com/office/drawing/2014/main" id="{1EEC221C-563F-4704-82DB-115724BFDEEE}"/>
              </a:ext>
            </a:extLst>
          </p:cNvPr>
          <p:cNvCxnSpPr>
            <a:cxnSpLocks/>
          </p:cNvCxnSpPr>
          <p:nvPr/>
        </p:nvCxnSpPr>
        <p:spPr>
          <a:xfrm>
            <a:off x="8120543"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3B22842-CBE9-4BD8-B7A7-3A3F7C4621C8}"/>
              </a:ext>
            </a:extLst>
          </p:cNvPr>
          <p:cNvCxnSpPr>
            <a:cxnSpLocks/>
          </p:cNvCxnSpPr>
          <p:nvPr/>
        </p:nvCxnSpPr>
        <p:spPr>
          <a:xfrm>
            <a:off x="723969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A396EE8-A854-4164-B873-86F4E252DF79}"/>
              </a:ext>
            </a:extLst>
          </p:cNvPr>
          <p:cNvCxnSpPr>
            <a:cxnSpLocks/>
          </p:cNvCxnSpPr>
          <p:nvPr/>
        </p:nvCxnSpPr>
        <p:spPr>
          <a:xfrm>
            <a:off x="6132352"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635669-3DAD-4453-BAD5-BE6664842DCE}"/>
              </a:ext>
            </a:extLst>
          </p:cNvPr>
          <p:cNvCxnSpPr>
            <a:cxnSpLocks/>
          </p:cNvCxnSpPr>
          <p:nvPr/>
        </p:nvCxnSpPr>
        <p:spPr>
          <a:xfrm>
            <a:off x="507533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DA4C612-372A-4DB2-B337-99AA608C1D91}"/>
              </a:ext>
            </a:extLst>
          </p:cNvPr>
          <p:cNvCxnSpPr>
            <a:cxnSpLocks/>
          </p:cNvCxnSpPr>
          <p:nvPr/>
        </p:nvCxnSpPr>
        <p:spPr>
          <a:xfrm>
            <a:off x="400154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3F75ED3-53C3-484F-8E56-CFEBA17E963D}"/>
              </a:ext>
            </a:extLst>
          </p:cNvPr>
          <p:cNvCxnSpPr>
            <a:cxnSpLocks/>
          </p:cNvCxnSpPr>
          <p:nvPr/>
        </p:nvCxnSpPr>
        <p:spPr>
          <a:xfrm>
            <a:off x="2936147"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834237C-FC69-4597-941F-5D2ACC56CB36}"/>
              </a:ext>
            </a:extLst>
          </p:cNvPr>
          <p:cNvCxnSpPr>
            <a:cxnSpLocks/>
          </p:cNvCxnSpPr>
          <p:nvPr/>
        </p:nvCxnSpPr>
        <p:spPr>
          <a:xfrm>
            <a:off x="1963024"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7026D80-18CC-41CC-8589-A40E018D7F3D}"/>
              </a:ext>
            </a:extLst>
          </p:cNvPr>
          <p:cNvCxnSpPr>
            <a:cxnSpLocks/>
          </p:cNvCxnSpPr>
          <p:nvPr/>
        </p:nvCxnSpPr>
        <p:spPr>
          <a:xfrm>
            <a:off x="1191237"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8F43340-8195-46F0-B652-38650344823E}"/>
              </a:ext>
            </a:extLst>
          </p:cNvPr>
          <p:cNvSpPr txBox="1"/>
          <p:nvPr/>
        </p:nvSpPr>
        <p:spPr>
          <a:xfrm>
            <a:off x="7031781" y="2375250"/>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4" name="TextBox 23">
            <a:extLst>
              <a:ext uri="{FF2B5EF4-FFF2-40B4-BE49-F238E27FC236}">
                <a16:creationId xmlns:a16="http://schemas.microsoft.com/office/drawing/2014/main" id="{1C5D3798-94DA-4D2B-9062-39884AE82F75}"/>
              </a:ext>
            </a:extLst>
          </p:cNvPr>
          <p:cNvSpPr txBox="1"/>
          <p:nvPr/>
        </p:nvSpPr>
        <p:spPr>
          <a:xfrm>
            <a:off x="5904324" y="2306980"/>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5" name="TextBox 24">
            <a:extLst>
              <a:ext uri="{FF2B5EF4-FFF2-40B4-BE49-F238E27FC236}">
                <a16:creationId xmlns:a16="http://schemas.microsoft.com/office/drawing/2014/main" id="{4944D648-A34F-4A51-BF21-047DEB95A320}"/>
              </a:ext>
            </a:extLst>
          </p:cNvPr>
          <p:cNvSpPr txBox="1"/>
          <p:nvPr/>
        </p:nvSpPr>
        <p:spPr>
          <a:xfrm>
            <a:off x="4863965" y="2309627"/>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6" name="TextBox 25">
            <a:extLst>
              <a:ext uri="{FF2B5EF4-FFF2-40B4-BE49-F238E27FC236}">
                <a16:creationId xmlns:a16="http://schemas.microsoft.com/office/drawing/2014/main" id="{305E4AE1-0DE8-4325-B2B2-A40D5A2ACC53}"/>
              </a:ext>
            </a:extLst>
          </p:cNvPr>
          <p:cNvSpPr txBox="1"/>
          <p:nvPr/>
        </p:nvSpPr>
        <p:spPr>
          <a:xfrm>
            <a:off x="3831995" y="2370832"/>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7" name="TextBox 26">
            <a:extLst>
              <a:ext uri="{FF2B5EF4-FFF2-40B4-BE49-F238E27FC236}">
                <a16:creationId xmlns:a16="http://schemas.microsoft.com/office/drawing/2014/main" id="{0EAF92F1-2131-41FE-8B5D-778032D3F4FD}"/>
              </a:ext>
            </a:extLst>
          </p:cNvPr>
          <p:cNvSpPr txBox="1"/>
          <p:nvPr/>
        </p:nvSpPr>
        <p:spPr>
          <a:xfrm>
            <a:off x="2741204" y="2346683"/>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8" name="TextBox 27">
            <a:extLst>
              <a:ext uri="{FF2B5EF4-FFF2-40B4-BE49-F238E27FC236}">
                <a16:creationId xmlns:a16="http://schemas.microsoft.com/office/drawing/2014/main" id="{5BE9735E-5B54-4B2A-BD0E-C7DDB50CCCAC}"/>
              </a:ext>
            </a:extLst>
          </p:cNvPr>
          <p:cNvSpPr txBox="1"/>
          <p:nvPr/>
        </p:nvSpPr>
        <p:spPr>
          <a:xfrm>
            <a:off x="1801595" y="2346683"/>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9" name="TextBox 28">
            <a:extLst>
              <a:ext uri="{FF2B5EF4-FFF2-40B4-BE49-F238E27FC236}">
                <a16:creationId xmlns:a16="http://schemas.microsoft.com/office/drawing/2014/main" id="{96073A12-F20D-441B-A123-303A492A0F42}"/>
              </a:ext>
            </a:extLst>
          </p:cNvPr>
          <p:cNvSpPr txBox="1"/>
          <p:nvPr/>
        </p:nvSpPr>
        <p:spPr>
          <a:xfrm>
            <a:off x="1046447" y="2327237"/>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4144074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B5AE44-274B-4818-BA39-A10DD5B77990}"/>
              </a:ext>
            </a:extLst>
          </p:cNvPr>
          <p:cNvSpPr>
            <a:spLocks noGrp="1"/>
          </p:cNvSpPr>
          <p:nvPr>
            <p:ph idx="1"/>
          </p:nvPr>
        </p:nvSpPr>
        <p:spPr/>
        <p:txBody>
          <a:bodyPr/>
          <a:lstStyle/>
          <a:p>
            <a:pPr marL="0" indent="0" algn="ctr">
              <a:buNone/>
            </a:pPr>
            <a:r>
              <a:rPr lang="en-US" dirty="0"/>
              <a:t>Convert these bits into mask</a:t>
            </a:r>
          </a:p>
          <a:p>
            <a:pPr marL="0" indent="0" algn="ctr">
              <a:buNone/>
            </a:pPr>
            <a:r>
              <a:rPr lang="en-US" dirty="0"/>
              <a:t>11110000</a:t>
            </a:r>
          </a:p>
          <a:p>
            <a:pPr marL="0" indent="0" algn="ctr">
              <a:buNone/>
            </a:pPr>
            <a:r>
              <a:rPr lang="en-US" sz="2800" dirty="0">
                <a:latin typeface="Bahnschrift" panose="020B0502040204020203" pitchFamily="34" charset="0"/>
              </a:rPr>
              <a:t>                                                                          0</a:t>
            </a: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3" name="Title 2">
            <a:extLst>
              <a:ext uri="{FF2B5EF4-FFF2-40B4-BE49-F238E27FC236}">
                <a16:creationId xmlns:a16="http://schemas.microsoft.com/office/drawing/2014/main" id="{68559E3D-4DFF-4A29-AC93-8ADF59186F8C}"/>
              </a:ext>
            </a:extLst>
          </p:cNvPr>
          <p:cNvSpPr>
            <a:spLocks noGrp="1"/>
          </p:cNvSpPr>
          <p:nvPr>
            <p:ph type="title"/>
          </p:nvPr>
        </p:nvSpPr>
        <p:spPr/>
        <p:txBody>
          <a:bodyPr/>
          <a:lstStyle/>
          <a:p>
            <a:r>
              <a:rPr lang="en-US" dirty="0"/>
              <a:t>Question related to classless routing?</a:t>
            </a:r>
            <a:endParaRPr lang="en-IN" dirty="0"/>
          </a:p>
        </p:txBody>
      </p:sp>
      <p:graphicFrame>
        <p:nvGraphicFramePr>
          <p:cNvPr id="5" name="Table 5">
            <a:extLst>
              <a:ext uri="{FF2B5EF4-FFF2-40B4-BE49-F238E27FC236}">
                <a16:creationId xmlns:a16="http://schemas.microsoft.com/office/drawing/2014/main" id="{E44EDB97-A0A4-479B-813E-EA6CF4DCBB0C}"/>
              </a:ext>
            </a:extLst>
          </p:cNvPr>
          <p:cNvGraphicFramePr>
            <a:graphicFrameLocks noGrp="1"/>
          </p:cNvGraphicFramePr>
          <p:nvPr/>
        </p:nvGraphicFramePr>
        <p:xfrm>
          <a:off x="873840" y="3108826"/>
          <a:ext cx="7934602" cy="1539212"/>
        </p:xfrm>
        <a:graphic>
          <a:graphicData uri="http://schemas.openxmlformats.org/drawingml/2006/table">
            <a:tbl>
              <a:tblPr firstRow="1" bandRow="1">
                <a:tableStyleId>{5C22544A-7EE6-4342-B048-85BDC9FD1C3A}</a:tableStyleId>
              </a:tblPr>
              <a:tblGrid>
                <a:gridCol w="659860">
                  <a:extLst>
                    <a:ext uri="{9D8B030D-6E8A-4147-A177-3AD203B41FA5}">
                      <a16:colId xmlns:a16="http://schemas.microsoft.com/office/drawing/2014/main" val="3077949458"/>
                    </a:ext>
                  </a:extLst>
                </a:gridCol>
                <a:gridCol w="893736">
                  <a:extLst>
                    <a:ext uri="{9D8B030D-6E8A-4147-A177-3AD203B41FA5}">
                      <a16:colId xmlns:a16="http://schemas.microsoft.com/office/drawing/2014/main" val="1897866171"/>
                    </a:ext>
                  </a:extLst>
                </a:gridCol>
                <a:gridCol w="1063501">
                  <a:extLst>
                    <a:ext uri="{9D8B030D-6E8A-4147-A177-3AD203B41FA5}">
                      <a16:colId xmlns:a16="http://schemas.microsoft.com/office/drawing/2014/main" val="1187682853"/>
                    </a:ext>
                  </a:extLst>
                </a:gridCol>
                <a:gridCol w="1063501">
                  <a:extLst>
                    <a:ext uri="{9D8B030D-6E8A-4147-A177-3AD203B41FA5}">
                      <a16:colId xmlns:a16="http://schemas.microsoft.com/office/drawing/2014/main" val="841889116"/>
                    </a:ext>
                  </a:extLst>
                </a:gridCol>
                <a:gridCol w="1063501">
                  <a:extLst>
                    <a:ext uri="{9D8B030D-6E8A-4147-A177-3AD203B41FA5}">
                      <a16:colId xmlns:a16="http://schemas.microsoft.com/office/drawing/2014/main" val="3812833949"/>
                    </a:ext>
                  </a:extLst>
                </a:gridCol>
                <a:gridCol w="1063501">
                  <a:extLst>
                    <a:ext uri="{9D8B030D-6E8A-4147-A177-3AD203B41FA5}">
                      <a16:colId xmlns:a16="http://schemas.microsoft.com/office/drawing/2014/main" val="1598347968"/>
                    </a:ext>
                  </a:extLst>
                </a:gridCol>
                <a:gridCol w="1162266">
                  <a:extLst>
                    <a:ext uri="{9D8B030D-6E8A-4147-A177-3AD203B41FA5}">
                      <a16:colId xmlns:a16="http://schemas.microsoft.com/office/drawing/2014/main" val="347209312"/>
                    </a:ext>
                  </a:extLst>
                </a:gridCol>
                <a:gridCol w="964736">
                  <a:extLst>
                    <a:ext uri="{9D8B030D-6E8A-4147-A177-3AD203B41FA5}">
                      <a16:colId xmlns:a16="http://schemas.microsoft.com/office/drawing/2014/main" val="253202355"/>
                    </a:ext>
                  </a:extLst>
                </a:gridCol>
              </a:tblGrid>
              <a:tr h="309017">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extLst>
                  <a:ext uri="{0D108BD9-81ED-4DB2-BD59-A6C34878D82A}">
                    <a16:rowId xmlns:a16="http://schemas.microsoft.com/office/drawing/2014/main" val="3823773978"/>
                  </a:ext>
                </a:extLst>
              </a:tr>
              <a:tr h="5333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7</a:t>
                      </a:r>
                      <a:endParaRPr lang="en-IN" dirty="0"/>
                    </a:p>
                    <a:p>
                      <a:pPr algn="ctr"/>
                      <a:endParaRPr lang="en-IN"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6</a:t>
                      </a:r>
                      <a:endParaRPr lang="en-IN" dirty="0"/>
                    </a:p>
                    <a:p>
                      <a:pPr algn="ctr"/>
                      <a:endParaRPr lang="en-IN"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5</a:t>
                      </a:r>
                      <a:endParaRPr lang="en-IN" dirty="0"/>
                    </a:p>
                    <a:p>
                      <a:pPr algn="ctr"/>
                      <a:endParaRPr lang="en-IN" dirty="0"/>
                    </a:p>
                  </a:txBody>
                  <a:tcPr>
                    <a:solidFill>
                      <a:schemeClr val="bg1">
                        <a:lumMod val="85000"/>
                      </a:schemeClr>
                    </a:solidFill>
                  </a:tcPr>
                </a:tc>
                <a:tc>
                  <a:txBody>
                    <a:bodyPr/>
                    <a:lstStyle/>
                    <a:p>
                      <a:pPr algn="ctr"/>
                      <a:r>
                        <a:rPr lang="en-US" dirty="0"/>
                        <a:t>1* 2</a:t>
                      </a:r>
                      <a:r>
                        <a:rPr lang="en-US" baseline="30000" dirty="0"/>
                        <a:t>4</a:t>
                      </a:r>
                      <a:endParaRPr lang="en-IN" dirty="0"/>
                    </a:p>
                  </a:txBody>
                  <a:tcPr>
                    <a:solidFill>
                      <a:schemeClr val="bg1">
                        <a:lumMod val="85000"/>
                      </a:schemeClr>
                    </a:solidFill>
                  </a:tcPr>
                </a:tc>
                <a:tc>
                  <a:txBody>
                    <a:bodyPr/>
                    <a:lstStyle/>
                    <a:p>
                      <a:pPr algn="ctr"/>
                      <a:r>
                        <a:rPr lang="en-US" dirty="0"/>
                        <a:t>0* 2</a:t>
                      </a:r>
                      <a:r>
                        <a:rPr lang="en-US" baseline="30000" dirty="0"/>
                        <a:t>3</a:t>
                      </a:r>
                      <a:endParaRPr lang="en-IN" dirty="0"/>
                    </a:p>
                  </a:txBody>
                  <a:tcPr>
                    <a:solidFill>
                      <a:schemeClr val="bg1">
                        <a:lumMod val="85000"/>
                      </a:schemeClr>
                    </a:solidFill>
                  </a:tcPr>
                </a:tc>
                <a:tc>
                  <a:txBody>
                    <a:bodyPr/>
                    <a:lstStyle/>
                    <a:p>
                      <a:pPr algn="ctr"/>
                      <a:r>
                        <a:rPr lang="en-US" dirty="0"/>
                        <a:t>0* 2</a:t>
                      </a:r>
                      <a:r>
                        <a:rPr lang="en-US" baseline="30000" dirty="0"/>
                        <a:t>2</a:t>
                      </a:r>
                      <a:endParaRPr lang="en-IN" dirty="0"/>
                    </a:p>
                  </a:txBody>
                  <a:tcPr>
                    <a:solidFill>
                      <a:schemeClr val="bg1">
                        <a:lumMod val="85000"/>
                      </a:schemeClr>
                    </a:solidFill>
                  </a:tcPr>
                </a:tc>
                <a:tc>
                  <a:txBody>
                    <a:bodyPr/>
                    <a:lstStyle/>
                    <a:p>
                      <a:pPr algn="ctr"/>
                      <a:r>
                        <a:rPr lang="en-US" dirty="0"/>
                        <a:t>0* 2</a:t>
                      </a:r>
                      <a:r>
                        <a:rPr lang="en-US" baseline="30000" dirty="0"/>
                        <a:t>1</a:t>
                      </a:r>
                      <a:endParaRPr lang="en-IN" dirty="0"/>
                    </a:p>
                  </a:txBody>
                  <a:tcPr>
                    <a:solidFill>
                      <a:schemeClr val="bg1">
                        <a:lumMod val="85000"/>
                      </a:schemeClr>
                    </a:solidFill>
                  </a:tcPr>
                </a:tc>
                <a:tc>
                  <a:txBody>
                    <a:bodyPr/>
                    <a:lstStyle/>
                    <a:p>
                      <a:pPr algn="ctr"/>
                      <a:r>
                        <a:rPr lang="en-US" dirty="0"/>
                        <a:t>    0* 2</a:t>
                      </a:r>
                      <a:r>
                        <a:rPr lang="en-US" baseline="30000" dirty="0"/>
                        <a:t>0</a:t>
                      </a:r>
                      <a:endParaRPr lang="en-IN" dirty="0"/>
                    </a:p>
                  </a:txBody>
                  <a:tcPr>
                    <a:solidFill>
                      <a:schemeClr val="bg1">
                        <a:lumMod val="85000"/>
                      </a:schemeClr>
                    </a:solidFill>
                  </a:tcPr>
                </a:tc>
                <a:extLst>
                  <a:ext uri="{0D108BD9-81ED-4DB2-BD59-A6C34878D82A}">
                    <a16:rowId xmlns:a16="http://schemas.microsoft.com/office/drawing/2014/main" val="1186224476"/>
                  </a:ext>
                </a:extLst>
              </a:tr>
              <a:tr h="533372">
                <a:tc>
                  <a:txBody>
                    <a:bodyPr/>
                    <a:lstStyle/>
                    <a:p>
                      <a:pPr algn="ctr"/>
                      <a:r>
                        <a:rPr lang="en-US" dirty="0"/>
                        <a:t>128</a:t>
                      </a:r>
                      <a:endParaRPr lang="en-IN" dirty="0"/>
                    </a:p>
                  </a:txBody>
                  <a:tcPr>
                    <a:solidFill>
                      <a:schemeClr val="bg1">
                        <a:lumMod val="85000"/>
                      </a:schemeClr>
                    </a:solidFill>
                  </a:tcPr>
                </a:tc>
                <a:tc>
                  <a:txBody>
                    <a:bodyPr/>
                    <a:lstStyle/>
                    <a:p>
                      <a:pPr algn="ctr"/>
                      <a:r>
                        <a:rPr lang="en-US" dirty="0"/>
                        <a:t>64</a:t>
                      </a:r>
                      <a:endParaRPr lang="en-IN" dirty="0"/>
                    </a:p>
                  </a:txBody>
                  <a:tcPr>
                    <a:solidFill>
                      <a:schemeClr val="bg1">
                        <a:lumMod val="85000"/>
                      </a:schemeClr>
                    </a:solidFill>
                  </a:tcPr>
                </a:tc>
                <a:tc>
                  <a:txBody>
                    <a:bodyPr/>
                    <a:lstStyle/>
                    <a:p>
                      <a:pPr algn="ctr"/>
                      <a:r>
                        <a:rPr lang="en-US" dirty="0"/>
                        <a:t>32</a:t>
                      </a:r>
                      <a:endParaRPr lang="en-IN" dirty="0"/>
                    </a:p>
                  </a:txBody>
                  <a:tcPr>
                    <a:solidFill>
                      <a:schemeClr val="bg1">
                        <a:lumMod val="85000"/>
                      </a:schemeClr>
                    </a:solidFill>
                  </a:tcPr>
                </a:tc>
                <a:tc>
                  <a:txBody>
                    <a:bodyPr/>
                    <a:lstStyle/>
                    <a:p>
                      <a:pPr algn="ctr"/>
                      <a:r>
                        <a:rPr lang="en-US" dirty="0"/>
                        <a:t>16</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extLst>
                  <a:ext uri="{0D108BD9-81ED-4DB2-BD59-A6C34878D82A}">
                    <a16:rowId xmlns:a16="http://schemas.microsoft.com/office/drawing/2014/main" val="2917776827"/>
                  </a:ext>
                </a:extLst>
              </a:tr>
            </a:tbl>
          </a:graphicData>
        </a:graphic>
      </p:graphicFrame>
      <p:cxnSp>
        <p:nvCxnSpPr>
          <p:cNvPr id="14" name="Straight Arrow Connector 13">
            <a:extLst>
              <a:ext uri="{FF2B5EF4-FFF2-40B4-BE49-F238E27FC236}">
                <a16:creationId xmlns:a16="http://schemas.microsoft.com/office/drawing/2014/main" id="{1EEC221C-563F-4704-82DB-115724BFDEEE}"/>
              </a:ext>
            </a:extLst>
          </p:cNvPr>
          <p:cNvCxnSpPr>
            <a:cxnSpLocks/>
          </p:cNvCxnSpPr>
          <p:nvPr/>
        </p:nvCxnSpPr>
        <p:spPr>
          <a:xfrm>
            <a:off x="8120543"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3B22842-CBE9-4BD8-B7A7-3A3F7C4621C8}"/>
              </a:ext>
            </a:extLst>
          </p:cNvPr>
          <p:cNvCxnSpPr>
            <a:cxnSpLocks/>
          </p:cNvCxnSpPr>
          <p:nvPr/>
        </p:nvCxnSpPr>
        <p:spPr>
          <a:xfrm>
            <a:off x="723969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A396EE8-A854-4164-B873-86F4E252DF79}"/>
              </a:ext>
            </a:extLst>
          </p:cNvPr>
          <p:cNvCxnSpPr>
            <a:cxnSpLocks/>
          </p:cNvCxnSpPr>
          <p:nvPr/>
        </p:nvCxnSpPr>
        <p:spPr>
          <a:xfrm>
            <a:off x="6132352"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635669-3DAD-4453-BAD5-BE6664842DCE}"/>
              </a:ext>
            </a:extLst>
          </p:cNvPr>
          <p:cNvCxnSpPr>
            <a:cxnSpLocks/>
          </p:cNvCxnSpPr>
          <p:nvPr/>
        </p:nvCxnSpPr>
        <p:spPr>
          <a:xfrm>
            <a:off x="507533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DA4C612-372A-4DB2-B337-99AA608C1D91}"/>
              </a:ext>
            </a:extLst>
          </p:cNvPr>
          <p:cNvCxnSpPr>
            <a:cxnSpLocks/>
          </p:cNvCxnSpPr>
          <p:nvPr/>
        </p:nvCxnSpPr>
        <p:spPr>
          <a:xfrm>
            <a:off x="400154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3F75ED3-53C3-484F-8E56-CFEBA17E963D}"/>
              </a:ext>
            </a:extLst>
          </p:cNvPr>
          <p:cNvCxnSpPr>
            <a:cxnSpLocks/>
          </p:cNvCxnSpPr>
          <p:nvPr/>
        </p:nvCxnSpPr>
        <p:spPr>
          <a:xfrm>
            <a:off x="2936147"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834237C-FC69-4597-941F-5D2ACC56CB36}"/>
              </a:ext>
            </a:extLst>
          </p:cNvPr>
          <p:cNvCxnSpPr>
            <a:cxnSpLocks/>
          </p:cNvCxnSpPr>
          <p:nvPr/>
        </p:nvCxnSpPr>
        <p:spPr>
          <a:xfrm>
            <a:off x="1963024"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7026D80-18CC-41CC-8589-A40E018D7F3D}"/>
              </a:ext>
            </a:extLst>
          </p:cNvPr>
          <p:cNvCxnSpPr>
            <a:cxnSpLocks/>
          </p:cNvCxnSpPr>
          <p:nvPr/>
        </p:nvCxnSpPr>
        <p:spPr>
          <a:xfrm>
            <a:off x="1191237"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8F43340-8195-46F0-B652-38650344823E}"/>
              </a:ext>
            </a:extLst>
          </p:cNvPr>
          <p:cNvSpPr txBox="1"/>
          <p:nvPr/>
        </p:nvSpPr>
        <p:spPr>
          <a:xfrm>
            <a:off x="7031781" y="2375250"/>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4" name="TextBox 23">
            <a:extLst>
              <a:ext uri="{FF2B5EF4-FFF2-40B4-BE49-F238E27FC236}">
                <a16:creationId xmlns:a16="http://schemas.microsoft.com/office/drawing/2014/main" id="{1C5D3798-94DA-4D2B-9062-39884AE82F75}"/>
              </a:ext>
            </a:extLst>
          </p:cNvPr>
          <p:cNvSpPr txBox="1"/>
          <p:nvPr/>
        </p:nvSpPr>
        <p:spPr>
          <a:xfrm>
            <a:off x="5904324" y="2306980"/>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5" name="TextBox 24">
            <a:extLst>
              <a:ext uri="{FF2B5EF4-FFF2-40B4-BE49-F238E27FC236}">
                <a16:creationId xmlns:a16="http://schemas.microsoft.com/office/drawing/2014/main" id="{4944D648-A34F-4A51-BF21-047DEB95A320}"/>
              </a:ext>
            </a:extLst>
          </p:cNvPr>
          <p:cNvSpPr txBox="1"/>
          <p:nvPr/>
        </p:nvSpPr>
        <p:spPr>
          <a:xfrm>
            <a:off x="4863965" y="2309627"/>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6" name="TextBox 25">
            <a:extLst>
              <a:ext uri="{FF2B5EF4-FFF2-40B4-BE49-F238E27FC236}">
                <a16:creationId xmlns:a16="http://schemas.microsoft.com/office/drawing/2014/main" id="{305E4AE1-0DE8-4325-B2B2-A40D5A2ACC53}"/>
              </a:ext>
            </a:extLst>
          </p:cNvPr>
          <p:cNvSpPr txBox="1"/>
          <p:nvPr/>
        </p:nvSpPr>
        <p:spPr>
          <a:xfrm>
            <a:off x="3831995" y="2370832"/>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7" name="TextBox 26">
            <a:extLst>
              <a:ext uri="{FF2B5EF4-FFF2-40B4-BE49-F238E27FC236}">
                <a16:creationId xmlns:a16="http://schemas.microsoft.com/office/drawing/2014/main" id="{0EAF92F1-2131-41FE-8B5D-778032D3F4FD}"/>
              </a:ext>
            </a:extLst>
          </p:cNvPr>
          <p:cNvSpPr txBox="1"/>
          <p:nvPr/>
        </p:nvSpPr>
        <p:spPr>
          <a:xfrm>
            <a:off x="2741204" y="2346683"/>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8" name="TextBox 27">
            <a:extLst>
              <a:ext uri="{FF2B5EF4-FFF2-40B4-BE49-F238E27FC236}">
                <a16:creationId xmlns:a16="http://schemas.microsoft.com/office/drawing/2014/main" id="{5BE9735E-5B54-4B2A-BD0E-C7DDB50CCCAC}"/>
              </a:ext>
            </a:extLst>
          </p:cNvPr>
          <p:cNvSpPr txBox="1"/>
          <p:nvPr/>
        </p:nvSpPr>
        <p:spPr>
          <a:xfrm>
            <a:off x="1801595" y="2346683"/>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9" name="TextBox 28">
            <a:extLst>
              <a:ext uri="{FF2B5EF4-FFF2-40B4-BE49-F238E27FC236}">
                <a16:creationId xmlns:a16="http://schemas.microsoft.com/office/drawing/2014/main" id="{96073A12-F20D-441B-A123-303A492A0F42}"/>
              </a:ext>
            </a:extLst>
          </p:cNvPr>
          <p:cNvSpPr txBox="1"/>
          <p:nvPr/>
        </p:nvSpPr>
        <p:spPr>
          <a:xfrm>
            <a:off x="1046447" y="2327237"/>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3132466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B5AE44-274B-4818-BA39-A10DD5B77990}"/>
              </a:ext>
            </a:extLst>
          </p:cNvPr>
          <p:cNvSpPr>
            <a:spLocks noGrp="1"/>
          </p:cNvSpPr>
          <p:nvPr>
            <p:ph idx="1"/>
          </p:nvPr>
        </p:nvSpPr>
        <p:spPr/>
        <p:txBody>
          <a:bodyPr/>
          <a:lstStyle/>
          <a:p>
            <a:pPr marL="0" indent="0" algn="ctr">
              <a:buNone/>
            </a:pPr>
            <a:r>
              <a:rPr lang="en-US" dirty="0"/>
              <a:t>Convert these bits into mask</a:t>
            </a:r>
          </a:p>
          <a:p>
            <a:pPr marL="0" indent="0" algn="ctr">
              <a:buNone/>
            </a:pPr>
            <a:r>
              <a:rPr lang="en-US" dirty="0"/>
              <a:t>11110000</a:t>
            </a:r>
          </a:p>
          <a:p>
            <a:pPr marL="0" indent="0" algn="ctr">
              <a:buNone/>
            </a:pPr>
            <a:r>
              <a:rPr lang="en-US" sz="2800" dirty="0">
                <a:latin typeface="Bahnschrift" panose="020B0502040204020203" pitchFamily="34" charset="0"/>
              </a:rPr>
              <a:t>                                                                          0</a:t>
            </a: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3" name="Title 2">
            <a:extLst>
              <a:ext uri="{FF2B5EF4-FFF2-40B4-BE49-F238E27FC236}">
                <a16:creationId xmlns:a16="http://schemas.microsoft.com/office/drawing/2014/main" id="{68559E3D-4DFF-4A29-AC93-8ADF59186F8C}"/>
              </a:ext>
            </a:extLst>
          </p:cNvPr>
          <p:cNvSpPr>
            <a:spLocks noGrp="1"/>
          </p:cNvSpPr>
          <p:nvPr>
            <p:ph type="title"/>
          </p:nvPr>
        </p:nvSpPr>
        <p:spPr/>
        <p:txBody>
          <a:bodyPr/>
          <a:lstStyle/>
          <a:p>
            <a:r>
              <a:rPr lang="en-US" dirty="0"/>
              <a:t>Question related to classless routing?</a:t>
            </a:r>
            <a:endParaRPr lang="en-IN" dirty="0"/>
          </a:p>
        </p:txBody>
      </p:sp>
      <p:graphicFrame>
        <p:nvGraphicFramePr>
          <p:cNvPr id="5" name="Table 5">
            <a:extLst>
              <a:ext uri="{FF2B5EF4-FFF2-40B4-BE49-F238E27FC236}">
                <a16:creationId xmlns:a16="http://schemas.microsoft.com/office/drawing/2014/main" id="{E44EDB97-A0A4-479B-813E-EA6CF4DCBB0C}"/>
              </a:ext>
            </a:extLst>
          </p:cNvPr>
          <p:cNvGraphicFramePr>
            <a:graphicFrameLocks noGrp="1"/>
          </p:cNvGraphicFramePr>
          <p:nvPr/>
        </p:nvGraphicFramePr>
        <p:xfrm>
          <a:off x="873840" y="3108826"/>
          <a:ext cx="7934602" cy="1539212"/>
        </p:xfrm>
        <a:graphic>
          <a:graphicData uri="http://schemas.openxmlformats.org/drawingml/2006/table">
            <a:tbl>
              <a:tblPr firstRow="1" bandRow="1">
                <a:tableStyleId>{5C22544A-7EE6-4342-B048-85BDC9FD1C3A}</a:tableStyleId>
              </a:tblPr>
              <a:tblGrid>
                <a:gridCol w="659860">
                  <a:extLst>
                    <a:ext uri="{9D8B030D-6E8A-4147-A177-3AD203B41FA5}">
                      <a16:colId xmlns:a16="http://schemas.microsoft.com/office/drawing/2014/main" val="3077949458"/>
                    </a:ext>
                  </a:extLst>
                </a:gridCol>
                <a:gridCol w="893736">
                  <a:extLst>
                    <a:ext uri="{9D8B030D-6E8A-4147-A177-3AD203B41FA5}">
                      <a16:colId xmlns:a16="http://schemas.microsoft.com/office/drawing/2014/main" val="1897866171"/>
                    </a:ext>
                  </a:extLst>
                </a:gridCol>
                <a:gridCol w="1063501">
                  <a:extLst>
                    <a:ext uri="{9D8B030D-6E8A-4147-A177-3AD203B41FA5}">
                      <a16:colId xmlns:a16="http://schemas.microsoft.com/office/drawing/2014/main" val="1187682853"/>
                    </a:ext>
                  </a:extLst>
                </a:gridCol>
                <a:gridCol w="1063501">
                  <a:extLst>
                    <a:ext uri="{9D8B030D-6E8A-4147-A177-3AD203B41FA5}">
                      <a16:colId xmlns:a16="http://schemas.microsoft.com/office/drawing/2014/main" val="841889116"/>
                    </a:ext>
                  </a:extLst>
                </a:gridCol>
                <a:gridCol w="1063501">
                  <a:extLst>
                    <a:ext uri="{9D8B030D-6E8A-4147-A177-3AD203B41FA5}">
                      <a16:colId xmlns:a16="http://schemas.microsoft.com/office/drawing/2014/main" val="3812833949"/>
                    </a:ext>
                  </a:extLst>
                </a:gridCol>
                <a:gridCol w="1063501">
                  <a:extLst>
                    <a:ext uri="{9D8B030D-6E8A-4147-A177-3AD203B41FA5}">
                      <a16:colId xmlns:a16="http://schemas.microsoft.com/office/drawing/2014/main" val="1598347968"/>
                    </a:ext>
                  </a:extLst>
                </a:gridCol>
                <a:gridCol w="1162266">
                  <a:extLst>
                    <a:ext uri="{9D8B030D-6E8A-4147-A177-3AD203B41FA5}">
                      <a16:colId xmlns:a16="http://schemas.microsoft.com/office/drawing/2014/main" val="347209312"/>
                    </a:ext>
                  </a:extLst>
                </a:gridCol>
                <a:gridCol w="964736">
                  <a:extLst>
                    <a:ext uri="{9D8B030D-6E8A-4147-A177-3AD203B41FA5}">
                      <a16:colId xmlns:a16="http://schemas.microsoft.com/office/drawing/2014/main" val="253202355"/>
                    </a:ext>
                  </a:extLst>
                </a:gridCol>
              </a:tblGrid>
              <a:tr h="309017">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extLst>
                  <a:ext uri="{0D108BD9-81ED-4DB2-BD59-A6C34878D82A}">
                    <a16:rowId xmlns:a16="http://schemas.microsoft.com/office/drawing/2014/main" val="3823773978"/>
                  </a:ext>
                </a:extLst>
              </a:tr>
              <a:tr h="5333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7</a:t>
                      </a:r>
                      <a:endParaRPr lang="en-IN" dirty="0"/>
                    </a:p>
                    <a:p>
                      <a:pPr algn="ctr"/>
                      <a:endParaRPr lang="en-IN"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6</a:t>
                      </a:r>
                      <a:endParaRPr lang="en-IN" dirty="0"/>
                    </a:p>
                    <a:p>
                      <a:pPr algn="ctr"/>
                      <a:endParaRPr lang="en-IN"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5</a:t>
                      </a:r>
                      <a:endParaRPr lang="en-IN" dirty="0"/>
                    </a:p>
                    <a:p>
                      <a:pPr algn="ctr"/>
                      <a:endParaRPr lang="en-IN" dirty="0"/>
                    </a:p>
                  </a:txBody>
                  <a:tcPr>
                    <a:solidFill>
                      <a:schemeClr val="bg1">
                        <a:lumMod val="85000"/>
                      </a:schemeClr>
                    </a:solidFill>
                  </a:tcPr>
                </a:tc>
                <a:tc>
                  <a:txBody>
                    <a:bodyPr/>
                    <a:lstStyle/>
                    <a:p>
                      <a:pPr algn="ctr"/>
                      <a:r>
                        <a:rPr lang="en-US" dirty="0"/>
                        <a:t>1* 2</a:t>
                      </a:r>
                      <a:r>
                        <a:rPr lang="en-US" baseline="30000" dirty="0"/>
                        <a:t>4</a:t>
                      </a:r>
                      <a:endParaRPr lang="en-IN" dirty="0"/>
                    </a:p>
                  </a:txBody>
                  <a:tcPr>
                    <a:solidFill>
                      <a:schemeClr val="bg1">
                        <a:lumMod val="85000"/>
                      </a:schemeClr>
                    </a:solidFill>
                  </a:tcPr>
                </a:tc>
                <a:tc>
                  <a:txBody>
                    <a:bodyPr/>
                    <a:lstStyle/>
                    <a:p>
                      <a:pPr algn="ctr"/>
                      <a:r>
                        <a:rPr lang="en-US" dirty="0"/>
                        <a:t>0* 2</a:t>
                      </a:r>
                      <a:r>
                        <a:rPr lang="en-US" baseline="30000" dirty="0"/>
                        <a:t>3</a:t>
                      </a:r>
                      <a:endParaRPr lang="en-IN" dirty="0"/>
                    </a:p>
                  </a:txBody>
                  <a:tcPr>
                    <a:solidFill>
                      <a:schemeClr val="bg1">
                        <a:lumMod val="85000"/>
                      </a:schemeClr>
                    </a:solidFill>
                  </a:tcPr>
                </a:tc>
                <a:tc>
                  <a:txBody>
                    <a:bodyPr/>
                    <a:lstStyle/>
                    <a:p>
                      <a:pPr algn="ctr"/>
                      <a:r>
                        <a:rPr lang="en-US" dirty="0"/>
                        <a:t>0* 2</a:t>
                      </a:r>
                      <a:r>
                        <a:rPr lang="en-US" baseline="30000" dirty="0"/>
                        <a:t>2</a:t>
                      </a:r>
                      <a:endParaRPr lang="en-IN" dirty="0"/>
                    </a:p>
                  </a:txBody>
                  <a:tcPr>
                    <a:solidFill>
                      <a:schemeClr val="bg1">
                        <a:lumMod val="85000"/>
                      </a:schemeClr>
                    </a:solidFill>
                  </a:tcPr>
                </a:tc>
                <a:tc>
                  <a:txBody>
                    <a:bodyPr/>
                    <a:lstStyle/>
                    <a:p>
                      <a:pPr algn="ctr"/>
                      <a:r>
                        <a:rPr lang="en-US" dirty="0"/>
                        <a:t>0* 2</a:t>
                      </a:r>
                      <a:r>
                        <a:rPr lang="en-US" baseline="30000" dirty="0"/>
                        <a:t>1</a:t>
                      </a:r>
                      <a:endParaRPr lang="en-IN" dirty="0"/>
                    </a:p>
                  </a:txBody>
                  <a:tcPr>
                    <a:solidFill>
                      <a:schemeClr val="bg1">
                        <a:lumMod val="85000"/>
                      </a:schemeClr>
                    </a:solidFill>
                  </a:tcPr>
                </a:tc>
                <a:tc>
                  <a:txBody>
                    <a:bodyPr/>
                    <a:lstStyle/>
                    <a:p>
                      <a:pPr algn="ctr"/>
                      <a:r>
                        <a:rPr lang="en-US" dirty="0"/>
                        <a:t>    0* 2</a:t>
                      </a:r>
                      <a:r>
                        <a:rPr lang="en-US" baseline="30000" dirty="0"/>
                        <a:t>0</a:t>
                      </a:r>
                      <a:endParaRPr lang="en-IN" dirty="0"/>
                    </a:p>
                  </a:txBody>
                  <a:tcPr>
                    <a:solidFill>
                      <a:schemeClr val="bg1">
                        <a:lumMod val="85000"/>
                      </a:schemeClr>
                    </a:solidFill>
                  </a:tcPr>
                </a:tc>
                <a:extLst>
                  <a:ext uri="{0D108BD9-81ED-4DB2-BD59-A6C34878D82A}">
                    <a16:rowId xmlns:a16="http://schemas.microsoft.com/office/drawing/2014/main" val="1186224476"/>
                  </a:ext>
                </a:extLst>
              </a:tr>
              <a:tr h="533372">
                <a:tc>
                  <a:txBody>
                    <a:bodyPr/>
                    <a:lstStyle/>
                    <a:p>
                      <a:pPr algn="ctr"/>
                      <a:r>
                        <a:rPr lang="en-US" dirty="0"/>
                        <a:t>128</a:t>
                      </a:r>
                      <a:endParaRPr lang="en-IN" dirty="0"/>
                    </a:p>
                  </a:txBody>
                  <a:tcPr>
                    <a:solidFill>
                      <a:schemeClr val="bg1">
                        <a:lumMod val="85000"/>
                      </a:schemeClr>
                    </a:solidFill>
                  </a:tcPr>
                </a:tc>
                <a:tc>
                  <a:txBody>
                    <a:bodyPr/>
                    <a:lstStyle/>
                    <a:p>
                      <a:pPr algn="ctr"/>
                      <a:r>
                        <a:rPr lang="en-US" dirty="0"/>
                        <a:t>64</a:t>
                      </a:r>
                      <a:endParaRPr lang="en-IN" dirty="0"/>
                    </a:p>
                  </a:txBody>
                  <a:tcPr>
                    <a:solidFill>
                      <a:schemeClr val="bg1">
                        <a:lumMod val="85000"/>
                      </a:schemeClr>
                    </a:solidFill>
                  </a:tcPr>
                </a:tc>
                <a:tc>
                  <a:txBody>
                    <a:bodyPr/>
                    <a:lstStyle/>
                    <a:p>
                      <a:pPr algn="ctr"/>
                      <a:r>
                        <a:rPr lang="en-US" dirty="0"/>
                        <a:t>32</a:t>
                      </a:r>
                      <a:endParaRPr lang="en-IN" dirty="0"/>
                    </a:p>
                  </a:txBody>
                  <a:tcPr>
                    <a:solidFill>
                      <a:schemeClr val="bg1">
                        <a:lumMod val="85000"/>
                      </a:schemeClr>
                    </a:solidFill>
                  </a:tcPr>
                </a:tc>
                <a:tc>
                  <a:txBody>
                    <a:bodyPr/>
                    <a:lstStyle/>
                    <a:p>
                      <a:pPr algn="ctr"/>
                      <a:r>
                        <a:rPr lang="en-US" dirty="0"/>
                        <a:t>16</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tc>
                  <a:txBody>
                    <a:bodyPr/>
                    <a:lstStyle/>
                    <a:p>
                      <a:pPr algn="ctr"/>
                      <a:r>
                        <a:rPr lang="en-US" dirty="0"/>
                        <a:t>0</a:t>
                      </a:r>
                      <a:endParaRPr lang="en-IN" dirty="0"/>
                    </a:p>
                  </a:txBody>
                  <a:tcPr>
                    <a:solidFill>
                      <a:schemeClr val="bg1">
                        <a:lumMod val="85000"/>
                      </a:schemeClr>
                    </a:solidFill>
                  </a:tcPr>
                </a:tc>
                <a:extLst>
                  <a:ext uri="{0D108BD9-81ED-4DB2-BD59-A6C34878D82A}">
                    <a16:rowId xmlns:a16="http://schemas.microsoft.com/office/drawing/2014/main" val="2917776827"/>
                  </a:ext>
                </a:extLst>
              </a:tr>
            </a:tbl>
          </a:graphicData>
        </a:graphic>
      </p:graphicFrame>
      <p:cxnSp>
        <p:nvCxnSpPr>
          <p:cNvPr id="14" name="Straight Arrow Connector 13">
            <a:extLst>
              <a:ext uri="{FF2B5EF4-FFF2-40B4-BE49-F238E27FC236}">
                <a16:creationId xmlns:a16="http://schemas.microsoft.com/office/drawing/2014/main" id="{1EEC221C-563F-4704-82DB-115724BFDEEE}"/>
              </a:ext>
            </a:extLst>
          </p:cNvPr>
          <p:cNvCxnSpPr>
            <a:cxnSpLocks/>
          </p:cNvCxnSpPr>
          <p:nvPr/>
        </p:nvCxnSpPr>
        <p:spPr>
          <a:xfrm>
            <a:off x="8120543"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3B22842-CBE9-4BD8-B7A7-3A3F7C4621C8}"/>
              </a:ext>
            </a:extLst>
          </p:cNvPr>
          <p:cNvCxnSpPr>
            <a:cxnSpLocks/>
          </p:cNvCxnSpPr>
          <p:nvPr/>
        </p:nvCxnSpPr>
        <p:spPr>
          <a:xfrm>
            <a:off x="723969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A396EE8-A854-4164-B873-86F4E252DF79}"/>
              </a:ext>
            </a:extLst>
          </p:cNvPr>
          <p:cNvCxnSpPr>
            <a:cxnSpLocks/>
          </p:cNvCxnSpPr>
          <p:nvPr/>
        </p:nvCxnSpPr>
        <p:spPr>
          <a:xfrm>
            <a:off x="6132352"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635669-3DAD-4453-BAD5-BE6664842DCE}"/>
              </a:ext>
            </a:extLst>
          </p:cNvPr>
          <p:cNvCxnSpPr>
            <a:cxnSpLocks/>
          </p:cNvCxnSpPr>
          <p:nvPr/>
        </p:nvCxnSpPr>
        <p:spPr>
          <a:xfrm>
            <a:off x="507533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DA4C612-372A-4DB2-B337-99AA608C1D91}"/>
              </a:ext>
            </a:extLst>
          </p:cNvPr>
          <p:cNvCxnSpPr>
            <a:cxnSpLocks/>
          </p:cNvCxnSpPr>
          <p:nvPr/>
        </p:nvCxnSpPr>
        <p:spPr>
          <a:xfrm>
            <a:off x="4001549"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3F75ED3-53C3-484F-8E56-CFEBA17E963D}"/>
              </a:ext>
            </a:extLst>
          </p:cNvPr>
          <p:cNvCxnSpPr>
            <a:cxnSpLocks/>
          </p:cNvCxnSpPr>
          <p:nvPr/>
        </p:nvCxnSpPr>
        <p:spPr>
          <a:xfrm>
            <a:off x="2936147"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834237C-FC69-4597-941F-5D2ACC56CB36}"/>
              </a:ext>
            </a:extLst>
          </p:cNvPr>
          <p:cNvCxnSpPr>
            <a:cxnSpLocks/>
          </p:cNvCxnSpPr>
          <p:nvPr/>
        </p:nvCxnSpPr>
        <p:spPr>
          <a:xfrm>
            <a:off x="1963024"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7026D80-18CC-41CC-8589-A40E018D7F3D}"/>
              </a:ext>
            </a:extLst>
          </p:cNvPr>
          <p:cNvCxnSpPr>
            <a:cxnSpLocks/>
          </p:cNvCxnSpPr>
          <p:nvPr/>
        </p:nvCxnSpPr>
        <p:spPr>
          <a:xfrm>
            <a:off x="1191237" y="2785145"/>
            <a:ext cx="0" cy="323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8F43340-8195-46F0-B652-38650344823E}"/>
              </a:ext>
            </a:extLst>
          </p:cNvPr>
          <p:cNvSpPr txBox="1"/>
          <p:nvPr/>
        </p:nvSpPr>
        <p:spPr>
          <a:xfrm>
            <a:off x="7031781" y="2375250"/>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4" name="TextBox 23">
            <a:extLst>
              <a:ext uri="{FF2B5EF4-FFF2-40B4-BE49-F238E27FC236}">
                <a16:creationId xmlns:a16="http://schemas.microsoft.com/office/drawing/2014/main" id="{1C5D3798-94DA-4D2B-9062-39884AE82F75}"/>
              </a:ext>
            </a:extLst>
          </p:cNvPr>
          <p:cNvSpPr txBox="1"/>
          <p:nvPr/>
        </p:nvSpPr>
        <p:spPr>
          <a:xfrm>
            <a:off x="5904324" y="2306980"/>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5" name="TextBox 24">
            <a:extLst>
              <a:ext uri="{FF2B5EF4-FFF2-40B4-BE49-F238E27FC236}">
                <a16:creationId xmlns:a16="http://schemas.microsoft.com/office/drawing/2014/main" id="{4944D648-A34F-4A51-BF21-047DEB95A320}"/>
              </a:ext>
            </a:extLst>
          </p:cNvPr>
          <p:cNvSpPr txBox="1"/>
          <p:nvPr/>
        </p:nvSpPr>
        <p:spPr>
          <a:xfrm>
            <a:off x="4863965" y="2309627"/>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6" name="TextBox 25">
            <a:extLst>
              <a:ext uri="{FF2B5EF4-FFF2-40B4-BE49-F238E27FC236}">
                <a16:creationId xmlns:a16="http://schemas.microsoft.com/office/drawing/2014/main" id="{305E4AE1-0DE8-4325-B2B2-A40D5A2ACC53}"/>
              </a:ext>
            </a:extLst>
          </p:cNvPr>
          <p:cNvSpPr txBox="1"/>
          <p:nvPr/>
        </p:nvSpPr>
        <p:spPr>
          <a:xfrm>
            <a:off x="3831995" y="2370832"/>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7" name="TextBox 26">
            <a:extLst>
              <a:ext uri="{FF2B5EF4-FFF2-40B4-BE49-F238E27FC236}">
                <a16:creationId xmlns:a16="http://schemas.microsoft.com/office/drawing/2014/main" id="{0EAF92F1-2131-41FE-8B5D-778032D3F4FD}"/>
              </a:ext>
            </a:extLst>
          </p:cNvPr>
          <p:cNvSpPr txBox="1"/>
          <p:nvPr/>
        </p:nvSpPr>
        <p:spPr>
          <a:xfrm>
            <a:off x="2741204" y="2346683"/>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8" name="TextBox 27">
            <a:extLst>
              <a:ext uri="{FF2B5EF4-FFF2-40B4-BE49-F238E27FC236}">
                <a16:creationId xmlns:a16="http://schemas.microsoft.com/office/drawing/2014/main" id="{5BE9735E-5B54-4B2A-BD0E-C7DDB50CCCAC}"/>
              </a:ext>
            </a:extLst>
          </p:cNvPr>
          <p:cNvSpPr txBox="1"/>
          <p:nvPr/>
        </p:nvSpPr>
        <p:spPr>
          <a:xfrm>
            <a:off x="1801595" y="2346683"/>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9" name="TextBox 28">
            <a:extLst>
              <a:ext uri="{FF2B5EF4-FFF2-40B4-BE49-F238E27FC236}">
                <a16:creationId xmlns:a16="http://schemas.microsoft.com/office/drawing/2014/main" id="{96073A12-F20D-441B-A123-303A492A0F42}"/>
              </a:ext>
            </a:extLst>
          </p:cNvPr>
          <p:cNvSpPr txBox="1"/>
          <p:nvPr/>
        </p:nvSpPr>
        <p:spPr>
          <a:xfrm>
            <a:off x="1046447" y="2327237"/>
            <a:ext cx="33564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30" name="TextBox 29">
            <a:extLst>
              <a:ext uri="{FF2B5EF4-FFF2-40B4-BE49-F238E27FC236}">
                <a16:creationId xmlns:a16="http://schemas.microsoft.com/office/drawing/2014/main" id="{800CF840-9179-45B4-BC53-DA282F906E92}"/>
              </a:ext>
            </a:extLst>
          </p:cNvPr>
          <p:cNvSpPr txBox="1"/>
          <p:nvPr/>
        </p:nvSpPr>
        <p:spPr>
          <a:xfrm>
            <a:off x="1300294" y="4957894"/>
            <a:ext cx="705514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128+64+32+16 = 240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13729765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B5AE44-274B-4818-BA39-A10DD5B77990}"/>
              </a:ext>
            </a:extLst>
          </p:cNvPr>
          <p:cNvSpPr>
            <a:spLocks noGrp="1"/>
          </p:cNvSpPr>
          <p:nvPr>
            <p:ph idx="1"/>
          </p:nvPr>
        </p:nvSpPr>
        <p:spPr/>
        <p:txBody>
          <a:bodyPr/>
          <a:lstStyle/>
          <a:p>
            <a:pPr marL="0" indent="0" algn="ctr">
              <a:buNone/>
            </a:pPr>
            <a:r>
              <a:rPr lang="en-US" sz="2800" dirty="0">
                <a:latin typeface="Bahnschrift" panose="020B0502040204020203" pitchFamily="34" charset="0"/>
              </a:rPr>
              <a:t>11111111.11111111.11111111.11110000</a:t>
            </a:r>
            <a:endParaRPr lang="en-US" dirty="0"/>
          </a:p>
          <a:p>
            <a:pPr marL="0" indent="0" algn="ctr">
              <a:buNone/>
            </a:pPr>
            <a:r>
              <a:rPr lang="en-US" dirty="0"/>
              <a:t>Convert these bits into mask</a:t>
            </a:r>
          </a:p>
          <a:p>
            <a:pPr marL="0" indent="0" algn="ctr">
              <a:buNone/>
            </a:pPr>
            <a:r>
              <a:rPr lang="en-US" dirty="0"/>
              <a:t>255.255.255. </a:t>
            </a:r>
            <a:r>
              <a:rPr lang="en-US" dirty="0">
                <a:solidFill>
                  <a:srgbClr val="FF0000"/>
                </a:solidFill>
              </a:rPr>
              <a:t>240 </a:t>
            </a:r>
            <a:r>
              <a:rPr lang="en-US" dirty="0"/>
              <a:t>(final mask)</a:t>
            </a:r>
          </a:p>
          <a:p>
            <a:pPr marL="0" indent="0">
              <a:buNone/>
            </a:pPr>
            <a:endParaRPr lang="en-US" dirty="0"/>
          </a:p>
          <a:p>
            <a:pPr marL="0" indent="0">
              <a:buNone/>
            </a:pPr>
            <a:r>
              <a:rPr lang="en-US" dirty="0"/>
              <a:t>                                  </a:t>
            </a:r>
            <a:endParaRPr lang="en-IN" dirty="0"/>
          </a:p>
        </p:txBody>
      </p:sp>
      <p:sp>
        <p:nvSpPr>
          <p:cNvPr id="3" name="Title 2">
            <a:extLst>
              <a:ext uri="{FF2B5EF4-FFF2-40B4-BE49-F238E27FC236}">
                <a16:creationId xmlns:a16="http://schemas.microsoft.com/office/drawing/2014/main" id="{68559E3D-4DFF-4A29-AC93-8ADF59186F8C}"/>
              </a:ext>
            </a:extLst>
          </p:cNvPr>
          <p:cNvSpPr>
            <a:spLocks noGrp="1"/>
          </p:cNvSpPr>
          <p:nvPr>
            <p:ph type="title"/>
          </p:nvPr>
        </p:nvSpPr>
        <p:spPr/>
        <p:txBody>
          <a:bodyPr/>
          <a:lstStyle/>
          <a:p>
            <a:r>
              <a:rPr lang="en-US" dirty="0"/>
              <a:t>Question related to classless routing?</a:t>
            </a:r>
            <a:endParaRPr lang="en-IN" dirty="0"/>
          </a:p>
        </p:txBody>
      </p:sp>
      <p:graphicFrame>
        <p:nvGraphicFramePr>
          <p:cNvPr id="5" name="Table 5">
            <a:extLst>
              <a:ext uri="{FF2B5EF4-FFF2-40B4-BE49-F238E27FC236}">
                <a16:creationId xmlns:a16="http://schemas.microsoft.com/office/drawing/2014/main" id="{E44EDB97-A0A4-479B-813E-EA6CF4DCBB0C}"/>
              </a:ext>
            </a:extLst>
          </p:cNvPr>
          <p:cNvGraphicFramePr>
            <a:graphicFrameLocks noGrp="1"/>
          </p:cNvGraphicFramePr>
          <p:nvPr/>
        </p:nvGraphicFramePr>
        <p:xfrm>
          <a:off x="873840" y="3108826"/>
          <a:ext cx="7934602" cy="1539212"/>
        </p:xfrm>
        <a:graphic>
          <a:graphicData uri="http://schemas.openxmlformats.org/drawingml/2006/table">
            <a:tbl>
              <a:tblPr firstRow="1" bandRow="1">
                <a:tableStyleId>{5C22544A-7EE6-4342-B048-85BDC9FD1C3A}</a:tableStyleId>
              </a:tblPr>
              <a:tblGrid>
                <a:gridCol w="659860">
                  <a:extLst>
                    <a:ext uri="{9D8B030D-6E8A-4147-A177-3AD203B41FA5}">
                      <a16:colId xmlns:a16="http://schemas.microsoft.com/office/drawing/2014/main" val="3077949458"/>
                    </a:ext>
                  </a:extLst>
                </a:gridCol>
                <a:gridCol w="893736">
                  <a:extLst>
                    <a:ext uri="{9D8B030D-6E8A-4147-A177-3AD203B41FA5}">
                      <a16:colId xmlns:a16="http://schemas.microsoft.com/office/drawing/2014/main" val="1897866171"/>
                    </a:ext>
                  </a:extLst>
                </a:gridCol>
                <a:gridCol w="1063501">
                  <a:extLst>
                    <a:ext uri="{9D8B030D-6E8A-4147-A177-3AD203B41FA5}">
                      <a16:colId xmlns:a16="http://schemas.microsoft.com/office/drawing/2014/main" val="1187682853"/>
                    </a:ext>
                  </a:extLst>
                </a:gridCol>
                <a:gridCol w="1063501">
                  <a:extLst>
                    <a:ext uri="{9D8B030D-6E8A-4147-A177-3AD203B41FA5}">
                      <a16:colId xmlns:a16="http://schemas.microsoft.com/office/drawing/2014/main" val="841889116"/>
                    </a:ext>
                  </a:extLst>
                </a:gridCol>
                <a:gridCol w="1063501">
                  <a:extLst>
                    <a:ext uri="{9D8B030D-6E8A-4147-A177-3AD203B41FA5}">
                      <a16:colId xmlns:a16="http://schemas.microsoft.com/office/drawing/2014/main" val="3812833949"/>
                    </a:ext>
                  </a:extLst>
                </a:gridCol>
                <a:gridCol w="1063501">
                  <a:extLst>
                    <a:ext uri="{9D8B030D-6E8A-4147-A177-3AD203B41FA5}">
                      <a16:colId xmlns:a16="http://schemas.microsoft.com/office/drawing/2014/main" val="1598347968"/>
                    </a:ext>
                  </a:extLst>
                </a:gridCol>
                <a:gridCol w="1162266">
                  <a:extLst>
                    <a:ext uri="{9D8B030D-6E8A-4147-A177-3AD203B41FA5}">
                      <a16:colId xmlns:a16="http://schemas.microsoft.com/office/drawing/2014/main" val="347209312"/>
                    </a:ext>
                  </a:extLst>
                </a:gridCol>
                <a:gridCol w="964736">
                  <a:extLst>
                    <a:ext uri="{9D8B030D-6E8A-4147-A177-3AD203B41FA5}">
                      <a16:colId xmlns:a16="http://schemas.microsoft.com/office/drawing/2014/main" val="253202355"/>
                    </a:ext>
                  </a:extLst>
                </a:gridCol>
              </a:tblGrid>
              <a:tr h="309017">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1</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tc>
                  <a:txBody>
                    <a:bodyPr/>
                    <a:lstStyle/>
                    <a:p>
                      <a:pPr algn="ctr"/>
                      <a:r>
                        <a:rPr lang="en-US" dirty="0"/>
                        <a:t>0</a:t>
                      </a:r>
                      <a:endParaRPr lang="en-IN" dirty="0"/>
                    </a:p>
                  </a:txBody>
                  <a:tcPr>
                    <a:solidFill>
                      <a:srgbClr val="7030A0"/>
                    </a:solidFill>
                  </a:tcPr>
                </a:tc>
                <a:extLst>
                  <a:ext uri="{0D108BD9-81ED-4DB2-BD59-A6C34878D82A}">
                    <a16:rowId xmlns:a16="http://schemas.microsoft.com/office/drawing/2014/main" val="3823773978"/>
                  </a:ext>
                </a:extLst>
              </a:tr>
              <a:tr h="533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7</a:t>
                      </a:r>
                      <a:endParaRPr lang="en-IN" dirty="0"/>
                    </a:p>
                    <a:p>
                      <a:endParaRPr lang="en-IN"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6</a:t>
                      </a:r>
                      <a:endParaRPr lang="en-IN" dirty="0"/>
                    </a:p>
                    <a:p>
                      <a:endParaRPr lang="en-IN"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a:t>
                      </a:r>
                      <a:r>
                        <a:rPr lang="en-US" baseline="30000" dirty="0"/>
                        <a:t>5</a:t>
                      </a:r>
                      <a:endParaRPr lang="en-IN" dirty="0"/>
                    </a:p>
                    <a:p>
                      <a:endParaRPr lang="en-IN" dirty="0"/>
                    </a:p>
                  </a:txBody>
                  <a:tcPr>
                    <a:solidFill>
                      <a:schemeClr val="bg1">
                        <a:lumMod val="85000"/>
                      </a:schemeClr>
                    </a:solidFill>
                  </a:tcPr>
                </a:tc>
                <a:tc>
                  <a:txBody>
                    <a:bodyPr/>
                    <a:lstStyle/>
                    <a:p>
                      <a:r>
                        <a:rPr lang="en-US" dirty="0"/>
                        <a:t>1* 2</a:t>
                      </a:r>
                      <a:r>
                        <a:rPr lang="en-US" baseline="30000" dirty="0"/>
                        <a:t>4</a:t>
                      </a:r>
                      <a:endParaRPr lang="en-IN" dirty="0"/>
                    </a:p>
                  </a:txBody>
                  <a:tcPr>
                    <a:solidFill>
                      <a:schemeClr val="bg1">
                        <a:lumMod val="85000"/>
                      </a:schemeClr>
                    </a:solidFill>
                  </a:tcPr>
                </a:tc>
                <a:tc>
                  <a:txBody>
                    <a:bodyPr/>
                    <a:lstStyle/>
                    <a:p>
                      <a:r>
                        <a:rPr lang="en-US" dirty="0"/>
                        <a:t>0* 2</a:t>
                      </a:r>
                      <a:r>
                        <a:rPr lang="en-US" baseline="30000" dirty="0"/>
                        <a:t>3</a:t>
                      </a:r>
                      <a:endParaRPr lang="en-IN" dirty="0"/>
                    </a:p>
                  </a:txBody>
                  <a:tcPr>
                    <a:solidFill>
                      <a:schemeClr val="bg1">
                        <a:lumMod val="85000"/>
                      </a:schemeClr>
                    </a:solidFill>
                  </a:tcPr>
                </a:tc>
                <a:tc>
                  <a:txBody>
                    <a:bodyPr/>
                    <a:lstStyle/>
                    <a:p>
                      <a:r>
                        <a:rPr lang="en-US" dirty="0"/>
                        <a:t>0* 2</a:t>
                      </a:r>
                      <a:r>
                        <a:rPr lang="en-US" baseline="30000" dirty="0"/>
                        <a:t>2</a:t>
                      </a:r>
                      <a:endParaRPr lang="en-IN" dirty="0"/>
                    </a:p>
                  </a:txBody>
                  <a:tcPr>
                    <a:solidFill>
                      <a:schemeClr val="bg1">
                        <a:lumMod val="85000"/>
                      </a:schemeClr>
                    </a:solidFill>
                  </a:tcPr>
                </a:tc>
                <a:tc>
                  <a:txBody>
                    <a:bodyPr/>
                    <a:lstStyle/>
                    <a:p>
                      <a:r>
                        <a:rPr lang="en-US" dirty="0"/>
                        <a:t>0* 2</a:t>
                      </a:r>
                      <a:r>
                        <a:rPr lang="en-US" baseline="30000" dirty="0"/>
                        <a:t>1</a:t>
                      </a:r>
                      <a:endParaRPr lang="en-IN" dirty="0"/>
                    </a:p>
                  </a:txBody>
                  <a:tcPr>
                    <a:solidFill>
                      <a:schemeClr val="bg1">
                        <a:lumMod val="85000"/>
                      </a:schemeClr>
                    </a:solidFill>
                  </a:tcPr>
                </a:tc>
                <a:tc>
                  <a:txBody>
                    <a:bodyPr/>
                    <a:lstStyle/>
                    <a:p>
                      <a:r>
                        <a:rPr lang="en-US" dirty="0"/>
                        <a:t>    0* 2</a:t>
                      </a:r>
                      <a:r>
                        <a:rPr lang="en-US" baseline="30000" dirty="0"/>
                        <a:t>0</a:t>
                      </a:r>
                      <a:endParaRPr lang="en-IN" dirty="0"/>
                    </a:p>
                  </a:txBody>
                  <a:tcPr>
                    <a:solidFill>
                      <a:schemeClr val="bg1">
                        <a:lumMod val="85000"/>
                      </a:schemeClr>
                    </a:solidFill>
                  </a:tcPr>
                </a:tc>
                <a:extLst>
                  <a:ext uri="{0D108BD9-81ED-4DB2-BD59-A6C34878D82A}">
                    <a16:rowId xmlns:a16="http://schemas.microsoft.com/office/drawing/2014/main" val="1186224476"/>
                  </a:ext>
                </a:extLst>
              </a:tr>
              <a:tr h="533372">
                <a:tc>
                  <a:txBody>
                    <a:bodyPr/>
                    <a:lstStyle/>
                    <a:p>
                      <a:r>
                        <a:rPr lang="en-US" dirty="0"/>
                        <a:t>128</a:t>
                      </a:r>
                      <a:endParaRPr lang="en-IN" dirty="0"/>
                    </a:p>
                  </a:txBody>
                  <a:tcPr>
                    <a:solidFill>
                      <a:schemeClr val="bg1">
                        <a:lumMod val="85000"/>
                      </a:schemeClr>
                    </a:solidFill>
                  </a:tcPr>
                </a:tc>
                <a:tc>
                  <a:txBody>
                    <a:bodyPr/>
                    <a:lstStyle/>
                    <a:p>
                      <a:r>
                        <a:rPr lang="en-US" dirty="0"/>
                        <a:t>64</a:t>
                      </a:r>
                      <a:endParaRPr lang="en-IN" dirty="0"/>
                    </a:p>
                  </a:txBody>
                  <a:tcPr>
                    <a:solidFill>
                      <a:schemeClr val="bg1">
                        <a:lumMod val="85000"/>
                      </a:schemeClr>
                    </a:solidFill>
                  </a:tcPr>
                </a:tc>
                <a:tc>
                  <a:txBody>
                    <a:bodyPr/>
                    <a:lstStyle/>
                    <a:p>
                      <a:r>
                        <a:rPr lang="en-US" dirty="0"/>
                        <a:t>32</a:t>
                      </a:r>
                      <a:endParaRPr lang="en-IN" dirty="0"/>
                    </a:p>
                  </a:txBody>
                  <a:tcPr>
                    <a:solidFill>
                      <a:schemeClr val="bg1">
                        <a:lumMod val="85000"/>
                      </a:schemeClr>
                    </a:solidFill>
                  </a:tcPr>
                </a:tc>
                <a:tc>
                  <a:txBody>
                    <a:bodyPr/>
                    <a:lstStyle/>
                    <a:p>
                      <a:r>
                        <a:rPr lang="en-US" dirty="0"/>
                        <a:t>16</a:t>
                      </a:r>
                      <a:endParaRPr lang="en-IN" dirty="0"/>
                    </a:p>
                  </a:txBody>
                  <a:tcPr>
                    <a:solidFill>
                      <a:schemeClr val="bg1">
                        <a:lumMod val="85000"/>
                      </a:schemeClr>
                    </a:solidFill>
                  </a:tcPr>
                </a:tc>
                <a:tc>
                  <a:txBody>
                    <a:bodyPr/>
                    <a:lstStyle/>
                    <a:p>
                      <a:r>
                        <a:rPr lang="en-US" dirty="0"/>
                        <a:t>0</a:t>
                      </a:r>
                      <a:endParaRPr lang="en-IN" dirty="0"/>
                    </a:p>
                  </a:txBody>
                  <a:tcPr>
                    <a:solidFill>
                      <a:schemeClr val="bg1">
                        <a:lumMod val="85000"/>
                      </a:schemeClr>
                    </a:solidFill>
                  </a:tcPr>
                </a:tc>
                <a:tc>
                  <a:txBody>
                    <a:bodyPr/>
                    <a:lstStyle/>
                    <a:p>
                      <a:r>
                        <a:rPr lang="en-US" dirty="0"/>
                        <a:t>0</a:t>
                      </a:r>
                      <a:endParaRPr lang="en-IN" dirty="0"/>
                    </a:p>
                  </a:txBody>
                  <a:tcPr>
                    <a:solidFill>
                      <a:schemeClr val="bg1">
                        <a:lumMod val="85000"/>
                      </a:schemeClr>
                    </a:solidFill>
                  </a:tcPr>
                </a:tc>
                <a:tc>
                  <a:txBody>
                    <a:bodyPr/>
                    <a:lstStyle/>
                    <a:p>
                      <a:r>
                        <a:rPr lang="en-US" dirty="0"/>
                        <a:t>0</a:t>
                      </a:r>
                      <a:endParaRPr lang="en-IN" dirty="0"/>
                    </a:p>
                  </a:txBody>
                  <a:tcPr>
                    <a:solidFill>
                      <a:schemeClr val="bg1">
                        <a:lumMod val="85000"/>
                      </a:schemeClr>
                    </a:solidFill>
                  </a:tcPr>
                </a:tc>
                <a:tc>
                  <a:txBody>
                    <a:bodyPr/>
                    <a:lstStyle/>
                    <a:p>
                      <a:r>
                        <a:rPr lang="en-US" dirty="0"/>
                        <a:t>0</a:t>
                      </a:r>
                      <a:endParaRPr lang="en-IN" dirty="0"/>
                    </a:p>
                  </a:txBody>
                  <a:tcPr>
                    <a:solidFill>
                      <a:schemeClr val="bg1">
                        <a:lumMod val="85000"/>
                      </a:schemeClr>
                    </a:solidFill>
                  </a:tcPr>
                </a:tc>
                <a:extLst>
                  <a:ext uri="{0D108BD9-81ED-4DB2-BD59-A6C34878D82A}">
                    <a16:rowId xmlns:a16="http://schemas.microsoft.com/office/drawing/2014/main" val="2157767459"/>
                  </a:ext>
                </a:extLst>
              </a:tr>
            </a:tbl>
          </a:graphicData>
        </a:graphic>
      </p:graphicFrame>
      <p:sp>
        <p:nvSpPr>
          <p:cNvPr id="6" name="TextBox 5">
            <a:extLst>
              <a:ext uri="{FF2B5EF4-FFF2-40B4-BE49-F238E27FC236}">
                <a16:creationId xmlns:a16="http://schemas.microsoft.com/office/drawing/2014/main" id="{BEE51528-3111-403B-8FA9-31944A13C63A}"/>
              </a:ext>
            </a:extLst>
          </p:cNvPr>
          <p:cNvSpPr txBox="1"/>
          <p:nvPr/>
        </p:nvSpPr>
        <p:spPr>
          <a:xfrm>
            <a:off x="1300294" y="4957894"/>
            <a:ext cx="705514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128+64+32+16 = 240</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44897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Dotted-decimal Notation and Binary Notation</a:t>
            </a:r>
          </a:p>
        </p:txBody>
      </p:sp>
      <p:sp>
        <p:nvSpPr>
          <p:cNvPr id="3" name="Rectangle 2">
            <a:extLst>
              <a:ext uri="{FF2B5EF4-FFF2-40B4-BE49-F238E27FC236}">
                <a16:creationId xmlns:a16="http://schemas.microsoft.com/office/drawing/2014/main" id="{60321613-595C-4D3D-B2AC-7E10F9DB23ED}"/>
              </a:ext>
            </a:extLst>
          </p:cNvPr>
          <p:cNvSpPr/>
          <p:nvPr/>
        </p:nvSpPr>
        <p:spPr>
          <a:xfrm>
            <a:off x="1592828" y="3112067"/>
            <a:ext cx="1181686" cy="337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ahnschrift" panose="020B0502040204020203" pitchFamily="34" charset="0"/>
              </a:rPr>
              <a:t>10000000</a:t>
            </a:r>
          </a:p>
        </p:txBody>
      </p:sp>
      <p:sp>
        <p:nvSpPr>
          <p:cNvPr id="6" name="Rectangle 5">
            <a:extLst>
              <a:ext uri="{FF2B5EF4-FFF2-40B4-BE49-F238E27FC236}">
                <a16:creationId xmlns:a16="http://schemas.microsoft.com/office/drawing/2014/main" id="{022E687B-931D-4A9C-B374-750FE6054403}"/>
              </a:ext>
            </a:extLst>
          </p:cNvPr>
          <p:cNvSpPr/>
          <p:nvPr/>
        </p:nvSpPr>
        <p:spPr>
          <a:xfrm>
            <a:off x="3094892" y="3112067"/>
            <a:ext cx="1181686" cy="337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ahnschrift" panose="020B0502040204020203" pitchFamily="34" charset="0"/>
              </a:rPr>
              <a:t>000010II</a:t>
            </a:r>
          </a:p>
        </p:txBody>
      </p:sp>
      <p:sp>
        <p:nvSpPr>
          <p:cNvPr id="7" name="Rectangle 6">
            <a:extLst>
              <a:ext uri="{FF2B5EF4-FFF2-40B4-BE49-F238E27FC236}">
                <a16:creationId xmlns:a16="http://schemas.microsoft.com/office/drawing/2014/main" id="{EE0D0268-11A9-4836-A725-2884B434F4A0}"/>
              </a:ext>
            </a:extLst>
          </p:cNvPr>
          <p:cNvSpPr/>
          <p:nvPr/>
        </p:nvSpPr>
        <p:spPr>
          <a:xfrm>
            <a:off x="4596956" y="3112067"/>
            <a:ext cx="1181686" cy="337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ahnschrift" panose="020B0502040204020203" pitchFamily="34" charset="0"/>
              </a:rPr>
              <a:t>00000011</a:t>
            </a:r>
          </a:p>
        </p:txBody>
      </p:sp>
      <p:sp>
        <p:nvSpPr>
          <p:cNvPr id="10" name="Rectangle 9">
            <a:extLst>
              <a:ext uri="{FF2B5EF4-FFF2-40B4-BE49-F238E27FC236}">
                <a16:creationId xmlns:a16="http://schemas.microsoft.com/office/drawing/2014/main" id="{2493509F-BEDA-406F-BA24-6927BC588088}"/>
              </a:ext>
            </a:extLst>
          </p:cNvPr>
          <p:cNvSpPr/>
          <p:nvPr/>
        </p:nvSpPr>
        <p:spPr>
          <a:xfrm>
            <a:off x="6099020" y="3112066"/>
            <a:ext cx="1181686" cy="337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latin typeface="Bahnschrift" panose="020B0502040204020203" pitchFamily="34" charset="0"/>
              </a:rPr>
              <a:t>00011111</a:t>
            </a:r>
          </a:p>
        </p:txBody>
      </p:sp>
      <p:sp>
        <p:nvSpPr>
          <p:cNvPr id="11" name="Rectangle 10">
            <a:extLst>
              <a:ext uri="{FF2B5EF4-FFF2-40B4-BE49-F238E27FC236}">
                <a16:creationId xmlns:a16="http://schemas.microsoft.com/office/drawing/2014/main" id="{CA4D2B11-AEB5-467E-850A-2A7C68B36CC3}"/>
              </a:ext>
            </a:extLst>
          </p:cNvPr>
          <p:cNvSpPr/>
          <p:nvPr/>
        </p:nvSpPr>
        <p:spPr>
          <a:xfrm>
            <a:off x="3199723" y="4089772"/>
            <a:ext cx="2427352" cy="337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ysClr val="windowText" lastClr="000000"/>
                </a:solidFill>
                <a:latin typeface="Bahnschrift" panose="020B0502040204020203" pitchFamily="34" charset="0"/>
              </a:rPr>
              <a:t>128.11.3.31</a:t>
            </a:r>
          </a:p>
        </p:txBody>
      </p:sp>
      <p:cxnSp>
        <p:nvCxnSpPr>
          <p:cNvPr id="13" name="Straight Connector 12">
            <a:extLst>
              <a:ext uri="{FF2B5EF4-FFF2-40B4-BE49-F238E27FC236}">
                <a16:creationId xmlns:a16="http://schemas.microsoft.com/office/drawing/2014/main" id="{FDB4CC3D-C35E-4673-81D7-5E4C38ED6F5A}"/>
              </a:ext>
            </a:extLst>
          </p:cNvPr>
          <p:cNvCxnSpPr>
            <a:stCxn id="3" idx="2"/>
            <a:endCxn id="11" idx="0"/>
          </p:cNvCxnSpPr>
          <p:nvPr/>
        </p:nvCxnSpPr>
        <p:spPr>
          <a:xfrm>
            <a:off x="2183671" y="3449692"/>
            <a:ext cx="2229728" cy="64008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243A50A-C63E-4709-B702-89F5810EDB6C}"/>
              </a:ext>
            </a:extLst>
          </p:cNvPr>
          <p:cNvCxnSpPr>
            <a:stCxn id="6" idx="2"/>
            <a:endCxn id="11" idx="0"/>
          </p:cNvCxnSpPr>
          <p:nvPr/>
        </p:nvCxnSpPr>
        <p:spPr>
          <a:xfrm>
            <a:off x="3685735" y="3449692"/>
            <a:ext cx="727664" cy="64008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506F7A9-7404-4ACF-A620-A0ECD6CC48C5}"/>
              </a:ext>
            </a:extLst>
          </p:cNvPr>
          <p:cNvCxnSpPr>
            <a:stCxn id="7" idx="2"/>
            <a:endCxn id="11" idx="0"/>
          </p:cNvCxnSpPr>
          <p:nvPr/>
        </p:nvCxnSpPr>
        <p:spPr>
          <a:xfrm flipH="1">
            <a:off x="4413399" y="3449692"/>
            <a:ext cx="774400" cy="64008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2E3D22F4-3414-4736-96B9-D2165CC915C5}"/>
              </a:ext>
            </a:extLst>
          </p:cNvPr>
          <p:cNvCxnSpPr>
            <a:stCxn id="10" idx="2"/>
            <a:endCxn id="11" idx="0"/>
          </p:cNvCxnSpPr>
          <p:nvPr/>
        </p:nvCxnSpPr>
        <p:spPr>
          <a:xfrm flipH="1">
            <a:off x="4413399" y="3449691"/>
            <a:ext cx="2276464" cy="640081"/>
          </a:xfrm>
          <a:prstGeom prst="line">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4413D42A-57BD-4362-8A18-C660D026A38F}"/>
              </a:ext>
            </a:extLst>
          </p:cNvPr>
          <p:cNvSpPr/>
          <p:nvPr/>
        </p:nvSpPr>
        <p:spPr>
          <a:xfrm>
            <a:off x="1438083" y="2886984"/>
            <a:ext cx="5950633" cy="1610751"/>
          </a:xfrm>
          <a:prstGeom prst="rect">
            <a:avLst/>
          </a:prstGeom>
          <a:noFill/>
          <a:ln w="1905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26A9F36-8735-49C8-9405-C99CB62F7F8A}"/>
              </a:ext>
            </a:extLst>
          </p:cNvPr>
          <p:cNvSpPr txBox="1"/>
          <p:nvPr/>
        </p:nvSpPr>
        <p:spPr>
          <a:xfrm>
            <a:off x="650968" y="2360264"/>
            <a:ext cx="7891976" cy="400110"/>
          </a:xfrm>
          <a:prstGeom prst="rect">
            <a:avLst/>
          </a:prstGeom>
          <a:noFill/>
        </p:spPr>
        <p:txBody>
          <a:bodyPr wrap="square" rtlCol="0">
            <a:spAutoFit/>
          </a:bodyPr>
          <a:lstStyle/>
          <a:p>
            <a:r>
              <a:rPr lang="en-IN" sz="2000" dirty="0">
                <a:latin typeface="Bahnschrift" panose="020B0502040204020203" pitchFamily="34" charset="0"/>
              </a:rPr>
              <a:t>Dotted-decimal notation and binary notation for an IPv4 address</a:t>
            </a:r>
          </a:p>
        </p:txBody>
      </p:sp>
    </p:spTree>
    <p:extLst>
      <p:ext uri="{BB962C8B-B14F-4D97-AF65-F5344CB8AC3E}">
        <p14:creationId xmlns:p14="http://schemas.microsoft.com/office/powerpoint/2010/main" val="40230556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200.10.20.40/28</a:t>
            </a:r>
          </a:p>
          <a:p>
            <a:pPr marL="0" indent="0">
              <a:buNone/>
            </a:pPr>
            <a:r>
              <a:rPr lang="en-US" dirty="0"/>
              <a:t>              </a:t>
            </a:r>
            <a:endParaRPr lang="en-IN" dirty="0"/>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44B5EE1C-24B9-492D-97F5-0245981FE605}"/>
              </a:ext>
            </a:extLst>
          </p:cNvPr>
          <p:cNvCxnSpPr/>
          <p:nvPr/>
        </p:nvCxnSpPr>
        <p:spPr>
          <a:xfrm>
            <a:off x="3129094" y="34761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A3085E3-103A-4147-9080-9574D84E739E}"/>
              </a:ext>
            </a:extLst>
          </p:cNvPr>
          <p:cNvSpPr txBox="1"/>
          <p:nvPr/>
        </p:nvSpPr>
        <p:spPr>
          <a:xfrm>
            <a:off x="2600586" y="2952926"/>
            <a:ext cx="5150841" cy="16619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200(this representing 8 bits)</a:t>
            </a:r>
            <a:endParaRPr kumimoji="0" lang="en-IN"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Tree>
    <p:extLst>
      <p:ext uri="{BB962C8B-B14F-4D97-AF65-F5344CB8AC3E}">
        <p14:creationId xmlns:p14="http://schemas.microsoft.com/office/powerpoint/2010/main" val="40459128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 10. 20. 40/28</a:t>
            </a:r>
          </a:p>
          <a:p>
            <a:pPr marL="0" indent="0">
              <a:buNone/>
            </a:pPr>
            <a:r>
              <a:rPr lang="en-US" dirty="0"/>
              <a:t>             </a:t>
            </a:r>
          </a:p>
          <a:p>
            <a:pPr marL="0" indent="0">
              <a:buNone/>
            </a:pPr>
            <a:r>
              <a:rPr lang="en-US" dirty="0"/>
              <a:t>                           </a:t>
            </a:r>
            <a:br>
              <a:rPr lang="en-US" dirty="0"/>
            </a:br>
            <a:r>
              <a:rPr lang="en-US" dirty="0"/>
              <a:t>                         200 . 10(representing 8 bits) </a:t>
            </a:r>
          </a:p>
          <a:p>
            <a:pPr marL="0" indent="0">
              <a:buNone/>
            </a:pPr>
            <a:r>
              <a:rPr lang="en-US" dirty="0"/>
              <a:t>i.e. 8+8=16</a:t>
            </a:r>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44B5EE1C-24B9-492D-97F5-0245981FE605}"/>
              </a:ext>
            </a:extLst>
          </p:cNvPr>
          <p:cNvCxnSpPr/>
          <p:nvPr/>
        </p:nvCxnSpPr>
        <p:spPr>
          <a:xfrm>
            <a:off x="3129094" y="34761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4D91860-007C-4D8F-B71A-9D9B70EA1047}"/>
              </a:ext>
            </a:extLst>
          </p:cNvPr>
          <p:cNvCxnSpPr/>
          <p:nvPr/>
        </p:nvCxnSpPr>
        <p:spPr>
          <a:xfrm>
            <a:off x="3754732" y="347712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7870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 10. 20. 40/28</a:t>
            </a:r>
          </a:p>
          <a:p>
            <a:pPr marL="0" indent="0">
              <a:buNone/>
            </a:pPr>
            <a:r>
              <a:rPr lang="en-US" dirty="0"/>
              <a:t>             </a:t>
            </a:r>
          </a:p>
          <a:p>
            <a:pPr marL="0" indent="0">
              <a:buNone/>
            </a:pPr>
            <a:r>
              <a:rPr lang="en-US" dirty="0"/>
              <a:t>                           </a:t>
            </a:r>
            <a:br>
              <a:rPr lang="en-US" dirty="0"/>
            </a:br>
            <a:r>
              <a:rPr lang="en-US" dirty="0"/>
              <a:t>                         200 . 10. 20(representing 8 bits) </a:t>
            </a:r>
          </a:p>
          <a:p>
            <a:pPr marL="0" indent="0">
              <a:buNone/>
            </a:pPr>
            <a:r>
              <a:rPr lang="en-US" dirty="0"/>
              <a:t>i.e. 8+8+8=24</a:t>
            </a:r>
          </a:p>
          <a:p>
            <a:pPr marL="0" indent="0">
              <a:buNone/>
            </a:pPr>
            <a:r>
              <a:rPr lang="en-US" dirty="0"/>
              <a:t>We need 28</a:t>
            </a:r>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44B5EE1C-24B9-492D-97F5-0245981FE605}"/>
              </a:ext>
            </a:extLst>
          </p:cNvPr>
          <p:cNvCxnSpPr/>
          <p:nvPr/>
        </p:nvCxnSpPr>
        <p:spPr>
          <a:xfrm>
            <a:off x="3129094" y="34761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545E021-7518-4E04-B432-9C545C0EDA68}"/>
              </a:ext>
            </a:extLst>
          </p:cNvPr>
          <p:cNvCxnSpPr/>
          <p:nvPr/>
        </p:nvCxnSpPr>
        <p:spPr>
          <a:xfrm>
            <a:off x="3706610" y="3476147"/>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00E2EBD-1B0B-4E04-B20C-9281CA30C21F}"/>
              </a:ext>
            </a:extLst>
          </p:cNvPr>
          <p:cNvCxnSpPr/>
          <p:nvPr/>
        </p:nvCxnSpPr>
        <p:spPr>
          <a:xfrm>
            <a:off x="4300168" y="34761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6789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200. 10. 20. </a:t>
            </a:r>
            <a:r>
              <a:rPr lang="en-US" dirty="0">
                <a:solidFill>
                  <a:srgbClr val="FF0000"/>
                </a:solidFill>
              </a:rPr>
              <a:t>40</a:t>
            </a:r>
            <a:r>
              <a:rPr lang="en-US" dirty="0"/>
              <a:t>/28</a:t>
            </a:r>
          </a:p>
          <a:p>
            <a:pPr marL="0" indent="0">
              <a:buNone/>
            </a:pPr>
            <a:r>
              <a:rPr lang="en-US" dirty="0"/>
              <a:t>             </a:t>
            </a:r>
          </a:p>
          <a:p>
            <a:pPr marL="0" indent="0">
              <a:buNone/>
            </a:pPr>
            <a:r>
              <a:rPr lang="en-US" dirty="0"/>
              <a:t>                           </a:t>
            </a:r>
            <a:br>
              <a:rPr lang="en-US" dirty="0"/>
            </a:br>
            <a:r>
              <a:rPr lang="en-US" dirty="0"/>
              <a:t>                         200 . 10. 20. </a:t>
            </a:r>
            <a:r>
              <a:rPr lang="en-US" dirty="0">
                <a:solidFill>
                  <a:srgbClr val="FF0000"/>
                </a:solidFill>
              </a:rPr>
              <a:t>00101000 </a:t>
            </a:r>
          </a:p>
          <a:p>
            <a:pPr marL="0" indent="0">
              <a:buNone/>
            </a:pPr>
            <a:r>
              <a:rPr lang="en-US" dirty="0"/>
              <a:t>i.e. 8+8+8=24</a:t>
            </a:r>
          </a:p>
          <a:p>
            <a:pPr marL="0" indent="0">
              <a:buNone/>
            </a:pPr>
            <a:r>
              <a:rPr lang="en-US" dirty="0"/>
              <a:t>We need 28. we need 4 more bits to complete 28.</a:t>
            </a:r>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44B5EE1C-24B9-492D-97F5-0245981FE605}"/>
              </a:ext>
            </a:extLst>
          </p:cNvPr>
          <p:cNvCxnSpPr/>
          <p:nvPr/>
        </p:nvCxnSpPr>
        <p:spPr>
          <a:xfrm>
            <a:off x="3129094" y="3460104"/>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F8B7153-3E1F-40B0-BE28-D2747DE121AA}"/>
              </a:ext>
            </a:extLst>
          </p:cNvPr>
          <p:cNvCxnSpPr/>
          <p:nvPr/>
        </p:nvCxnSpPr>
        <p:spPr>
          <a:xfrm>
            <a:off x="3791824" y="3477045"/>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A49ADCE-DBC0-405B-B2F4-5F7C6C518BDF}"/>
              </a:ext>
            </a:extLst>
          </p:cNvPr>
          <p:cNvCxnSpPr/>
          <p:nvPr/>
        </p:nvCxnSpPr>
        <p:spPr>
          <a:xfrm>
            <a:off x="4331957" y="3476065"/>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2395197-7D55-42FF-9A0B-6BA816455878}"/>
              </a:ext>
            </a:extLst>
          </p:cNvPr>
          <p:cNvCxnSpPr>
            <a:cxnSpLocks/>
          </p:cNvCxnSpPr>
          <p:nvPr/>
        </p:nvCxnSpPr>
        <p:spPr>
          <a:xfrm>
            <a:off x="4890782" y="3429000"/>
            <a:ext cx="0" cy="8493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05810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200. 10. 20. </a:t>
            </a:r>
            <a:r>
              <a:rPr lang="en-US" dirty="0">
                <a:solidFill>
                  <a:srgbClr val="FF0000"/>
                </a:solidFill>
              </a:rPr>
              <a:t>40</a:t>
            </a:r>
            <a:r>
              <a:rPr lang="en-US" dirty="0"/>
              <a:t>/28</a:t>
            </a:r>
          </a:p>
          <a:p>
            <a:pPr marL="0" indent="0">
              <a:buNone/>
            </a:pPr>
            <a:r>
              <a:rPr lang="en-US" dirty="0"/>
              <a:t>             </a:t>
            </a:r>
          </a:p>
          <a:p>
            <a:pPr marL="0" indent="0">
              <a:buNone/>
            </a:pPr>
            <a:r>
              <a:rPr lang="en-US" dirty="0"/>
              <a:t>                           </a:t>
            </a:r>
            <a:br>
              <a:rPr lang="en-US" dirty="0"/>
            </a:br>
            <a:r>
              <a:rPr lang="en-US" dirty="0"/>
              <a:t>                         200 . 10. 20. 0010</a:t>
            </a:r>
            <a:r>
              <a:rPr lang="en-US" dirty="0">
                <a:solidFill>
                  <a:srgbClr val="FF0000"/>
                </a:solidFill>
              </a:rPr>
              <a:t>1000 </a:t>
            </a:r>
          </a:p>
          <a:p>
            <a:pPr marL="0" indent="0">
              <a:buNone/>
            </a:pPr>
            <a:r>
              <a:rPr lang="en-US" dirty="0"/>
              <a:t>i.e. 8+8+8=24</a:t>
            </a:r>
          </a:p>
          <a:p>
            <a:pPr marL="0" indent="0">
              <a:buNone/>
            </a:pPr>
            <a:endParaRPr lang="en-US" dirty="0"/>
          </a:p>
          <a:p>
            <a:pPr marL="0" indent="0">
              <a:buNone/>
            </a:pPr>
            <a:r>
              <a:rPr lang="en-US" dirty="0"/>
              <a:t>We need 28. we need 4 more bits to complete 28.</a:t>
            </a:r>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Left Brace 6">
            <a:extLst>
              <a:ext uri="{FF2B5EF4-FFF2-40B4-BE49-F238E27FC236}">
                <a16:creationId xmlns:a16="http://schemas.microsoft.com/office/drawing/2014/main" id="{3655C92F-8EE7-4917-A1C9-A0385B783E3D}"/>
              </a:ext>
            </a:extLst>
          </p:cNvPr>
          <p:cNvSpPr/>
          <p:nvPr/>
        </p:nvSpPr>
        <p:spPr>
          <a:xfrm rot="16200000">
            <a:off x="4922862" y="4344019"/>
            <a:ext cx="195902" cy="71306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8">
            <a:extLst>
              <a:ext uri="{FF2B5EF4-FFF2-40B4-BE49-F238E27FC236}">
                <a16:creationId xmlns:a16="http://schemas.microsoft.com/office/drawing/2014/main" id="{4D8119A4-36AA-4419-A823-76C065D8C621}"/>
              </a:ext>
            </a:extLst>
          </p:cNvPr>
          <p:cNvSpPr txBox="1"/>
          <p:nvPr/>
        </p:nvSpPr>
        <p:spPr>
          <a:xfrm>
            <a:off x="4572000" y="4924338"/>
            <a:ext cx="435208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We wont change network ID. 28 will complete now</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cxnSp>
        <p:nvCxnSpPr>
          <p:cNvPr id="13" name="Straight Arrow Connector 12">
            <a:extLst>
              <a:ext uri="{FF2B5EF4-FFF2-40B4-BE49-F238E27FC236}">
                <a16:creationId xmlns:a16="http://schemas.microsoft.com/office/drawing/2014/main" id="{C0E18B59-630F-449E-A918-2B55E70675FF}"/>
              </a:ext>
            </a:extLst>
          </p:cNvPr>
          <p:cNvCxnSpPr/>
          <p:nvPr/>
        </p:nvCxnSpPr>
        <p:spPr>
          <a:xfrm flipH="1">
            <a:off x="5872294" y="2355438"/>
            <a:ext cx="2139192" cy="20320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706CEB2-AEE8-4196-88E2-9B0D2C6BD2E0}"/>
              </a:ext>
            </a:extLst>
          </p:cNvPr>
          <p:cNvSpPr txBox="1"/>
          <p:nvPr/>
        </p:nvSpPr>
        <p:spPr>
          <a:xfrm rot="-2700000">
            <a:off x="6133877" y="3317884"/>
            <a:ext cx="261580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4 representing host</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cxnSp>
        <p:nvCxnSpPr>
          <p:cNvPr id="16" name="Straight Arrow Connector 15">
            <a:extLst>
              <a:ext uri="{FF2B5EF4-FFF2-40B4-BE49-F238E27FC236}">
                <a16:creationId xmlns:a16="http://schemas.microsoft.com/office/drawing/2014/main" id="{48B7DA50-A9BC-4867-B7AB-902327FB5156}"/>
              </a:ext>
            </a:extLst>
          </p:cNvPr>
          <p:cNvCxnSpPr/>
          <p:nvPr/>
        </p:nvCxnSpPr>
        <p:spPr>
          <a:xfrm>
            <a:off x="3129094" y="3460104"/>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A15B4E1-3266-4E32-A28C-CCFBE277E849}"/>
              </a:ext>
            </a:extLst>
          </p:cNvPr>
          <p:cNvCxnSpPr/>
          <p:nvPr/>
        </p:nvCxnSpPr>
        <p:spPr>
          <a:xfrm>
            <a:off x="3791824" y="3477045"/>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9F721A4-AEF7-4990-8A29-9C1DC6942C22}"/>
              </a:ext>
            </a:extLst>
          </p:cNvPr>
          <p:cNvCxnSpPr/>
          <p:nvPr/>
        </p:nvCxnSpPr>
        <p:spPr>
          <a:xfrm>
            <a:off x="4331957" y="3476065"/>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F4B3B0C-FF09-4DA9-9E20-04875B5C2917}"/>
              </a:ext>
            </a:extLst>
          </p:cNvPr>
          <p:cNvCxnSpPr>
            <a:cxnSpLocks/>
          </p:cNvCxnSpPr>
          <p:nvPr/>
        </p:nvCxnSpPr>
        <p:spPr>
          <a:xfrm>
            <a:off x="4890782" y="3429000"/>
            <a:ext cx="0" cy="8493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27320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200. 10. 20. </a:t>
            </a:r>
            <a:r>
              <a:rPr lang="en-US" dirty="0">
                <a:solidFill>
                  <a:srgbClr val="FF0000"/>
                </a:solidFill>
              </a:rPr>
              <a:t>40</a:t>
            </a:r>
            <a:r>
              <a:rPr lang="en-US" dirty="0"/>
              <a:t>/28</a:t>
            </a:r>
          </a:p>
          <a:p>
            <a:pPr marL="0" indent="0">
              <a:buNone/>
            </a:pPr>
            <a:r>
              <a:rPr lang="en-US" dirty="0"/>
              <a:t>             </a:t>
            </a:r>
          </a:p>
          <a:p>
            <a:pPr marL="0" indent="0">
              <a:buNone/>
            </a:pPr>
            <a:r>
              <a:rPr lang="en-US" dirty="0"/>
              <a:t>                           </a:t>
            </a:r>
            <a:br>
              <a:rPr lang="en-US" dirty="0"/>
            </a:br>
            <a:r>
              <a:rPr lang="en-US" dirty="0"/>
              <a:t>                         200 . 10. 20. 0010</a:t>
            </a:r>
            <a:r>
              <a:rPr lang="en-US" dirty="0">
                <a:solidFill>
                  <a:srgbClr val="FF0000"/>
                </a:solidFill>
              </a:rPr>
              <a:t>0000 </a:t>
            </a:r>
          </a:p>
          <a:p>
            <a:pPr marL="0" indent="0">
              <a:buNone/>
            </a:pPr>
            <a:r>
              <a:rPr lang="en-US" dirty="0"/>
              <a:t>i.e. 8+8+8=24</a:t>
            </a:r>
          </a:p>
          <a:p>
            <a:pPr marL="0" indent="0">
              <a:buNone/>
            </a:pPr>
            <a:endParaRPr lang="en-US" dirty="0"/>
          </a:p>
          <a:p>
            <a:pPr marL="0" indent="0">
              <a:buNone/>
            </a:pPr>
            <a:r>
              <a:rPr lang="en-US" dirty="0"/>
              <a:t>We need 28. we need 4 more bits to complete 28.</a:t>
            </a:r>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44B5EE1C-24B9-492D-97F5-0245981FE605}"/>
              </a:ext>
            </a:extLst>
          </p:cNvPr>
          <p:cNvCxnSpPr/>
          <p:nvPr/>
        </p:nvCxnSpPr>
        <p:spPr>
          <a:xfrm>
            <a:off x="3129094" y="34761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F8B7153-3E1F-40B0-BE28-D2747DE121AA}"/>
              </a:ext>
            </a:extLst>
          </p:cNvPr>
          <p:cNvCxnSpPr/>
          <p:nvPr/>
        </p:nvCxnSpPr>
        <p:spPr>
          <a:xfrm>
            <a:off x="3791824" y="3429000"/>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A49ADCE-DBC0-405B-B2F4-5F7C6C518BDF}"/>
              </a:ext>
            </a:extLst>
          </p:cNvPr>
          <p:cNvCxnSpPr/>
          <p:nvPr/>
        </p:nvCxnSpPr>
        <p:spPr>
          <a:xfrm>
            <a:off x="4219662" y="3429000"/>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Left Brace 6">
            <a:extLst>
              <a:ext uri="{FF2B5EF4-FFF2-40B4-BE49-F238E27FC236}">
                <a16:creationId xmlns:a16="http://schemas.microsoft.com/office/drawing/2014/main" id="{3655C92F-8EE7-4917-A1C9-A0385B783E3D}"/>
              </a:ext>
            </a:extLst>
          </p:cNvPr>
          <p:cNvSpPr/>
          <p:nvPr/>
        </p:nvSpPr>
        <p:spPr>
          <a:xfrm rot="16200000">
            <a:off x="4922862" y="4344019"/>
            <a:ext cx="195902" cy="71306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3" name="Straight Arrow Connector 12">
            <a:extLst>
              <a:ext uri="{FF2B5EF4-FFF2-40B4-BE49-F238E27FC236}">
                <a16:creationId xmlns:a16="http://schemas.microsoft.com/office/drawing/2014/main" id="{C0E18B59-630F-449E-A918-2B55E70675FF}"/>
              </a:ext>
            </a:extLst>
          </p:cNvPr>
          <p:cNvCxnSpPr/>
          <p:nvPr/>
        </p:nvCxnSpPr>
        <p:spPr>
          <a:xfrm flipH="1">
            <a:off x="5872294" y="2355438"/>
            <a:ext cx="2139192" cy="20320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706CEB2-AEE8-4196-88E2-9B0D2C6BD2E0}"/>
              </a:ext>
            </a:extLst>
          </p:cNvPr>
          <p:cNvSpPr txBox="1"/>
          <p:nvPr/>
        </p:nvSpPr>
        <p:spPr>
          <a:xfrm rot="-2700000">
            <a:off x="6095878" y="3247116"/>
            <a:ext cx="228637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4 representing host</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15" name="Left Brace 14">
            <a:extLst>
              <a:ext uri="{FF2B5EF4-FFF2-40B4-BE49-F238E27FC236}">
                <a16:creationId xmlns:a16="http://schemas.microsoft.com/office/drawing/2014/main" id="{A6259E5C-EC73-4828-AF3F-43200A57A2C4}"/>
              </a:ext>
            </a:extLst>
          </p:cNvPr>
          <p:cNvSpPr/>
          <p:nvPr/>
        </p:nvSpPr>
        <p:spPr>
          <a:xfrm rot="16200000">
            <a:off x="5635928" y="4310462"/>
            <a:ext cx="195902" cy="71306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A4E6CFF4-1B49-42D6-811E-4D84559207DA}"/>
              </a:ext>
            </a:extLst>
          </p:cNvPr>
          <p:cNvSpPr/>
          <p:nvPr/>
        </p:nvSpPr>
        <p:spPr>
          <a:xfrm>
            <a:off x="5528344" y="4798502"/>
            <a:ext cx="2684477" cy="58293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All host bits will be converted into zero</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cxnSp>
        <p:nvCxnSpPr>
          <p:cNvPr id="16" name="Straight Arrow Connector 15">
            <a:extLst>
              <a:ext uri="{FF2B5EF4-FFF2-40B4-BE49-F238E27FC236}">
                <a16:creationId xmlns:a16="http://schemas.microsoft.com/office/drawing/2014/main" id="{7EA91ED6-B117-405A-8639-AECE7C89E6AD}"/>
              </a:ext>
            </a:extLst>
          </p:cNvPr>
          <p:cNvCxnSpPr>
            <a:cxnSpLocks/>
          </p:cNvCxnSpPr>
          <p:nvPr/>
        </p:nvCxnSpPr>
        <p:spPr>
          <a:xfrm>
            <a:off x="4848837" y="3429000"/>
            <a:ext cx="0" cy="8776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82182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A4D1A-3316-4BD0-895C-8CA9F353A974}"/>
              </a:ext>
            </a:extLst>
          </p:cNvPr>
          <p:cNvSpPr>
            <a:spLocks noGrp="1"/>
          </p:cNvSpPr>
          <p:nvPr>
            <p:ph idx="1"/>
          </p:nvPr>
        </p:nvSpPr>
        <p:spPr/>
        <p:txBody>
          <a:bodyPr/>
          <a:lstStyle/>
          <a:p>
            <a:r>
              <a:rPr lang="en-US" dirty="0"/>
              <a:t>Find network ID</a:t>
            </a:r>
          </a:p>
          <a:p>
            <a:r>
              <a:rPr lang="en-US" dirty="0"/>
              <a:t>28 bits wont change</a:t>
            </a:r>
          </a:p>
          <a:p>
            <a:pPr marL="0" indent="0">
              <a:buNone/>
            </a:pPr>
            <a:r>
              <a:rPr lang="en-US" dirty="0"/>
              <a:t>                          </a:t>
            </a:r>
          </a:p>
          <a:p>
            <a:pPr marL="0" indent="0">
              <a:buNone/>
            </a:pPr>
            <a:r>
              <a:rPr lang="en-US" dirty="0"/>
              <a:t>                          200. 10. 20. </a:t>
            </a:r>
            <a:r>
              <a:rPr lang="en-US" dirty="0">
                <a:solidFill>
                  <a:srgbClr val="FF0000"/>
                </a:solidFill>
              </a:rPr>
              <a:t>40</a:t>
            </a:r>
            <a:r>
              <a:rPr lang="en-US" dirty="0"/>
              <a:t>/28</a:t>
            </a:r>
          </a:p>
          <a:p>
            <a:pPr marL="0" indent="0">
              <a:buNone/>
            </a:pPr>
            <a:r>
              <a:rPr lang="en-US" dirty="0"/>
              <a:t>             </a:t>
            </a:r>
          </a:p>
          <a:p>
            <a:pPr marL="0" indent="0">
              <a:buNone/>
            </a:pPr>
            <a:r>
              <a:rPr lang="en-US" dirty="0"/>
              <a:t>                           </a:t>
            </a:r>
            <a:br>
              <a:rPr lang="en-US" dirty="0"/>
            </a:br>
            <a:r>
              <a:rPr lang="en-US" dirty="0"/>
              <a:t>                         200 . 10. 20. 00100000</a:t>
            </a:r>
            <a:r>
              <a:rPr lang="en-US" dirty="0">
                <a:solidFill>
                  <a:srgbClr val="FF0000"/>
                </a:solidFill>
              </a:rPr>
              <a:t> </a:t>
            </a:r>
          </a:p>
          <a:p>
            <a:pPr marL="0" indent="0">
              <a:buNone/>
            </a:pPr>
            <a:endParaRPr lang="en-US" dirty="0">
              <a:solidFill>
                <a:srgbClr val="FF0000"/>
              </a:solidFill>
            </a:endParaRPr>
          </a:p>
          <a:p>
            <a:pPr marL="0" indent="0">
              <a:buNone/>
            </a:pPr>
            <a:r>
              <a:rPr lang="en-US" dirty="0">
                <a:solidFill>
                  <a:srgbClr val="FF0000"/>
                </a:solidFill>
              </a:rPr>
              <a:t>                         </a:t>
            </a:r>
            <a:r>
              <a:rPr lang="en-US" dirty="0"/>
              <a:t>200. 10. 20. 32/28</a:t>
            </a:r>
          </a:p>
          <a:p>
            <a:pPr marL="0" indent="0">
              <a:buNone/>
            </a:pPr>
            <a:r>
              <a:rPr lang="en-US" dirty="0"/>
              <a:t>Network id or block id 32/28</a:t>
            </a:r>
          </a:p>
          <a:p>
            <a:pPr marL="0" indent="0">
              <a:buNone/>
            </a:pPr>
            <a:endParaRPr lang="en-US" dirty="0"/>
          </a:p>
        </p:txBody>
      </p:sp>
      <p:sp>
        <p:nvSpPr>
          <p:cNvPr id="3" name="Title 2">
            <a:extLst>
              <a:ext uri="{FF2B5EF4-FFF2-40B4-BE49-F238E27FC236}">
                <a16:creationId xmlns:a16="http://schemas.microsoft.com/office/drawing/2014/main" id="{20292310-E2E7-404D-8887-FD7EF528E904}"/>
              </a:ext>
            </a:extLst>
          </p:cNvPr>
          <p:cNvSpPr>
            <a:spLocks noGrp="1"/>
          </p:cNvSpPr>
          <p:nvPr>
            <p:ph type="title"/>
          </p:nvPr>
        </p:nvSpPr>
        <p:spPr/>
        <p:txBody>
          <a:bodyPr/>
          <a:lstStyle/>
          <a:p>
            <a:r>
              <a:rPr lang="en-US" dirty="0"/>
              <a:t>Question related to classless routing?</a:t>
            </a:r>
            <a:endParaRPr lang="en-IN" dirty="0"/>
          </a:p>
        </p:txBody>
      </p:sp>
      <p:graphicFrame>
        <p:nvGraphicFramePr>
          <p:cNvPr id="4" name="Table 3">
            <a:extLst>
              <a:ext uri="{FF2B5EF4-FFF2-40B4-BE49-F238E27FC236}">
                <a16:creationId xmlns:a16="http://schemas.microsoft.com/office/drawing/2014/main" id="{AD0ABB6D-5AF5-432F-9E07-74BD1765E3CC}"/>
              </a:ext>
            </a:extLst>
          </p:cNvPr>
          <p:cNvGraphicFramePr>
            <a:graphicFrameLocks noGrp="1"/>
          </p:cNvGraphicFramePr>
          <p:nvPr/>
        </p:nvGraphicFramePr>
        <p:xfrm>
          <a:off x="6246481" y="1753516"/>
          <a:ext cx="2551816" cy="601922"/>
        </p:xfrm>
        <a:graphic>
          <a:graphicData uri="http://schemas.openxmlformats.org/drawingml/2006/table">
            <a:tbl>
              <a:tblPr firstRow="1" bandRow="1">
                <a:tableStyleId>{5C22544A-7EE6-4342-B048-85BDC9FD1C3A}</a:tableStyleId>
              </a:tblPr>
              <a:tblGrid>
                <a:gridCol w="1275908">
                  <a:extLst>
                    <a:ext uri="{9D8B030D-6E8A-4147-A177-3AD203B41FA5}">
                      <a16:colId xmlns:a16="http://schemas.microsoft.com/office/drawing/2014/main" val="20000"/>
                    </a:ext>
                  </a:extLst>
                </a:gridCol>
                <a:gridCol w="1275908">
                  <a:extLst>
                    <a:ext uri="{9D8B030D-6E8A-4147-A177-3AD203B41FA5}">
                      <a16:colId xmlns:a16="http://schemas.microsoft.com/office/drawing/2014/main" val="20001"/>
                    </a:ext>
                  </a:extLst>
                </a:gridCol>
              </a:tblGrid>
              <a:tr h="601922">
                <a:tc>
                  <a:txBody>
                    <a:bodyPr/>
                    <a:lstStyle/>
                    <a:p>
                      <a:pPr algn="ctr"/>
                      <a:r>
                        <a:rPr lang="en-US" dirty="0"/>
                        <a:t>28</a:t>
                      </a:r>
                    </a:p>
                  </a:txBody>
                  <a:tcPr anchor="ctr">
                    <a:solidFill>
                      <a:srgbClr val="7030A0"/>
                    </a:solidFill>
                  </a:tcPr>
                </a:tc>
                <a:tc>
                  <a:txBody>
                    <a:bodyPr/>
                    <a:lstStyle/>
                    <a:p>
                      <a:pPr algn="ctr"/>
                      <a:r>
                        <a:rPr lang="en-US" dirty="0"/>
                        <a:t>4</a:t>
                      </a:r>
                    </a:p>
                  </a:txBody>
                  <a:tcPr anchor="ctr">
                    <a:solidFill>
                      <a:srgbClr val="7030A0"/>
                    </a:solidFill>
                  </a:tcPr>
                </a:tc>
                <a:extLst>
                  <a:ext uri="{0D108BD9-81ED-4DB2-BD59-A6C34878D82A}">
                    <a16:rowId xmlns:a16="http://schemas.microsoft.com/office/drawing/2014/main" val="10000"/>
                  </a:ext>
                </a:extLst>
              </a:tr>
            </a:tbl>
          </a:graphicData>
        </a:graphic>
      </p:graphicFrame>
      <p:cxnSp>
        <p:nvCxnSpPr>
          <p:cNvPr id="5" name="Straight Arrow Connector 4">
            <a:extLst>
              <a:ext uri="{FF2B5EF4-FFF2-40B4-BE49-F238E27FC236}">
                <a16:creationId xmlns:a16="http://schemas.microsoft.com/office/drawing/2014/main" id="{4F9D91B5-358E-4B29-B8E1-E223E34D29DB}"/>
              </a:ext>
            </a:extLst>
          </p:cNvPr>
          <p:cNvCxnSpPr>
            <a:cxnSpLocks/>
          </p:cNvCxnSpPr>
          <p:nvPr/>
        </p:nvCxnSpPr>
        <p:spPr>
          <a:xfrm>
            <a:off x="6246481" y="1653689"/>
            <a:ext cx="2488020" cy="0"/>
          </a:xfrm>
          <a:prstGeom prst="straightConnector1">
            <a:avLst/>
          </a:prstGeom>
          <a:ln w="28575">
            <a:solidFill>
              <a:schemeClr val="tx1"/>
            </a:solidFill>
            <a:headEnd type="arrow"/>
            <a:tailEnd type="arrow"/>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42DD646-0A7E-474F-96F9-59FB60D6D515}"/>
              </a:ext>
            </a:extLst>
          </p:cNvPr>
          <p:cNvSpPr txBox="1"/>
          <p:nvPr/>
        </p:nvSpPr>
        <p:spPr>
          <a:xfrm>
            <a:off x="7172587" y="1361440"/>
            <a:ext cx="914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32 bits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44B5EE1C-24B9-492D-97F5-0245981FE605}"/>
              </a:ext>
            </a:extLst>
          </p:cNvPr>
          <p:cNvCxnSpPr/>
          <p:nvPr/>
        </p:nvCxnSpPr>
        <p:spPr>
          <a:xfrm>
            <a:off x="3129094" y="34761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F8B7153-3E1F-40B0-BE28-D2747DE121AA}"/>
              </a:ext>
            </a:extLst>
          </p:cNvPr>
          <p:cNvCxnSpPr/>
          <p:nvPr/>
        </p:nvCxnSpPr>
        <p:spPr>
          <a:xfrm>
            <a:off x="3791824" y="3429000"/>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A49ADCE-DBC0-405B-B2F4-5F7C6C518BDF}"/>
              </a:ext>
            </a:extLst>
          </p:cNvPr>
          <p:cNvCxnSpPr/>
          <p:nvPr/>
        </p:nvCxnSpPr>
        <p:spPr>
          <a:xfrm>
            <a:off x="4219662" y="3429000"/>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Left Brace 6">
            <a:extLst>
              <a:ext uri="{FF2B5EF4-FFF2-40B4-BE49-F238E27FC236}">
                <a16:creationId xmlns:a16="http://schemas.microsoft.com/office/drawing/2014/main" id="{3655C92F-8EE7-4917-A1C9-A0385B783E3D}"/>
              </a:ext>
            </a:extLst>
          </p:cNvPr>
          <p:cNvSpPr/>
          <p:nvPr/>
        </p:nvSpPr>
        <p:spPr>
          <a:xfrm rot="16200000">
            <a:off x="5296170" y="3970711"/>
            <a:ext cx="195902" cy="145968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3" name="Straight Arrow Connector 12">
            <a:extLst>
              <a:ext uri="{FF2B5EF4-FFF2-40B4-BE49-F238E27FC236}">
                <a16:creationId xmlns:a16="http://schemas.microsoft.com/office/drawing/2014/main" id="{C0E18B59-630F-449E-A918-2B55E70675FF}"/>
              </a:ext>
            </a:extLst>
          </p:cNvPr>
          <p:cNvCxnSpPr/>
          <p:nvPr/>
        </p:nvCxnSpPr>
        <p:spPr>
          <a:xfrm flipH="1">
            <a:off x="5872294" y="2355438"/>
            <a:ext cx="2139192" cy="20320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706CEB2-AEE8-4196-88E2-9B0D2C6BD2E0}"/>
              </a:ext>
            </a:extLst>
          </p:cNvPr>
          <p:cNvSpPr txBox="1"/>
          <p:nvPr/>
        </p:nvSpPr>
        <p:spPr>
          <a:xfrm rot="-2700000">
            <a:off x="6089127" y="3269426"/>
            <a:ext cx="227058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4 representing host</a:t>
            </a:r>
            <a:endParaRPr kumimoji="0" lang="en-IN" sz="1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cxnSp>
        <p:nvCxnSpPr>
          <p:cNvPr id="16" name="Straight Arrow Connector 15">
            <a:extLst>
              <a:ext uri="{FF2B5EF4-FFF2-40B4-BE49-F238E27FC236}">
                <a16:creationId xmlns:a16="http://schemas.microsoft.com/office/drawing/2014/main" id="{E074AD3C-A103-4925-9176-0FE058BA45FB}"/>
              </a:ext>
            </a:extLst>
          </p:cNvPr>
          <p:cNvCxnSpPr/>
          <p:nvPr/>
        </p:nvCxnSpPr>
        <p:spPr>
          <a:xfrm>
            <a:off x="3080159" y="4685559"/>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B310AF5-8644-4BEB-94DD-EBB766E9C452}"/>
              </a:ext>
            </a:extLst>
          </p:cNvPr>
          <p:cNvCxnSpPr/>
          <p:nvPr/>
        </p:nvCxnSpPr>
        <p:spPr>
          <a:xfrm>
            <a:off x="3791824" y="47649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6C3BAA0-48CF-482A-948C-5B6A47C119E6}"/>
              </a:ext>
            </a:extLst>
          </p:cNvPr>
          <p:cNvCxnSpPr/>
          <p:nvPr/>
        </p:nvCxnSpPr>
        <p:spPr>
          <a:xfrm>
            <a:off x="4219662" y="4764946"/>
            <a:ext cx="0" cy="5974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F48E099-DADC-4F4F-A707-9922934956F8}"/>
              </a:ext>
            </a:extLst>
          </p:cNvPr>
          <p:cNvCxnSpPr>
            <a:cxnSpLocks/>
          </p:cNvCxnSpPr>
          <p:nvPr/>
        </p:nvCxnSpPr>
        <p:spPr>
          <a:xfrm flipH="1">
            <a:off x="4924338" y="4874004"/>
            <a:ext cx="469783" cy="5219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8470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4B2844-31B8-4137-B726-1D48C682284F}"/>
              </a:ext>
            </a:extLst>
          </p:cNvPr>
          <p:cNvSpPr>
            <a:spLocks noGrp="1"/>
          </p:cNvSpPr>
          <p:nvPr>
            <p:ph idx="1"/>
          </p:nvPr>
        </p:nvSpPr>
        <p:spPr/>
        <p:txBody>
          <a:bodyPr/>
          <a:lstStyle/>
          <a:p>
            <a:r>
              <a:rPr lang="en-US" dirty="0"/>
              <a:t>We can do AND also with subnet mask</a:t>
            </a:r>
          </a:p>
          <a:p>
            <a:pPr marL="0" indent="0">
              <a:buNone/>
            </a:pPr>
            <a:r>
              <a:rPr lang="en-US" dirty="0"/>
              <a:t>                    255.255.255.240</a:t>
            </a:r>
          </a:p>
          <a:p>
            <a:pPr marL="0" indent="0">
              <a:buNone/>
            </a:pPr>
            <a:r>
              <a:rPr lang="en-US" dirty="0"/>
              <a:t>                    200. 10  . 20. 40</a:t>
            </a:r>
          </a:p>
          <a:p>
            <a:pPr marL="0" indent="0">
              <a:buNone/>
            </a:pPr>
            <a:br>
              <a:rPr lang="en-IN" dirty="0"/>
            </a:br>
            <a:r>
              <a:rPr lang="en-IN" dirty="0"/>
              <a:t>                    255. 10. 20 . 32/28</a:t>
            </a:r>
            <a:endParaRPr lang="en-US" dirty="0"/>
          </a:p>
        </p:txBody>
      </p:sp>
      <p:sp>
        <p:nvSpPr>
          <p:cNvPr id="3" name="Title 2">
            <a:extLst>
              <a:ext uri="{FF2B5EF4-FFF2-40B4-BE49-F238E27FC236}">
                <a16:creationId xmlns:a16="http://schemas.microsoft.com/office/drawing/2014/main" id="{CCFD748F-1E47-4445-98C6-8EB547FD6679}"/>
              </a:ext>
            </a:extLst>
          </p:cNvPr>
          <p:cNvSpPr>
            <a:spLocks noGrp="1"/>
          </p:cNvSpPr>
          <p:nvPr>
            <p:ph type="title"/>
          </p:nvPr>
        </p:nvSpPr>
        <p:spPr/>
        <p:txBody>
          <a:bodyPr/>
          <a:lstStyle/>
          <a:p>
            <a:r>
              <a:rPr lang="en-US" dirty="0"/>
              <a:t>Question related to classless routing?</a:t>
            </a:r>
            <a:endParaRPr lang="en-IN" dirty="0"/>
          </a:p>
        </p:txBody>
      </p:sp>
      <p:cxnSp>
        <p:nvCxnSpPr>
          <p:cNvPr id="5" name="Straight Connector 4">
            <a:extLst>
              <a:ext uri="{FF2B5EF4-FFF2-40B4-BE49-F238E27FC236}">
                <a16:creationId xmlns:a16="http://schemas.microsoft.com/office/drawing/2014/main" id="{24D2E606-AA87-4BD8-AEBF-D229BD6583DF}"/>
              </a:ext>
            </a:extLst>
          </p:cNvPr>
          <p:cNvCxnSpPr/>
          <p:nvPr/>
        </p:nvCxnSpPr>
        <p:spPr>
          <a:xfrm>
            <a:off x="2181138" y="2936147"/>
            <a:ext cx="30871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A55CC4-0F33-4F21-9985-099942748FA3}"/>
              </a:ext>
            </a:extLst>
          </p:cNvPr>
          <p:cNvCxnSpPr/>
          <p:nvPr/>
        </p:nvCxnSpPr>
        <p:spPr>
          <a:xfrm>
            <a:off x="2088859" y="3926048"/>
            <a:ext cx="30871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45D5DAD9-D44F-493F-91B5-F8F0542AFBE5}"/>
              </a:ext>
            </a:extLst>
          </p:cNvPr>
          <p:cNvGraphicFramePr>
            <a:graphicFrameLocks noGrp="1"/>
          </p:cNvGraphicFramePr>
          <p:nvPr/>
        </p:nvGraphicFramePr>
        <p:xfrm>
          <a:off x="5687736" y="1937858"/>
          <a:ext cx="1652631" cy="1879127"/>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652631">
                  <a:extLst>
                    <a:ext uri="{9D8B030D-6E8A-4147-A177-3AD203B41FA5}">
                      <a16:colId xmlns:a16="http://schemas.microsoft.com/office/drawing/2014/main" val="2665124511"/>
                    </a:ext>
                  </a:extLst>
                </a:gridCol>
              </a:tblGrid>
              <a:tr h="469782">
                <a:tc>
                  <a:txBody>
                    <a:bodyPr/>
                    <a:lstStyle/>
                    <a:p>
                      <a:pPr algn="ctr"/>
                      <a:r>
                        <a:rPr lang="en-US" dirty="0">
                          <a:latin typeface="Bahnschrift" panose="020B0502040204020203" pitchFamily="34" charset="0"/>
                        </a:rPr>
                        <a:t>11110000</a:t>
                      </a:r>
                      <a:endParaRPr lang="en-IN"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1693117"/>
                  </a:ext>
                </a:extLst>
              </a:tr>
              <a:tr h="746621">
                <a:tc>
                  <a:txBody>
                    <a:bodyPr/>
                    <a:lstStyle/>
                    <a:p>
                      <a:pPr algn="ctr"/>
                      <a:r>
                        <a:rPr lang="en-US" dirty="0">
                          <a:latin typeface="Bahnschrift" panose="020B0502040204020203" pitchFamily="34" charset="0"/>
                        </a:rPr>
                        <a:t>00101000</a:t>
                      </a:r>
                      <a:endParaRPr lang="en-IN"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957568"/>
                  </a:ext>
                </a:extLst>
              </a:tr>
              <a:tr h="662724">
                <a:tc>
                  <a:txBody>
                    <a:bodyPr/>
                    <a:lstStyle/>
                    <a:p>
                      <a:pPr algn="ctr"/>
                      <a:r>
                        <a:rPr lang="en-US" dirty="0">
                          <a:latin typeface="Bahnschrift" panose="020B0502040204020203" pitchFamily="34" charset="0"/>
                        </a:rPr>
                        <a:t>00100000 = 32</a:t>
                      </a:r>
                      <a:endParaRPr lang="en-IN"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4408801"/>
                  </a:ext>
                </a:extLst>
              </a:tr>
            </a:tbl>
          </a:graphicData>
        </a:graphic>
      </p:graphicFrame>
      <p:cxnSp>
        <p:nvCxnSpPr>
          <p:cNvPr id="9" name="Straight Arrow Connector 8">
            <a:extLst>
              <a:ext uri="{FF2B5EF4-FFF2-40B4-BE49-F238E27FC236}">
                <a16:creationId xmlns:a16="http://schemas.microsoft.com/office/drawing/2014/main" id="{6168D806-FA08-48D6-8C14-1CA9A94F10F6}"/>
              </a:ext>
            </a:extLst>
          </p:cNvPr>
          <p:cNvCxnSpPr/>
          <p:nvPr/>
        </p:nvCxnSpPr>
        <p:spPr>
          <a:xfrm>
            <a:off x="4790114" y="2139193"/>
            <a:ext cx="89762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04E7B10-DDCF-4EFC-9C54-579E28661169}"/>
              </a:ext>
            </a:extLst>
          </p:cNvPr>
          <p:cNvCxnSpPr/>
          <p:nvPr/>
        </p:nvCxnSpPr>
        <p:spPr>
          <a:xfrm>
            <a:off x="4790114" y="2634143"/>
            <a:ext cx="89762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4675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08204" y="1424763"/>
            <a:ext cx="4415875" cy="3387869"/>
          </a:xfrm>
        </p:spPr>
        <p:txBody>
          <a:bodyPr/>
          <a:lstStyle/>
          <a:p>
            <a:pPr algn="just">
              <a:lnSpc>
                <a:spcPct val="150000"/>
              </a:lnSpc>
            </a:pPr>
            <a:r>
              <a:rPr lang="en-US" dirty="0"/>
              <a:t>A person has to make sure that the masks are contagious, i.e. a subnet mask like 10111111.X.X.X can’t exist.</a:t>
            </a:r>
          </a:p>
        </p:txBody>
      </p:sp>
      <p:sp>
        <p:nvSpPr>
          <p:cNvPr id="3" name="Title 2"/>
          <p:cNvSpPr>
            <a:spLocks noGrp="1"/>
          </p:cNvSpPr>
          <p:nvPr>
            <p:ph type="title"/>
          </p:nvPr>
        </p:nvSpPr>
        <p:spPr/>
        <p:txBody>
          <a:bodyPr/>
          <a:lstStyle/>
          <a:p>
            <a:r>
              <a:rPr lang="en-US" dirty="0"/>
              <a:t>CIDR</a:t>
            </a:r>
          </a:p>
        </p:txBody>
      </p:sp>
      <p:pic>
        <p:nvPicPr>
          <p:cNvPr id="1026" name="Picture 2"/>
          <p:cNvPicPr>
            <a:picLocks noChangeAspect="1" noChangeArrowheads="1"/>
          </p:cNvPicPr>
          <p:nvPr/>
        </p:nvPicPr>
        <p:blipFill>
          <a:blip r:embed="rId3" cstate="print"/>
          <a:srcRect l="22256" t="10638" r="22256" b="15362"/>
          <a:stretch>
            <a:fillRect/>
          </a:stretch>
        </p:blipFill>
        <p:spPr bwMode="auto">
          <a:xfrm>
            <a:off x="497304" y="1424763"/>
            <a:ext cx="3498401" cy="4344167"/>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189226" y="1403498"/>
            <a:ext cx="4657061" cy="5188688"/>
          </a:xfrm>
        </p:spPr>
        <p:txBody>
          <a:bodyPr>
            <a:normAutofit fontScale="92500"/>
          </a:bodyPr>
          <a:lstStyle/>
          <a:p>
            <a:pPr algn="just">
              <a:lnSpc>
                <a:spcPct val="150000"/>
              </a:lnSpc>
            </a:pPr>
            <a:r>
              <a:rPr lang="en-US" dirty="0"/>
              <a:t>It is not necessary that the divider between the network and the host portions is at an octet boundary. For example, in CIDR a subnet mask like 255.224.0.0 or 11111111.11100000.00000000.00000000 can exist.</a:t>
            </a:r>
          </a:p>
        </p:txBody>
      </p:sp>
      <p:sp>
        <p:nvSpPr>
          <p:cNvPr id="3" name="Title 2"/>
          <p:cNvSpPr>
            <a:spLocks noGrp="1"/>
          </p:cNvSpPr>
          <p:nvPr>
            <p:ph type="title"/>
          </p:nvPr>
        </p:nvSpPr>
        <p:spPr/>
        <p:txBody>
          <a:bodyPr/>
          <a:lstStyle/>
          <a:p>
            <a:r>
              <a:rPr lang="en-US" dirty="0"/>
              <a:t>CIDR</a:t>
            </a:r>
          </a:p>
        </p:txBody>
      </p:sp>
      <p:pic>
        <p:nvPicPr>
          <p:cNvPr id="5" name="Picture 2">
            <a:extLst>
              <a:ext uri="{FF2B5EF4-FFF2-40B4-BE49-F238E27FC236}">
                <a16:creationId xmlns:a16="http://schemas.microsoft.com/office/drawing/2014/main" id="{4341E31B-6AAC-4AAC-9AB9-8EA7FC91CD35}"/>
              </a:ext>
            </a:extLst>
          </p:cNvPr>
          <p:cNvPicPr>
            <a:picLocks noChangeAspect="1" noChangeArrowheads="1"/>
          </p:cNvPicPr>
          <p:nvPr/>
        </p:nvPicPr>
        <p:blipFill>
          <a:blip r:embed="rId3" cstate="print"/>
          <a:srcRect l="22256" t="10638" r="22256" b="15362"/>
          <a:stretch>
            <a:fillRect/>
          </a:stretch>
        </p:blipFill>
        <p:spPr bwMode="auto">
          <a:xfrm>
            <a:off x="497304" y="1424763"/>
            <a:ext cx="3498401" cy="434416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lgn="just">
              <a:lnSpc>
                <a:spcPct val="150000"/>
              </a:lnSpc>
              <a:buFont typeface="+mj-lt"/>
              <a:buAutoNum type="alphaLcParenR"/>
              <a:defRPr/>
            </a:pPr>
            <a:r>
              <a:rPr lang="en-US" dirty="0"/>
              <a:t>There must be no leading zero (045).</a:t>
            </a:r>
          </a:p>
          <a:p>
            <a:pPr marL="0" indent="0" algn="just">
              <a:lnSpc>
                <a:spcPct val="150000"/>
              </a:lnSpc>
              <a:buNone/>
              <a:defRPr/>
            </a:pPr>
            <a:endParaRPr lang="en-US" dirty="0"/>
          </a:p>
        </p:txBody>
      </p:sp>
      <p:sp>
        <p:nvSpPr>
          <p:cNvPr id="3" name="Title 2"/>
          <p:cNvSpPr>
            <a:spLocks noGrp="1"/>
          </p:cNvSpPr>
          <p:nvPr>
            <p:ph type="title"/>
          </p:nvPr>
        </p:nvSpPr>
        <p:spPr/>
        <p:txBody>
          <a:bodyPr/>
          <a:lstStyle/>
          <a:p>
            <a:r>
              <a:rPr lang="en-US" altLang="en-US" dirty="0"/>
              <a:t>Important points to remember </a:t>
            </a:r>
            <a:endParaRPr lang="en-US" dirty="0"/>
          </a:p>
        </p:txBody>
      </p:sp>
    </p:spTree>
    <p:extLst>
      <p:ext uri="{BB962C8B-B14F-4D97-AF65-F5344CB8AC3E}">
        <p14:creationId xmlns:p14="http://schemas.microsoft.com/office/powerpoint/2010/main" val="6731149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877" y="1828799"/>
            <a:ext cx="8654246" cy="4235116"/>
          </a:xfrm>
          <a:prstGeom prst="parallelogram">
            <a:avLst/>
          </a:prstGeom>
          <a:solidFill>
            <a:srgbClr val="DFC9EF"/>
          </a:solidFill>
          <a:ln>
            <a:solidFill>
              <a:schemeClr val="tx1"/>
            </a:solidFill>
          </a:ln>
          <a:effectLst>
            <a:outerShdw blurRad="63500" sx="102000" sy="102000" algn="ctr" rotWithShape="0">
              <a:prstClr val="black">
                <a:alpha val="40000"/>
              </a:prstClr>
            </a:outerShdw>
          </a:effectLst>
        </p:spPr>
        <p:txBody>
          <a:bodyPr anchor="ctr" anchorCtr="0">
            <a:noAutofit/>
          </a:bodyPr>
          <a:lstStyle/>
          <a:p>
            <a:pPr marL="0" indent="0" algn="just">
              <a:lnSpc>
                <a:spcPct val="150000"/>
              </a:lnSpc>
              <a:buNone/>
              <a:defRPr/>
            </a:pPr>
            <a:r>
              <a:rPr lang="en-US" dirty="0"/>
              <a:t>There are a few reserved IPv4 address spaces which cannot be used on the internet. These addresses serve special purpose and cannot be routed outside the Local Area Network.</a:t>
            </a:r>
          </a:p>
        </p:txBody>
      </p:sp>
      <p:sp>
        <p:nvSpPr>
          <p:cNvPr id="54274" name="Title 1"/>
          <p:cNvSpPr>
            <a:spLocks noGrp="1"/>
          </p:cNvSpPr>
          <p:nvPr>
            <p:ph type="title"/>
          </p:nvPr>
        </p:nvSpPr>
        <p:spPr/>
        <p:txBody>
          <a:bodyPr/>
          <a:lstStyle/>
          <a:p>
            <a:r>
              <a:rPr lang="en-US" altLang="en-US"/>
              <a:t>Reserved addresses</a:t>
            </a:r>
          </a:p>
        </p:txBody>
      </p:sp>
    </p:spTree>
    <p:extLst>
      <p:ext uri="{BB962C8B-B14F-4D97-AF65-F5344CB8AC3E}">
        <p14:creationId xmlns:p14="http://schemas.microsoft.com/office/powerpoint/2010/main" val="8925253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a:bodyPr>
          <a:lstStyle/>
          <a:p>
            <a:r>
              <a:rPr lang="en-US" altLang="en-US"/>
              <a:t>Loop back address</a:t>
            </a:r>
          </a:p>
        </p:txBody>
      </p:sp>
      <p:sp>
        <p:nvSpPr>
          <p:cNvPr id="4" name="Content Placeholder 2">
            <a:extLst>
              <a:ext uri="{FF2B5EF4-FFF2-40B4-BE49-F238E27FC236}">
                <a16:creationId xmlns:a16="http://schemas.microsoft.com/office/drawing/2014/main" id="{C7A3FE94-EB59-47F2-B6A3-C71032F13974}"/>
              </a:ext>
            </a:extLst>
          </p:cNvPr>
          <p:cNvSpPr txBox="1">
            <a:spLocks/>
          </p:cNvSpPr>
          <p:nvPr/>
        </p:nvSpPr>
        <p:spPr>
          <a:xfrm>
            <a:off x="244876" y="2101515"/>
            <a:ext cx="8654246" cy="3128210"/>
          </a:xfrm>
          <a:prstGeom prst="parallelogram">
            <a:avLst/>
          </a:prstGeom>
          <a:solidFill>
            <a:srgbClr val="DFC9EF"/>
          </a:solidFill>
          <a:ln>
            <a:solidFill>
              <a:schemeClr val="tx1"/>
            </a:solidFill>
          </a:ln>
          <a:effectLst>
            <a:outerShdw blurRad="63500" sx="102000" sy="102000" algn="ctr" rotWithShape="0">
              <a:prstClr val="black">
                <a:alpha val="40000"/>
              </a:prstClr>
            </a:outerShdw>
          </a:effectLst>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1000"/>
              </a:spcBef>
              <a:spcAft>
                <a:spcPts val="0"/>
              </a:spcAft>
              <a:buClr>
                <a:srgbClr val="0070C0"/>
              </a:buClr>
              <a:buSzTx/>
              <a:buFont typeface="Arial" panose="020B0604020202020204" pitchFamily="34" charset="0"/>
              <a:buNone/>
              <a:tabLst/>
              <a:defRPr/>
            </a:pPr>
            <a:r>
              <a:rPr kumimoji="0" lang="en-US" altLang="en-US" sz="28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The IP address range 127.0.0.0 – 127.255.255.255 is reserved for loopback, i.e., a Host’s self-address, also known as localhost address</a:t>
            </a:r>
          </a:p>
        </p:txBody>
      </p:sp>
    </p:spTree>
    <p:extLst>
      <p:ext uri="{BB962C8B-B14F-4D97-AF65-F5344CB8AC3E}">
        <p14:creationId xmlns:p14="http://schemas.microsoft.com/office/powerpoint/2010/main" val="2531911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algn="just">
              <a:lnSpc>
                <a:spcPct val="150000"/>
              </a:lnSpc>
              <a:buFont typeface="Arial" charset="0"/>
              <a:buChar char="•"/>
              <a:defRPr/>
            </a:pPr>
            <a:r>
              <a:rPr lang="en-US" dirty="0"/>
              <a:t>In case a host is not able to acquire an IP address from the DHCP server and it has not been assigned any IP address manually, the host can assign itself an IP address from a range of reserved Link-local addresses. Link local address ranges from </a:t>
            </a:r>
          </a:p>
          <a:p>
            <a:pPr algn="just">
              <a:lnSpc>
                <a:spcPct val="150000"/>
              </a:lnSpc>
              <a:buFont typeface="Arial" charset="0"/>
              <a:buChar char="•"/>
              <a:defRPr/>
            </a:pPr>
            <a:r>
              <a:rPr lang="en-US" dirty="0"/>
              <a:t>169.254.0.0 -- 169.254.255.255.</a:t>
            </a:r>
          </a:p>
        </p:txBody>
      </p:sp>
      <p:sp>
        <p:nvSpPr>
          <p:cNvPr id="56322" name="Title 1"/>
          <p:cNvSpPr>
            <a:spLocks noGrp="1"/>
          </p:cNvSpPr>
          <p:nvPr>
            <p:ph type="title"/>
          </p:nvPr>
        </p:nvSpPr>
        <p:spPr/>
        <p:txBody>
          <a:bodyPr/>
          <a:lstStyle/>
          <a:p>
            <a:r>
              <a:rPr lang="en-US" altLang="en-US" dirty="0"/>
              <a:t>Link-local Addresses</a:t>
            </a:r>
          </a:p>
        </p:txBody>
      </p:sp>
    </p:spTree>
    <p:extLst>
      <p:ext uri="{BB962C8B-B14F-4D97-AF65-F5344CB8AC3E}">
        <p14:creationId xmlns:p14="http://schemas.microsoft.com/office/powerpoint/2010/main" val="37106377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0696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1922</TotalTime>
  <Words>3139</Words>
  <Application>Microsoft Office PowerPoint</Application>
  <PresentationFormat>On-screen Show (4:3)</PresentationFormat>
  <Paragraphs>773</Paragraphs>
  <Slides>94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Classful Addressing</vt:lpstr>
      <vt:lpstr>Classful Addressing</vt:lpstr>
      <vt:lpstr>Classful Addressing</vt:lpstr>
      <vt:lpstr>Binary Notation</vt:lpstr>
      <vt:lpstr>Decimal Notation</vt:lpstr>
      <vt:lpstr>Dotted-decimal Notation and Binary Notation</vt:lpstr>
      <vt:lpstr>Important points to remember </vt:lpstr>
      <vt:lpstr>Important points to remember </vt:lpstr>
      <vt:lpstr>Important points to remember </vt:lpstr>
      <vt:lpstr>Important points to remember </vt:lpstr>
      <vt:lpstr>Find the error, if any, in the following IPv4 addresses</vt:lpstr>
      <vt:lpstr>Find the error, if any, in the following IPv4 addresses</vt:lpstr>
      <vt:lpstr>Classful Addressing</vt:lpstr>
      <vt:lpstr>Classful Addressing</vt:lpstr>
      <vt:lpstr>Example Binary Notation </vt:lpstr>
      <vt:lpstr>Example Binary Notation </vt:lpstr>
      <vt:lpstr>Example Binary Notation </vt:lpstr>
      <vt:lpstr>Example Binary Notation </vt:lpstr>
      <vt:lpstr>Classful Addressing</vt:lpstr>
      <vt:lpstr>Example Dotted Decimal Notation</vt:lpstr>
      <vt:lpstr>Example Dotted Decimal Notation</vt:lpstr>
      <vt:lpstr>Division of Classes</vt:lpstr>
      <vt:lpstr>NetID and HostID</vt:lpstr>
      <vt:lpstr>NETID and HOSTID</vt:lpstr>
      <vt:lpstr>Class A IP address</vt:lpstr>
      <vt:lpstr>Class A IP Address</vt:lpstr>
      <vt:lpstr>Class A IP Address</vt:lpstr>
      <vt:lpstr>Class A IP Address</vt:lpstr>
      <vt:lpstr>Summary of Class A IP address</vt:lpstr>
      <vt:lpstr>NETID and HOSTID</vt:lpstr>
      <vt:lpstr>Class B IP address</vt:lpstr>
      <vt:lpstr>Class B</vt:lpstr>
      <vt:lpstr>Class B</vt:lpstr>
      <vt:lpstr>Class B</vt:lpstr>
      <vt:lpstr>Summary of Class B IP address</vt:lpstr>
      <vt:lpstr>NETID and HOSTID</vt:lpstr>
      <vt:lpstr>Class C</vt:lpstr>
      <vt:lpstr>Class C</vt:lpstr>
      <vt:lpstr>Class C</vt:lpstr>
      <vt:lpstr>Summary of Class C </vt:lpstr>
      <vt:lpstr>Class D IP address</vt:lpstr>
      <vt:lpstr>Class D</vt:lpstr>
      <vt:lpstr>Popular Class  D IP Addresses</vt:lpstr>
      <vt:lpstr>Popular Class  D IP Addresses</vt:lpstr>
      <vt:lpstr>Class E IP Addresses</vt:lpstr>
      <vt:lpstr>Issues with Classful Addressing</vt:lpstr>
      <vt:lpstr>Design of Classful Addressing</vt:lpstr>
      <vt:lpstr>Design of Classful Addressing</vt:lpstr>
      <vt:lpstr>Design of Classful Addressing</vt:lpstr>
      <vt:lpstr>PowerPoint Presentation</vt:lpstr>
      <vt:lpstr>1st Flaw in this Design</vt:lpstr>
      <vt:lpstr>2nd Flaw in this Design</vt:lpstr>
      <vt:lpstr>3rd Flaw in this Design</vt:lpstr>
      <vt:lpstr>4rth Flaw in this Design</vt:lpstr>
      <vt:lpstr>Flaws in this Design</vt:lpstr>
      <vt:lpstr>Demerit of Classful Addressing</vt:lpstr>
      <vt:lpstr>PowerPoint Presentation</vt:lpstr>
      <vt:lpstr>Classless Addressing</vt:lpstr>
      <vt:lpstr>Classless Addressing</vt:lpstr>
      <vt:lpstr>CIDR </vt:lpstr>
      <vt:lpstr>CIDR NOTATION</vt:lpstr>
      <vt:lpstr>CIDR NOTATION</vt:lpstr>
      <vt:lpstr>CIDR NOTATION</vt:lpstr>
      <vt:lpstr>CIDR NOTATION</vt:lpstr>
      <vt:lpstr>CIDR NOTATION</vt:lpstr>
      <vt:lpstr>CIDR NOTATION</vt:lpstr>
      <vt:lpstr>CIDR NOTATION</vt:lpstr>
      <vt:lpstr>CIDR NOTATION</vt:lpstr>
      <vt:lpstr>Example</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Question related to classless routing?</vt:lpstr>
      <vt:lpstr>CIDR</vt:lpstr>
      <vt:lpstr>CIDR</vt:lpstr>
      <vt:lpstr>Reserved addresses</vt:lpstr>
      <vt:lpstr>Loop back address</vt:lpstr>
      <vt:lpstr>Link-local Addresses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346</cp:revision>
  <dcterms:created xsi:type="dcterms:W3CDTF">2020-12-01T08:07:04Z</dcterms:created>
  <dcterms:modified xsi:type="dcterms:W3CDTF">2021-01-15T10:30:37Z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386942</vt:lpwstr>
  </property>
  <property fmtid="{D5CDD505-2E9C-101B-9397-08002B2CF9AE}" name="NXPowerLiteSettings" pid="3">
    <vt:lpwstr>C6200358026400</vt:lpwstr>
  </property>
  <property fmtid="{D5CDD505-2E9C-101B-9397-08002B2CF9AE}" name="NXPowerLiteVersion" pid="4">
    <vt:lpwstr>D8.0.4</vt:lpwstr>
  </property>
</Properties>
</file>