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317" r:id="rId11"/>
    <p:sldId id="267" r:id="rId12"/>
    <p:sldId id="268" r:id="rId13"/>
    <p:sldId id="269" r:id="rId14"/>
    <p:sldId id="270" r:id="rId15"/>
    <p:sldId id="271" r:id="rId16"/>
    <p:sldId id="272" r:id="rId17"/>
    <p:sldId id="318" r:id="rId18"/>
    <p:sldId id="319" r:id="rId19"/>
    <p:sldId id="275" r:id="rId20"/>
    <p:sldId id="276" r:id="rId21"/>
    <p:sldId id="277" r:id="rId22"/>
    <p:sldId id="278" r:id="rId23"/>
    <p:sldId id="320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3" r:id="rId34"/>
    <p:sldId id="290" r:id="rId35"/>
    <p:sldId id="291" r:id="rId36"/>
    <p:sldId id="292" r:id="rId37"/>
    <p:sldId id="294" r:id="rId38"/>
    <p:sldId id="295" r:id="rId39"/>
    <p:sldId id="297" r:id="rId40"/>
    <p:sldId id="298" r:id="rId41"/>
    <p:sldId id="299" r:id="rId42"/>
    <p:sldId id="296" r:id="rId43"/>
    <p:sldId id="300" r:id="rId44"/>
    <p:sldId id="321" r:id="rId45"/>
    <p:sldId id="322" r:id="rId46"/>
    <p:sldId id="303" r:id="rId47"/>
    <p:sldId id="306" r:id="rId48"/>
    <p:sldId id="305" r:id="rId49"/>
    <p:sldId id="311" r:id="rId50"/>
    <p:sldId id="309" r:id="rId51"/>
    <p:sldId id="314" r:id="rId52"/>
    <p:sldId id="315" r:id="rId53"/>
    <p:sldId id="257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38BE"/>
    <a:srgbClr val="C9A4E4"/>
    <a:srgbClr val="FFFFFF"/>
    <a:srgbClr val="FFF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5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6E808F-378C-40E1-BCFD-F9468207E068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02BEA-A8CC-4462-B859-56B02DEB7DC3}">
      <dgm:prSet custT="1"/>
      <dgm:spPr/>
      <dgm:t>
        <a:bodyPr/>
        <a:lstStyle/>
        <a:p>
          <a:r>
            <a:rPr lang="en-US" sz="3000" dirty="0">
              <a:latin typeface="Bahnschrift" panose="020B0502040204020203" pitchFamily="34" charset="0"/>
            </a:rPr>
            <a:t>Types of NAT</a:t>
          </a:r>
        </a:p>
      </dgm:t>
    </dgm:pt>
    <dgm:pt modelId="{DC747B26-AC2E-43D2-B347-B2179BDA0A72}" type="parTrans" cxnId="{04A6BD60-5BA3-497F-85BC-C0B92A8B1452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03E1EF2A-6FC7-4B00-8F1C-253DE187319F}" type="sibTrans" cxnId="{04A6BD60-5BA3-497F-85BC-C0B92A8B1452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D3475ED9-03FF-4624-93ED-BE63AFEE0B13}">
      <dgm:prSet custT="1"/>
      <dgm:spPr/>
      <dgm:t>
        <a:bodyPr/>
        <a:lstStyle/>
        <a:p>
          <a:r>
            <a:rPr lang="en-US" sz="2600" dirty="0">
              <a:latin typeface="Bahnschrift" panose="020B0502040204020203" pitchFamily="34" charset="0"/>
            </a:rPr>
            <a:t>Static NAT</a:t>
          </a:r>
        </a:p>
      </dgm:t>
    </dgm:pt>
    <dgm:pt modelId="{11E70A41-DC2B-4EE9-A609-42CA710CE242}" type="parTrans" cxnId="{9119FFC1-0BB9-4724-A18B-550EB7479CB5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875CE281-0889-4C3D-AA52-79E4E92B206B}" type="sibTrans" cxnId="{9119FFC1-0BB9-4724-A18B-550EB7479CB5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7DF6E8D9-D5BF-4A4B-8D23-E01BC2091139}">
      <dgm:prSet custT="1"/>
      <dgm:spPr/>
      <dgm:t>
        <a:bodyPr/>
        <a:lstStyle/>
        <a:p>
          <a:r>
            <a:rPr lang="en-US" sz="2600" dirty="0">
              <a:latin typeface="Bahnschrift" panose="020B0502040204020203" pitchFamily="34" charset="0"/>
            </a:rPr>
            <a:t>Dynamic NAT</a:t>
          </a:r>
        </a:p>
      </dgm:t>
    </dgm:pt>
    <dgm:pt modelId="{6D8D9AF9-2ABB-485A-8D61-5B87B4F223C8}" type="parTrans" cxnId="{F8AF8C4B-B235-4F86-A9A0-064A3EE06DC6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6D8ED6BF-BEEB-4980-A8DB-52B98DAF5998}" type="sibTrans" cxnId="{F8AF8C4B-B235-4F86-A9A0-064A3EE06DC6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9470DD2F-F8F5-4A24-B37B-B647392BE2BD}">
      <dgm:prSet custT="1"/>
      <dgm:spPr/>
      <dgm:t>
        <a:bodyPr/>
        <a:lstStyle/>
        <a:p>
          <a:r>
            <a:rPr lang="en-US" sz="2600" dirty="0">
              <a:latin typeface="Bahnschrift" panose="020B0502040204020203" pitchFamily="34" charset="0"/>
            </a:rPr>
            <a:t>NAT/PAT</a:t>
          </a:r>
        </a:p>
      </dgm:t>
    </dgm:pt>
    <dgm:pt modelId="{95991856-A743-4FEF-B385-5C63388456F4}" type="parTrans" cxnId="{450C3EA0-1EDE-44D8-96F2-65BDB0701B96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B4D3D94-E67C-4E47-B983-06C3B4563ED8}" type="sibTrans" cxnId="{450C3EA0-1EDE-44D8-96F2-65BDB0701B96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918F7DDE-903F-481B-BAB7-48BFD7CDEC6F}" type="pres">
      <dgm:prSet presAssocID="{426E808F-378C-40E1-BCFD-F9468207E0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DCF26F-4745-41CE-99D3-FA0C0A71399A}" type="pres">
      <dgm:prSet presAssocID="{25D02BEA-A8CC-4462-B859-56B02DEB7DC3}" presName="hierRoot1" presStyleCnt="0"/>
      <dgm:spPr/>
    </dgm:pt>
    <dgm:pt modelId="{0B5D0EB3-041E-4E53-840B-A31AA85798DC}" type="pres">
      <dgm:prSet presAssocID="{25D02BEA-A8CC-4462-B859-56B02DEB7DC3}" presName="composite" presStyleCnt="0"/>
      <dgm:spPr/>
    </dgm:pt>
    <dgm:pt modelId="{F4261B17-55E5-4363-9399-0310121B5440}" type="pres">
      <dgm:prSet presAssocID="{25D02BEA-A8CC-4462-B859-56B02DEB7DC3}" presName="background" presStyleLbl="node0" presStyleIdx="0" presStyleCnt="1"/>
      <dgm:spPr>
        <a:solidFill>
          <a:srgbClr val="8538BE"/>
        </a:solidFill>
      </dgm:spPr>
    </dgm:pt>
    <dgm:pt modelId="{1BFF6A40-EA39-4A3D-876D-A1A92B3C7571}" type="pres">
      <dgm:prSet presAssocID="{25D02BEA-A8CC-4462-B859-56B02DEB7DC3}" presName="text" presStyleLbl="fgAcc0" presStyleIdx="0" presStyleCnt="1" custScaleY="73503">
        <dgm:presLayoutVars>
          <dgm:chPref val="3"/>
        </dgm:presLayoutVars>
      </dgm:prSet>
      <dgm:spPr/>
    </dgm:pt>
    <dgm:pt modelId="{DA831863-E20C-4563-89BF-AAEA9AF9C4AD}" type="pres">
      <dgm:prSet presAssocID="{25D02BEA-A8CC-4462-B859-56B02DEB7DC3}" presName="hierChild2" presStyleCnt="0"/>
      <dgm:spPr/>
    </dgm:pt>
    <dgm:pt modelId="{B3002FA5-6DD8-4FDC-80D9-A8F61403B7A3}" type="pres">
      <dgm:prSet presAssocID="{11E70A41-DC2B-4EE9-A609-42CA710CE242}" presName="Name10" presStyleLbl="parChTrans1D2" presStyleIdx="0" presStyleCnt="3"/>
      <dgm:spPr/>
    </dgm:pt>
    <dgm:pt modelId="{5062195A-DB70-45F7-8DF5-53A9C5B8D4E6}" type="pres">
      <dgm:prSet presAssocID="{D3475ED9-03FF-4624-93ED-BE63AFEE0B13}" presName="hierRoot2" presStyleCnt="0"/>
      <dgm:spPr/>
    </dgm:pt>
    <dgm:pt modelId="{F063AF2F-14FA-4600-8824-655E8EC64B3A}" type="pres">
      <dgm:prSet presAssocID="{D3475ED9-03FF-4624-93ED-BE63AFEE0B13}" presName="composite2" presStyleCnt="0"/>
      <dgm:spPr/>
    </dgm:pt>
    <dgm:pt modelId="{F13E7BF8-362E-40FC-90DD-D802149BDBAB}" type="pres">
      <dgm:prSet presAssocID="{D3475ED9-03FF-4624-93ED-BE63AFEE0B13}" presName="background2" presStyleLbl="node2" presStyleIdx="0" presStyleCnt="3"/>
      <dgm:spPr>
        <a:solidFill>
          <a:srgbClr val="8538BE"/>
        </a:solidFill>
      </dgm:spPr>
    </dgm:pt>
    <dgm:pt modelId="{CB218DD9-8125-4F17-922C-681452D0AEFF}" type="pres">
      <dgm:prSet presAssocID="{D3475ED9-03FF-4624-93ED-BE63AFEE0B13}" presName="text2" presStyleLbl="fgAcc2" presStyleIdx="0" presStyleCnt="3">
        <dgm:presLayoutVars>
          <dgm:chPref val="3"/>
        </dgm:presLayoutVars>
      </dgm:prSet>
      <dgm:spPr/>
    </dgm:pt>
    <dgm:pt modelId="{28D97351-2EBD-4DCF-A875-290DAB00EBDB}" type="pres">
      <dgm:prSet presAssocID="{D3475ED9-03FF-4624-93ED-BE63AFEE0B13}" presName="hierChild3" presStyleCnt="0"/>
      <dgm:spPr/>
    </dgm:pt>
    <dgm:pt modelId="{22526B5F-047E-4B38-9DEE-338835455628}" type="pres">
      <dgm:prSet presAssocID="{6D8D9AF9-2ABB-485A-8D61-5B87B4F223C8}" presName="Name10" presStyleLbl="parChTrans1D2" presStyleIdx="1" presStyleCnt="3"/>
      <dgm:spPr/>
    </dgm:pt>
    <dgm:pt modelId="{5A028560-604B-4DCD-9091-D710ED1D8B9D}" type="pres">
      <dgm:prSet presAssocID="{7DF6E8D9-D5BF-4A4B-8D23-E01BC2091139}" presName="hierRoot2" presStyleCnt="0"/>
      <dgm:spPr/>
    </dgm:pt>
    <dgm:pt modelId="{BDC966B8-0E10-4815-8251-10FFD3976959}" type="pres">
      <dgm:prSet presAssocID="{7DF6E8D9-D5BF-4A4B-8D23-E01BC2091139}" presName="composite2" presStyleCnt="0"/>
      <dgm:spPr/>
    </dgm:pt>
    <dgm:pt modelId="{E2143E70-2A31-4B33-BE12-E37F6EA6B380}" type="pres">
      <dgm:prSet presAssocID="{7DF6E8D9-D5BF-4A4B-8D23-E01BC2091139}" presName="background2" presStyleLbl="node2" presStyleIdx="1" presStyleCnt="3"/>
      <dgm:spPr>
        <a:solidFill>
          <a:srgbClr val="8538BE"/>
        </a:solidFill>
      </dgm:spPr>
    </dgm:pt>
    <dgm:pt modelId="{E83560A4-654C-4D82-80FD-DE0D6694A078}" type="pres">
      <dgm:prSet presAssocID="{7DF6E8D9-D5BF-4A4B-8D23-E01BC2091139}" presName="text2" presStyleLbl="fgAcc2" presStyleIdx="1" presStyleCnt="3">
        <dgm:presLayoutVars>
          <dgm:chPref val="3"/>
        </dgm:presLayoutVars>
      </dgm:prSet>
      <dgm:spPr/>
    </dgm:pt>
    <dgm:pt modelId="{9300CF75-59A9-4E08-B26A-453B949B79FA}" type="pres">
      <dgm:prSet presAssocID="{7DF6E8D9-D5BF-4A4B-8D23-E01BC2091139}" presName="hierChild3" presStyleCnt="0"/>
      <dgm:spPr/>
    </dgm:pt>
    <dgm:pt modelId="{19AB2FE5-0929-4E6D-92E7-C620B2A7D640}" type="pres">
      <dgm:prSet presAssocID="{95991856-A743-4FEF-B385-5C63388456F4}" presName="Name10" presStyleLbl="parChTrans1D2" presStyleIdx="2" presStyleCnt="3"/>
      <dgm:spPr/>
    </dgm:pt>
    <dgm:pt modelId="{FCD12BD5-B2E5-48E7-8C7B-B6A64AB7F45B}" type="pres">
      <dgm:prSet presAssocID="{9470DD2F-F8F5-4A24-B37B-B647392BE2BD}" presName="hierRoot2" presStyleCnt="0"/>
      <dgm:spPr/>
    </dgm:pt>
    <dgm:pt modelId="{91DA7B9B-DF43-42A4-A650-B3792C661B0E}" type="pres">
      <dgm:prSet presAssocID="{9470DD2F-F8F5-4A24-B37B-B647392BE2BD}" presName="composite2" presStyleCnt="0"/>
      <dgm:spPr/>
    </dgm:pt>
    <dgm:pt modelId="{3BD91F0A-ADD0-4C12-B453-A9CC129F7320}" type="pres">
      <dgm:prSet presAssocID="{9470DD2F-F8F5-4A24-B37B-B647392BE2BD}" presName="background2" presStyleLbl="node2" presStyleIdx="2" presStyleCnt="3"/>
      <dgm:spPr>
        <a:solidFill>
          <a:srgbClr val="8538BE"/>
        </a:solidFill>
      </dgm:spPr>
    </dgm:pt>
    <dgm:pt modelId="{C294AE5C-9F0E-419A-A399-2CD4E7E184FF}" type="pres">
      <dgm:prSet presAssocID="{9470DD2F-F8F5-4A24-B37B-B647392BE2BD}" presName="text2" presStyleLbl="fgAcc2" presStyleIdx="2" presStyleCnt="3">
        <dgm:presLayoutVars>
          <dgm:chPref val="3"/>
        </dgm:presLayoutVars>
      </dgm:prSet>
      <dgm:spPr/>
    </dgm:pt>
    <dgm:pt modelId="{D0DA0798-BB80-4B73-96CA-CA6D4BAE560B}" type="pres">
      <dgm:prSet presAssocID="{9470DD2F-F8F5-4A24-B37B-B647392BE2BD}" presName="hierChild3" presStyleCnt="0"/>
      <dgm:spPr/>
    </dgm:pt>
  </dgm:ptLst>
  <dgm:cxnLst>
    <dgm:cxn modelId="{32B48818-EC94-4A6F-866D-F4E8BF611617}" type="presOf" srcId="{11E70A41-DC2B-4EE9-A609-42CA710CE242}" destId="{B3002FA5-6DD8-4FDC-80D9-A8F61403B7A3}" srcOrd="0" destOrd="0" presId="urn:microsoft.com/office/officeart/2005/8/layout/hierarchy1"/>
    <dgm:cxn modelId="{149DEC30-38F1-4BF5-832B-E6DCAB43E9D1}" type="presOf" srcId="{426E808F-378C-40E1-BCFD-F9468207E068}" destId="{918F7DDE-903F-481B-BAB7-48BFD7CDEC6F}" srcOrd="0" destOrd="0" presId="urn:microsoft.com/office/officeart/2005/8/layout/hierarchy1"/>
    <dgm:cxn modelId="{2A27213A-C3A0-4665-B994-259F2029BD8E}" type="presOf" srcId="{25D02BEA-A8CC-4462-B859-56B02DEB7DC3}" destId="{1BFF6A40-EA39-4A3D-876D-A1A92B3C7571}" srcOrd="0" destOrd="0" presId="urn:microsoft.com/office/officeart/2005/8/layout/hierarchy1"/>
    <dgm:cxn modelId="{04A6BD60-5BA3-497F-85BC-C0B92A8B1452}" srcId="{426E808F-378C-40E1-BCFD-F9468207E068}" destId="{25D02BEA-A8CC-4462-B859-56B02DEB7DC3}" srcOrd="0" destOrd="0" parTransId="{DC747B26-AC2E-43D2-B347-B2179BDA0A72}" sibTransId="{03E1EF2A-6FC7-4B00-8F1C-253DE187319F}"/>
    <dgm:cxn modelId="{F8AF8C4B-B235-4F86-A9A0-064A3EE06DC6}" srcId="{25D02BEA-A8CC-4462-B859-56B02DEB7DC3}" destId="{7DF6E8D9-D5BF-4A4B-8D23-E01BC2091139}" srcOrd="1" destOrd="0" parTransId="{6D8D9AF9-2ABB-485A-8D61-5B87B4F223C8}" sibTransId="{6D8ED6BF-BEEB-4980-A8DB-52B98DAF5998}"/>
    <dgm:cxn modelId="{ED330F52-EC38-4B80-9E16-9686F7CB6C34}" type="presOf" srcId="{95991856-A743-4FEF-B385-5C63388456F4}" destId="{19AB2FE5-0929-4E6D-92E7-C620B2A7D640}" srcOrd="0" destOrd="0" presId="urn:microsoft.com/office/officeart/2005/8/layout/hierarchy1"/>
    <dgm:cxn modelId="{4E172357-B217-4429-AA30-23ECE3AEA7CA}" type="presOf" srcId="{7DF6E8D9-D5BF-4A4B-8D23-E01BC2091139}" destId="{E83560A4-654C-4D82-80FD-DE0D6694A078}" srcOrd="0" destOrd="0" presId="urn:microsoft.com/office/officeart/2005/8/layout/hierarchy1"/>
    <dgm:cxn modelId="{F16C407D-E19C-451D-AF86-5437B476586B}" type="presOf" srcId="{6D8D9AF9-2ABB-485A-8D61-5B87B4F223C8}" destId="{22526B5F-047E-4B38-9DEE-338835455628}" srcOrd="0" destOrd="0" presId="urn:microsoft.com/office/officeart/2005/8/layout/hierarchy1"/>
    <dgm:cxn modelId="{450C3EA0-1EDE-44D8-96F2-65BDB0701B96}" srcId="{25D02BEA-A8CC-4462-B859-56B02DEB7DC3}" destId="{9470DD2F-F8F5-4A24-B37B-B647392BE2BD}" srcOrd="2" destOrd="0" parTransId="{95991856-A743-4FEF-B385-5C63388456F4}" sibTransId="{3B4D3D94-E67C-4E47-B983-06C3B4563ED8}"/>
    <dgm:cxn modelId="{4C4A21B6-25BC-40CC-A529-149C6CD3D836}" type="presOf" srcId="{9470DD2F-F8F5-4A24-B37B-B647392BE2BD}" destId="{C294AE5C-9F0E-419A-A399-2CD4E7E184FF}" srcOrd="0" destOrd="0" presId="urn:microsoft.com/office/officeart/2005/8/layout/hierarchy1"/>
    <dgm:cxn modelId="{B40DCBB6-E38D-4E43-88CC-B08F360F6250}" type="presOf" srcId="{D3475ED9-03FF-4624-93ED-BE63AFEE0B13}" destId="{CB218DD9-8125-4F17-922C-681452D0AEFF}" srcOrd="0" destOrd="0" presId="urn:microsoft.com/office/officeart/2005/8/layout/hierarchy1"/>
    <dgm:cxn modelId="{9119FFC1-0BB9-4724-A18B-550EB7479CB5}" srcId="{25D02BEA-A8CC-4462-B859-56B02DEB7DC3}" destId="{D3475ED9-03FF-4624-93ED-BE63AFEE0B13}" srcOrd="0" destOrd="0" parTransId="{11E70A41-DC2B-4EE9-A609-42CA710CE242}" sibTransId="{875CE281-0889-4C3D-AA52-79E4E92B206B}"/>
    <dgm:cxn modelId="{A7FD84CA-1EF5-47DF-92F3-77EF3D9C70D7}" type="presParOf" srcId="{918F7DDE-903F-481B-BAB7-48BFD7CDEC6F}" destId="{59DCF26F-4745-41CE-99D3-FA0C0A71399A}" srcOrd="0" destOrd="0" presId="urn:microsoft.com/office/officeart/2005/8/layout/hierarchy1"/>
    <dgm:cxn modelId="{D0F8B09C-1784-4298-A3B4-3A5297144B16}" type="presParOf" srcId="{59DCF26F-4745-41CE-99D3-FA0C0A71399A}" destId="{0B5D0EB3-041E-4E53-840B-A31AA85798DC}" srcOrd="0" destOrd="0" presId="urn:microsoft.com/office/officeart/2005/8/layout/hierarchy1"/>
    <dgm:cxn modelId="{1937F29B-D5FD-4ABA-AA9F-4034155561DC}" type="presParOf" srcId="{0B5D0EB3-041E-4E53-840B-A31AA85798DC}" destId="{F4261B17-55E5-4363-9399-0310121B5440}" srcOrd="0" destOrd="0" presId="urn:microsoft.com/office/officeart/2005/8/layout/hierarchy1"/>
    <dgm:cxn modelId="{1B83D4BE-98FD-4958-8C78-EC6A8EF22C29}" type="presParOf" srcId="{0B5D0EB3-041E-4E53-840B-A31AA85798DC}" destId="{1BFF6A40-EA39-4A3D-876D-A1A92B3C7571}" srcOrd="1" destOrd="0" presId="urn:microsoft.com/office/officeart/2005/8/layout/hierarchy1"/>
    <dgm:cxn modelId="{2505D13B-54FD-4322-974D-8A64F503E3D2}" type="presParOf" srcId="{59DCF26F-4745-41CE-99D3-FA0C0A71399A}" destId="{DA831863-E20C-4563-89BF-AAEA9AF9C4AD}" srcOrd="1" destOrd="0" presId="urn:microsoft.com/office/officeart/2005/8/layout/hierarchy1"/>
    <dgm:cxn modelId="{7F168611-A84A-4D19-A259-A12CAA56B0BE}" type="presParOf" srcId="{DA831863-E20C-4563-89BF-AAEA9AF9C4AD}" destId="{B3002FA5-6DD8-4FDC-80D9-A8F61403B7A3}" srcOrd="0" destOrd="0" presId="urn:microsoft.com/office/officeart/2005/8/layout/hierarchy1"/>
    <dgm:cxn modelId="{D5F8BA7D-BB9A-465A-B009-02550D0F6B7C}" type="presParOf" srcId="{DA831863-E20C-4563-89BF-AAEA9AF9C4AD}" destId="{5062195A-DB70-45F7-8DF5-53A9C5B8D4E6}" srcOrd="1" destOrd="0" presId="urn:microsoft.com/office/officeart/2005/8/layout/hierarchy1"/>
    <dgm:cxn modelId="{0932063D-92B6-49AC-8C91-3208A719A830}" type="presParOf" srcId="{5062195A-DB70-45F7-8DF5-53A9C5B8D4E6}" destId="{F063AF2F-14FA-4600-8824-655E8EC64B3A}" srcOrd="0" destOrd="0" presId="urn:microsoft.com/office/officeart/2005/8/layout/hierarchy1"/>
    <dgm:cxn modelId="{565CD040-B2F3-4D7A-A7A9-B9EFEA8C50AE}" type="presParOf" srcId="{F063AF2F-14FA-4600-8824-655E8EC64B3A}" destId="{F13E7BF8-362E-40FC-90DD-D802149BDBAB}" srcOrd="0" destOrd="0" presId="urn:microsoft.com/office/officeart/2005/8/layout/hierarchy1"/>
    <dgm:cxn modelId="{C2035F70-63A3-4E2F-B86E-FA9432A6AF8F}" type="presParOf" srcId="{F063AF2F-14FA-4600-8824-655E8EC64B3A}" destId="{CB218DD9-8125-4F17-922C-681452D0AEFF}" srcOrd="1" destOrd="0" presId="urn:microsoft.com/office/officeart/2005/8/layout/hierarchy1"/>
    <dgm:cxn modelId="{C7BDFBBE-7D12-415A-A8C7-1BA5E7FFAD1B}" type="presParOf" srcId="{5062195A-DB70-45F7-8DF5-53A9C5B8D4E6}" destId="{28D97351-2EBD-4DCF-A875-290DAB00EBDB}" srcOrd="1" destOrd="0" presId="urn:microsoft.com/office/officeart/2005/8/layout/hierarchy1"/>
    <dgm:cxn modelId="{D5C39610-B388-4E32-B5C2-20F8E86F5E31}" type="presParOf" srcId="{DA831863-E20C-4563-89BF-AAEA9AF9C4AD}" destId="{22526B5F-047E-4B38-9DEE-338835455628}" srcOrd="2" destOrd="0" presId="urn:microsoft.com/office/officeart/2005/8/layout/hierarchy1"/>
    <dgm:cxn modelId="{A23F8D04-F81E-4118-B495-4FB6C3DC0F47}" type="presParOf" srcId="{DA831863-E20C-4563-89BF-AAEA9AF9C4AD}" destId="{5A028560-604B-4DCD-9091-D710ED1D8B9D}" srcOrd="3" destOrd="0" presId="urn:microsoft.com/office/officeart/2005/8/layout/hierarchy1"/>
    <dgm:cxn modelId="{796B6769-4FFB-411D-8C38-0F7719F21EC0}" type="presParOf" srcId="{5A028560-604B-4DCD-9091-D710ED1D8B9D}" destId="{BDC966B8-0E10-4815-8251-10FFD3976959}" srcOrd="0" destOrd="0" presId="urn:microsoft.com/office/officeart/2005/8/layout/hierarchy1"/>
    <dgm:cxn modelId="{952C417D-42C6-4091-BB38-2A5DA5C7FBA7}" type="presParOf" srcId="{BDC966B8-0E10-4815-8251-10FFD3976959}" destId="{E2143E70-2A31-4B33-BE12-E37F6EA6B380}" srcOrd="0" destOrd="0" presId="urn:microsoft.com/office/officeart/2005/8/layout/hierarchy1"/>
    <dgm:cxn modelId="{9AF5C208-DA7B-4CD4-95F6-A06BAD638B2D}" type="presParOf" srcId="{BDC966B8-0E10-4815-8251-10FFD3976959}" destId="{E83560A4-654C-4D82-80FD-DE0D6694A078}" srcOrd="1" destOrd="0" presId="urn:microsoft.com/office/officeart/2005/8/layout/hierarchy1"/>
    <dgm:cxn modelId="{EE5325D2-DA97-4661-8398-20F0780A710E}" type="presParOf" srcId="{5A028560-604B-4DCD-9091-D710ED1D8B9D}" destId="{9300CF75-59A9-4E08-B26A-453B949B79FA}" srcOrd="1" destOrd="0" presId="urn:microsoft.com/office/officeart/2005/8/layout/hierarchy1"/>
    <dgm:cxn modelId="{2A528D74-9E67-4A5B-B8CA-66C3CBA4F3F8}" type="presParOf" srcId="{DA831863-E20C-4563-89BF-AAEA9AF9C4AD}" destId="{19AB2FE5-0929-4E6D-92E7-C620B2A7D640}" srcOrd="4" destOrd="0" presId="urn:microsoft.com/office/officeart/2005/8/layout/hierarchy1"/>
    <dgm:cxn modelId="{996EEF75-8A74-41EE-9EC7-4A4D744B038B}" type="presParOf" srcId="{DA831863-E20C-4563-89BF-AAEA9AF9C4AD}" destId="{FCD12BD5-B2E5-48E7-8C7B-B6A64AB7F45B}" srcOrd="5" destOrd="0" presId="urn:microsoft.com/office/officeart/2005/8/layout/hierarchy1"/>
    <dgm:cxn modelId="{4AEB83BD-0BEE-4476-9D03-28D6B56403D8}" type="presParOf" srcId="{FCD12BD5-B2E5-48E7-8C7B-B6A64AB7F45B}" destId="{91DA7B9B-DF43-42A4-A650-B3792C661B0E}" srcOrd="0" destOrd="0" presId="urn:microsoft.com/office/officeart/2005/8/layout/hierarchy1"/>
    <dgm:cxn modelId="{C078011B-0785-4C0E-990E-D0126A20DAF7}" type="presParOf" srcId="{91DA7B9B-DF43-42A4-A650-B3792C661B0E}" destId="{3BD91F0A-ADD0-4C12-B453-A9CC129F7320}" srcOrd="0" destOrd="0" presId="urn:microsoft.com/office/officeart/2005/8/layout/hierarchy1"/>
    <dgm:cxn modelId="{6D1F9B21-CF12-4E45-A98F-EE0CCF4676D4}" type="presParOf" srcId="{91DA7B9B-DF43-42A4-A650-B3792C661B0E}" destId="{C294AE5C-9F0E-419A-A399-2CD4E7E184FF}" srcOrd="1" destOrd="0" presId="urn:microsoft.com/office/officeart/2005/8/layout/hierarchy1"/>
    <dgm:cxn modelId="{CC0B419C-D203-4B44-97EB-879158DCDFF0}" type="presParOf" srcId="{FCD12BD5-B2E5-48E7-8C7B-B6A64AB7F45B}" destId="{D0DA0798-BB80-4B73-96CA-CA6D4BAE56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B2FE5-0929-4E6D-92E7-C620B2A7D640}">
      <dsp:nvSpPr>
        <dsp:cNvPr id="0" name=""/>
        <dsp:cNvSpPr/>
      </dsp:nvSpPr>
      <dsp:spPr>
        <a:xfrm>
          <a:off x="4211591" y="969360"/>
          <a:ext cx="2533081" cy="602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762"/>
              </a:lnTo>
              <a:lnTo>
                <a:pt x="2533081" y="410762"/>
              </a:lnTo>
              <a:lnTo>
                <a:pt x="2533081" y="6027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26B5F-047E-4B38-9DEE-338835455628}">
      <dsp:nvSpPr>
        <dsp:cNvPr id="0" name=""/>
        <dsp:cNvSpPr/>
      </dsp:nvSpPr>
      <dsp:spPr>
        <a:xfrm>
          <a:off x="4165871" y="969360"/>
          <a:ext cx="91440" cy="602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27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02FA5-6DD8-4FDC-80D9-A8F61403B7A3}">
      <dsp:nvSpPr>
        <dsp:cNvPr id="0" name=""/>
        <dsp:cNvSpPr/>
      </dsp:nvSpPr>
      <dsp:spPr>
        <a:xfrm>
          <a:off x="1678509" y="969360"/>
          <a:ext cx="2533081" cy="602758"/>
        </a:xfrm>
        <a:custGeom>
          <a:avLst/>
          <a:gdLst/>
          <a:ahLst/>
          <a:cxnLst/>
          <a:rect l="0" t="0" r="0" b="0"/>
          <a:pathLst>
            <a:path>
              <a:moveTo>
                <a:pt x="2533081" y="0"/>
              </a:moveTo>
              <a:lnTo>
                <a:pt x="2533081" y="410762"/>
              </a:lnTo>
              <a:lnTo>
                <a:pt x="0" y="410762"/>
              </a:lnTo>
              <a:lnTo>
                <a:pt x="0" y="6027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61B17-55E5-4363-9399-0310121B5440}">
      <dsp:nvSpPr>
        <dsp:cNvPr id="0" name=""/>
        <dsp:cNvSpPr/>
      </dsp:nvSpPr>
      <dsp:spPr>
        <a:xfrm>
          <a:off x="3175330" y="2023"/>
          <a:ext cx="2072521" cy="967336"/>
        </a:xfrm>
        <a:prstGeom prst="roundRect">
          <a:avLst>
            <a:gd name="adj" fmla="val 10000"/>
          </a:avLst>
        </a:prstGeom>
        <a:solidFill>
          <a:srgbClr val="8538B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FF6A40-EA39-4A3D-876D-A1A92B3C7571}">
      <dsp:nvSpPr>
        <dsp:cNvPr id="0" name=""/>
        <dsp:cNvSpPr/>
      </dsp:nvSpPr>
      <dsp:spPr>
        <a:xfrm>
          <a:off x="3405610" y="220789"/>
          <a:ext cx="2072521" cy="967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Bahnschrift" panose="020B0502040204020203" pitchFamily="34" charset="0"/>
            </a:rPr>
            <a:t>Types of NAT</a:t>
          </a:r>
        </a:p>
      </dsp:txBody>
      <dsp:txXfrm>
        <a:off x="3433942" y="249121"/>
        <a:ext cx="2015857" cy="910672"/>
      </dsp:txXfrm>
    </dsp:sp>
    <dsp:sp modelId="{F13E7BF8-362E-40FC-90DD-D802149BDBAB}">
      <dsp:nvSpPr>
        <dsp:cNvPr id="0" name=""/>
        <dsp:cNvSpPr/>
      </dsp:nvSpPr>
      <dsp:spPr>
        <a:xfrm>
          <a:off x="642249" y="1572119"/>
          <a:ext cx="2072521" cy="1316051"/>
        </a:xfrm>
        <a:prstGeom prst="roundRect">
          <a:avLst>
            <a:gd name="adj" fmla="val 10000"/>
          </a:avLst>
        </a:prstGeom>
        <a:solidFill>
          <a:srgbClr val="8538B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218DD9-8125-4F17-922C-681452D0AEFF}">
      <dsp:nvSpPr>
        <dsp:cNvPr id="0" name=""/>
        <dsp:cNvSpPr/>
      </dsp:nvSpPr>
      <dsp:spPr>
        <a:xfrm>
          <a:off x="872529" y="1790885"/>
          <a:ext cx="2072521" cy="1316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Bahnschrift" panose="020B0502040204020203" pitchFamily="34" charset="0"/>
            </a:rPr>
            <a:t>Static NAT</a:t>
          </a:r>
        </a:p>
      </dsp:txBody>
      <dsp:txXfrm>
        <a:off x="911075" y="1829431"/>
        <a:ext cx="1995429" cy="1238959"/>
      </dsp:txXfrm>
    </dsp:sp>
    <dsp:sp modelId="{E2143E70-2A31-4B33-BE12-E37F6EA6B380}">
      <dsp:nvSpPr>
        <dsp:cNvPr id="0" name=""/>
        <dsp:cNvSpPr/>
      </dsp:nvSpPr>
      <dsp:spPr>
        <a:xfrm>
          <a:off x="3175330" y="1572119"/>
          <a:ext cx="2072521" cy="1316051"/>
        </a:xfrm>
        <a:prstGeom prst="roundRect">
          <a:avLst>
            <a:gd name="adj" fmla="val 10000"/>
          </a:avLst>
        </a:prstGeom>
        <a:solidFill>
          <a:srgbClr val="8538B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560A4-654C-4D82-80FD-DE0D6694A078}">
      <dsp:nvSpPr>
        <dsp:cNvPr id="0" name=""/>
        <dsp:cNvSpPr/>
      </dsp:nvSpPr>
      <dsp:spPr>
        <a:xfrm>
          <a:off x="3405610" y="1790885"/>
          <a:ext cx="2072521" cy="1316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Bahnschrift" panose="020B0502040204020203" pitchFamily="34" charset="0"/>
            </a:rPr>
            <a:t>Dynamic NAT</a:t>
          </a:r>
        </a:p>
      </dsp:txBody>
      <dsp:txXfrm>
        <a:off x="3444156" y="1829431"/>
        <a:ext cx="1995429" cy="1238959"/>
      </dsp:txXfrm>
    </dsp:sp>
    <dsp:sp modelId="{3BD91F0A-ADD0-4C12-B453-A9CC129F7320}">
      <dsp:nvSpPr>
        <dsp:cNvPr id="0" name=""/>
        <dsp:cNvSpPr/>
      </dsp:nvSpPr>
      <dsp:spPr>
        <a:xfrm>
          <a:off x="5708412" y="1572119"/>
          <a:ext cx="2072521" cy="1316051"/>
        </a:xfrm>
        <a:prstGeom prst="roundRect">
          <a:avLst>
            <a:gd name="adj" fmla="val 10000"/>
          </a:avLst>
        </a:prstGeom>
        <a:solidFill>
          <a:srgbClr val="8538B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94AE5C-9F0E-419A-A399-2CD4E7E184FF}">
      <dsp:nvSpPr>
        <dsp:cNvPr id="0" name=""/>
        <dsp:cNvSpPr/>
      </dsp:nvSpPr>
      <dsp:spPr>
        <a:xfrm>
          <a:off x="5938692" y="1790885"/>
          <a:ext cx="2072521" cy="1316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Bahnschrift" panose="020B0502040204020203" pitchFamily="34" charset="0"/>
            </a:rPr>
            <a:t>NAT/PAT</a:t>
          </a:r>
        </a:p>
      </dsp:txBody>
      <dsp:txXfrm>
        <a:off x="5977238" y="1829431"/>
        <a:ext cx="1995429" cy="1238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DDB0-7AC1-468E-9085-8E96710313A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C1A2A-A8C1-459D-9C29-9B358EC4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1EA9F-7557-4122-97A2-801E0AF2BB4F}" type="datetimeFigureOut">
              <a:rPr lang="en-IN"/>
              <a:pPr>
                <a:defRPr/>
              </a:pPr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A2234-B969-4836-BC68-A9E9D452556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59768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3D597-7073-4A85-92E7-CF028E39D782}" type="datetimeFigureOut">
              <a:rPr lang="en-IN"/>
              <a:pPr>
                <a:defRPr/>
              </a:pPr>
              <a:t>03-02-2021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C3F68-0CC2-4494-B070-9BCEF5EBEDA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7062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<Relationships xmlns="http://schemas.openxmlformats.org/package/2006/relationships"><Relationship Id="rId3" Target="../media/image6.jpeg" Type="http://schemas.openxmlformats.org/officeDocument/2006/relationships/image"/><Relationship Id="rId2" Target="../media/image5.jpeg" Type="http://schemas.openxmlformats.org/officeDocument/2006/relationships/image"/><Relationship Id="rId1" Target="../slideLayouts/slideLayout7.xml" Type="http://schemas.openxmlformats.org/officeDocument/2006/relationships/slideLayout"/><Relationship Id="rId5" Target="../media/image8.jpe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1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9.jpeg" Type="http://schemas.openxmlformats.org/officeDocument/2006/relationships/image"/><Relationship Id="rId1" Target="../slideLayouts/slideLayout7.xml" Type="http://schemas.openxmlformats.org/officeDocument/2006/relationships/slideLayout"/><Relationship Id="rId4" Target="../media/image10.png" Type="http://schemas.openxmlformats.org/officeDocument/2006/relationships/image"/></Relationships>
</file>

<file path=ppt/slides/_rels/slide12.xml.rels><?xml version="1.0" encoding="UTF-8" standalone="yes" ?><Relationships xmlns="http://schemas.openxmlformats.org/package/2006/relationships"><Relationship Id="rId3" Target="../media/image10.png" Type="http://schemas.openxmlformats.org/officeDocument/2006/relationships/image"/><Relationship Id="rId2" Target="../media/image9.jpeg" Type="http://schemas.openxmlformats.org/officeDocument/2006/relationships/image"/><Relationship Id="rId1" Target="../slideLayouts/slideLayout7.xml" Type="http://schemas.openxmlformats.org/officeDocument/2006/relationships/slideLayout"/><Relationship Id="rId4" Target="../media/image5.jpeg" Type="http://schemas.openxmlformats.org/officeDocument/2006/relationships/image"/></Relationships>
</file>

<file path=ppt/slides/_rels/slide13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9.jpeg" Type="http://schemas.openxmlformats.org/officeDocument/2006/relationships/image"/><Relationship Id="rId1" Target="../slideLayouts/slideLayout7.xml" Type="http://schemas.openxmlformats.org/officeDocument/2006/relationships/slideLayout"/><Relationship Id="rId4" Target="../media/image10.png" Type="http://schemas.openxmlformats.org/officeDocument/2006/relationships/image"/></Relationships>
</file>

<file path=ppt/slides/_rels/slide14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9.jpeg" Type="http://schemas.openxmlformats.org/officeDocument/2006/relationships/image"/><Relationship Id="rId1" Target="../slideLayouts/slideLayout7.xml" Type="http://schemas.openxmlformats.org/officeDocument/2006/relationships/slideLayout"/><Relationship Id="rId4" Target="../media/image10.png" Type="http://schemas.openxmlformats.org/officeDocument/2006/relationships/image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9.jpeg" Type="http://schemas.openxmlformats.org/officeDocument/2006/relationships/image"/><Relationship Id="rId1" Target="../slideLayouts/slideLayout7.xml" Type="http://schemas.openxmlformats.org/officeDocument/2006/relationships/slideLayout"/><Relationship Id="rId4" Target="../media/image10.png" Type="http://schemas.openxmlformats.org/officeDocument/2006/relationships/image"/></Relationships>
</file>

<file path=ppt/slides/_rels/slide17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9.jpeg" Type="http://schemas.openxmlformats.org/officeDocument/2006/relationships/image"/><Relationship Id="rId1" Target="../slideLayouts/slideLayout7.xml" Type="http://schemas.openxmlformats.org/officeDocument/2006/relationships/slideLayout"/><Relationship Id="rId4" Target="../media/image10.png" Type="http://schemas.openxmlformats.org/officeDocument/2006/relationships/image"/></Relationships>
</file>

<file path=ppt/slides/_rels/slide18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9.jpeg" Type="http://schemas.openxmlformats.org/officeDocument/2006/relationships/image"/><Relationship Id="rId1" Target="../slideLayouts/slideLayout7.xml" Type="http://schemas.openxmlformats.org/officeDocument/2006/relationships/slideLayout"/><Relationship Id="rId4" Target="../media/image10.png" Type="http://schemas.openxmlformats.org/officeDocument/2006/relationships/image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 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 ?><Relationships xmlns="http://schemas.openxmlformats.org/package/2006/relationships"><Relationship Id="rId3" Target="../media/image15.png" Type="http://schemas.openxmlformats.org/officeDocument/2006/relationships/image"/><Relationship Id="rId2" Target="../media/image1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 ?><Relationships xmlns="http://schemas.openxmlformats.org/package/2006/relationships"><Relationship Id="rId3" Target="../media/image6.jpeg" Type="http://schemas.openxmlformats.org/officeDocument/2006/relationships/image"/><Relationship Id="rId2" Target="../media/image5.jpeg" Type="http://schemas.openxmlformats.org/officeDocument/2006/relationships/image"/><Relationship Id="rId1" Target="../slideLayouts/slideLayout7.xml" Type="http://schemas.openxmlformats.org/officeDocument/2006/relationships/slideLayout"/><Relationship Id="rId5" Target="../media/image8.jpeg" Type="http://schemas.openxmlformats.org/officeDocument/2006/relationships/image"/><Relationship Id="rId4" Target="../media/image7.pn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Example</a:t>
            </a:r>
          </a:p>
        </p:txBody>
      </p:sp>
      <p:cxnSp>
        <p:nvCxnSpPr>
          <p:cNvPr id="13" name="Elbow Connector 12"/>
          <p:cNvCxnSpPr>
            <a:cxnSpLocks/>
          </p:cNvCxnSpPr>
          <p:nvPr/>
        </p:nvCxnSpPr>
        <p:spPr>
          <a:xfrm rot="10800000" flipV="1">
            <a:off x="1362587" y="3017622"/>
            <a:ext cx="767359" cy="50722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cxnSpLocks/>
            <a:stCxn id="5" idx="3"/>
            <a:endCxn id="6" idx="1"/>
          </p:cNvCxnSpPr>
          <p:nvPr/>
        </p:nvCxnSpPr>
        <p:spPr>
          <a:xfrm>
            <a:off x="1173548" y="2269098"/>
            <a:ext cx="844481" cy="42201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9314" t="31957" r="12295" b="47658"/>
          <a:stretch/>
        </p:blipFill>
        <p:spPr>
          <a:xfrm>
            <a:off x="3711933" y="2554739"/>
            <a:ext cx="985942" cy="682999"/>
          </a:xfrm>
          <a:prstGeom prst="flowChartMagneticDisk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592" t="5616" r="27907" b="7589"/>
          <a:stretch/>
        </p:blipFill>
        <p:spPr>
          <a:xfrm>
            <a:off x="575071" y="1698296"/>
            <a:ext cx="598477" cy="1141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7187" t="19409" r="5589" b="17200"/>
          <a:stretch/>
        </p:blipFill>
        <p:spPr>
          <a:xfrm>
            <a:off x="2018029" y="2112304"/>
            <a:ext cx="1592857" cy="1157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4722" y="2112304"/>
            <a:ext cx="1461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SA</a:t>
            </a:r>
          </a:p>
          <a:p>
            <a:pPr algn="ctr"/>
            <a:endParaRPr lang="en-US" sz="2400" dirty="0">
              <a:latin typeface="Bahnschrift" panose="020B0502040204020203" pitchFamily="34" charset="0"/>
            </a:endParaRPr>
          </a:p>
          <a:p>
            <a:pPr algn="ctr"/>
            <a:r>
              <a:rPr lang="en-US" sz="2400" dirty="0">
                <a:latin typeface="Bahnschrift" panose="020B0502040204020203" pitchFamily="34" charset="0"/>
              </a:rPr>
              <a:t>10.0.0.1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3032" y="1552237"/>
            <a:ext cx="4718886" cy="2476591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63487" y="1382286"/>
            <a:ext cx="1446244" cy="366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INSIDE</a:t>
            </a:r>
            <a:endParaRPr lang="en-US" dirty="0">
              <a:latin typeface="Bahnschrift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084945"/>
              </p:ext>
            </p:extLst>
          </p:nvPr>
        </p:nvGraphicFramePr>
        <p:xfrm>
          <a:off x="1817121" y="4998301"/>
          <a:ext cx="63265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255">
                  <a:extLst>
                    <a:ext uri="{9D8B030D-6E8A-4147-A177-3AD203B41FA5}">
                      <a16:colId xmlns:a16="http://schemas.microsoft.com/office/drawing/2014/main" val="846099874"/>
                    </a:ext>
                  </a:extLst>
                </a:gridCol>
                <a:gridCol w="3163255">
                  <a:extLst>
                    <a:ext uri="{9D8B030D-6E8A-4147-A177-3AD203B41FA5}">
                      <a16:colId xmlns:a16="http://schemas.microsoft.com/office/drawing/2014/main" val="1891198604"/>
                    </a:ext>
                  </a:extLst>
                </a:gridCol>
              </a:tblGrid>
              <a:tr h="53460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Bahnschrift" panose="020B0502040204020203" pitchFamily="34" charset="0"/>
                        </a:rPr>
                        <a:t>Inside Local IP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Bahnschrift" panose="020B0502040204020203" pitchFamily="34" charset="0"/>
                        </a:rPr>
                        <a:t>Inside Global</a:t>
                      </a:r>
                      <a:r>
                        <a:rPr lang="en-US" sz="2400" b="0" baseline="0" dirty="0">
                          <a:latin typeface="Bahnschrift" panose="020B0502040204020203" pitchFamily="34" charset="0"/>
                        </a:rPr>
                        <a:t> IP address</a:t>
                      </a:r>
                      <a:endParaRPr lang="en-US" sz="2400" b="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386789"/>
                  </a:ext>
                </a:extLst>
              </a:tr>
              <a:tr h="5346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10.0.0.1</a:t>
                      </a:r>
                      <a:br>
                        <a:rPr lang="en-US" dirty="0">
                          <a:latin typeface="Bahnschrift" panose="020B0502040204020203" pitchFamily="34" charset="0"/>
                        </a:rPr>
                      </a:br>
                      <a:r>
                        <a:rPr lang="en-US" dirty="0">
                          <a:latin typeface="Bahnschrift" panose="020B0502040204020203" pitchFamily="34" charset="0"/>
                        </a:rPr>
                        <a:t>10.0.0.2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171.69.58.80</a:t>
                      </a:r>
                      <a:br>
                        <a:rPr lang="en-US" dirty="0">
                          <a:latin typeface="Bahnschrift" panose="020B0502040204020203" pitchFamily="34" charset="0"/>
                        </a:rPr>
                      </a:br>
                      <a:r>
                        <a:rPr lang="en-US" dirty="0">
                          <a:latin typeface="Bahnschrift" panose="020B0502040204020203" pitchFamily="34" charset="0"/>
                        </a:rPr>
                        <a:t>171.69.58.81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704560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>
            <a:cxnSpLocks/>
            <a:stCxn id="8" idx="3"/>
            <a:endCxn id="24" idx="0"/>
          </p:cNvCxnSpPr>
          <p:nvPr/>
        </p:nvCxnSpPr>
        <p:spPr>
          <a:xfrm>
            <a:off x="4204904" y="3237738"/>
            <a:ext cx="775472" cy="1760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30750" y="4391016"/>
            <a:ext cx="141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NAT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9590" r="10135"/>
          <a:stretch/>
        </p:blipFill>
        <p:spPr>
          <a:xfrm>
            <a:off x="179319" y="2996693"/>
            <a:ext cx="1208452" cy="1032135"/>
          </a:xfrm>
          <a:prstGeom prst="rect">
            <a:avLst/>
          </a:prstGeom>
        </p:spPr>
      </p:pic>
      <p:sp>
        <p:nvSpPr>
          <p:cNvPr id="25" name="Cloud 24">
            <a:extLst>
              <a:ext uri="{FF2B5EF4-FFF2-40B4-BE49-F238E27FC236}">
                <a16:creationId xmlns:a16="http://schemas.microsoft.com/office/drawing/2014/main" id="{FB1CEEE7-735D-44A0-8965-B21ED8F75CCC}"/>
              </a:ext>
            </a:extLst>
          </p:cNvPr>
          <p:cNvSpPr/>
          <p:nvPr/>
        </p:nvSpPr>
        <p:spPr>
          <a:xfrm>
            <a:off x="7040985" y="2136600"/>
            <a:ext cx="1903942" cy="169385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9237BA2-7630-498A-A330-8D6497B365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87" t="19409" r="5589" b="17200"/>
          <a:stretch/>
        </p:blipFill>
        <p:spPr>
          <a:xfrm>
            <a:off x="5262877" y="2257024"/>
            <a:ext cx="1759080" cy="127843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50E6F89-DC18-4849-BCBC-3A17DF3D4784}"/>
              </a:ext>
            </a:extLst>
          </p:cNvPr>
          <p:cNvSpPr txBox="1"/>
          <p:nvPr/>
        </p:nvSpPr>
        <p:spPr>
          <a:xfrm>
            <a:off x="5352249" y="2519791"/>
            <a:ext cx="1661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SA</a:t>
            </a:r>
          </a:p>
          <a:p>
            <a:pPr algn="ctr"/>
            <a:endParaRPr lang="en-US" sz="2000" dirty="0">
              <a:latin typeface="Bahnschrift" panose="020B0502040204020203" pitchFamily="34" charset="0"/>
            </a:endParaRPr>
          </a:p>
          <a:p>
            <a:pPr algn="ctr"/>
            <a:r>
              <a:rPr lang="en-US" sz="2000" dirty="0">
                <a:latin typeface="Bahnschrift" panose="020B0502040204020203" pitchFamily="34" charset="0"/>
              </a:rPr>
              <a:t>172.69.58.80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6C6E5C-0C3D-4AA3-A846-49BD538AD2FA}"/>
              </a:ext>
            </a:extLst>
          </p:cNvPr>
          <p:cNvSpPr/>
          <p:nvPr/>
        </p:nvSpPr>
        <p:spPr>
          <a:xfrm>
            <a:off x="5165302" y="1552237"/>
            <a:ext cx="3807913" cy="245609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BBAA00-DFBA-4CD0-A878-E8910511DC70}"/>
              </a:ext>
            </a:extLst>
          </p:cNvPr>
          <p:cNvSpPr/>
          <p:nvPr/>
        </p:nvSpPr>
        <p:spPr>
          <a:xfrm>
            <a:off x="6366729" y="1364943"/>
            <a:ext cx="1457839" cy="338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OUTSIDE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8CD8AD-E59D-4ED4-9EF5-8972CA50C13E}"/>
              </a:ext>
            </a:extLst>
          </p:cNvPr>
          <p:cNvSpPr txBox="1"/>
          <p:nvPr/>
        </p:nvSpPr>
        <p:spPr>
          <a:xfrm>
            <a:off x="7176025" y="2712468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INTERNET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16A9CC-7B87-4F6B-AB46-A5557B89803D}"/>
              </a:ext>
            </a:extLst>
          </p:cNvPr>
          <p:cNvCxnSpPr>
            <a:cxnSpLocks/>
            <a:stCxn id="8" idx="4"/>
            <a:endCxn id="28" idx="1"/>
          </p:cNvCxnSpPr>
          <p:nvPr/>
        </p:nvCxnSpPr>
        <p:spPr>
          <a:xfrm>
            <a:off x="4697875" y="2896239"/>
            <a:ext cx="565002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4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Outgoing Web Client Through NAT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538619" y="3219188"/>
            <a:ext cx="1069722" cy="76408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538619" y="1866457"/>
            <a:ext cx="1069722" cy="764088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534861" y="4734837"/>
            <a:ext cx="1069722" cy="7640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0433" y="2680885"/>
            <a:ext cx="1038409" cy="21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10.0.0.2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0434" y="4030367"/>
            <a:ext cx="1038409" cy="21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10.0.0.3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6172" y="5542449"/>
            <a:ext cx="1038409" cy="21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10.0.0.4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604581" y="2282381"/>
            <a:ext cx="1376614" cy="201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81195" y="2292461"/>
            <a:ext cx="0" cy="2857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04581" y="5129605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04581" y="3698558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43824" y="3701753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69314" t="31957" r="12295" b="47658"/>
          <a:stretch/>
        </p:blipFill>
        <p:spPr>
          <a:xfrm>
            <a:off x="3748237" y="3191030"/>
            <a:ext cx="1211624" cy="839337"/>
          </a:xfrm>
          <a:prstGeom prst="flowChartMagneticDisk">
            <a:avLst/>
          </a:prstGeom>
        </p:spPr>
      </p:pic>
      <p:sp>
        <p:nvSpPr>
          <p:cNvPr id="31" name="Cloud 30"/>
          <p:cNvSpPr/>
          <p:nvPr/>
        </p:nvSpPr>
        <p:spPr>
          <a:xfrm>
            <a:off x="5611660" y="2900011"/>
            <a:ext cx="1523215" cy="134948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Bahnschrif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20297" y="3242728"/>
            <a:ext cx="1578280" cy="475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Internet</a:t>
            </a:r>
          </a:p>
        </p:txBody>
      </p:sp>
      <p:cxnSp>
        <p:nvCxnSpPr>
          <p:cNvPr id="34" name="Straight Connector 33"/>
          <p:cNvCxnSpPr>
            <a:cxnSpLocks/>
            <a:stCxn id="30" idx="4"/>
            <a:endCxn id="31" idx="2"/>
          </p:cNvCxnSpPr>
          <p:nvPr/>
        </p:nvCxnSpPr>
        <p:spPr>
          <a:xfrm flipV="1">
            <a:off x="4959861" y="3574752"/>
            <a:ext cx="656524" cy="359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/>
          <a:srcRect l="78089" t="18802" r="3185" b="23559"/>
          <a:stretch/>
        </p:blipFill>
        <p:spPr>
          <a:xfrm>
            <a:off x="7531275" y="2890431"/>
            <a:ext cx="1102291" cy="1290181"/>
          </a:xfrm>
          <a:prstGeom prst="can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7293280" y="2211905"/>
            <a:ext cx="1578280" cy="475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Web 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77012" y="3678265"/>
            <a:ext cx="889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NAT</a:t>
            </a:r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 flipV="1">
            <a:off x="7139311" y="3444775"/>
            <a:ext cx="656524" cy="359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41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Outgoing Web Client Through NAT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538619" y="3219188"/>
            <a:ext cx="1069722" cy="76408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538619" y="1866457"/>
            <a:ext cx="1069722" cy="764088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534861" y="4734837"/>
            <a:ext cx="1069722" cy="7640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0433" y="2680885"/>
            <a:ext cx="1038409" cy="21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10.0.0.2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0434" y="4030367"/>
            <a:ext cx="1038409" cy="21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10.0.0.3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6172" y="5542449"/>
            <a:ext cx="1038409" cy="21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10.0.0.4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604581" y="2282381"/>
            <a:ext cx="1376614" cy="201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81195" y="2292461"/>
            <a:ext cx="0" cy="2857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04581" y="5129605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04581" y="3698558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43824" y="3711084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>
          <a:xfrm>
            <a:off x="5611660" y="3031299"/>
            <a:ext cx="1252603" cy="110863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17937" y="3255254"/>
            <a:ext cx="1578280" cy="475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/>
              </a:rPr>
              <a:t>Internet</a:t>
            </a:r>
          </a:p>
        </p:txBody>
      </p:sp>
      <p:cxnSp>
        <p:nvCxnSpPr>
          <p:cNvPr id="34" name="Straight Connector 33"/>
          <p:cNvCxnSpPr>
            <a:stCxn id="30" idx="4"/>
            <a:endCxn id="31" idx="2"/>
          </p:cNvCxnSpPr>
          <p:nvPr/>
        </p:nvCxnSpPr>
        <p:spPr>
          <a:xfrm flipV="1">
            <a:off x="4959861" y="3585615"/>
            <a:ext cx="655684" cy="2508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l="78089" t="18802" r="3185" b="23559"/>
          <a:stretch/>
        </p:blipFill>
        <p:spPr>
          <a:xfrm>
            <a:off x="7303120" y="2740186"/>
            <a:ext cx="1102291" cy="1290181"/>
          </a:xfrm>
          <a:prstGeom prst="can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889314" y="2109287"/>
            <a:ext cx="1578280" cy="475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/>
              </a:rPr>
              <a:t>Web Server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EFAF6D-E29B-4ED5-AF50-44F7B8DC4EDF}"/>
              </a:ext>
            </a:extLst>
          </p:cNvPr>
          <p:cNvGrpSpPr/>
          <p:nvPr/>
        </p:nvGrpSpPr>
        <p:grpSpPr>
          <a:xfrm>
            <a:off x="3748237" y="3191030"/>
            <a:ext cx="1211624" cy="948900"/>
            <a:chOff x="3748237" y="3191030"/>
            <a:chExt cx="1211624" cy="94890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4"/>
            <a:srcRect l="69314" t="31957" r="12295" b="47658"/>
            <a:stretch/>
          </p:blipFill>
          <p:spPr>
            <a:xfrm>
              <a:off x="3748237" y="3191030"/>
              <a:ext cx="1211624" cy="839337"/>
            </a:xfrm>
            <a:prstGeom prst="flowChartMagneticDisk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977012" y="3678265"/>
              <a:ext cx="889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ahnschrift" panose="020B0502040204020203"/>
                </a:rPr>
                <a:t>NAT</a:t>
              </a: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3206660" y="4152456"/>
            <a:ext cx="1753201" cy="62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206660" y="4152456"/>
            <a:ext cx="3" cy="10399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04579" y="5299370"/>
            <a:ext cx="1602082" cy="12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889314" y="3560530"/>
            <a:ext cx="655684" cy="2508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4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Outgoing Web Client Through NAT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538619" y="3041902"/>
            <a:ext cx="1069722" cy="76408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538619" y="1689171"/>
            <a:ext cx="1069722" cy="764088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534861" y="4557551"/>
            <a:ext cx="1069722" cy="7640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0433" y="2503599"/>
            <a:ext cx="1038409" cy="21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10.0.0.2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0434" y="3853081"/>
            <a:ext cx="1038409" cy="21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10.0.0.3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6172" y="5365163"/>
            <a:ext cx="1038409" cy="21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10.0.0.4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1604581" y="2105095"/>
            <a:ext cx="1376614" cy="201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2981195" y="2115175"/>
            <a:ext cx="0" cy="2857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1604581" y="4952319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1604581" y="3521272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2443824" y="3533798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69314" t="31957" r="12295" b="47658"/>
          <a:stretch/>
        </p:blipFill>
        <p:spPr>
          <a:xfrm>
            <a:off x="3748237" y="3013744"/>
            <a:ext cx="1211624" cy="839337"/>
          </a:xfrm>
          <a:prstGeom prst="flowChartMagneticDisk">
            <a:avLst/>
          </a:prstGeom>
        </p:spPr>
      </p:pic>
      <p:sp>
        <p:nvSpPr>
          <p:cNvPr id="31" name="Cloud 30"/>
          <p:cNvSpPr/>
          <p:nvPr/>
        </p:nvSpPr>
        <p:spPr>
          <a:xfrm>
            <a:off x="5611660" y="2854013"/>
            <a:ext cx="1252603" cy="110863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34032" y="3130583"/>
            <a:ext cx="1578280" cy="423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Internet</a:t>
            </a:r>
          </a:p>
        </p:txBody>
      </p:sp>
      <p:cxnSp>
        <p:nvCxnSpPr>
          <p:cNvPr id="34" name="Straight Connector 33"/>
          <p:cNvCxnSpPr>
            <a:stCxn id="30" idx="4"/>
            <a:endCxn id="31" idx="2"/>
          </p:cNvCxnSpPr>
          <p:nvPr/>
        </p:nvCxnSpPr>
        <p:spPr>
          <a:xfrm flipV="1">
            <a:off x="4959861" y="3408329"/>
            <a:ext cx="655684" cy="2508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/>
          <a:srcRect l="78089" t="18802" r="3185" b="23559"/>
          <a:stretch/>
        </p:blipFill>
        <p:spPr>
          <a:xfrm>
            <a:off x="7609563" y="2418636"/>
            <a:ext cx="1102291" cy="1290181"/>
          </a:xfrm>
          <a:prstGeom prst="can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7473650" y="3682653"/>
            <a:ext cx="1578280" cy="475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Web</a:t>
            </a:r>
            <a:b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74260" y="3458982"/>
            <a:ext cx="889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NAT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25356"/>
              </p:ext>
            </p:extLst>
          </p:nvPr>
        </p:nvGraphicFramePr>
        <p:xfrm>
          <a:off x="3286175" y="5169651"/>
          <a:ext cx="5503993" cy="1409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73">
                  <a:extLst>
                    <a:ext uri="{9D8B030D-6E8A-4147-A177-3AD203B41FA5}">
                      <a16:colId xmlns:a16="http://schemas.microsoft.com/office/drawing/2014/main" val="846099874"/>
                    </a:ext>
                  </a:extLst>
                </a:gridCol>
                <a:gridCol w="1131263">
                  <a:extLst>
                    <a:ext uri="{9D8B030D-6E8A-4147-A177-3AD203B41FA5}">
                      <a16:colId xmlns:a16="http://schemas.microsoft.com/office/drawing/2014/main" val="1891198604"/>
                    </a:ext>
                  </a:extLst>
                </a:gridCol>
                <a:gridCol w="1498455">
                  <a:extLst>
                    <a:ext uri="{9D8B030D-6E8A-4147-A177-3AD203B41FA5}">
                      <a16:colId xmlns:a16="http://schemas.microsoft.com/office/drawing/2014/main" val="1967446"/>
                    </a:ext>
                  </a:extLst>
                </a:gridCol>
                <a:gridCol w="1489102">
                  <a:extLst>
                    <a:ext uri="{9D8B030D-6E8A-4147-A177-3AD203B41FA5}">
                      <a16:colId xmlns:a16="http://schemas.microsoft.com/office/drawing/2014/main" val="288246536"/>
                    </a:ext>
                  </a:extLst>
                </a:gridCol>
              </a:tblGrid>
              <a:tr h="70879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ahnschrift" panose="020B0502040204020203" pitchFamily="34" charset="0"/>
                        </a:rPr>
                        <a:t>Inside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ahnschrift" panose="020B0502040204020203" pitchFamily="34" charset="0"/>
                        </a:rPr>
                        <a:t>Inside </a:t>
                      </a:r>
                      <a:br>
                        <a:rPr lang="en-US" sz="2000" b="0" dirty="0">
                          <a:latin typeface="Bahnschrift" panose="020B0502040204020203" pitchFamily="34" charset="0"/>
                        </a:rPr>
                      </a:br>
                      <a:r>
                        <a:rPr lang="en-US" sz="2000" b="0" dirty="0">
                          <a:latin typeface="Bahnschrift" panose="020B0502040204020203" pitchFamily="34" charset="0"/>
                        </a:rPr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latin typeface="Bahnschrift" panose="020B0502040204020203" pitchFamily="34" charset="0"/>
                        </a:rPr>
                        <a:t>OutIP</a:t>
                      </a:r>
                      <a:endParaRPr lang="en-US" sz="2000" b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latin typeface="Bahnschrift" panose="020B0502040204020203" pitchFamily="34" charset="0"/>
                        </a:rPr>
                        <a:t>OutPort</a:t>
                      </a:r>
                      <a:endParaRPr lang="en-US" sz="2000" b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86789"/>
                  </a:ext>
                </a:extLst>
              </a:tr>
              <a:tr h="4961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" panose="020B0502040204020203" pitchFamily="34" charset="0"/>
                        </a:rPr>
                        <a:t>10.0.0.3</a:t>
                      </a:r>
                      <a:br>
                        <a:rPr lang="en-US" sz="2000" dirty="0">
                          <a:latin typeface="Bahnschrift" panose="020B0502040204020203" pitchFamily="34" charset="0"/>
                        </a:rPr>
                      </a:br>
                      <a:r>
                        <a:rPr lang="en-US" sz="2000" dirty="0">
                          <a:latin typeface="Bahnschrift" panose="020B0502040204020203" pitchFamily="34" charset="0"/>
                        </a:rPr>
                        <a:t>10.0.0.4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" panose="020B0502040204020203" pitchFamily="34" charset="0"/>
                        </a:rPr>
                        <a:t>1034</a:t>
                      </a:r>
                      <a:br>
                        <a:rPr lang="en-US" sz="2000" dirty="0">
                          <a:latin typeface="Bahnschrift" panose="020B0502040204020203" pitchFamily="34" charset="0"/>
                        </a:rPr>
                      </a:br>
                      <a:r>
                        <a:rPr lang="en-US" sz="2000" dirty="0">
                          <a:latin typeface="Bahnschrift" panose="020B0502040204020203" pitchFamily="34" charset="0"/>
                        </a:rPr>
                        <a:t>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ahnschrift" panose="020B0502040204020203" pitchFamily="34" charset="0"/>
                        </a:rPr>
                        <a:t>204.1.1.10</a:t>
                      </a:r>
                      <a:br>
                        <a:rPr lang="en-US" sz="2000" dirty="0">
                          <a:latin typeface="Bahnschrift" panose="020B0502040204020203" pitchFamily="34" charset="0"/>
                        </a:rPr>
                      </a:br>
                      <a:r>
                        <a:rPr lang="en-US" sz="2000" dirty="0">
                          <a:latin typeface="Bahnschrift" panose="020B0502040204020203" pitchFamily="34" charset="0"/>
                        </a:rPr>
                        <a:t>204.1.1.10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" panose="020B0502040204020203" pitchFamily="34" charset="0"/>
                        </a:rPr>
                        <a:t>2005</a:t>
                      </a:r>
                      <a:br>
                        <a:rPr lang="en-US" sz="2000" dirty="0">
                          <a:latin typeface="Bahnschrift" panose="020B0502040204020203" pitchFamily="34" charset="0"/>
                        </a:rPr>
                      </a:br>
                      <a:r>
                        <a:rPr lang="en-US" sz="2000" dirty="0">
                          <a:latin typeface="Bahnschrift" panose="020B0502040204020203" pitchFamily="34" charset="0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0456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4959861" y="1727284"/>
            <a:ext cx="40538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9860" y="1328620"/>
            <a:ext cx="4053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Request Received and Accepted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93937" y="1728730"/>
            <a:ext cx="2404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10.0.0.4 , port 1025</a:t>
            </a:r>
          </a:p>
          <a:p>
            <a:pPr algn="ctr"/>
            <a:r>
              <a:rPr lang="en-US" sz="2000" dirty="0">
                <a:latin typeface="Bahnschrift" panose="020B0502040204020203" pitchFamily="34" charset="0"/>
              </a:rPr>
              <a:t>Mapped to </a:t>
            </a:r>
          </a:p>
          <a:p>
            <a:pPr algn="ctr"/>
            <a:r>
              <a:rPr lang="en-US" sz="2000" dirty="0">
                <a:latin typeface="Bahnschrift" panose="020B0502040204020203" pitchFamily="34" charset="0"/>
              </a:rPr>
              <a:t>204.1.1.10, port 2000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 flipV="1">
            <a:off x="6840361" y="3322173"/>
            <a:ext cx="791597" cy="125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4050" y="4024821"/>
            <a:ext cx="3791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Connection request from c forwarded to &lt;web server&gt; source 204.1.1.10, port 2000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D668B0-F61E-4154-87A0-766A10410EFE}"/>
              </a:ext>
            </a:extLst>
          </p:cNvPr>
          <p:cNvCxnSpPr/>
          <p:nvPr/>
        </p:nvCxnSpPr>
        <p:spPr>
          <a:xfrm>
            <a:off x="3206660" y="3978833"/>
            <a:ext cx="1753201" cy="62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5DB3C1-3ED5-4DA7-B89E-329B5B9786A4}"/>
              </a:ext>
            </a:extLst>
          </p:cNvPr>
          <p:cNvCxnSpPr/>
          <p:nvPr/>
        </p:nvCxnSpPr>
        <p:spPr>
          <a:xfrm flipH="1" flipV="1">
            <a:off x="3206660" y="4036709"/>
            <a:ext cx="3" cy="10399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C53C60-62CE-4183-BB1B-20AD83564EE2}"/>
              </a:ext>
            </a:extLst>
          </p:cNvPr>
          <p:cNvCxnSpPr/>
          <p:nvPr/>
        </p:nvCxnSpPr>
        <p:spPr>
          <a:xfrm>
            <a:off x="1604579" y="5125747"/>
            <a:ext cx="1602082" cy="12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3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Outgoing Web Client Through NAT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538619" y="3219188"/>
            <a:ext cx="1069722" cy="76408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538619" y="1866457"/>
            <a:ext cx="1069722" cy="764088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534861" y="4734837"/>
            <a:ext cx="1069722" cy="7640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0433" y="2680885"/>
            <a:ext cx="1038409" cy="21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10.0.0.2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0434" y="4030367"/>
            <a:ext cx="1038409" cy="21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10.0.0.3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6172" y="5542449"/>
            <a:ext cx="1038409" cy="21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10.0.0.4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604581" y="2282381"/>
            <a:ext cx="1376614" cy="201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81195" y="2292461"/>
            <a:ext cx="0" cy="2857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04581" y="5129605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04581" y="3698558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43824" y="3711084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69314" t="31957" r="12295" b="47658"/>
          <a:stretch/>
        </p:blipFill>
        <p:spPr>
          <a:xfrm>
            <a:off x="3748237" y="3191030"/>
            <a:ext cx="1211624" cy="839337"/>
          </a:xfrm>
          <a:prstGeom prst="flowChartMagneticDisk">
            <a:avLst/>
          </a:prstGeom>
        </p:spPr>
      </p:pic>
      <p:sp>
        <p:nvSpPr>
          <p:cNvPr id="31" name="Cloud 30"/>
          <p:cNvSpPr/>
          <p:nvPr/>
        </p:nvSpPr>
        <p:spPr>
          <a:xfrm>
            <a:off x="5825051" y="2876356"/>
            <a:ext cx="1659687" cy="137313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93566" y="3242728"/>
            <a:ext cx="1578280" cy="475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Internet</a:t>
            </a:r>
          </a:p>
        </p:txBody>
      </p:sp>
      <p:cxnSp>
        <p:nvCxnSpPr>
          <p:cNvPr id="34" name="Straight Connector 33"/>
          <p:cNvCxnSpPr>
            <a:stCxn id="30" idx="4"/>
          </p:cNvCxnSpPr>
          <p:nvPr/>
        </p:nvCxnSpPr>
        <p:spPr>
          <a:xfrm>
            <a:off x="4959861" y="3610699"/>
            <a:ext cx="1024622" cy="1672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/>
          <a:srcRect l="78089" t="18802" r="3185" b="23559"/>
          <a:stretch/>
        </p:blipFill>
        <p:spPr>
          <a:xfrm>
            <a:off x="7860363" y="2716183"/>
            <a:ext cx="1102291" cy="1290181"/>
          </a:xfrm>
          <a:prstGeom prst="can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7578249" y="4107702"/>
            <a:ext cx="1578280" cy="475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Web</a:t>
            </a:r>
            <a:b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77012" y="3678265"/>
            <a:ext cx="889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NAT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472172" y="2644696"/>
            <a:ext cx="3315507" cy="2316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  <a:stCxn id="31" idx="0"/>
          </p:cNvCxnSpPr>
          <p:nvPr/>
        </p:nvCxnSpPr>
        <p:spPr>
          <a:xfrm flipV="1">
            <a:off x="7483355" y="3551207"/>
            <a:ext cx="377008" cy="117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79060" y="2904367"/>
            <a:ext cx="1340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204.1.1.10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5291" y="5137340"/>
            <a:ext cx="3813762" cy="1125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Translate 204.1.1.10, port 2000 to 10.0.0.4 port 1025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66157" y="1365354"/>
            <a:ext cx="37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10.0.0.4 , port 1025</a:t>
            </a:r>
          </a:p>
          <a:p>
            <a:pPr algn="ctr"/>
            <a:r>
              <a:rPr lang="en-US" sz="2000" dirty="0">
                <a:latin typeface="Bahnschrift" panose="020B0502040204020203" pitchFamily="34" charset="0"/>
              </a:rPr>
              <a:t>Mapped to 204.1.1.10, port 2000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9988" y="1937527"/>
            <a:ext cx="273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Response sent to 204.1.1.10,  port 2000.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B80416-B53A-4E5B-976F-725B78AA355D}"/>
              </a:ext>
            </a:extLst>
          </p:cNvPr>
          <p:cNvCxnSpPr>
            <a:cxnSpLocks/>
          </p:cNvCxnSpPr>
          <p:nvPr/>
        </p:nvCxnSpPr>
        <p:spPr>
          <a:xfrm flipH="1">
            <a:off x="3206660" y="4152456"/>
            <a:ext cx="1753201" cy="62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D72E35-DDD1-4B5B-84FF-E9B7A245858F}"/>
              </a:ext>
            </a:extLst>
          </p:cNvPr>
          <p:cNvCxnSpPr>
            <a:cxnSpLocks/>
          </p:cNvCxnSpPr>
          <p:nvPr/>
        </p:nvCxnSpPr>
        <p:spPr>
          <a:xfrm flipH="1">
            <a:off x="3206660" y="4187181"/>
            <a:ext cx="3" cy="10399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BBE1E2-EEC3-41F5-B26D-2D9C65D92D1D}"/>
              </a:ext>
            </a:extLst>
          </p:cNvPr>
          <p:cNvCxnSpPr>
            <a:cxnSpLocks/>
          </p:cNvCxnSpPr>
          <p:nvPr/>
        </p:nvCxnSpPr>
        <p:spPr>
          <a:xfrm flipH="1">
            <a:off x="1604579" y="5299370"/>
            <a:ext cx="1602082" cy="12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868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875406"/>
              </p:ext>
            </p:extLst>
          </p:nvPr>
        </p:nvGraphicFramePr>
        <p:xfrm>
          <a:off x="361315" y="1593190"/>
          <a:ext cx="8653463" cy="310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NAT</a:t>
            </a:r>
          </a:p>
        </p:txBody>
      </p:sp>
    </p:spTree>
    <p:extLst>
      <p:ext uri="{BB962C8B-B14F-4D97-AF65-F5344CB8AC3E}">
        <p14:creationId xmlns:p14="http://schemas.microsoft.com/office/powerpoint/2010/main" val="110396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Static NAT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443593" y="4068722"/>
            <a:ext cx="1069722" cy="76408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413359" y="2718226"/>
            <a:ext cx="1069722" cy="764088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409601" y="5586606"/>
            <a:ext cx="1069722" cy="7640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254" y="3532114"/>
            <a:ext cx="1933375" cy="373216"/>
          </a:xfrm>
          <a:prstGeom prst="rect">
            <a:avLst/>
          </a:prstGeom>
          <a:solidFill>
            <a:srgbClr val="C9A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10.0.0.2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254" y="4882136"/>
            <a:ext cx="1933375" cy="373216"/>
          </a:xfrm>
          <a:prstGeom prst="rect">
            <a:avLst/>
          </a:prstGeom>
          <a:solidFill>
            <a:srgbClr val="C9A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Bahnschrift" panose="020B0502040204020203" pitchFamily="34" charset="0"/>
              </a:rPr>
              <a:t>10.0.0.3</a:t>
            </a:r>
            <a:endParaRPr lang="en-US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196" y="6396301"/>
            <a:ext cx="1933375" cy="373216"/>
          </a:xfrm>
          <a:prstGeom prst="rect">
            <a:avLst/>
          </a:prstGeom>
          <a:solidFill>
            <a:srgbClr val="C9A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10.0.0.4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479321" y="3134150"/>
            <a:ext cx="1376614" cy="201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55935" y="3144230"/>
            <a:ext cx="0" cy="2857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79321" y="5981374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79321" y="4550327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18564" y="4562853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69314" t="31957" r="12295" b="47658"/>
          <a:stretch/>
        </p:blipFill>
        <p:spPr>
          <a:xfrm>
            <a:off x="3622977" y="4042799"/>
            <a:ext cx="1211624" cy="839337"/>
          </a:xfrm>
          <a:prstGeom prst="flowChartMagneticDisk">
            <a:avLst/>
          </a:prstGeom>
        </p:spPr>
      </p:pic>
      <p:sp>
        <p:nvSpPr>
          <p:cNvPr id="31" name="Cloud 30"/>
          <p:cNvSpPr/>
          <p:nvPr/>
        </p:nvSpPr>
        <p:spPr>
          <a:xfrm>
            <a:off x="5583476" y="3948222"/>
            <a:ext cx="1578276" cy="110863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94257" y="4047648"/>
            <a:ext cx="2938541" cy="810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Internet</a:t>
            </a:r>
          </a:p>
        </p:txBody>
      </p:sp>
      <p:cxnSp>
        <p:nvCxnSpPr>
          <p:cNvPr id="34" name="Straight Connector 33"/>
          <p:cNvCxnSpPr>
            <a:cxnSpLocks/>
            <a:stCxn id="30" idx="4"/>
            <a:endCxn id="31" idx="2"/>
          </p:cNvCxnSpPr>
          <p:nvPr/>
        </p:nvCxnSpPr>
        <p:spPr>
          <a:xfrm>
            <a:off x="4834601" y="4462468"/>
            <a:ext cx="753771" cy="400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565720" y="3082372"/>
            <a:ext cx="1578280" cy="475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Web 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51752" y="4530034"/>
            <a:ext cx="889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NAT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93307" y="3416684"/>
            <a:ext cx="1933375" cy="373216"/>
          </a:xfrm>
          <a:prstGeom prst="rect">
            <a:avLst/>
          </a:prstGeom>
          <a:solidFill>
            <a:srgbClr val="C9A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10.0.0.1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97067" y="5255352"/>
            <a:ext cx="2581998" cy="373216"/>
          </a:xfrm>
          <a:prstGeom prst="rect">
            <a:avLst/>
          </a:prstGeom>
          <a:solidFill>
            <a:srgbClr val="C9A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122.x.1.10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645223"/>
              </p:ext>
            </p:extLst>
          </p:nvPr>
        </p:nvGraphicFramePr>
        <p:xfrm>
          <a:off x="2730674" y="1211734"/>
          <a:ext cx="4984646" cy="1669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4646">
                  <a:extLst>
                    <a:ext uri="{9D8B030D-6E8A-4147-A177-3AD203B41FA5}">
                      <a16:colId xmlns:a16="http://schemas.microsoft.com/office/drawing/2014/main" val="2623053606"/>
                    </a:ext>
                  </a:extLst>
                </a:gridCol>
              </a:tblGrid>
              <a:tr h="55650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10.0.0.2 translated to 122.x.1.1</a:t>
                      </a:r>
                      <a:endParaRPr lang="en-US" sz="2400" b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128206"/>
                  </a:ext>
                </a:extLst>
              </a:tr>
              <a:tr h="55650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10.0.0.3 translated to 122.x.1.2</a:t>
                      </a:r>
                      <a:endParaRPr lang="en-US" sz="2400" b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005776"/>
                  </a:ext>
                </a:extLst>
              </a:tr>
              <a:tr h="55650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10.0.0.4 translated to 122.x.1.3</a:t>
                      </a:r>
                      <a:endParaRPr lang="en-US" sz="2400" b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18892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>
            <a:cxnSpLocks/>
          </p:cNvCxnSpPr>
          <p:nvPr/>
        </p:nvCxnSpPr>
        <p:spPr>
          <a:xfrm>
            <a:off x="7179381" y="4528219"/>
            <a:ext cx="753771" cy="400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/>
          <a:srcRect l="78089" t="18802" r="3185" b="23559"/>
          <a:stretch/>
        </p:blipFill>
        <p:spPr>
          <a:xfrm>
            <a:off x="7764766" y="3865542"/>
            <a:ext cx="1102291" cy="1290181"/>
          </a:xfrm>
          <a:prstGeom prst="can">
            <a:avLst/>
          </a:prstGeom>
        </p:spPr>
      </p:pic>
    </p:spTree>
    <p:extLst>
      <p:ext uri="{BB962C8B-B14F-4D97-AF65-F5344CB8AC3E}">
        <p14:creationId xmlns:p14="http://schemas.microsoft.com/office/powerpoint/2010/main" val="311736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Dynamic NAT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443593" y="4068722"/>
            <a:ext cx="1069722" cy="76408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413359" y="2718226"/>
            <a:ext cx="1069722" cy="764088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409601" y="5586606"/>
            <a:ext cx="1069722" cy="7640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254" y="3532114"/>
            <a:ext cx="1933375" cy="373216"/>
          </a:xfrm>
          <a:prstGeom prst="rect">
            <a:avLst/>
          </a:prstGeom>
          <a:solidFill>
            <a:srgbClr val="C9A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10.0.0.2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254" y="4882136"/>
            <a:ext cx="1933375" cy="373216"/>
          </a:xfrm>
          <a:prstGeom prst="rect">
            <a:avLst/>
          </a:prstGeom>
          <a:solidFill>
            <a:srgbClr val="C9A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Bahnschrift" panose="020B0502040204020203" pitchFamily="34" charset="0"/>
              </a:rPr>
              <a:t>10.0.0.3</a:t>
            </a:r>
            <a:endParaRPr lang="en-US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196" y="6396301"/>
            <a:ext cx="1933375" cy="373216"/>
          </a:xfrm>
          <a:prstGeom prst="rect">
            <a:avLst/>
          </a:prstGeom>
          <a:solidFill>
            <a:srgbClr val="C9A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10.0.0.4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479321" y="3134150"/>
            <a:ext cx="1376614" cy="201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55935" y="3144230"/>
            <a:ext cx="0" cy="2857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79321" y="5981374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79321" y="4550327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18564" y="4562853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69314" t="31957" r="12295" b="47658"/>
          <a:stretch/>
        </p:blipFill>
        <p:spPr>
          <a:xfrm>
            <a:off x="3622977" y="4042799"/>
            <a:ext cx="1211624" cy="839337"/>
          </a:xfrm>
          <a:prstGeom prst="flowChartMagneticDisk">
            <a:avLst/>
          </a:prstGeom>
        </p:spPr>
      </p:pic>
      <p:sp>
        <p:nvSpPr>
          <p:cNvPr id="31" name="Cloud 30"/>
          <p:cNvSpPr/>
          <p:nvPr/>
        </p:nvSpPr>
        <p:spPr>
          <a:xfrm>
            <a:off x="5583476" y="3948222"/>
            <a:ext cx="1578276" cy="110863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94257" y="4047648"/>
            <a:ext cx="2938541" cy="810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Internet</a:t>
            </a:r>
          </a:p>
        </p:txBody>
      </p:sp>
      <p:cxnSp>
        <p:nvCxnSpPr>
          <p:cNvPr id="34" name="Straight Connector 33"/>
          <p:cNvCxnSpPr>
            <a:cxnSpLocks/>
            <a:stCxn id="30" idx="4"/>
            <a:endCxn id="31" idx="2"/>
          </p:cNvCxnSpPr>
          <p:nvPr/>
        </p:nvCxnSpPr>
        <p:spPr>
          <a:xfrm>
            <a:off x="4834601" y="4462468"/>
            <a:ext cx="753771" cy="400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565720" y="3082372"/>
            <a:ext cx="1578280" cy="475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Web 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51752" y="4530034"/>
            <a:ext cx="889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NAT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93307" y="3416684"/>
            <a:ext cx="1933375" cy="373216"/>
          </a:xfrm>
          <a:prstGeom prst="rect">
            <a:avLst/>
          </a:prstGeom>
          <a:solidFill>
            <a:srgbClr val="C9A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10.0.0.1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97067" y="5255352"/>
            <a:ext cx="2581998" cy="373216"/>
          </a:xfrm>
          <a:prstGeom prst="rect">
            <a:avLst/>
          </a:prstGeom>
          <a:solidFill>
            <a:srgbClr val="C9A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122.x.1.10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941E7BC-424C-4395-B710-FA0F9248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6859"/>
              </p:ext>
            </p:extLst>
          </p:nvPr>
        </p:nvGraphicFramePr>
        <p:xfrm>
          <a:off x="5599134" y="1550870"/>
          <a:ext cx="295614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6143">
                  <a:extLst>
                    <a:ext uri="{9D8B030D-6E8A-4147-A177-3AD203B41FA5}">
                      <a16:colId xmlns:a16="http://schemas.microsoft.com/office/drawing/2014/main" val="2623053606"/>
                    </a:ext>
                  </a:extLst>
                </a:gridCol>
              </a:tblGrid>
              <a:tr h="315437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128206"/>
                  </a:ext>
                </a:extLst>
              </a:tr>
              <a:tr h="4134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122.x.1.1 to 122.x.1.4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005776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>
            <a:cxnSpLocks/>
          </p:cNvCxnSpPr>
          <p:nvPr/>
        </p:nvCxnSpPr>
        <p:spPr>
          <a:xfrm>
            <a:off x="7193401" y="4540371"/>
            <a:ext cx="753771" cy="400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/>
          <a:srcRect l="78089" t="18802" r="3185" b="23559"/>
          <a:stretch/>
        </p:blipFill>
        <p:spPr>
          <a:xfrm>
            <a:off x="7764766" y="3865542"/>
            <a:ext cx="1102291" cy="1290181"/>
          </a:xfrm>
          <a:prstGeom prst="can">
            <a:avLst/>
          </a:prstGeom>
        </p:spPr>
      </p:pic>
    </p:spTree>
    <p:extLst>
      <p:ext uri="{BB962C8B-B14F-4D97-AF65-F5344CB8AC3E}">
        <p14:creationId xmlns:p14="http://schemas.microsoft.com/office/powerpoint/2010/main" val="136057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NAT/PAT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443593" y="4068722"/>
            <a:ext cx="1069722" cy="76408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413359" y="2718226"/>
            <a:ext cx="1069722" cy="764088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2"/>
          <a:srcRect l="12317" t="79812" r="80947" b="10350"/>
          <a:stretch/>
        </p:blipFill>
        <p:spPr>
          <a:xfrm>
            <a:off x="409601" y="5586606"/>
            <a:ext cx="1069722" cy="7640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254" y="3532114"/>
            <a:ext cx="1933375" cy="373216"/>
          </a:xfrm>
          <a:prstGeom prst="rect">
            <a:avLst/>
          </a:prstGeom>
          <a:solidFill>
            <a:srgbClr val="C9A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10.0.0.2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254" y="4882136"/>
            <a:ext cx="1933375" cy="373216"/>
          </a:xfrm>
          <a:prstGeom prst="rect">
            <a:avLst/>
          </a:prstGeom>
          <a:solidFill>
            <a:srgbClr val="C9A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Bahnschrift" panose="020B0502040204020203" pitchFamily="34" charset="0"/>
              </a:rPr>
              <a:t>10.0.0.3</a:t>
            </a:r>
            <a:endParaRPr lang="en-US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196" y="6396301"/>
            <a:ext cx="1933375" cy="373216"/>
          </a:xfrm>
          <a:prstGeom prst="rect">
            <a:avLst/>
          </a:prstGeom>
          <a:solidFill>
            <a:srgbClr val="C9A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10.0.0.4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479321" y="3134150"/>
            <a:ext cx="1376614" cy="201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55935" y="3144230"/>
            <a:ext cx="0" cy="2857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79321" y="5981374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79321" y="4550327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18564" y="4562853"/>
            <a:ext cx="1376614" cy="20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69314" t="31957" r="12295" b="47658"/>
          <a:stretch/>
        </p:blipFill>
        <p:spPr>
          <a:xfrm>
            <a:off x="3622977" y="4042799"/>
            <a:ext cx="1211624" cy="839337"/>
          </a:xfrm>
          <a:prstGeom prst="flowChartMagneticDisk">
            <a:avLst/>
          </a:prstGeom>
        </p:spPr>
      </p:pic>
      <p:sp>
        <p:nvSpPr>
          <p:cNvPr id="31" name="Cloud 30"/>
          <p:cNvSpPr/>
          <p:nvPr/>
        </p:nvSpPr>
        <p:spPr>
          <a:xfrm>
            <a:off x="5583476" y="3948222"/>
            <a:ext cx="1578276" cy="110863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94257" y="4047648"/>
            <a:ext cx="2938541" cy="810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Internet</a:t>
            </a:r>
          </a:p>
        </p:txBody>
      </p:sp>
      <p:cxnSp>
        <p:nvCxnSpPr>
          <p:cNvPr id="34" name="Straight Connector 33"/>
          <p:cNvCxnSpPr>
            <a:cxnSpLocks/>
            <a:stCxn id="30" idx="4"/>
            <a:endCxn id="31" idx="2"/>
          </p:cNvCxnSpPr>
          <p:nvPr/>
        </p:nvCxnSpPr>
        <p:spPr>
          <a:xfrm>
            <a:off x="4834601" y="4462468"/>
            <a:ext cx="753771" cy="400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565720" y="3082372"/>
            <a:ext cx="1578280" cy="475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Web 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51752" y="4530034"/>
            <a:ext cx="889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NAT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93307" y="3416684"/>
            <a:ext cx="1933375" cy="373216"/>
          </a:xfrm>
          <a:prstGeom prst="rect">
            <a:avLst/>
          </a:prstGeom>
          <a:solidFill>
            <a:srgbClr val="C9A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10.0.0.1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97067" y="5255352"/>
            <a:ext cx="2581998" cy="373216"/>
          </a:xfrm>
          <a:prstGeom prst="rect">
            <a:avLst/>
          </a:prstGeom>
          <a:solidFill>
            <a:srgbClr val="C9A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122.x.1.10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43252F2-E45B-406B-A982-AEDA33A9F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28687"/>
              </p:ext>
            </p:extLst>
          </p:nvPr>
        </p:nvGraphicFramePr>
        <p:xfrm>
          <a:off x="5395302" y="1312925"/>
          <a:ext cx="355821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8210">
                  <a:extLst>
                    <a:ext uri="{9D8B030D-6E8A-4147-A177-3AD203B41FA5}">
                      <a16:colId xmlns:a16="http://schemas.microsoft.com/office/drawing/2014/main" val="2623053606"/>
                    </a:ext>
                  </a:extLst>
                </a:gridCol>
              </a:tblGrid>
              <a:tr h="3154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Single IP address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woth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port number is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128206"/>
                  </a:ext>
                </a:extLst>
              </a:tr>
              <a:tr h="4134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122.x.1.1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005776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>
            <a:cxnSpLocks/>
          </p:cNvCxnSpPr>
          <p:nvPr/>
        </p:nvCxnSpPr>
        <p:spPr>
          <a:xfrm>
            <a:off x="7128388" y="4576132"/>
            <a:ext cx="753771" cy="400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/>
          <a:srcRect l="78089" t="18802" r="3185" b="23559"/>
          <a:stretch/>
        </p:blipFill>
        <p:spPr>
          <a:xfrm>
            <a:off x="7764766" y="3865542"/>
            <a:ext cx="1102291" cy="1290181"/>
          </a:xfrm>
          <a:prstGeom prst="can">
            <a:avLst/>
          </a:prstGeom>
        </p:spPr>
      </p:pic>
    </p:spTree>
    <p:extLst>
      <p:ext uri="{BB962C8B-B14F-4D97-AF65-F5344CB8AC3E}">
        <p14:creationId xmlns:p14="http://schemas.microsoft.com/office/powerpoint/2010/main" val="176146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080" y="1967421"/>
            <a:ext cx="8879840" cy="32692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58" y="2175700"/>
            <a:ext cx="8538308" cy="2852737"/>
          </a:xfr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hnschrift"/>
              </a:rPr>
              <a:t>Internet Control Message Protocol (ICMP)</a:t>
            </a:r>
          </a:p>
        </p:txBody>
      </p:sp>
    </p:spTree>
    <p:extLst>
      <p:ext uri="{BB962C8B-B14F-4D97-AF65-F5344CB8AC3E}">
        <p14:creationId xmlns:p14="http://schemas.microsoft.com/office/powerpoint/2010/main" val="45398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this lecture, you will be able to</a:t>
            </a:r>
          </a:p>
          <a:p>
            <a:pPr lvl="1"/>
            <a:r>
              <a:rPr lang="en-US" sz="2800" dirty="0"/>
              <a:t>understand NAT, ICMP, ARP and RARP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93721" y="3007640"/>
            <a:ext cx="3156558" cy="1432280"/>
          </a:xfrm>
          <a:solidFill>
            <a:srgbClr val="C9A4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marL="0" indent="0" algn="ctr" defTabSz="457200">
              <a:buNone/>
            </a:pPr>
            <a:r>
              <a:rPr lang="en-US" sz="9600" dirty="0">
                <a:latin typeface="Bahnschrift" panose="020B0502040204020203"/>
              </a:rPr>
              <a:t>Network Layer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ICMP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400679"/>
            <a:ext cx="914399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 dirty="0">
                <a:solidFill>
                  <a:srgbClr val="FF0000"/>
                </a:solidFill>
                <a:latin typeface="Bahnschrift" panose="020B0502040204020203" pitchFamily="34" charset="0"/>
              </a:rPr>
              <a:t>Which layer it operates?</a:t>
            </a:r>
          </a:p>
        </p:txBody>
      </p:sp>
    </p:spTree>
    <p:extLst>
      <p:ext uri="{BB962C8B-B14F-4D97-AF65-F5344CB8AC3E}">
        <p14:creationId xmlns:p14="http://schemas.microsoft.com/office/powerpoint/2010/main" val="1508000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Ques:- </a:t>
            </a:r>
            <a:r>
              <a:rPr lang="en-US" dirty="0"/>
              <a:t>Which packet has a highest possibility that will be discarded?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34" y="0"/>
            <a:ext cx="8874166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ICMP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7107" y="3620022"/>
            <a:ext cx="479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/>
              </a:rPr>
              <a:t>ICMP&lt;IGMP&lt;UDP&lt;TCP</a:t>
            </a:r>
          </a:p>
        </p:txBody>
      </p:sp>
    </p:spTree>
    <p:extLst>
      <p:ext uri="{BB962C8B-B14F-4D97-AF65-F5344CB8AC3E}">
        <p14:creationId xmlns:p14="http://schemas.microsoft.com/office/powerpoint/2010/main" val="2184831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BBCB8CB-4C75-490F-AC55-79F60D94BD4C}"/>
              </a:ext>
            </a:extLst>
          </p:cNvPr>
          <p:cNvSpPr/>
          <p:nvPr/>
        </p:nvSpPr>
        <p:spPr>
          <a:xfrm>
            <a:off x="4513863" y="3240308"/>
            <a:ext cx="2237200" cy="10381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18904"/>
                </a:lnTo>
                <a:lnTo>
                  <a:pt x="2237200" y="618904"/>
                </a:lnTo>
                <a:lnTo>
                  <a:pt x="2237200" y="1038162"/>
                </a:lnTo>
              </a:path>
            </a:pathLst>
          </a:custGeom>
          <a:noFill/>
          <a:ln w="28575">
            <a:solidFill>
              <a:srgbClr val="8538BE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9156A2C-C7CC-4235-A939-FD2D553104EF}"/>
              </a:ext>
            </a:extLst>
          </p:cNvPr>
          <p:cNvSpPr/>
          <p:nvPr/>
        </p:nvSpPr>
        <p:spPr>
          <a:xfrm>
            <a:off x="2095109" y="3240308"/>
            <a:ext cx="2418754" cy="10381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418754" y="0"/>
                </a:moveTo>
                <a:lnTo>
                  <a:pt x="2418754" y="618904"/>
                </a:lnTo>
                <a:lnTo>
                  <a:pt x="0" y="618904"/>
                </a:lnTo>
                <a:lnTo>
                  <a:pt x="0" y="1038162"/>
                </a:lnTo>
              </a:path>
            </a:pathLst>
          </a:custGeom>
          <a:noFill/>
          <a:ln w="28575">
            <a:solidFill>
              <a:srgbClr val="8538BE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4CF06D-9E8B-4D08-A7E2-57F2A9BD6B39}"/>
              </a:ext>
            </a:extLst>
          </p:cNvPr>
          <p:cNvSpPr/>
          <p:nvPr/>
        </p:nvSpPr>
        <p:spPr>
          <a:xfrm>
            <a:off x="2194591" y="2417020"/>
            <a:ext cx="4638544" cy="880058"/>
          </a:xfrm>
          <a:custGeom>
            <a:avLst/>
            <a:gdLst>
              <a:gd name="connsiteX0" fmla="*/ 0 w 3833507"/>
              <a:gd name="connsiteY0" fmla="*/ 0 h 1796818"/>
              <a:gd name="connsiteX1" fmla="*/ 3833507 w 3833507"/>
              <a:gd name="connsiteY1" fmla="*/ 0 h 1796818"/>
              <a:gd name="connsiteX2" fmla="*/ 3833507 w 3833507"/>
              <a:gd name="connsiteY2" fmla="*/ 1796818 h 1796818"/>
              <a:gd name="connsiteX3" fmla="*/ 0 w 3833507"/>
              <a:gd name="connsiteY3" fmla="*/ 1796818 h 1796818"/>
              <a:gd name="connsiteX4" fmla="*/ 0 w 3833507"/>
              <a:gd name="connsiteY4" fmla="*/ 0 h 179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3507" h="1796818">
                <a:moveTo>
                  <a:pt x="0" y="0"/>
                </a:moveTo>
                <a:lnTo>
                  <a:pt x="3833507" y="0"/>
                </a:lnTo>
                <a:lnTo>
                  <a:pt x="3833507" y="1796818"/>
                </a:lnTo>
                <a:lnTo>
                  <a:pt x="0" y="1796818"/>
                </a:lnTo>
                <a:lnTo>
                  <a:pt x="0" y="0"/>
                </a:lnTo>
                <a:close/>
              </a:path>
            </a:pathLst>
          </a:custGeom>
          <a:solidFill>
            <a:srgbClr val="C9A4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9600" dirty="0">
                <a:solidFill>
                  <a:schemeClr val="dk1"/>
                </a:solidFill>
                <a:latin typeface="Bahnschrift" panose="020B0502040204020203"/>
              </a:rPr>
              <a:t>Two condition in which we use ICMP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72EC45-7DCD-482B-87F5-239EF39FF997}"/>
              </a:ext>
            </a:extLst>
          </p:cNvPr>
          <p:cNvSpPr/>
          <p:nvPr/>
        </p:nvSpPr>
        <p:spPr>
          <a:xfrm>
            <a:off x="359908" y="4278470"/>
            <a:ext cx="3470399" cy="838229"/>
          </a:xfrm>
          <a:custGeom>
            <a:avLst/>
            <a:gdLst>
              <a:gd name="connsiteX0" fmla="*/ 0 w 3470399"/>
              <a:gd name="connsiteY0" fmla="*/ 0 h 1796818"/>
              <a:gd name="connsiteX1" fmla="*/ 3470399 w 3470399"/>
              <a:gd name="connsiteY1" fmla="*/ 0 h 1796818"/>
              <a:gd name="connsiteX2" fmla="*/ 3470399 w 3470399"/>
              <a:gd name="connsiteY2" fmla="*/ 1796818 h 1796818"/>
              <a:gd name="connsiteX3" fmla="*/ 0 w 3470399"/>
              <a:gd name="connsiteY3" fmla="*/ 1796818 h 1796818"/>
              <a:gd name="connsiteX4" fmla="*/ 0 w 3470399"/>
              <a:gd name="connsiteY4" fmla="*/ 0 h 179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0399" h="1796818">
                <a:moveTo>
                  <a:pt x="0" y="0"/>
                </a:moveTo>
                <a:lnTo>
                  <a:pt x="3470399" y="0"/>
                </a:lnTo>
                <a:lnTo>
                  <a:pt x="3470399" y="1796818"/>
                </a:lnTo>
                <a:lnTo>
                  <a:pt x="0" y="1796818"/>
                </a:lnTo>
                <a:lnTo>
                  <a:pt x="0" y="0"/>
                </a:lnTo>
                <a:close/>
              </a:path>
            </a:pathLst>
          </a:custGeom>
          <a:solidFill>
            <a:srgbClr val="C9A4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7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3100" dirty="0">
                <a:latin typeface="Bahnschrift" panose="020B0502040204020203"/>
              </a:rPr>
              <a:t>Error handling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13065C-3B19-4821-B378-96ECB2BAC13B}"/>
              </a:ext>
            </a:extLst>
          </p:cNvPr>
          <p:cNvSpPr/>
          <p:nvPr/>
        </p:nvSpPr>
        <p:spPr>
          <a:xfrm>
            <a:off x="5015863" y="4278470"/>
            <a:ext cx="3470399" cy="838229"/>
          </a:xfrm>
          <a:custGeom>
            <a:avLst/>
            <a:gdLst>
              <a:gd name="connsiteX0" fmla="*/ 0 w 3470399"/>
              <a:gd name="connsiteY0" fmla="*/ 0 h 1796818"/>
              <a:gd name="connsiteX1" fmla="*/ 3470399 w 3470399"/>
              <a:gd name="connsiteY1" fmla="*/ 0 h 1796818"/>
              <a:gd name="connsiteX2" fmla="*/ 3470399 w 3470399"/>
              <a:gd name="connsiteY2" fmla="*/ 1796818 h 1796818"/>
              <a:gd name="connsiteX3" fmla="*/ 0 w 3470399"/>
              <a:gd name="connsiteY3" fmla="*/ 1796818 h 1796818"/>
              <a:gd name="connsiteX4" fmla="*/ 0 w 3470399"/>
              <a:gd name="connsiteY4" fmla="*/ 0 h 179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0399" h="1796818">
                <a:moveTo>
                  <a:pt x="0" y="0"/>
                </a:moveTo>
                <a:lnTo>
                  <a:pt x="3470399" y="0"/>
                </a:lnTo>
                <a:lnTo>
                  <a:pt x="3470399" y="1796818"/>
                </a:lnTo>
                <a:lnTo>
                  <a:pt x="0" y="1796818"/>
                </a:lnTo>
                <a:lnTo>
                  <a:pt x="0" y="0"/>
                </a:lnTo>
                <a:close/>
              </a:path>
            </a:pathLst>
          </a:custGeom>
          <a:solidFill>
            <a:srgbClr val="C9A4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9600" dirty="0">
                <a:solidFill>
                  <a:schemeClr val="dk1"/>
                </a:solidFill>
                <a:latin typeface="Bahnschrift" panose="020B0502040204020203"/>
              </a:rPr>
              <a:t>Request &amp; Reply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4061025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ICMP</a:t>
            </a:r>
          </a:p>
        </p:txBody>
      </p:sp>
      <p:sp>
        <p:nvSpPr>
          <p:cNvPr id="4" name="Oval 3"/>
          <p:cNvSpPr/>
          <p:nvPr/>
        </p:nvSpPr>
        <p:spPr>
          <a:xfrm>
            <a:off x="363446" y="3300191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7" name="Oval 6"/>
          <p:cNvSpPr/>
          <p:nvPr/>
        </p:nvSpPr>
        <p:spPr>
          <a:xfrm>
            <a:off x="6576068" y="3300191"/>
            <a:ext cx="2160376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567932" y="3300191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 dirty="0">
                <a:solidFill>
                  <a:schemeClr val="dk1"/>
                </a:solidFill>
                <a:latin typeface="Bahnschrift" panose="020B0502040204020203"/>
              </a:rPr>
              <a:t>R1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4572000" y="3300191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R2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cxnSp>
        <p:nvCxnSpPr>
          <p:cNvPr id="11" name="Straight Connector 10"/>
          <p:cNvCxnSpPr>
            <a:stCxn id="4" idx="6"/>
            <a:endCxn id="8" idx="2"/>
          </p:cNvCxnSpPr>
          <p:nvPr/>
        </p:nvCxnSpPr>
        <p:spPr>
          <a:xfrm>
            <a:off x="1854044" y="3726076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8112" y="3763654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62180" y="3726076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28688" y="3300191"/>
            <a:ext cx="83924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9833" y="1403008"/>
            <a:ext cx="252665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 dirty="0">
                <a:solidFill>
                  <a:srgbClr val="FF0000"/>
                </a:solidFill>
                <a:latin typeface="Bahnschrift" panose="020B0502040204020203" pitchFamily="34" charset="0"/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233221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ICMP</a:t>
            </a:r>
          </a:p>
        </p:txBody>
      </p:sp>
      <p:sp>
        <p:nvSpPr>
          <p:cNvPr id="4" name="Oval 3"/>
          <p:cNvSpPr/>
          <p:nvPr/>
        </p:nvSpPr>
        <p:spPr>
          <a:xfrm>
            <a:off x="373397" y="3127471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7" name="Oval 6"/>
          <p:cNvSpPr/>
          <p:nvPr/>
        </p:nvSpPr>
        <p:spPr>
          <a:xfrm>
            <a:off x="6586019" y="3127471"/>
            <a:ext cx="2180696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577883" y="3127471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 dirty="0">
                <a:solidFill>
                  <a:schemeClr val="dk1"/>
                </a:solidFill>
                <a:latin typeface="Bahnschrift" panose="020B0502040204020203"/>
              </a:rPr>
              <a:t>R1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4581951" y="3127471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R2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cxnSp>
        <p:nvCxnSpPr>
          <p:cNvPr id="11" name="Straight Connector 10"/>
          <p:cNvCxnSpPr>
            <a:stCxn id="4" idx="6"/>
            <a:endCxn id="8" idx="2"/>
          </p:cNvCxnSpPr>
          <p:nvPr/>
        </p:nvCxnSpPr>
        <p:spPr>
          <a:xfrm>
            <a:off x="1863995" y="3553356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68063" y="3590934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72131" y="3553356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38639" y="3127471"/>
            <a:ext cx="83924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68063" y="3127471"/>
            <a:ext cx="83924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73397" y="1306088"/>
            <a:ext cx="252665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 dirty="0">
                <a:solidFill>
                  <a:srgbClr val="FF0000"/>
                </a:solidFill>
                <a:latin typeface="Bahnschrift" panose="020B0502040204020203" pitchFamily="34" charset="0"/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956978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ICMP</a:t>
            </a:r>
          </a:p>
        </p:txBody>
      </p:sp>
      <p:sp>
        <p:nvSpPr>
          <p:cNvPr id="4" name="Oval 3"/>
          <p:cNvSpPr/>
          <p:nvPr/>
        </p:nvSpPr>
        <p:spPr>
          <a:xfrm>
            <a:off x="638922" y="3056351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7" name="Oval 6"/>
          <p:cNvSpPr/>
          <p:nvPr/>
        </p:nvSpPr>
        <p:spPr>
          <a:xfrm>
            <a:off x="6851544" y="3056351"/>
            <a:ext cx="1544715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843408" y="3056351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R1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4847476" y="3056351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 dirty="0">
                <a:solidFill>
                  <a:schemeClr val="dk1"/>
                </a:solidFill>
                <a:latin typeface="Bahnschrift" panose="020B0502040204020203"/>
              </a:rPr>
              <a:t>R2</a:t>
            </a:r>
          </a:p>
        </p:txBody>
      </p:sp>
      <p:cxnSp>
        <p:nvCxnSpPr>
          <p:cNvPr id="11" name="Straight Connector 10"/>
          <p:cNvCxnSpPr>
            <a:stCxn id="4" idx="6"/>
            <a:endCxn id="8" idx="2"/>
          </p:cNvCxnSpPr>
          <p:nvPr/>
        </p:nvCxnSpPr>
        <p:spPr>
          <a:xfrm>
            <a:off x="2129520" y="3482236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33588" y="3519814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37656" y="3482236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04164" y="3056351"/>
            <a:ext cx="83924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33588" y="3056351"/>
            <a:ext cx="83924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y 1"/>
          <p:cNvSpPr/>
          <p:nvPr/>
        </p:nvSpPr>
        <p:spPr>
          <a:xfrm>
            <a:off x="4868270" y="2480154"/>
            <a:ext cx="876919" cy="100208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5090" y="1275780"/>
            <a:ext cx="252665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 dirty="0">
                <a:solidFill>
                  <a:srgbClr val="FF0000"/>
                </a:solidFill>
                <a:latin typeface="Bahnschrift" panose="020B0502040204020203" pitchFamily="34" charset="0"/>
              </a:rPr>
              <a:t>Error handling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2843ED-1529-4764-9D65-56913EFF5192}"/>
              </a:ext>
            </a:extLst>
          </p:cNvPr>
          <p:cNvSpPr/>
          <p:nvPr/>
        </p:nvSpPr>
        <p:spPr>
          <a:xfrm>
            <a:off x="6618892" y="3056351"/>
            <a:ext cx="2160219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3238848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ICMP</a:t>
            </a:r>
          </a:p>
        </p:txBody>
      </p:sp>
      <p:sp>
        <p:nvSpPr>
          <p:cNvPr id="4" name="Oval 3"/>
          <p:cNvSpPr/>
          <p:nvPr/>
        </p:nvSpPr>
        <p:spPr>
          <a:xfrm>
            <a:off x="638922" y="3056351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7" name="Oval 6"/>
          <p:cNvSpPr/>
          <p:nvPr/>
        </p:nvSpPr>
        <p:spPr>
          <a:xfrm>
            <a:off x="6851544" y="3056351"/>
            <a:ext cx="1544715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843408" y="3056351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 dirty="0">
                <a:solidFill>
                  <a:schemeClr val="dk1"/>
                </a:solidFill>
                <a:latin typeface="Bahnschrift" panose="020B0502040204020203"/>
              </a:rPr>
              <a:t>R1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4847476" y="3056351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 dirty="0">
                <a:solidFill>
                  <a:schemeClr val="dk1"/>
                </a:solidFill>
                <a:latin typeface="Bahnschrift" panose="020B0502040204020203"/>
              </a:rPr>
              <a:t>R2</a:t>
            </a:r>
          </a:p>
        </p:txBody>
      </p:sp>
      <p:cxnSp>
        <p:nvCxnSpPr>
          <p:cNvPr id="11" name="Straight Connector 10"/>
          <p:cNvCxnSpPr>
            <a:stCxn id="4" idx="6"/>
            <a:endCxn id="8" idx="2"/>
          </p:cNvCxnSpPr>
          <p:nvPr/>
        </p:nvCxnSpPr>
        <p:spPr>
          <a:xfrm>
            <a:off x="2129520" y="3482236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33588" y="3519814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37656" y="3482236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004164" y="3920647"/>
            <a:ext cx="83924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33588" y="3920647"/>
            <a:ext cx="83924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939339" y="3983278"/>
            <a:ext cx="1315234" cy="526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/>
              </a:rPr>
              <a:t>ICMP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28846" y="3995806"/>
            <a:ext cx="1628337" cy="513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/>
              </a:rPr>
              <a:t>ICMP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690" y="1318614"/>
            <a:ext cx="252665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 dirty="0">
                <a:solidFill>
                  <a:srgbClr val="FF0000"/>
                </a:solidFill>
                <a:latin typeface="Bahnschrift" panose="020B0502040204020203" pitchFamily="34" charset="0"/>
              </a:rPr>
              <a:t>Error handling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5C2B7A-EC87-41F7-8B01-9BF1826861DC}"/>
              </a:ext>
            </a:extLst>
          </p:cNvPr>
          <p:cNvSpPr/>
          <p:nvPr/>
        </p:nvSpPr>
        <p:spPr>
          <a:xfrm>
            <a:off x="6618892" y="3056351"/>
            <a:ext cx="2160219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540553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0BD165-CC01-48BD-8DF9-ADDB63A2D270}"/>
              </a:ext>
            </a:extLst>
          </p:cNvPr>
          <p:cNvSpPr/>
          <p:nvPr/>
        </p:nvSpPr>
        <p:spPr>
          <a:xfrm>
            <a:off x="4310158" y="3212926"/>
            <a:ext cx="523683" cy="450938"/>
          </a:xfrm>
          <a:prstGeom prst="rightArrow">
            <a:avLst>
              <a:gd name="adj1" fmla="val 64158"/>
              <a:gd name="adj2" fmla="val 1161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94EFD5-8745-4C1C-BDC4-5AEBC7794790}"/>
              </a:ext>
            </a:extLst>
          </p:cNvPr>
          <p:cNvSpPr/>
          <p:nvPr/>
        </p:nvSpPr>
        <p:spPr>
          <a:xfrm>
            <a:off x="4253865" y="3206663"/>
            <a:ext cx="97155" cy="482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Request and reply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Sender will make a request to destination using ICMP packet.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ICMP</a:t>
            </a:r>
          </a:p>
        </p:txBody>
      </p:sp>
      <p:sp>
        <p:nvSpPr>
          <p:cNvPr id="4" name="Oval 3"/>
          <p:cNvSpPr/>
          <p:nvPr/>
        </p:nvSpPr>
        <p:spPr>
          <a:xfrm>
            <a:off x="826812" y="3695179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5" name="Oval 4"/>
          <p:cNvSpPr/>
          <p:nvPr/>
        </p:nvSpPr>
        <p:spPr>
          <a:xfrm>
            <a:off x="7039434" y="3695179"/>
            <a:ext cx="1544715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3031298" y="3695179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R1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5035366" y="3695179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R2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cxnSp>
        <p:nvCxnSpPr>
          <p:cNvPr id="8" name="Straight Connector 7"/>
          <p:cNvCxnSpPr>
            <a:stCxn id="4" idx="6"/>
            <a:endCxn id="6" idx="2"/>
          </p:cNvCxnSpPr>
          <p:nvPr/>
        </p:nvCxnSpPr>
        <p:spPr>
          <a:xfrm>
            <a:off x="2317410" y="4121064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21478" y="4158642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25546" y="4121064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1202402" y="3438395"/>
            <a:ext cx="6789107" cy="450938"/>
          </a:xfrm>
          <a:prstGeom prst="arc">
            <a:avLst>
              <a:gd name="adj1" fmla="val 10745224"/>
              <a:gd name="adj2" fmla="val 2292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F7EEA8-6426-420E-9EB1-0A1DC7F22310}"/>
              </a:ext>
            </a:extLst>
          </p:cNvPr>
          <p:cNvSpPr/>
          <p:nvPr/>
        </p:nvSpPr>
        <p:spPr>
          <a:xfrm>
            <a:off x="6861488" y="3695179"/>
            <a:ext cx="2160219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649923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Some Basic Rules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/>
              <a:t>If IP packet is discarded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dirty="0"/>
              <a:t>We can use ICMP packet as a feedback.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/>
              <a:t>If ICMP packet is discarded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dirty="0"/>
              <a:t>No ICMP packet will be used as a feedback.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279286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764182" y="3394554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5" name="Oval 4"/>
          <p:cNvSpPr/>
          <p:nvPr/>
        </p:nvSpPr>
        <p:spPr>
          <a:xfrm>
            <a:off x="6976804" y="3394554"/>
            <a:ext cx="1544715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2968668" y="3394554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R1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4972736" y="3394554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R2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cxnSp>
        <p:nvCxnSpPr>
          <p:cNvPr id="8" name="Straight Connector 7"/>
          <p:cNvCxnSpPr>
            <a:stCxn id="4" idx="6"/>
            <a:endCxn id="6" idx="2"/>
          </p:cNvCxnSpPr>
          <p:nvPr/>
        </p:nvCxnSpPr>
        <p:spPr>
          <a:xfrm>
            <a:off x="2254780" y="3820439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58848" y="385801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2916" y="3820439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016690" y="3269293"/>
            <a:ext cx="1728592" cy="25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6690" y="2555310"/>
            <a:ext cx="951978" cy="65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 packet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20967" y="3256767"/>
            <a:ext cx="1496859" cy="12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9D94DA5-5D82-4747-AA1D-B2316F7D4AEC}"/>
              </a:ext>
            </a:extLst>
          </p:cNvPr>
          <p:cNvSpPr/>
          <p:nvPr/>
        </p:nvSpPr>
        <p:spPr>
          <a:xfrm>
            <a:off x="6710368" y="3394554"/>
            <a:ext cx="2160219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304749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It is technique of translating private IP addresses into public IP addresses &amp; vice versa.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First described in RFC 1631.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NAT</a:t>
            </a:r>
          </a:p>
        </p:txBody>
      </p:sp>
    </p:spTree>
    <p:extLst>
      <p:ext uri="{BB962C8B-B14F-4D97-AF65-F5344CB8AC3E}">
        <p14:creationId xmlns:p14="http://schemas.microsoft.com/office/powerpoint/2010/main" val="1560498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764182" y="3394554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5" name="Oval 4"/>
          <p:cNvSpPr/>
          <p:nvPr/>
        </p:nvSpPr>
        <p:spPr>
          <a:xfrm>
            <a:off x="6976804" y="3394554"/>
            <a:ext cx="1544715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2968668" y="3394554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R1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4972736" y="3394554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R2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cxnSp>
        <p:nvCxnSpPr>
          <p:cNvPr id="8" name="Straight Connector 7"/>
          <p:cNvCxnSpPr>
            <a:stCxn id="4" idx="6"/>
            <a:endCxn id="6" idx="2"/>
          </p:cNvCxnSpPr>
          <p:nvPr/>
        </p:nvCxnSpPr>
        <p:spPr>
          <a:xfrm>
            <a:off x="2254780" y="3820439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58848" y="385801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2916" y="3820439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016690" y="3269293"/>
            <a:ext cx="1728592" cy="25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6690" y="2555310"/>
            <a:ext cx="951978" cy="65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 packet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20967" y="3256767"/>
            <a:ext cx="1496859" cy="12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y 1"/>
          <p:cNvSpPr/>
          <p:nvPr/>
        </p:nvSpPr>
        <p:spPr>
          <a:xfrm>
            <a:off x="4972736" y="2880986"/>
            <a:ext cx="1290180" cy="8016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BA07EF-DDE0-4FB3-AFD6-1CCD103C8781}"/>
              </a:ext>
            </a:extLst>
          </p:cNvPr>
          <p:cNvSpPr/>
          <p:nvPr/>
        </p:nvSpPr>
        <p:spPr>
          <a:xfrm>
            <a:off x="6710368" y="3394554"/>
            <a:ext cx="2160219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623905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764182" y="3394554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5" name="Oval 4"/>
          <p:cNvSpPr/>
          <p:nvPr/>
        </p:nvSpPr>
        <p:spPr>
          <a:xfrm>
            <a:off x="6976804" y="3394554"/>
            <a:ext cx="1544715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2968668" y="3394554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R1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cxnSp>
        <p:nvCxnSpPr>
          <p:cNvPr id="8" name="Straight Connector 7"/>
          <p:cNvCxnSpPr>
            <a:stCxn id="4" idx="6"/>
            <a:endCxn id="6" idx="2"/>
          </p:cNvCxnSpPr>
          <p:nvPr/>
        </p:nvCxnSpPr>
        <p:spPr>
          <a:xfrm>
            <a:off x="2254780" y="3820439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58848" y="385801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2916" y="3820439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016690" y="3269293"/>
            <a:ext cx="1728592" cy="25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6690" y="2555310"/>
            <a:ext cx="951978" cy="65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 packet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20967" y="3256767"/>
            <a:ext cx="1496859" cy="12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y 1"/>
          <p:cNvSpPr/>
          <p:nvPr/>
        </p:nvSpPr>
        <p:spPr>
          <a:xfrm>
            <a:off x="4972736" y="2880986"/>
            <a:ext cx="1290180" cy="8016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13981" y="4306099"/>
            <a:ext cx="180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ICMP(R2,S)</a:t>
            </a:r>
          </a:p>
        </p:txBody>
      </p:sp>
      <p:sp>
        <p:nvSpPr>
          <p:cNvPr id="11" name="U-Turn Arrow 10"/>
          <p:cNvSpPr/>
          <p:nvPr/>
        </p:nvSpPr>
        <p:spPr>
          <a:xfrm flipH="1" flipV="1">
            <a:off x="3435264" y="4215193"/>
            <a:ext cx="2123064" cy="551145"/>
          </a:xfrm>
          <a:prstGeom prst="uturnArrow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endParaRPr lang="en-US" sz="280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4972736" y="3394554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latin typeface="Bahnschrift" panose="020B0502040204020203"/>
              </a:rPr>
              <a:t>R2</a:t>
            </a:r>
            <a:endParaRPr lang="en-US" sz="2800" dirty="0">
              <a:latin typeface="Bahnschrift" panose="020B0502040204020203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74F150-7B4B-49AE-BD1F-4F7D57AF79A2}"/>
              </a:ext>
            </a:extLst>
          </p:cNvPr>
          <p:cNvSpPr/>
          <p:nvPr/>
        </p:nvSpPr>
        <p:spPr>
          <a:xfrm>
            <a:off x="6710368" y="3394554"/>
            <a:ext cx="2160219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2360357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764182" y="3394554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5" name="Oval 4"/>
          <p:cNvSpPr/>
          <p:nvPr/>
        </p:nvSpPr>
        <p:spPr>
          <a:xfrm>
            <a:off x="6976804" y="3394554"/>
            <a:ext cx="1544715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2968668" y="3394554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R1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4972736" y="3394554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R2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cxnSp>
        <p:nvCxnSpPr>
          <p:cNvPr id="8" name="Straight Connector 7"/>
          <p:cNvCxnSpPr>
            <a:stCxn id="4" idx="6"/>
            <a:endCxn id="6" idx="2"/>
          </p:cNvCxnSpPr>
          <p:nvPr/>
        </p:nvCxnSpPr>
        <p:spPr>
          <a:xfrm>
            <a:off x="2254780" y="3820439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58848" y="385801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2916" y="3820439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ultiply 1"/>
          <p:cNvSpPr/>
          <p:nvPr/>
        </p:nvSpPr>
        <p:spPr>
          <a:xfrm>
            <a:off x="4972736" y="3106454"/>
            <a:ext cx="1139870" cy="5761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13981" y="4306099"/>
            <a:ext cx="180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ICMP(R2,S)</a:t>
            </a:r>
          </a:p>
        </p:txBody>
      </p:sp>
      <p:sp>
        <p:nvSpPr>
          <p:cNvPr id="11" name="U-Turn Arrow 10"/>
          <p:cNvSpPr/>
          <p:nvPr/>
        </p:nvSpPr>
        <p:spPr>
          <a:xfrm flipH="1" flipV="1">
            <a:off x="3435264" y="4215193"/>
            <a:ext cx="2123064" cy="551145"/>
          </a:xfrm>
          <a:prstGeom prst="uturnArrow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endParaRPr lang="en-US" sz="280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18" name="Multiply 17"/>
          <p:cNvSpPr/>
          <p:nvPr/>
        </p:nvSpPr>
        <p:spPr>
          <a:xfrm>
            <a:off x="2877758" y="3977199"/>
            <a:ext cx="1290180" cy="8016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50E216-FB29-4757-B77F-3042655D9532}"/>
              </a:ext>
            </a:extLst>
          </p:cNvPr>
          <p:cNvSpPr/>
          <p:nvPr/>
        </p:nvSpPr>
        <p:spPr>
          <a:xfrm>
            <a:off x="6710368" y="3394554"/>
            <a:ext cx="2160219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3025720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764182" y="3394554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5" name="Oval 4"/>
          <p:cNvSpPr/>
          <p:nvPr/>
        </p:nvSpPr>
        <p:spPr>
          <a:xfrm>
            <a:off x="6976804" y="3394554"/>
            <a:ext cx="1544715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2968668" y="3394554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R1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4972736" y="3394554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R2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cxnSp>
        <p:nvCxnSpPr>
          <p:cNvPr id="8" name="Straight Connector 7"/>
          <p:cNvCxnSpPr>
            <a:stCxn id="4" idx="6"/>
            <a:endCxn id="6" idx="2"/>
          </p:cNvCxnSpPr>
          <p:nvPr/>
        </p:nvCxnSpPr>
        <p:spPr>
          <a:xfrm>
            <a:off x="2254780" y="3820439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58848" y="385801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2916" y="3820439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ultiply 1"/>
          <p:cNvSpPr/>
          <p:nvPr/>
        </p:nvSpPr>
        <p:spPr>
          <a:xfrm>
            <a:off x="4972736" y="3106454"/>
            <a:ext cx="1139870" cy="5761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13981" y="4306099"/>
            <a:ext cx="180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ICMP(R2,S)</a:t>
            </a:r>
          </a:p>
        </p:txBody>
      </p:sp>
      <p:sp>
        <p:nvSpPr>
          <p:cNvPr id="11" name="U-Turn Arrow 10"/>
          <p:cNvSpPr/>
          <p:nvPr/>
        </p:nvSpPr>
        <p:spPr>
          <a:xfrm flipH="1" flipV="1">
            <a:off x="3435264" y="4215193"/>
            <a:ext cx="2123064" cy="551145"/>
          </a:xfrm>
          <a:prstGeom prst="uturnArrow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endParaRPr lang="en-US" sz="280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18" name="Multiply 17"/>
          <p:cNvSpPr/>
          <p:nvPr/>
        </p:nvSpPr>
        <p:spPr>
          <a:xfrm>
            <a:off x="2877758" y="3977199"/>
            <a:ext cx="1290180" cy="8016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 Arrow 11"/>
          <p:cNvSpPr/>
          <p:nvPr/>
        </p:nvSpPr>
        <p:spPr>
          <a:xfrm>
            <a:off x="3435264" y="2755726"/>
            <a:ext cx="1963454" cy="526093"/>
          </a:xfrm>
          <a:prstGeom prst="bentArrow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endParaRPr lang="en-US" sz="280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54483" y="2978157"/>
            <a:ext cx="180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ICMP(R1,R2)</a:t>
            </a:r>
          </a:p>
        </p:txBody>
      </p:sp>
      <p:sp>
        <p:nvSpPr>
          <p:cNvPr id="20" name="Multiply 19"/>
          <p:cNvSpPr/>
          <p:nvPr/>
        </p:nvSpPr>
        <p:spPr>
          <a:xfrm>
            <a:off x="4715903" y="2596111"/>
            <a:ext cx="1139870" cy="5761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4A5725-8A44-4481-8F49-DE3D6D7F38C5}"/>
              </a:ext>
            </a:extLst>
          </p:cNvPr>
          <p:cNvSpPr/>
          <p:nvPr/>
        </p:nvSpPr>
        <p:spPr>
          <a:xfrm>
            <a:off x="6710368" y="3394554"/>
            <a:ext cx="2160219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590796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764182" y="3394554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5" name="Oval 4"/>
          <p:cNvSpPr/>
          <p:nvPr/>
        </p:nvSpPr>
        <p:spPr>
          <a:xfrm>
            <a:off x="6976804" y="3394554"/>
            <a:ext cx="1544715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2968668" y="3394554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R1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4972736" y="3394554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R2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cxnSp>
        <p:nvCxnSpPr>
          <p:cNvPr id="8" name="Straight Connector 7"/>
          <p:cNvCxnSpPr>
            <a:stCxn id="4" idx="6"/>
            <a:endCxn id="6" idx="2"/>
          </p:cNvCxnSpPr>
          <p:nvPr/>
        </p:nvCxnSpPr>
        <p:spPr>
          <a:xfrm>
            <a:off x="2254780" y="3820439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58848" y="385801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2916" y="3820439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ultiply 1"/>
          <p:cNvSpPr/>
          <p:nvPr/>
        </p:nvSpPr>
        <p:spPr>
          <a:xfrm>
            <a:off x="4972736" y="3025216"/>
            <a:ext cx="1290180" cy="6574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13981" y="4306099"/>
            <a:ext cx="180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ICMP(R2,S)</a:t>
            </a:r>
            <a:endParaRPr lang="en-US" dirty="0"/>
          </a:p>
        </p:txBody>
      </p:sp>
      <p:sp>
        <p:nvSpPr>
          <p:cNvPr id="11" name="U-Turn Arrow 10"/>
          <p:cNvSpPr/>
          <p:nvPr/>
        </p:nvSpPr>
        <p:spPr>
          <a:xfrm flipH="1" flipV="1">
            <a:off x="3435264" y="4215193"/>
            <a:ext cx="2123064" cy="551145"/>
          </a:xfrm>
          <a:prstGeom prst="uturnArrow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endParaRPr lang="en-US" sz="280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18" name="Multiply 17"/>
          <p:cNvSpPr/>
          <p:nvPr/>
        </p:nvSpPr>
        <p:spPr>
          <a:xfrm>
            <a:off x="2877758" y="3977199"/>
            <a:ext cx="1290180" cy="8016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 Arrow 11"/>
          <p:cNvSpPr/>
          <p:nvPr/>
        </p:nvSpPr>
        <p:spPr>
          <a:xfrm>
            <a:off x="3435264" y="2755726"/>
            <a:ext cx="1963454" cy="526093"/>
          </a:xfrm>
          <a:prstGeom prst="bentArrow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endParaRPr lang="en-US" sz="280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54483" y="2978157"/>
            <a:ext cx="180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ICMP(R1,R2)</a:t>
            </a:r>
          </a:p>
        </p:txBody>
      </p:sp>
      <p:sp>
        <p:nvSpPr>
          <p:cNvPr id="16" name="U-Turn Arrow 15"/>
          <p:cNvSpPr/>
          <p:nvPr/>
        </p:nvSpPr>
        <p:spPr>
          <a:xfrm flipH="1" flipV="1">
            <a:off x="2617890" y="4246324"/>
            <a:ext cx="3266356" cy="1352814"/>
          </a:xfrm>
          <a:prstGeom prst="uturnArrow">
            <a:avLst>
              <a:gd name="adj1" fmla="val 1018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endParaRPr lang="en-US" sz="280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5033" y="5136040"/>
            <a:ext cx="180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ICMP(R2,R1)</a:t>
            </a:r>
          </a:p>
        </p:txBody>
      </p:sp>
      <p:sp>
        <p:nvSpPr>
          <p:cNvPr id="20" name="Multiply 19"/>
          <p:cNvSpPr/>
          <p:nvPr/>
        </p:nvSpPr>
        <p:spPr>
          <a:xfrm>
            <a:off x="4753628" y="2521132"/>
            <a:ext cx="1290180" cy="6574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40258B-FAA1-4B5C-B851-E608D112A091}"/>
              </a:ext>
            </a:extLst>
          </p:cNvPr>
          <p:cNvSpPr/>
          <p:nvPr/>
        </p:nvSpPr>
        <p:spPr>
          <a:xfrm>
            <a:off x="6710368" y="3394554"/>
            <a:ext cx="2160219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168537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764182" y="3394554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5" name="Oval 4"/>
          <p:cNvSpPr/>
          <p:nvPr/>
        </p:nvSpPr>
        <p:spPr>
          <a:xfrm>
            <a:off x="6976804" y="3394554"/>
            <a:ext cx="1544715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2968668" y="3394554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R1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4972736" y="3394554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R2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cxnSp>
        <p:nvCxnSpPr>
          <p:cNvPr id="8" name="Straight Connector 7"/>
          <p:cNvCxnSpPr>
            <a:stCxn id="4" idx="6"/>
            <a:endCxn id="6" idx="2"/>
          </p:cNvCxnSpPr>
          <p:nvPr/>
        </p:nvCxnSpPr>
        <p:spPr>
          <a:xfrm>
            <a:off x="2254780" y="3820439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58848" y="385801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2916" y="3820439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3981" y="4306099"/>
            <a:ext cx="180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ICMP(R2,S)</a:t>
            </a:r>
          </a:p>
        </p:txBody>
      </p:sp>
      <p:sp>
        <p:nvSpPr>
          <p:cNvPr id="11" name="U-Turn Arrow 10"/>
          <p:cNvSpPr/>
          <p:nvPr/>
        </p:nvSpPr>
        <p:spPr>
          <a:xfrm flipH="1" flipV="1">
            <a:off x="3435264" y="4215193"/>
            <a:ext cx="2123064" cy="551145"/>
          </a:xfrm>
          <a:prstGeom prst="uturnArrow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endParaRPr lang="en-US" sz="280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18" name="Multiply 17"/>
          <p:cNvSpPr/>
          <p:nvPr/>
        </p:nvSpPr>
        <p:spPr>
          <a:xfrm>
            <a:off x="2902471" y="3964672"/>
            <a:ext cx="1290180" cy="8016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 Arrow 11"/>
          <p:cNvSpPr/>
          <p:nvPr/>
        </p:nvSpPr>
        <p:spPr>
          <a:xfrm>
            <a:off x="3432034" y="2918565"/>
            <a:ext cx="1963454" cy="526093"/>
          </a:xfrm>
          <a:prstGeom prst="bentArrow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endParaRPr lang="en-US" sz="280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54483" y="2978157"/>
            <a:ext cx="180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ICMP(R1,R2)</a:t>
            </a:r>
          </a:p>
        </p:txBody>
      </p:sp>
      <p:sp>
        <p:nvSpPr>
          <p:cNvPr id="16" name="U-Turn Arrow 15"/>
          <p:cNvSpPr/>
          <p:nvPr/>
        </p:nvSpPr>
        <p:spPr>
          <a:xfrm flipH="1" flipV="1">
            <a:off x="2617890" y="4246324"/>
            <a:ext cx="3266356" cy="1352814"/>
          </a:xfrm>
          <a:prstGeom prst="uturnArrow">
            <a:avLst>
              <a:gd name="adj1" fmla="val 1018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endParaRPr lang="en-US" sz="280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5033" y="5136040"/>
            <a:ext cx="180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ICMP(R2,R1)</a:t>
            </a:r>
          </a:p>
        </p:txBody>
      </p:sp>
      <p:sp>
        <p:nvSpPr>
          <p:cNvPr id="22" name="Multiply 21"/>
          <p:cNvSpPr/>
          <p:nvPr/>
        </p:nvSpPr>
        <p:spPr>
          <a:xfrm>
            <a:off x="2287130" y="4325256"/>
            <a:ext cx="1290180" cy="8016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y 1"/>
          <p:cNvSpPr/>
          <p:nvPr/>
        </p:nvSpPr>
        <p:spPr>
          <a:xfrm>
            <a:off x="4786072" y="2806011"/>
            <a:ext cx="1290180" cy="8016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F69FA7-E039-4EB9-90F9-52677B248063}"/>
              </a:ext>
            </a:extLst>
          </p:cNvPr>
          <p:cNvSpPr/>
          <p:nvPr/>
        </p:nvSpPr>
        <p:spPr>
          <a:xfrm>
            <a:off x="6710368" y="3394554"/>
            <a:ext cx="2160219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428291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ent Arrow 23"/>
          <p:cNvSpPr/>
          <p:nvPr/>
        </p:nvSpPr>
        <p:spPr>
          <a:xfrm>
            <a:off x="3071846" y="2185155"/>
            <a:ext cx="2796307" cy="1288580"/>
          </a:xfrm>
          <a:prstGeom prst="bentArrow">
            <a:avLst>
              <a:gd name="adj1" fmla="val 11709"/>
              <a:gd name="adj2" fmla="val 25000"/>
              <a:gd name="adj3" fmla="val 25000"/>
              <a:gd name="adj4" fmla="val 43750"/>
            </a:avLst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endParaRPr lang="en-US" sz="280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764182" y="3394554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4972736" y="3394554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R2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cxnSp>
        <p:nvCxnSpPr>
          <p:cNvPr id="8" name="Straight Connector 7"/>
          <p:cNvCxnSpPr>
            <a:stCxn id="4" idx="6"/>
            <a:endCxn id="6" idx="2"/>
          </p:cNvCxnSpPr>
          <p:nvPr/>
        </p:nvCxnSpPr>
        <p:spPr>
          <a:xfrm>
            <a:off x="2254780" y="3820439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58848" y="385801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2916" y="3820439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3981" y="4306099"/>
            <a:ext cx="180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ICMP(R2,S)</a:t>
            </a:r>
          </a:p>
        </p:txBody>
      </p:sp>
      <p:sp>
        <p:nvSpPr>
          <p:cNvPr id="11" name="U-Turn Arrow 10"/>
          <p:cNvSpPr/>
          <p:nvPr/>
        </p:nvSpPr>
        <p:spPr>
          <a:xfrm flipH="1" flipV="1">
            <a:off x="3435264" y="4215193"/>
            <a:ext cx="2123064" cy="551145"/>
          </a:xfrm>
          <a:prstGeom prst="uturnArrow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endParaRPr lang="en-US" sz="280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3432034" y="2918565"/>
            <a:ext cx="1963454" cy="526093"/>
          </a:xfrm>
          <a:prstGeom prst="bentArrow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endParaRPr lang="en-US" sz="280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90818" y="3098325"/>
            <a:ext cx="180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ICMP(R1,R2)</a:t>
            </a:r>
          </a:p>
        </p:txBody>
      </p:sp>
      <p:sp>
        <p:nvSpPr>
          <p:cNvPr id="16" name="U-Turn Arrow 15"/>
          <p:cNvSpPr/>
          <p:nvPr/>
        </p:nvSpPr>
        <p:spPr>
          <a:xfrm flipH="1" flipV="1">
            <a:off x="2617890" y="4246324"/>
            <a:ext cx="3266356" cy="1352814"/>
          </a:xfrm>
          <a:prstGeom prst="uturnArrow">
            <a:avLst>
              <a:gd name="adj1" fmla="val 1018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endParaRPr lang="en-US" sz="280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5033" y="5136040"/>
            <a:ext cx="180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ICMP(R2,R1)</a:t>
            </a:r>
          </a:p>
        </p:txBody>
      </p:sp>
      <p:sp>
        <p:nvSpPr>
          <p:cNvPr id="22" name="Multiply 21"/>
          <p:cNvSpPr/>
          <p:nvPr/>
        </p:nvSpPr>
        <p:spPr>
          <a:xfrm>
            <a:off x="2287130" y="4325256"/>
            <a:ext cx="1290180" cy="8016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27317" y="2041929"/>
            <a:ext cx="180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ICMP(R1,R2)</a:t>
            </a:r>
          </a:p>
        </p:txBody>
      </p:sp>
      <p:sp>
        <p:nvSpPr>
          <p:cNvPr id="2" name="Multiply 1"/>
          <p:cNvSpPr/>
          <p:nvPr/>
        </p:nvSpPr>
        <p:spPr>
          <a:xfrm>
            <a:off x="4786072" y="2806011"/>
            <a:ext cx="1290180" cy="8016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5130216" y="1980813"/>
            <a:ext cx="1290180" cy="8016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15233" y="5912285"/>
            <a:ext cx="7377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Bahnschrift" panose="020B0502040204020203"/>
              </a:rPr>
              <a:t>Infiinite</a:t>
            </a:r>
            <a:r>
              <a:rPr lang="en-US" sz="2400" dirty="0">
                <a:latin typeface="Bahnschrift" panose="020B0502040204020203"/>
              </a:rPr>
              <a:t> loop will occur because of violation of rule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2968668" y="3394554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 dirty="0">
                <a:solidFill>
                  <a:schemeClr val="dk1"/>
                </a:solidFill>
                <a:latin typeface="Bahnschrift" panose="020B0502040204020203"/>
              </a:rPr>
              <a:t>R1</a:t>
            </a:r>
          </a:p>
        </p:txBody>
      </p:sp>
      <p:sp>
        <p:nvSpPr>
          <p:cNvPr id="18" name="Multiply 17"/>
          <p:cNvSpPr/>
          <p:nvPr/>
        </p:nvSpPr>
        <p:spPr>
          <a:xfrm>
            <a:off x="2902471" y="3964672"/>
            <a:ext cx="1290180" cy="8016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859D6E-F0F2-4C18-A4E2-A49DC77791A4}"/>
              </a:ext>
            </a:extLst>
          </p:cNvPr>
          <p:cNvSpPr/>
          <p:nvPr/>
        </p:nvSpPr>
        <p:spPr>
          <a:xfrm>
            <a:off x="6710368" y="3394554"/>
            <a:ext cx="2160219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2681458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086953"/>
              </p:ext>
            </p:extLst>
          </p:nvPr>
        </p:nvGraphicFramePr>
        <p:xfrm>
          <a:off x="3962251" y="2501989"/>
          <a:ext cx="4911916" cy="2982895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68126">
                  <a:extLst>
                    <a:ext uri="{9D8B030D-6E8A-4147-A177-3AD203B41FA5}">
                      <a16:colId xmlns:a16="http://schemas.microsoft.com/office/drawing/2014/main" val="3415638081"/>
                    </a:ext>
                  </a:extLst>
                </a:gridCol>
                <a:gridCol w="3643790">
                  <a:extLst>
                    <a:ext uri="{9D8B030D-6E8A-4147-A177-3AD203B41FA5}">
                      <a16:colId xmlns:a16="http://schemas.microsoft.com/office/drawing/2014/main" val="1363103429"/>
                    </a:ext>
                  </a:extLst>
                </a:gridCol>
              </a:tblGrid>
              <a:tr h="1885244">
                <a:tc>
                  <a:txBody>
                    <a:bodyPr/>
                    <a:lstStyle/>
                    <a:p>
                      <a:pPr algn="just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IP     -&gt;</a:t>
                      </a:r>
                    </a:p>
                  </a:txBody>
                  <a:tcPr marL="222916" marR="222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A4E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ICMP(can generate ICMP feedback for IP packet)</a:t>
                      </a:r>
                    </a:p>
                  </a:txBody>
                  <a:tcPr marL="222916" marR="222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A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548235"/>
                  </a:ext>
                </a:extLst>
              </a:tr>
              <a:tr h="1097651">
                <a:tc>
                  <a:txBody>
                    <a:bodyPr/>
                    <a:lstStyle/>
                    <a:p>
                      <a:pPr algn="just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ICMP -&gt;</a:t>
                      </a:r>
                    </a:p>
                  </a:txBody>
                  <a:tcPr marL="222916" marR="222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A4E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ICMP</a:t>
                      </a:r>
                    </a:p>
                  </a:txBody>
                  <a:tcPr marL="222916" marR="222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A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5549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ICMP</a:t>
            </a:r>
          </a:p>
        </p:txBody>
      </p:sp>
      <p:sp>
        <p:nvSpPr>
          <p:cNvPr id="6" name="Multiply 5"/>
          <p:cNvSpPr/>
          <p:nvPr/>
        </p:nvSpPr>
        <p:spPr>
          <a:xfrm>
            <a:off x="6282345" y="4419297"/>
            <a:ext cx="876823" cy="98955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328221-78A1-417F-B520-DA8E95E010C4}"/>
              </a:ext>
            </a:extLst>
          </p:cNvPr>
          <p:cNvGrpSpPr/>
          <p:nvPr/>
        </p:nvGrpSpPr>
        <p:grpSpPr>
          <a:xfrm>
            <a:off x="269833" y="2038473"/>
            <a:ext cx="3186433" cy="3909928"/>
            <a:chOff x="107273" y="1473835"/>
            <a:chExt cx="3953074" cy="47506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4800" t="14769" r="22087" b="19532"/>
            <a:stretch/>
          </p:blipFill>
          <p:spPr>
            <a:xfrm>
              <a:off x="107273" y="1473835"/>
              <a:ext cx="3953074" cy="4750626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D29EAAD-97C4-45B3-9807-4D41902FAFA3}"/>
                </a:ext>
              </a:extLst>
            </p:cNvPr>
            <p:cNvSpPr/>
            <p:nvPr/>
          </p:nvSpPr>
          <p:spPr>
            <a:xfrm>
              <a:off x="457200" y="2479040"/>
              <a:ext cx="1290320" cy="1239520"/>
            </a:xfrm>
            <a:prstGeom prst="rect">
              <a:avLst/>
            </a:prstGeom>
            <a:solidFill>
              <a:srgbClr val="FFF3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F8A491-0CA2-4A80-BB14-CD3E8A88FBE9}"/>
                </a:ext>
              </a:extLst>
            </p:cNvPr>
            <p:cNvSpPr/>
            <p:nvPr/>
          </p:nvSpPr>
          <p:spPr>
            <a:xfrm>
              <a:off x="2524701" y="4695788"/>
              <a:ext cx="1290320" cy="1239520"/>
            </a:xfrm>
            <a:prstGeom prst="rect">
              <a:avLst/>
            </a:prstGeom>
            <a:solidFill>
              <a:srgbClr val="FFF3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856095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ICMP</a:t>
            </a:r>
          </a:p>
        </p:txBody>
      </p:sp>
      <p:sp>
        <p:nvSpPr>
          <p:cNvPr id="4" name="Oval 3"/>
          <p:cNvSpPr/>
          <p:nvPr/>
        </p:nvSpPr>
        <p:spPr>
          <a:xfrm>
            <a:off x="551239" y="5077162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2755725" y="5077162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R1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4759793" y="5077162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R2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cxnSp>
        <p:nvCxnSpPr>
          <p:cNvPr id="8" name="Straight Connector 7"/>
          <p:cNvCxnSpPr>
            <a:stCxn id="4" idx="6"/>
            <a:endCxn id="6" idx="2"/>
          </p:cNvCxnSpPr>
          <p:nvPr/>
        </p:nvCxnSpPr>
        <p:spPr>
          <a:xfrm>
            <a:off x="2041837" y="550304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5905" y="5540625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49973" y="550304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03747" y="4951901"/>
            <a:ext cx="1728592" cy="25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08024" y="4939375"/>
            <a:ext cx="1496859" cy="12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y 1"/>
          <p:cNvSpPr/>
          <p:nvPr/>
        </p:nvSpPr>
        <p:spPr>
          <a:xfrm>
            <a:off x="4759793" y="4563594"/>
            <a:ext cx="1290180" cy="8016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61933"/>
              </p:ext>
            </p:extLst>
          </p:nvPr>
        </p:nvGraphicFramePr>
        <p:xfrm>
          <a:off x="1559151" y="3815372"/>
          <a:ext cx="172461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870">
                  <a:extLst>
                    <a:ext uri="{9D8B030D-6E8A-4147-A177-3AD203B41FA5}">
                      <a16:colId xmlns:a16="http://schemas.microsoft.com/office/drawing/2014/main" val="1140659593"/>
                    </a:ext>
                  </a:extLst>
                </a:gridCol>
                <a:gridCol w="574870">
                  <a:extLst>
                    <a:ext uri="{9D8B030D-6E8A-4147-A177-3AD203B41FA5}">
                      <a16:colId xmlns:a16="http://schemas.microsoft.com/office/drawing/2014/main" val="3280342016"/>
                    </a:ext>
                  </a:extLst>
                </a:gridCol>
                <a:gridCol w="574870">
                  <a:extLst>
                    <a:ext uri="{9D8B030D-6E8A-4147-A177-3AD203B41FA5}">
                      <a16:colId xmlns:a16="http://schemas.microsoft.com/office/drawing/2014/main" val="4074756594"/>
                    </a:ext>
                  </a:extLst>
                </a:gridCol>
              </a:tblGrid>
              <a:tr h="4333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35571"/>
                  </a:ext>
                </a:extLst>
              </a:tr>
              <a:tr h="43331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4814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49973" y="3121477"/>
            <a:ext cx="3406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/>
              </a:rPr>
              <a:t>I</a:t>
            </a:r>
            <a:r>
              <a:rPr lang="en-US" sz="2400" baseline="-25000" dirty="0">
                <a:latin typeface="Bahnschrift" panose="020B0502040204020203"/>
              </a:rPr>
              <a:t>s</a:t>
            </a:r>
            <a:r>
              <a:rPr lang="en-US" sz="2400" dirty="0">
                <a:latin typeface="Bahnschrift" panose="020B0502040204020203"/>
              </a:rPr>
              <a:t> -&gt; Source</a:t>
            </a:r>
          </a:p>
          <a:p>
            <a:r>
              <a:rPr lang="en-US" sz="2400" dirty="0">
                <a:latin typeface="Bahnschrift" panose="020B0502040204020203"/>
              </a:rPr>
              <a:t>I</a:t>
            </a:r>
            <a:r>
              <a:rPr lang="en-US" sz="2400" baseline="-25000" dirty="0">
                <a:latin typeface="Bahnschrift" panose="020B0502040204020203"/>
              </a:rPr>
              <a:t>d</a:t>
            </a:r>
            <a:r>
              <a:rPr lang="en-US" sz="2400" dirty="0">
                <a:latin typeface="Bahnschrift" panose="020B0502040204020203"/>
              </a:rPr>
              <a:t> -&gt; Destination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833" y="1390389"/>
            <a:ext cx="8313959" cy="129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Bahnschrift" panose="020B0502040204020203"/>
              </a:rPr>
              <a:t>Question:- What type of information source must know when packet is discarded?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A087FB-72C9-40B3-B81B-E543A89FF10B}"/>
              </a:ext>
            </a:extLst>
          </p:cNvPr>
          <p:cNvSpPr/>
          <p:nvPr/>
        </p:nvSpPr>
        <p:spPr>
          <a:xfrm>
            <a:off x="6763861" y="5077162"/>
            <a:ext cx="2160219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448435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ICMP</a:t>
            </a:r>
          </a:p>
        </p:txBody>
      </p:sp>
      <p:sp>
        <p:nvSpPr>
          <p:cNvPr id="4" name="Oval 3"/>
          <p:cNvSpPr/>
          <p:nvPr/>
        </p:nvSpPr>
        <p:spPr>
          <a:xfrm>
            <a:off x="551239" y="5077162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2755725" y="5077162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R1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4759793" y="5077162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 dirty="0">
                <a:solidFill>
                  <a:schemeClr val="dk1"/>
                </a:solidFill>
                <a:latin typeface="Bahnschrift" panose="020B0502040204020203"/>
              </a:rPr>
              <a:t>R2</a:t>
            </a:r>
          </a:p>
        </p:txBody>
      </p:sp>
      <p:cxnSp>
        <p:nvCxnSpPr>
          <p:cNvPr id="8" name="Straight Connector 7"/>
          <p:cNvCxnSpPr>
            <a:stCxn id="4" idx="6"/>
            <a:endCxn id="6" idx="2"/>
          </p:cNvCxnSpPr>
          <p:nvPr/>
        </p:nvCxnSpPr>
        <p:spPr>
          <a:xfrm>
            <a:off x="2041837" y="550304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5905" y="5540625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49973" y="550304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03747" y="4951901"/>
            <a:ext cx="1728592" cy="25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08024" y="4939375"/>
            <a:ext cx="1496859" cy="12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y 1"/>
          <p:cNvSpPr/>
          <p:nvPr/>
        </p:nvSpPr>
        <p:spPr>
          <a:xfrm>
            <a:off x="4759793" y="4563594"/>
            <a:ext cx="1290180" cy="8016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61933"/>
              </p:ext>
            </p:extLst>
          </p:nvPr>
        </p:nvGraphicFramePr>
        <p:xfrm>
          <a:off x="1559151" y="3815372"/>
          <a:ext cx="172461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870">
                  <a:extLst>
                    <a:ext uri="{9D8B030D-6E8A-4147-A177-3AD203B41FA5}">
                      <a16:colId xmlns:a16="http://schemas.microsoft.com/office/drawing/2014/main" val="1140659593"/>
                    </a:ext>
                  </a:extLst>
                </a:gridCol>
                <a:gridCol w="574870">
                  <a:extLst>
                    <a:ext uri="{9D8B030D-6E8A-4147-A177-3AD203B41FA5}">
                      <a16:colId xmlns:a16="http://schemas.microsoft.com/office/drawing/2014/main" val="3280342016"/>
                    </a:ext>
                  </a:extLst>
                </a:gridCol>
                <a:gridCol w="574870">
                  <a:extLst>
                    <a:ext uri="{9D8B030D-6E8A-4147-A177-3AD203B41FA5}">
                      <a16:colId xmlns:a16="http://schemas.microsoft.com/office/drawing/2014/main" val="4074756594"/>
                    </a:ext>
                  </a:extLst>
                </a:gridCol>
              </a:tblGrid>
              <a:tr h="4333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35571"/>
                  </a:ext>
                </a:extLst>
              </a:tr>
              <a:tr h="43331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4814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04883" y="2517731"/>
            <a:ext cx="3406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/>
              </a:rPr>
              <a:t>I</a:t>
            </a:r>
            <a:r>
              <a:rPr lang="en-US" sz="2400" baseline="-25000" dirty="0">
                <a:latin typeface="Bahnschrift" panose="020B0502040204020203"/>
              </a:rPr>
              <a:t>s</a:t>
            </a:r>
            <a:r>
              <a:rPr lang="en-US" sz="2400" dirty="0">
                <a:latin typeface="Bahnschrift" panose="020B0502040204020203"/>
              </a:rPr>
              <a:t> -&gt; Source</a:t>
            </a:r>
          </a:p>
          <a:p>
            <a:r>
              <a:rPr lang="en-US" sz="2400" dirty="0">
                <a:latin typeface="Bahnschrift" panose="020B0502040204020203"/>
              </a:rPr>
              <a:t>I</a:t>
            </a:r>
            <a:r>
              <a:rPr lang="en-US" sz="2400" baseline="-25000" dirty="0">
                <a:latin typeface="Bahnschrift" panose="020B0502040204020203"/>
              </a:rPr>
              <a:t>d</a:t>
            </a:r>
            <a:r>
              <a:rPr lang="en-US" sz="2400" dirty="0">
                <a:latin typeface="Bahnschrift" panose="020B0502040204020203"/>
              </a:rPr>
              <a:t> -&gt; Destination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833" y="1390389"/>
            <a:ext cx="7907743" cy="65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Bahnschrift" panose="020B0502040204020203"/>
              </a:rPr>
              <a:t>Who discarded packet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B216DC-E640-41B9-A4E2-66E37AAD661F}"/>
              </a:ext>
            </a:extLst>
          </p:cNvPr>
          <p:cNvSpPr/>
          <p:nvPr/>
        </p:nvSpPr>
        <p:spPr>
          <a:xfrm>
            <a:off x="6763861" y="5077162"/>
            <a:ext cx="2160219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286156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361440"/>
            <a:ext cx="8654247" cy="499491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Ques:- </a:t>
            </a:r>
            <a:r>
              <a:rPr lang="en-US" dirty="0"/>
              <a:t>What is the motive to introduce NAT?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Ans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/>
              <a:t>A short term solution to the problem of the 	depletion or Exhaustion of IP addresses.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One is Long term solution.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Other is short term solution.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NAT</a:t>
            </a:r>
          </a:p>
        </p:txBody>
      </p:sp>
    </p:spTree>
    <p:extLst>
      <p:ext uri="{BB962C8B-B14F-4D97-AF65-F5344CB8AC3E}">
        <p14:creationId xmlns:p14="http://schemas.microsoft.com/office/powerpoint/2010/main" val="1709903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ICMP</a:t>
            </a:r>
          </a:p>
        </p:txBody>
      </p:sp>
      <p:sp>
        <p:nvSpPr>
          <p:cNvPr id="4" name="Oval 3"/>
          <p:cNvSpPr/>
          <p:nvPr/>
        </p:nvSpPr>
        <p:spPr>
          <a:xfrm>
            <a:off x="551239" y="5077162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2755725" y="5077162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R1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4759793" y="5077162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 dirty="0">
                <a:solidFill>
                  <a:schemeClr val="dk1"/>
                </a:solidFill>
                <a:latin typeface="Bahnschrift" panose="020B0502040204020203"/>
              </a:rPr>
              <a:t>R2</a:t>
            </a:r>
          </a:p>
        </p:txBody>
      </p:sp>
      <p:cxnSp>
        <p:nvCxnSpPr>
          <p:cNvPr id="8" name="Straight Connector 7"/>
          <p:cNvCxnSpPr>
            <a:stCxn id="4" idx="6"/>
            <a:endCxn id="6" idx="2"/>
          </p:cNvCxnSpPr>
          <p:nvPr/>
        </p:nvCxnSpPr>
        <p:spPr>
          <a:xfrm>
            <a:off x="2041837" y="550304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5905" y="5540625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49973" y="550304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03747" y="4951901"/>
            <a:ext cx="1728592" cy="25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08024" y="4939375"/>
            <a:ext cx="1496859" cy="12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y 1"/>
          <p:cNvSpPr/>
          <p:nvPr/>
        </p:nvSpPr>
        <p:spPr>
          <a:xfrm>
            <a:off x="4759793" y="4563594"/>
            <a:ext cx="1290180" cy="8016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61933"/>
              </p:ext>
            </p:extLst>
          </p:nvPr>
        </p:nvGraphicFramePr>
        <p:xfrm>
          <a:off x="1559151" y="3815372"/>
          <a:ext cx="172461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870">
                  <a:extLst>
                    <a:ext uri="{9D8B030D-6E8A-4147-A177-3AD203B41FA5}">
                      <a16:colId xmlns:a16="http://schemas.microsoft.com/office/drawing/2014/main" val="1140659593"/>
                    </a:ext>
                  </a:extLst>
                </a:gridCol>
                <a:gridCol w="574870">
                  <a:extLst>
                    <a:ext uri="{9D8B030D-6E8A-4147-A177-3AD203B41FA5}">
                      <a16:colId xmlns:a16="http://schemas.microsoft.com/office/drawing/2014/main" val="3280342016"/>
                    </a:ext>
                  </a:extLst>
                </a:gridCol>
                <a:gridCol w="574870">
                  <a:extLst>
                    <a:ext uri="{9D8B030D-6E8A-4147-A177-3AD203B41FA5}">
                      <a16:colId xmlns:a16="http://schemas.microsoft.com/office/drawing/2014/main" val="4074756594"/>
                    </a:ext>
                  </a:extLst>
                </a:gridCol>
              </a:tblGrid>
              <a:tr h="4333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35571"/>
                  </a:ext>
                </a:extLst>
              </a:tr>
              <a:tr h="43331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4814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04883" y="2517731"/>
            <a:ext cx="3406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/>
              </a:rPr>
              <a:t>I</a:t>
            </a:r>
            <a:r>
              <a:rPr lang="en-US" sz="2400" baseline="-25000" dirty="0">
                <a:latin typeface="Bahnschrift" panose="020B0502040204020203"/>
              </a:rPr>
              <a:t>s</a:t>
            </a:r>
            <a:r>
              <a:rPr lang="en-US" sz="2400" dirty="0">
                <a:latin typeface="Bahnschrift" panose="020B0502040204020203"/>
              </a:rPr>
              <a:t> -&gt; Source</a:t>
            </a:r>
          </a:p>
          <a:p>
            <a:r>
              <a:rPr lang="en-US" sz="2400" dirty="0">
                <a:latin typeface="Bahnschrift" panose="020B0502040204020203"/>
              </a:rPr>
              <a:t>I</a:t>
            </a:r>
            <a:r>
              <a:rPr lang="en-US" sz="2400" baseline="-25000" dirty="0">
                <a:latin typeface="Bahnschrift" panose="020B0502040204020203"/>
              </a:rPr>
              <a:t>d</a:t>
            </a:r>
            <a:r>
              <a:rPr lang="en-US" sz="2400" dirty="0">
                <a:latin typeface="Bahnschrift" panose="020B0502040204020203"/>
              </a:rPr>
              <a:t> -&gt; Destination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833" y="1390389"/>
            <a:ext cx="7907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ahnschrift" panose="020B0502040204020203"/>
              </a:rPr>
              <a:t>Who discarded packet?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Bahnschrift" panose="020B0502040204020203"/>
              </a:rPr>
              <a:t>Why packet is discarded?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74E738-4AB7-4572-B9FF-0C1F2A8C7821}"/>
              </a:ext>
            </a:extLst>
          </p:cNvPr>
          <p:cNvSpPr/>
          <p:nvPr/>
        </p:nvSpPr>
        <p:spPr>
          <a:xfrm>
            <a:off x="6763861" y="5077162"/>
            <a:ext cx="2160219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132314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ICMP</a:t>
            </a:r>
          </a:p>
        </p:txBody>
      </p:sp>
      <p:sp>
        <p:nvSpPr>
          <p:cNvPr id="4" name="Oval 3"/>
          <p:cNvSpPr/>
          <p:nvPr/>
        </p:nvSpPr>
        <p:spPr>
          <a:xfrm>
            <a:off x="551239" y="5077162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2755725" y="5077162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R1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4759793" y="5077162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R2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cxnSp>
        <p:nvCxnSpPr>
          <p:cNvPr id="8" name="Straight Connector 7"/>
          <p:cNvCxnSpPr>
            <a:stCxn id="4" idx="6"/>
            <a:endCxn id="6" idx="2"/>
          </p:cNvCxnSpPr>
          <p:nvPr/>
        </p:nvCxnSpPr>
        <p:spPr>
          <a:xfrm>
            <a:off x="2041837" y="550304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5905" y="5540625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49973" y="550304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03747" y="4951901"/>
            <a:ext cx="1728592" cy="25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08024" y="4939375"/>
            <a:ext cx="1496859" cy="12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y 1"/>
          <p:cNvSpPr/>
          <p:nvPr/>
        </p:nvSpPr>
        <p:spPr>
          <a:xfrm>
            <a:off x="4759793" y="4563594"/>
            <a:ext cx="1290180" cy="8016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61933"/>
              </p:ext>
            </p:extLst>
          </p:nvPr>
        </p:nvGraphicFramePr>
        <p:xfrm>
          <a:off x="1559151" y="3815372"/>
          <a:ext cx="172461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870">
                  <a:extLst>
                    <a:ext uri="{9D8B030D-6E8A-4147-A177-3AD203B41FA5}">
                      <a16:colId xmlns:a16="http://schemas.microsoft.com/office/drawing/2014/main" val="1140659593"/>
                    </a:ext>
                  </a:extLst>
                </a:gridCol>
                <a:gridCol w="574870">
                  <a:extLst>
                    <a:ext uri="{9D8B030D-6E8A-4147-A177-3AD203B41FA5}">
                      <a16:colId xmlns:a16="http://schemas.microsoft.com/office/drawing/2014/main" val="3280342016"/>
                    </a:ext>
                  </a:extLst>
                </a:gridCol>
                <a:gridCol w="574870">
                  <a:extLst>
                    <a:ext uri="{9D8B030D-6E8A-4147-A177-3AD203B41FA5}">
                      <a16:colId xmlns:a16="http://schemas.microsoft.com/office/drawing/2014/main" val="4074756594"/>
                    </a:ext>
                  </a:extLst>
                </a:gridCol>
              </a:tblGrid>
              <a:tr h="4333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35571"/>
                  </a:ext>
                </a:extLst>
              </a:tr>
              <a:tr h="43331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4814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04883" y="2517731"/>
            <a:ext cx="3406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/>
              </a:rPr>
              <a:t>I</a:t>
            </a:r>
            <a:r>
              <a:rPr lang="en-US" sz="2400" baseline="-25000" dirty="0">
                <a:latin typeface="Bahnschrift" panose="020B0502040204020203"/>
              </a:rPr>
              <a:t>s</a:t>
            </a:r>
            <a:r>
              <a:rPr lang="en-US" sz="2400" dirty="0">
                <a:latin typeface="Bahnschrift" panose="020B0502040204020203"/>
              </a:rPr>
              <a:t> -&gt; Source</a:t>
            </a:r>
          </a:p>
          <a:p>
            <a:r>
              <a:rPr lang="en-US" sz="2400" dirty="0">
                <a:latin typeface="Bahnschrift" panose="020B0502040204020203"/>
              </a:rPr>
              <a:t>I</a:t>
            </a:r>
            <a:r>
              <a:rPr lang="en-US" sz="2400" baseline="-25000" dirty="0">
                <a:latin typeface="Bahnschrift" panose="020B0502040204020203"/>
              </a:rPr>
              <a:t>d</a:t>
            </a:r>
            <a:r>
              <a:rPr lang="en-US" sz="2400" dirty="0">
                <a:latin typeface="Bahnschrift" panose="020B0502040204020203"/>
              </a:rPr>
              <a:t> -&gt; Destination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833" y="1217193"/>
            <a:ext cx="7907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ahnschrift" panose="020B0502040204020203"/>
              </a:rPr>
              <a:t>Who discarded packet?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ahnschrift" panose="020B0502040204020203"/>
              </a:rPr>
              <a:t>Why packet is discarded?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Bahnschrift" panose="020B0502040204020203"/>
              </a:rPr>
              <a:t>Which packet is discarded?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9A473B-53DD-46A2-8A19-B5E5C7EDA640}"/>
              </a:ext>
            </a:extLst>
          </p:cNvPr>
          <p:cNvSpPr/>
          <p:nvPr/>
        </p:nvSpPr>
        <p:spPr>
          <a:xfrm>
            <a:off x="6763861" y="5077162"/>
            <a:ext cx="2160219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550348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ICMP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09A0BE-C0A3-47B2-8DF5-A1B9801C3A2A}"/>
              </a:ext>
            </a:extLst>
          </p:cNvPr>
          <p:cNvGrpSpPr/>
          <p:nvPr/>
        </p:nvGrpSpPr>
        <p:grpSpPr>
          <a:xfrm>
            <a:off x="938503" y="1734665"/>
            <a:ext cx="7626999" cy="4085415"/>
            <a:chOff x="938503" y="1734665"/>
            <a:chExt cx="7626999" cy="40854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503" y="1734665"/>
              <a:ext cx="7626999" cy="408541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ECDCD4-9B68-4444-9F5B-FE41F3915733}"/>
                </a:ext>
              </a:extLst>
            </p:cNvPr>
            <p:cNvSpPr/>
            <p:nvPr/>
          </p:nvSpPr>
          <p:spPr>
            <a:xfrm>
              <a:off x="938503" y="1734665"/>
              <a:ext cx="681134" cy="3265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17146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841828"/>
              </p:ext>
            </p:extLst>
          </p:nvPr>
        </p:nvGraphicFramePr>
        <p:xfrm>
          <a:off x="475106" y="2040745"/>
          <a:ext cx="733268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988">
                  <a:extLst>
                    <a:ext uri="{9D8B030D-6E8A-4147-A177-3AD203B41FA5}">
                      <a16:colId xmlns:a16="http://schemas.microsoft.com/office/drawing/2014/main" val="581883714"/>
                    </a:ext>
                  </a:extLst>
                </a:gridCol>
                <a:gridCol w="1443527">
                  <a:extLst>
                    <a:ext uri="{9D8B030D-6E8A-4147-A177-3AD203B41FA5}">
                      <a16:colId xmlns:a16="http://schemas.microsoft.com/office/drawing/2014/main" val="800312956"/>
                    </a:ext>
                  </a:extLst>
                </a:gridCol>
                <a:gridCol w="4696167">
                  <a:extLst>
                    <a:ext uri="{9D8B030D-6E8A-4147-A177-3AD203B41FA5}">
                      <a16:colId xmlns:a16="http://schemas.microsoft.com/office/drawing/2014/main" val="2199044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DIP</a:t>
                      </a:r>
                    </a:p>
                  </a:txBody>
                  <a:tcPr>
                    <a:solidFill>
                      <a:srgbClr val="8538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SIP</a:t>
                      </a:r>
                    </a:p>
                  </a:txBody>
                  <a:tcPr>
                    <a:solidFill>
                      <a:srgbClr val="8538B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>
                    <a:solidFill>
                      <a:srgbClr val="8538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1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I</a:t>
                      </a:r>
                      <a:r>
                        <a:rPr lang="en-US" sz="2400" baseline="-25000" dirty="0">
                          <a:latin typeface="Bahnschrift" panose="020B0502040204020203"/>
                        </a:rPr>
                        <a:t>s</a:t>
                      </a:r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>
                    <a:solidFill>
                      <a:srgbClr val="C9A4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I</a:t>
                      </a:r>
                      <a:r>
                        <a:rPr lang="en-US" sz="2400" baseline="-25000" dirty="0">
                          <a:latin typeface="Bahnschrift" panose="020B0502040204020203"/>
                        </a:rPr>
                        <a:t>R2</a:t>
                      </a:r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>
                    <a:solidFill>
                      <a:srgbClr val="C9A4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89768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Who Discarded Packet?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78495"/>
              </p:ext>
            </p:extLst>
          </p:nvPr>
        </p:nvGraphicFramePr>
        <p:xfrm>
          <a:off x="4045905" y="2116069"/>
          <a:ext cx="3085578" cy="757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789">
                  <a:extLst>
                    <a:ext uri="{9D8B030D-6E8A-4147-A177-3AD203B41FA5}">
                      <a16:colId xmlns:a16="http://schemas.microsoft.com/office/drawing/2014/main" val="846699889"/>
                    </a:ext>
                  </a:extLst>
                </a:gridCol>
                <a:gridCol w="419004">
                  <a:extLst>
                    <a:ext uri="{9D8B030D-6E8A-4147-A177-3AD203B41FA5}">
                      <a16:colId xmlns:a16="http://schemas.microsoft.com/office/drawing/2014/main" val="1002615320"/>
                    </a:ext>
                  </a:extLst>
                </a:gridCol>
                <a:gridCol w="498172">
                  <a:extLst>
                    <a:ext uri="{9D8B030D-6E8A-4147-A177-3AD203B41FA5}">
                      <a16:colId xmlns:a16="http://schemas.microsoft.com/office/drawing/2014/main" val="3581474293"/>
                    </a:ext>
                  </a:extLst>
                </a:gridCol>
                <a:gridCol w="625613">
                  <a:extLst>
                    <a:ext uri="{9D8B030D-6E8A-4147-A177-3AD203B41FA5}">
                      <a16:colId xmlns:a16="http://schemas.microsoft.com/office/drawing/2014/main" val="4019132060"/>
                    </a:ext>
                  </a:extLst>
                </a:gridCol>
              </a:tblGrid>
              <a:tr h="7574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I</a:t>
                      </a:r>
                      <a:r>
                        <a:rPr lang="en-US" sz="2400" baseline="-2500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s</a:t>
                      </a:r>
                      <a:endParaRPr lang="en-US" sz="2400" dirty="0">
                        <a:solidFill>
                          <a:schemeClr val="bg1"/>
                        </a:solidFill>
                        <a:latin typeface="Bahnschrift" panose="020B05020402040202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I</a:t>
                      </a:r>
                      <a:r>
                        <a:rPr lang="en-US" sz="2400" baseline="-2500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D</a:t>
                      </a:r>
                      <a:endParaRPr lang="en-US" sz="2400" dirty="0">
                        <a:solidFill>
                          <a:schemeClr val="bg1"/>
                        </a:solidFill>
                        <a:latin typeface="Bahnschrift" panose="020B05020402040202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5495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43249" y="2958270"/>
            <a:ext cx="4459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/>
              </a:rPr>
              <a:t>IP Datagram</a:t>
            </a:r>
          </a:p>
        </p:txBody>
      </p:sp>
      <p:sp>
        <p:nvSpPr>
          <p:cNvPr id="7" name="Oval 6"/>
          <p:cNvSpPr/>
          <p:nvPr/>
        </p:nvSpPr>
        <p:spPr>
          <a:xfrm>
            <a:off x="551239" y="5077162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2755725" y="5077162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R1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4759793" y="5077162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R2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cxnSp>
        <p:nvCxnSpPr>
          <p:cNvPr id="11" name="Straight Connector 10"/>
          <p:cNvCxnSpPr>
            <a:stCxn id="7" idx="6"/>
            <a:endCxn id="9" idx="2"/>
          </p:cNvCxnSpPr>
          <p:nvPr/>
        </p:nvCxnSpPr>
        <p:spPr>
          <a:xfrm>
            <a:off x="2041837" y="550304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45905" y="5540625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49973" y="550304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03747" y="4951901"/>
            <a:ext cx="1728592" cy="25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08024" y="4939375"/>
            <a:ext cx="1496859" cy="12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4759793" y="4563594"/>
            <a:ext cx="1290180" cy="8016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9368"/>
              </p:ext>
            </p:extLst>
          </p:nvPr>
        </p:nvGraphicFramePr>
        <p:xfrm>
          <a:off x="1559151" y="3815372"/>
          <a:ext cx="172461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870">
                  <a:extLst>
                    <a:ext uri="{9D8B030D-6E8A-4147-A177-3AD203B41FA5}">
                      <a16:colId xmlns:a16="http://schemas.microsoft.com/office/drawing/2014/main" val="1140659593"/>
                    </a:ext>
                  </a:extLst>
                </a:gridCol>
                <a:gridCol w="574870">
                  <a:extLst>
                    <a:ext uri="{9D8B030D-6E8A-4147-A177-3AD203B41FA5}">
                      <a16:colId xmlns:a16="http://schemas.microsoft.com/office/drawing/2014/main" val="3280342016"/>
                    </a:ext>
                  </a:extLst>
                </a:gridCol>
                <a:gridCol w="574870">
                  <a:extLst>
                    <a:ext uri="{9D8B030D-6E8A-4147-A177-3AD203B41FA5}">
                      <a16:colId xmlns:a16="http://schemas.microsoft.com/office/drawing/2014/main" val="4074756594"/>
                    </a:ext>
                  </a:extLst>
                </a:gridCol>
              </a:tblGrid>
              <a:tr h="4333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35571"/>
                  </a:ext>
                </a:extLst>
              </a:tr>
              <a:tr h="43331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48145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2417522" y="2967838"/>
            <a:ext cx="2480155" cy="2109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41DE73C-585F-4458-9135-24013E5D72FF}"/>
              </a:ext>
            </a:extLst>
          </p:cNvPr>
          <p:cNvSpPr/>
          <p:nvPr/>
        </p:nvSpPr>
        <p:spPr>
          <a:xfrm>
            <a:off x="6763861" y="5077162"/>
            <a:ext cx="2160219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794628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75106" y="2040745"/>
          <a:ext cx="733268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988">
                  <a:extLst>
                    <a:ext uri="{9D8B030D-6E8A-4147-A177-3AD203B41FA5}">
                      <a16:colId xmlns:a16="http://schemas.microsoft.com/office/drawing/2014/main" val="581883714"/>
                    </a:ext>
                  </a:extLst>
                </a:gridCol>
                <a:gridCol w="1443527">
                  <a:extLst>
                    <a:ext uri="{9D8B030D-6E8A-4147-A177-3AD203B41FA5}">
                      <a16:colId xmlns:a16="http://schemas.microsoft.com/office/drawing/2014/main" val="800312956"/>
                    </a:ext>
                  </a:extLst>
                </a:gridCol>
                <a:gridCol w="4696167">
                  <a:extLst>
                    <a:ext uri="{9D8B030D-6E8A-4147-A177-3AD203B41FA5}">
                      <a16:colId xmlns:a16="http://schemas.microsoft.com/office/drawing/2014/main" val="2199044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DIP</a:t>
                      </a:r>
                    </a:p>
                  </a:txBody>
                  <a:tcPr>
                    <a:solidFill>
                      <a:srgbClr val="8538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SIP</a:t>
                      </a:r>
                    </a:p>
                  </a:txBody>
                  <a:tcPr>
                    <a:solidFill>
                      <a:srgbClr val="8538B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>
                    <a:solidFill>
                      <a:srgbClr val="8538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1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I</a:t>
                      </a:r>
                      <a:r>
                        <a:rPr lang="en-US" sz="2400" baseline="-25000" dirty="0">
                          <a:latin typeface="Bahnschrift" panose="020B0502040204020203"/>
                        </a:rPr>
                        <a:t>s</a:t>
                      </a:r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>
                    <a:solidFill>
                      <a:srgbClr val="C9A4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I</a:t>
                      </a:r>
                      <a:r>
                        <a:rPr lang="en-US" sz="2400" baseline="-25000" dirty="0">
                          <a:latin typeface="Bahnschrift" panose="020B0502040204020203"/>
                        </a:rPr>
                        <a:t>R2</a:t>
                      </a:r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>
                    <a:solidFill>
                      <a:srgbClr val="C9A4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89768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Why Packet is Discarded?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45905" y="2116069"/>
          <a:ext cx="3085578" cy="757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789">
                  <a:extLst>
                    <a:ext uri="{9D8B030D-6E8A-4147-A177-3AD203B41FA5}">
                      <a16:colId xmlns:a16="http://schemas.microsoft.com/office/drawing/2014/main" val="846699889"/>
                    </a:ext>
                  </a:extLst>
                </a:gridCol>
                <a:gridCol w="419004">
                  <a:extLst>
                    <a:ext uri="{9D8B030D-6E8A-4147-A177-3AD203B41FA5}">
                      <a16:colId xmlns:a16="http://schemas.microsoft.com/office/drawing/2014/main" val="1002615320"/>
                    </a:ext>
                  </a:extLst>
                </a:gridCol>
                <a:gridCol w="498172">
                  <a:extLst>
                    <a:ext uri="{9D8B030D-6E8A-4147-A177-3AD203B41FA5}">
                      <a16:colId xmlns:a16="http://schemas.microsoft.com/office/drawing/2014/main" val="3581474293"/>
                    </a:ext>
                  </a:extLst>
                </a:gridCol>
                <a:gridCol w="625613">
                  <a:extLst>
                    <a:ext uri="{9D8B030D-6E8A-4147-A177-3AD203B41FA5}">
                      <a16:colId xmlns:a16="http://schemas.microsoft.com/office/drawing/2014/main" val="4019132060"/>
                    </a:ext>
                  </a:extLst>
                </a:gridCol>
              </a:tblGrid>
              <a:tr h="7574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I</a:t>
                      </a:r>
                      <a:r>
                        <a:rPr lang="en-US" sz="2400" baseline="-2500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s</a:t>
                      </a:r>
                      <a:endParaRPr lang="en-US" sz="2400" dirty="0">
                        <a:solidFill>
                          <a:schemeClr val="bg1"/>
                        </a:solidFill>
                        <a:latin typeface="Bahnschrift" panose="020B05020402040202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I</a:t>
                      </a:r>
                      <a:r>
                        <a:rPr lang="en-US" sz="2400" baseline="-2500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D</a:t>
                      </a:r>
                      <a:endParaRPr lang="en-US" sz="2400" dirty="0">
                        <a:solidFill>
                          <a:schemeClr val="bg1"/>
                        </a:solidFill>
                        <a:latin typeface="Bahnschrift" panose="020B05020402040202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5495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43249" y="2958270"/>
            <a:ext cx="4459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/>
              </a:rPr>
              <a:t>IP Datagram</a:t>
            </a:r>
          </a:p>
        </p:txBody>
      </p:sp>
      <p:sp>
        <p:nvSpPr>
          <p:cNvPr id="7" name="Oval 6"/>
          <p:cNvSpPr/>
          <p:nvPr/>
        </p:nvSpPr>
        <p:spPr>
          <a:xfrm>
            <a:off x="551239" y="5077162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2755725" y="5077162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R1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4759793" y="5077162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R2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cxnSp>
        <p:nvCxnSpPr>
          <p:cNvPr id="11" name="Straight Connector 10"/>
          <p:cNvCxnSpPr>
            <a:stCxn id="7" idx="6"/>
            <a:endCxn id="9" idx="2"/>
          </p:cNvCxnSpPr>
          <p:nvPr/>
        </p:nvCxnSpPr>
        <p:spPr>
          <a:xfrm>
            <a:off x="2041837" y="550304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45905" y="5540625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49973" y="550304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03747" y="4951901"/>
            <a:ext cx="1728592" cy="25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08024" y="4939375"/>
            <a:ext cx="1496859" cy="12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4759793" y="4563594"/>
            <a:ext cx="1290180" cy="8016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559151" y="3815372"/>
          <a:ext cx="172461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870">
                  <a:extLst>
                    <a:ext uri="{9D8B030D-6E8A-4147-A177-3AD203B41FA5}">
                      <a16:colId xmlns:a16="http://schemas.microsoft.com/office/drawing/2014/main" val="1140659593"/>
                    </a:ext>
                  </a:extLst>
                </a:gridCol>
                <a:gridCol w="574870">
                  <a:extLst>
                    <a:ext uri="{9D8B030D-6E8A-4147-A177-3AD203B41FA5}">
                      <a16:colId xmlns:a16="http://schemas.microsoft.com/office/drawing/2014/main" val="3280342016"/>
                    </a:ext>
                  </a:extLst>
                </a:gridCol>
                <a:gridCol w="574870">
                  <a:extLst>
                    <a:ext uri="{9D8B030D-6E8A-4147-A177-3AD203B41FA5}">
                      <a16:colId xmlns:a16="http://schemas.microsoft.com/office/drawing/2014/main" val="4074756594"/>
                    </a:ext>
                  </a:extLst>
                </a:gridCol>
              </a:tblGrid>
              <a:tr h="4333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35571"/>
                  </a:ext>
                </a:extLst>
              </a:tr>
              <a:tr h="43331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48145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2417522" y="2967838"/>
            <a:ext cx="2480155" cy="2109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685FFC-92F9-403D-9B8E-9FF16A76D5D5}"/>
              </a:ext>
            </a:extLst>
          </p:cNvPr>
          <p:cNvCxnSpPr>
            <a:cxnSpLocks/>
          </p:cNvCxnSpPr>
          <p:nvPr/>
        </p:nvCxnSpPr>
        <p:spPr>
          <a:xfrm>
            <a:off x="4045905" y="1317374"/>
            <a:ext cx="356944" cy="6828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7CBD776-3724-4CA2-88AA-5B2D8808BB80}"/>
              </a:ext>
            </a:extLst>
          </p:cNvPr>
          <p:cNvSpPr/>
          <p:nvPr/>
        </p:nvSpPr>
        <p:spPr>
          <a:xfrm>
            <a:off x="6763861" y="5077162"/>
            <a:ext cx="2160219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2580106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75106" y="2040745"/>
          <a:ext cx="733268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988">
                  <a:extLst>
                    <a:ext uri="{9D8B030D-6E8A-4147-A177-3AD203B41FA5}">
                      <a16:colId xmlns:a16="http://schemas.microsoft.com/office/drawing/2014/main" val="581883714"/>
                    </a:ext>
                  </a:extLst>
                </a:gridCol>
                <a:gridCol w="1443527">
                  <a:extLst>
                    <a:ext uri="{9D8B030D-6E8A-4147-A177-3AD203B41FA5}">
                      <a16:colId xmlns:a16="http://schemas.microsoft.com/office/drawing/2014/main" val="800312956"/>
                    </a:ext>
                  </a:extLst>
                </a:gridCol>
                <a:gridCol w="4696167">
                  <a:extLst>
                    <a:ext uri="{9D8B030D-6E8A-4147-A177-3AD203B41FA5}">
                      <a16:colId xmlns:a16="http://schemas.microsoft.com/office/drawing/2014/main" val="2199044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DIP</a:t>
                      </a:r>
                    </a:p>
                  </a:txBody>
                  <a:tcPr>
                    <a:solidFill>
                      <a:srgbClr val="8538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SIP</a:t>
                      </a:r>
                    </a:p>
                  </a:txBody>
                  <a:tcPr>
                    <a:solidFill>
                      <a:srgbClr val="8538B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>
                    <a:solidFill>
                      <a:srgbClr val="8538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1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I</a:t>
                      </a:r>
                      <a:r>
                        <a:rPr lang="en-US" sz="2400" baseline="-25000" dirty="0">
                          <a:latin typeface="Bahnschrift" panose="020B0502040204020203"/>
                        </a:rPr>
                        <a:t>s</a:t>
                      </a:r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>
                    <a:solidFill>
                      <a:srgbClr val="C9A4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I</a:t>
                      </a:r>
                      <a:r>
                        <a:rPr lang="en-US" sz="2400" baseline="-25000" dirty="0">
                          <a:latin typeface="Bahnschrift" panose="020B0502040204020203"/>
                        </a:rPr>
                        <a:t>R2</a:t>
                      </a:r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>
                    <a:solidFill>
                      <a:srgbClr val="C9A4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89768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Which Packet is Discarded?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45905" y="2116069"/>
          <a:ext cx="3085578" cy="757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789">
                  <a:extLst>
                    <a:ext uri="{9D8B030D-6E8A-4147-A177-3AD203B41FA5}">
                      <a16:colId xmlns:a16="http://schemas.microsoft.com/office/drawing/2014/main" val="846699889"/>
                    </a:ext>
                  </a:extLst>
                </a:gridCol>
                <a:gridCol w="419004">
                  <a:extLst>
                    <a:ext uri="{9D8B030D-6E8A-4147-A177-3AD203B41FA5}">
                      <a16:colId xmlns:a16="http://schemas.microsoft.com/office/drawing/2014/main" val="1002615320"/>
                    </a:ext>
                  </a:extLst>
                </a:gridCol>
                <a:gridCol w="498172">
                  <a:extLst>
                    <a:ext uri="{9D8B030D-6E8A-4147-A177-3AD203B41FA5}">
                      <a16:colId xmlns:a16="http://schemas.microsoft.com/office/drawing/2014/main" val="3581474293"/>
                    </a:ext>
                  </a:extLst>
                </a:gridCol>
                <a:gridCol w="625613">
                  <a:extLst>
                    <a:ext uri="{9D8B030D-6E8A-4147-A177-3AD203B41FA5}">
                      <a16:colId xmlns:a16="http://schemas.microsoft.com/office/drawing/2014/main" val="4019132060"/>
                    </a:ext>
                  </a:extLst>
                </a:gridCol>
              </a:tblGrid>
              <a:tr h="7574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I</a:t>
                      </a:r>
                      <a:r>
                        <a:rPr lang="en-US" sz="2400" baseline="-2500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s</a:t>
                      </a:r>
                      <a:endParaRPr lang="en-US" sz="2400" dirty="0">
                        <a:solidFill>
                          <a:schemeClr val="bg1"/>
                        </a:solidFill>
                        <a:latin typeface="Bahnschrift" panose="020B05020402040202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I</a:t>
                      </a:r>
                      <a:r>
                        <a:rPr lang="en-US" sz="2400" baseline="-2500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D</a:t>
                      </a:r>
                      <a:endParaRPr lang="en-US" sz="2400" dirty="0">
                        <a:solidFill>
                          <a:schemeClr val="bg1"/>
                        </a:solidFill>
                        <a:latin typeface="Bahnschrift" panose="020B05020402040202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5495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43249" y="2958270"/>
            <a:ext cx="4459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/>
              </a:rPr>
              <a:t>IP Datagram</a:t>
            </a:r>
          </a:p>
        </p:txBody>
      </p:sp>
      <p:sp>
        <p:nvSpPr>
          <p:cNvPr id="7" name="Oval 6"/>
          <p:cNvSpPr/>
          <p:nvPr/>
        </p:nvSpPr>
        <p:spPr>
          <a:xfrm>
            <a:off x="551239" y="5077162"/>
            <a:ext cx="1490598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</a:t>
            </a:r>
          </a:p>
        </p:txBody>
      </p:sp>
      <p:sp>
        <p:nvSpPr>
          <p:cNvPr id="8" name="Oval 7"/>
          <p:cNvSpPr/>
          <p:nvPr/>
        </p:nvSpPr>
        <p:spPr>
          <a:xfrm>
            <a:off x="6763861" y="5077162"/>
            <a:ext cx="2160219" cy="851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Destination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2755725" y="5077162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R1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4759793" y="5077162"/>
            <a:ext cx="1290180" cy="851770"/>
          </a:xfrm>
          <a:prstGeom prst="flowChartMagneticDisk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</a:pPr>
            <a:r>
              <a:rPr lang="en-US" sz="2800">
                <a:solidFill>
                  <a:schemeClr val="dk1"/>
                </a:solidFill>
                <a:latin typeface="Bahnschrift" panose="020B0502040204020203"/>
              </a:rPr>
              <a:t>R2</a:t>
            </a:r>
            <a:endParaRPr lang="en-US" sz="2800" dirty="0">
              <a:solidFill>
                <a:schemeClr val="dk1"/>
              </a:solidFill>
              <a:latin typeface="Bahnschrift" panose="020B0502040204020203"/>
            </a:endParaRPr>
          </a:p>
        </p:txBody>
      </p:sp>
      <p:cxnSp>
        <p:nvCxnSpPr>
          <p:cNvPr id="11" name="Straight Connector 10"/>
          <p:cNvCxnSpPr>
            <a:stCxn id="7" idx="6"/>
            <a:endCxn id="9" idx="2"/>
          </p:cNvCxnSpPr>
          <p:nvPr/>
        </p:nvCxnSpPr>
        <p:spPr>
          <a:xfrm>
            <a:off x="2041837" y="550304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45905" y="5540625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49973" y="5503047"/>
            <a:ext cx="71388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03747" y="4951901"/>
            <a:ext cx="1728592" cy="25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08024" y="4939375"/>
            <a:ext cx="1496859" cy="12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4759793" y="4563594"/>
            <a:ext cx="1290180" cy="8016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559151" y="3815372"/>
          <a:ext cx="172461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870">
                  <a:extLst>
                    <a:ext uri="{9D8B030D-6E8A-4147-A177-3AD203B41FA5}">
                      <a16:colId xmlns:a16="http://schemas.microsoft.com/office/drawing/2014/main" val="1140659593"/>
                    </a:ext>
                  </a:extLst>
                </a:gridCol>
                <a:gridCol w="574870">
                  <a:extLst>
                    <a:ext uri="{9D8B030D-6E8A-4147-A177-3AD203B41FA5}">
                      <a16:colId xmlns:a16="http://schemas.microsoft.com/office/drawing/2014/main" val="3280342016"/>
                    </a:ext>
                  </a:extLst>
                </a:gridCol>
                <a:gridCol w="574870">
                  <a:extLst>
                    <a:ext uri="{9D8B030D-6E8A-4147-A177-3AD203B41FA5}">
                      <a16:colId xmlns:a16="http://schemas.microsoft.com/office/drawing/2014/main" val="4074756594"/>
                    </a:ext>
                  </a:extLst>
                </a:gridCol>
              </a:tblGrid>
              <a:tr h="4333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35571"/>
                  </a:ext>
                </a:extLst>
              </a:tr>
              <a:tr h="43331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48145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2417522" y="2967838"/>
            <a:ext cx="2480155" cy="2109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50AF7E-F3D1-46F8-B1E1-E81D2B66CBF0}"/>
              </a:ext>
            </a:extLst>
          </p:cNvPr>
          <p:cNvCxnSpPr>
            <a:cxnSpLocks/>
          </p:cNvCxnSpPr>
          <p:nvPr/>
        </p:nvCxnSpPr>
        <p:spPr>
          <a:xfrm>
            <a:off x="4833257" y="1354952"/>
            <a:ext cx="1216716" cy="610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509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66931" y="1361440"/>
            <a:ext cx="5257149" cy="515209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Get the destination MAC address which helps in communicating with other devices.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 Translate IP address to physical address. 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ARP's main task is to convert the 32-bit IP address (for IPv4) to a 48-bit MAC address.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Address Resolution Protocol(ARP)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48A94-E9C9-4299-A3CB-7CB558C8E904}"/>
              </a:ext>
            </a:extLst>
          </p:cNvPr>
          <p:cNvSpPr/>
          <p:nvPr/>
        </p:nvSpPr>
        <p:spPr>
          <a:xfrm>
            <a:off x="541176" y="3484952"/>
            <a:ext cx="2463282" cy="905069"/>
          </a:xfrm>
          <a:prstGeom prst="rect">
            <a:avLst/>
          </a:prstGeom>
          <a:solidFill>
            <a:srgbClr val="8538B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93155-FE2C-4930-AF53-CF61A2A98F27}"/>
              </a:ext>
            </a:extLst>
          </p:cNvPr>
          <p:cNvSpPr/>
          <p:nvPr/>
        </p:nvSpPr>
        <p:spPr>
          <a:xfrm>
            <a:off x="1040363" y="3610914"/>
            <a:ext cx="1464907" cy="65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Bahnschrift" panose="020B0502040204020203" pitchFamily="34" charset="0"/>
              </a:rPr>
              <a:t>ARP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343CE-53A8-40DC-9728-A54BA8000102}"/>
              </a:ext>
            </a:extLst>
          </p:cNvPr>
          <p:cNvSpPr txBox="1"/>
          <p:nvPr/>
        </p:nvSpPr>
        <p:spPr>
          <a:xfrm>
            <a:off x="1519381" y="2053028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Bahnschrift" panose="020B0502040204020203" pitchFamily="34" charset="0"/>
              </a:rPr>
              <a:t>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DA96B-88DB-4D5C-9AF5-E916E9B556D1}"/>
              </a:ext>
            </a:extLst>
          </p:cNvPr>
          <p:cNvSpPr txBox="1"/>
          <p:nvPr/>
        </p:nvSpPr>
        <p:spPr>
          <a:xfrm>
            <a:off x="1312593" y="5229392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Bahnschrift" panose="020B0502040204020203" pitchFamily="34" charset="0"/>
              </a:rPr>
              <a:t>MAC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FD2AE7-D02D-4FD8-93F4-33A5712260A5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772816" y="2576248"/>
            <a:ext cx="1" cy="908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8D214-370E-4BCD-9559-0802D86E2DA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1772816" y="4390021"/>
            <a:ext cx="1" cy="839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553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387220" y="2211865"/>
            <a:ext cx="8369559" cy="2434270"/>
          </a:xfr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  <a:latin typeface="Bahnschrift"/>
                <a:ea typeface="+mj-ea"/>
                <a:cs typeface="+mj-cs"/>
              </a:rPr>
              <a:t>ARP finds the hardware address, also known as Media Access Control (MAC) address, of a host from its known IP address. </a:t>
            </a:r>
          </a:p>
        </p:txBody>
      </p:sp>
    </p:spTree>
    <p:extLst>
      <p:ext uri="{BB962C8B-B14F-4D97-AF65-F5344CB8AC3E}">
        <p14:creationId xmlns:p14="http://schemas.microsoft.com/office/powerpoint/2010/main" val="804922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Most important protocols of the Network layer in the OSI model.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ARP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B35350-F95A-4F2C-9290-6DFE0BB09DAC}"/>
              </a:ext>
            </a:extLst>
          </p:cNvPr>
          <p:cNvGrpSpPr/>
          <p:nvPr/>
        </p:nvGrpSpPr>
        <p:grpSpPr>
          <a:xfrm>
            <a:off x="1195948" y="3118695"/>
            <a:ext cx="6802016" cy="3237656"/>
            <a:chOff x="1138335" y="3186404"/>
            <a:chExt cx="6802016" cy="32376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75F1A3-5EAB-4BFE-8CA6-C49B79318B54}"/>
                </a:ext>
              </a:extLst>
            </p:cNvPr>
            <p:cNvSpPr/>
            <p:nvPr/>
          </p:nvSpPr>
          <p:spPr>
            <a:xfrm>
              <a:off x="1138335" y="3186404"/>
              <a:ext cx="6802016" cy="2771192"/>
            </a:xfrm>
            <a:prstGeom prst="rect">
              <a:avLst/>
            </a:prstGeom>
            <a:solidFill>
              <a:srgbClr val="8538BE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0EF46F-4C9E-40F1-B67B-EB18FAA19BD6}"/>
                </a:ext>
              </a:extLst>
            </p:cNvPr>
            <p:cNvSpPr/>
            <p:nvPr/>
          </p:nvSpPr>
          <p:spPr>
            <a:xfrm>
              <a:off x="3277377" y="4359127"/>
              <a:ext cx="2589245" cy="446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IP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E3DAA2-0E16-4899-A0A8-1968102BA255}"/>
                </a:ext>
              </a:extLst>
            </p:cNvPr>
            <p:cNvSpPr/>
            <p:nvPr/>
          </p:nvSpPr>
          <p:spPr>
            <a:xfrm>
              <a:off x="1175659" y="3233059"/>
              <a:ext cx="1464907" cy="446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ICMP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404C65-A297-46FA-8168-FF0A389196F5}"/>
                </a:ext>
              </a:extLst>
            </p:cNvPr>
            <p:cNvSpPr/>
            <p:nvPr/>
          </p:nvSpPr>
          <p:spPr>
            <a:xfrm>
              <a:off x="2755001" y="3233059"/>
              <a:ext cx="1210667" cy="446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IGMP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7667C-F57D-4DF7-99AA-E958611E59B5}"/>
                </a:ext>
              </a:extLst>
            </p:cNvPr>
            <p:cNvSpPr/>
            <p:nvPr/>
          </p:nvSpPr>
          <p:spPr>
            <a:xfrm>
              <a:off x="5191998" y="5480553"/>
              <a:ext cx="1100606" cy="446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ARP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493EF0-D9DD-4549-8143-7DFE968BC757}"/>
                </a:ext>
              </a:extLst>
            </p:cNvPr>
            <p:cNvSpPr/>
            <p:nvPr/>
          </p:nvSpPr>
          <p:spPr>
            <a:xfrm>
              <a:off x="6447451" y="5480553"/>
              <a:ext cx="1464907" cy="446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RARP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88D0CC-9A0C-4719-9557-F0A4B47967FA}"/>
                </a:ext>
              </a:extLst>
            </p:cNvPr>
            <p:cNvSpPr/>
            <p:nvPr/>
          </p:nvSpPr>
          <p:spPr>
            <a:xfrm>
              <a:off x="1138335" y="5977955"/>
              <a:ext cx="6802016" cy="4461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NETWORK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8257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ARP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9420661-F968-48AD-9965-31DC398AF5F4}"/>
              </a:ext>
            </a:extLst>
          </p:cNvPr>
          <p:cNvCxnSpPr>
            <a:cxnSpLocks/>
          </p:cNvCxnSpPr>
          <p:nvPr/>
        </p:nvCxnSpPr>
        <p:spPr>
          <a:xfrm flipV="1">
            <a:off x="17365135" y="2228850"/>
            <a:ext cx="0" cy="138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E0171C8-3AE8-4685-8321-7D6CBB3BF853}"/>
              </a:ext>
            </a:extLst>
          </p:cNvPr>
          <p:cNvCxnSpPr>
            <a:cxnSpLocks/>
          </p:cNvCxnSpPr>
          <p:nvPr/>
        </p:nvCxnSpPr>
        <p:spPr>
          <a:xfrm flipV="1">
            <a:off x="17365135" y="4056476"/>
            <a:ext cx="0" cy="138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09EA6D0-FD12-4EF7-B73F-F2F61BF72CB4}"/>
              </a:ext>
            </a:extLst>
          </p:cNvPr>
          <p:cNvGrpSpPr/>
          <p:nvPr/>
        </p:nvGrpSpPr>
        <p:grpSpPr>
          <a:xfrm>
            <a:off x="269833" y="1554919"/>
            <a:ext cx="8770629" cy="5003114"/>
            <a:chOff x="153451" y="1337821"/>
            <a:chExt cx="8770629" cy="5003114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4E6002-4827-4C84-936E-28EFEFD06E89}"/>
                </a:ext>
              </a:extLst>
            </p:cNvPr>
            <p:cNvCxnSpPr>
              <a:cxnSpLocks/>
            </p:cNvCxnSpPr>
            <p:nvPr/>
          </p:nvCxnSpPr>
          <p:spPr>
            <a:xfrm>
              <a:off x="744855" y="5661941"/>
              <a:ext cx="7510738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E420C56-174A-4E01-BC1B-99673BC89323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>
              <a:off x="1037416" y="3979087"/>
              <a:ext cx="6876246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8F0D0AD-E46E-4D59-B276-FE0BDBD7A5ED}"/>
                </a:ext>
              </a:extLst>
            </p:cNvPr>
            <p:cNvSpPr/>
            <p:nvPr/>
          </p:nvSpPr>
          <p:spPr>
            <a:xfrm>
              <a:off x="1226351" y="3303163"/>
              <a:ext cx="1628388" cy="1351847"/>
            </a:xfrm>
            <a:prstGeom prst="rect">
              <a:avLst/>
            </a:prstGeom>
            <a:solidFill>
              <a:srgbClr val="C9A4E4"/>
            </a:solidFill>
            <a:ln>
              <a:solidFill>
                <a:srgbClr val="8538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C22AEA-8577-4E8B-9548-661941F1523D}"/>
                </a:ext>
              </a:extLst>
            </p:cNvPr>
            <p:cNvSpPr txBox="1"/>
            <p:nvPr/>
          </p:nvSpPr>
          <p:spPr>
            <a:xfrm>
              <a:off x="1037416" y="3303163"/>
              <a:ext cx="1970349" cy="1351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Bahnschrift" panose="020B0502040204020203" pitchFamily="34" charset="0"/>
                </a:rPr>
                <a:t>Sender MAC address</a:t>
              </a:r>
            </a:p>
            <a:p>
              <a:pPr algn="ctr"/>
              <a:r>
                <a:rPr lang="en-IN" sz="2000" dirty="0">
                  <a:latin typeface="Bahnschrift" panose="020B0502040204020203" pitchFamily="34" charset="0"/>
                </a:rPr>
                <a:t>0002-6779-0f4c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23AEE-C975-4DA5-89D7-CB18D499C188}"/>
                </a:ext>
              </a:extLst>
            </p:cNvPr>
            <p:cNvSpPr/>
            <p:nvPr/>
          </p:nvSpPr>
          <p:spPr>
            <a:xfrm>
              <a:off x="2851238" y="3303163"/>
              <a:ext cx="1628388" cy="1351847"/>
            </a:xfrm>
            <a:prstGeom prst="rect">
              <a:avLst/>
            </a:prstGeom>
            <a:solidFill>
              <a:srgbClr val="C9A4E4"/>
            </a:solidFill>
            <a:ln>
              <a:solidFill>
                <a:srgbClr val="8538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7B4C72-B534-4B70-9D8B-CBEC664F2919}"/>
                </a:ext>
              </a:extLst>
            </p:cNvPr>
            <p:cNvSpPr txBox="1"/>
            <p:nvPr/>
          </p:nvSpPr>
          <p:spPr>
            <a:xfrm>
              <a:off x="2680257" y="3471255"/>
              <a:ext cx="19703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Bahnschrift" panose="020B0502040204020203" pitchFamily="34" charset="0"/>
                </a:rPr>
                <a:t>Sender IP address</a:t>
              </a:r>
            </a:p>
            <a:p>
              <a:pPr algn="ctr"/>
              <a:r>
                <a:rPr lang="en-IN" sz="2000" dirty="0">
                  <a:latin typeface="Bahnschrift" panose="020B0502040204020203" pitchFamily="34" charset="0"/>
                </a:rPr>
                <a:t>192.168.1.1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2CC7A2-FC41-4D36-A3CD-283684E780C8}"/>
                </a:ext>
              </a:extLst>
            </p:cNvPr>
            <p:cNvSpPr/>
            <p:nvPr/>
          </p:nvSpPr>
          <p:spPr>
            <a:xfrm>
              <a:off x="4488905" y="3303163"/>
              <a:ext cx="1628388" cy="1351847"/>
            </a:xfrm>
            <a:prstGeom prst="rect">
              <a:avLst/>
            </a:prstGeom>
            <a:solidFill>
              <a:srgbClr val="C9A4E4"/>
            </a:solidFill>
            <a:ln>
              <a:solidFill>
                <a:srgbClr val="8538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2AC137-7F0A-406F-9560-2EEAC905D6BC}"/>
                </a:ext>
              </a:extLst>
            </p:cNvPr>
            <p:cNvSpPr txBox="1"/>
            <p:nvPr/>
          </p:nvSpPr>
          <p:spPr>
            <a:xfrm>
              <a:off x="4488905" y="3317367"/>
              <a:ext cx="162838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Bahnschrift" panose="020B0502040204020203" pitchFamily="34" charset="0"/>
                </a:rPr>
                <a:t>Target MAC address</a:t>
              </a:r>
            </a:p>
            <a:p>
              <a:pPr algn="ctr"/>
              <a:r>
                <a:rPr lang="en-IN" sz="2000" dirty="0">
                  <a:latin typeface="Bahnschrift" panose="020B0502040204020203" pitchFamily="34" charset="0"/>
                </a:rPr>
                <a:t>0000-0000-0000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4EF434-7028-4DD2-BE07-3D58F9D0869B}"/>
                </a:ext>
              </a:extLst>
            </p:cNvPr>
            <p:cNvSpPr/>
            <p:nvPr/>
          </p:nvSpPr>
          <p:spPr>
            <a:xfrm>
              <a:off x="6122723" y="3303163"/>
              <a:ext cx="1628388" cy="1351847"/>
            </a:xfrm>
            <a:prstGeom prst="rect">
              <a:avLst/>
            </a:prstGeom>
            <a:solidFill>
              <a:srgbClr val="C9A4E4"/>
            </a:solidFill>
            <a:ln>
              <a:solidFill>
                <a:srgbClr val="8538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951DEF-5897-4E32-B298-338BE092ABBF}"/>
                </a:ext>
              </a:extLst>
            </p:cNvPr>
            <p:cNvSpPr txBox="1"/>
            <p:nvPr/>
          </p:nvSpPr>
          <p:spPr>
            <a:xfrm>
              <a:off x="5935842" y="3450935"/>
              <a:ext cx="19703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Bahnschrift" panose="020B0502040204020203" pitchFamily="34" charset="0"/>
                </a:rPr>
                <a:t>Target IP address</a:t>
              </a:r>
            </a:p>
            <a:p>
              <a:pPr algn="ctr"/>
              <a:r>
                <a:rPr lang="en-IN" sz="2000" dirty="0">
                  <a:latin typeface="Bahnschrift" panose="020B0502040204020203" pitchFamily="34" charset="0"/>
                </a:rPr>
                <a:t>192.168.1.1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54C5BFF-38A3-462B-8C01-001DCBD92C36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1036896" y="2569963"/>
              <a:ext cx="520" cy="1409124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EDAC66E-CEB4-4D1A-AB4A-CAA3FC1B7F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3662" y="2569965"/>
              <a:ext cx="0" cy="1409122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2A8AC1-9BBD-4632-833A-FE107BBF2718}"/>
                </a:ext>
              </a:extLst>
            </p:cNvPr>
            <p:cNvCxnSpPr>
              <a:cxnSpLocks/>
            </p:cNvCxnSpPr>
            <p:nvPr/>
          </p:nvCxnSpPr>
          <p:spPr>
            <a:xfrm>
              <a:off x="8255593" y="2569963"/>
              <a:ext cx="0" cy="309197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626A8C1-8C80-43CC-883A-A4FEAE6156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855" y="2569963"/>
              <a:ext cx="0" cy="3091978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0FBCC9E-A4C7-408F-9259-98C9467D58E2}"/>
                </a:ext>
              </a:extLst>
            </p:cNvPr>
            <p:cNvSpPr/>
            <p:nvPr/>
          </p:nvSpPr>
          <p:spPr>
            <a:xfrm>
              <a:off x="1238115" y="4989088"/>
              <a:ext cx="1625531" cy="1351847"/>
            </a:xfrm>
            <a:prstGeom prst="rect">
              <a:avLst/>
            </a:prstGeom>
            <a:solidFill>
              <a:srgbClr val="C9A4E4"/>
            </a:solidFill>
            <a:ln>
              <a:solidFill>
                <a:srgbClr val="8538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A8E8357-2EFA-4373-ACE2-E49329695F12}"/>
                </a:ext>
              </a:extLst>
            </p:cNvPr>
            <p:cNvSpPr txBox="1"/>
            <p:nvPr/>
          </p:nvSpPr>
          <p:spPr>
            <a:xfrm>
              <a:off x="1067434" y="4989088"/>
              <a:ext cx="19668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tx1"/>
                  </a:solidFill>
                  <a:latin typeface="Bahnschrift" panose="020B05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IN" dirty="0"/>
                <a:t>Sender MAC address</a:t>
              </a:r>
            </a:p>
            <a:p>
              <a:r>
                <a:rPr lang="en-IN" dirty="0"/>
                <a:t>00a2-2470-febd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8836660-877D-4310-A69B-E08083CAFAF2}"/>
                </a:ext>
              </a:extLst>
            </p:cNvPr>
            <p:cNvSpPr/>
            <p:nvPr/>
          </p:nvSpPr>
          <p:spPr>
            <a:xfrm>
              <a:off x="2860151" y="4989088"/>
              <a:ext cx="1625531" cy="1351847"/>
            </a:xfrm>
            <a:prstGeom prst="rect">
              <a:avLst/>
            </a:prstGeom>
            <a:solidFill>
              <a:srgbClr val="C9A4E4"/>
            </a:solidFill>
            <a:ln>
              <a:solidFill>
                <a:srgbClr val="8538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5F718E7-4CF0-44D8-AE36-15DAC018765E}"/>
                </a:ext>
              </a:extLst>
            </p:cNvPr>
            <p:cNvSpPr txBox="1"/>
            <p:nvPr/>
          </p:nvSpPr>
          <p:spPr>
            <a:xfrm>
              <a:off x="2689470" y="5157180"/>
              <a:ext cx="19668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Bahnschrift" panose="020B0502040204020203" pitchFamily="34" charset="0"/>
                </a:rPr>
                <a:t>Sender IP address</a:t>
              </a:r>
            </a:p>
            <a:p>
              <a:pPr algn="ctr"/>
              <a:r>
                <a:rPr lang="en-IN" sz="2000" dirty="0">
                  <a:latin typeface="Bahnschrift" panose="020B0502040204020203" pitchFamily="34" charset="0"/>
                </a:rPr>
                <a:t>192.168.1.1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0C2E239-2D7D-4743-843F-DFADE97AF837}"/>
                </a:ext>
              </a:extLst>
            </p:cNvPr>
            <p:cNvSpPr/>
            <p:nvPr/>
          </p:nvSpPr>
          <p:spPr>
            <a:xfrm>
              <a:off x="4494945" y="4989088"/>
              <a:ext cx="1625531" cy="1351847"/>
            </a:xfrm>
            <a:prstGeom prst="rect">
              <a:avLst/>
            </a:prstGeom>
            <a:solidFill>
              <a:srgbClr val="C9A4E4"/>
            </a:solidFill>
            <a:ln>
              <a:solidFill>
                <a:srgbClr val="8538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5B9BE59-B5D5-47F8-ACF3-7C8D0A9CDFCD}"/>
                </a:ext>
              </a:extLst>
            </p:cNvPr>
            <p:cNvSpPr txBox="1"/>
            <p:nvPr/>
          </p:nvSpPr>
          <p:spPr>
            <a:xfrm>
              <a:off x="4494945" y="5003292"/>
              <a:ext cx="162553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Bahnschrift" panose="020B0502040204020203" pitchFamily="34" charset="0"/>
                </a:rPr>
                <a:t>Target MAC address</a:t>
              </a:r>
            </a:p>
            <a:p>
              <a:pPr algn="ctr"/>
              <a:r>
                <a:rPr lang="en-IN" sz="2000" dirty="0">
                  <a:latin typeface="Bahnschrift" panose="020B0502040204020203" pitchFamily="34" charset="0"/>
                </a:rPr>
                <a:t>0002-6779-0f4c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19E7177-9661-4CDB-A7D8-2CC9C366D711}"/>
                </a:ext>
              </a:extLst>
            </p:cNvPr>
            <p:cNvSpPr/>
            <p:nvPr/>
          </p:nvSpPr>
          <p:spPr>
            <a:xfrm>
              <a:off x="6135405" y="4989088"/>
              <a:ext cx="1625531" cy="1351847"/>
            </a:xfrm>
            <a:prstGeom prst="rect">
              <a:avLst/>
            </a:prstGeom>
            <a:solidFill>
              <a:srgbClr val="C9A4E4"/>
            </a:solidFill>
            <a:ln>
              <a:solidFill>
                <a:srgbClr val="8538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A784E02-2706-48A6-9DAE-818791629B89}"/>
                </a:ext>
              </a:extLst>
            </p:cNvPr>
            <p:cNvSpPr txBox="1"/>
            <p:nvPr/>
          </p:nvSpPr>
          <p:spPr>
            <a:xfrm>
              <a:off x="5964724" y="5157180"/>
              <a:ext cx="19668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Bahnschrift" panose="020B0502040204020203" pitchFamily="34" charset="0"/>
                </a:rPr>
                <a:t>Target IP address</a:t>
              </a:r>
            </a:p>
            <a:p>
              <a:pPr algn="ctr"/>
              <a:r>
                <a:rPr lang="en-IN" sz="2000" dirty="0">
                  <a:latin typeface="Bahnschrift" panose="020B0502040204020203" pitchFamily="34" charset="0"/>
                </a:rPr>
                <a:t>192.168.1.1</a:t>
              </a:r>
            </a:p>
          </p:txBody>
        </p:sp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1B341121-61AA-4E48-AE18-8E539A7CA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51" y="1337821"/>
              <a:ext cx="1766890" cy="1260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See the source image">
              <a:extLst>
                <a:ext uri="{FF2B5EF4-FFF2-40B4-BE49-F238E27FC236}">
                  <a16:creationId xmlns:a16="http://schemas.microsoft.com/office/drawing/2014/main" id="{ECC086D9-D5ED-4D29-A0E3-44E59E3DE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7190" y="1337821"/>
              <a:ext cx="1766890" cy="1260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F9DD3AD-101B-4C29-B02A-296D3EED2506}"/>
                </a:ext>
              </a:extLst>
            </p:cNvPr>
            <p:cNvSpPr txBox="1"/>
            <p:nvPr/>
          </p:nvSpPr>
          <p:spPr>
            <a:xfrm>
              <a:off x="1795767" y="1649358"/>
              <a:ext cx="2443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Bahnschrift" panose="020B0502040204020203" pitchFamily="34" charset="0"/>
                </a:rPr>
                <a:t>Host A</a:t>
              </a:r>
              <a:br>
                <a:rPr lang="en-IN" sz="2400" dirty="0">
                  <a:latin typeface="Bahnschrift" panose="020B0502040204020203" pitchFamily="34" charset="0"/>
                </a:rPr>
              </a:br>
              <a:r>
                <a:rPr lang="en-IN" sz="2400" dirty="0">
                  <a:latin typeface="Bahnschrift" panose="020B0502040204020203" pitchFamily="34" charset="0"/>
                </a:rPr>
                <a:t>192.168.1.1</a:t>
              </a:r>
            </a:p>
            <a:p>
              <a:r>
                <a:rPr lang="en-IN" sz="2400" dirty="0">
                  <a:latin typeface="Bahnschrift" panose="020B0502040204020203" pitchFamily="34" charset="0"/>
                </a:rPr>
                <a:t>0002-6779-0f4c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431BDF4-7042-4F11-B2C7-4ABD1A479FA1}"/>
                </a:ext>
              </a:extLst>
            </p:cNvPr>
            <p:cNvSpPr txBox="1"/>
            <p:nvPr/>
          </p:nvSpPr>
          <p:spPr>
            <a:xfrm>
              <a:off x="4851939" y="1681513"/>
              <a:ext cx="24080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N" sz="2400" dirty="0">
                  <a:latin typeface="Bahnschrift" panose="020B0502040204020203" pitchFamily="34" charset="0"/>
                </a:rPr>
                <a:t>Host B</a:t>
              </a:r>
              <a:br>
                <a:rPr lang="en-IN" sz="2400" dirty="0">
                  <a:latin typeface="Bahnschrift" panose="020B0502040204020203" pitchFamily="34" charset="0"/>
                </a:rPr>
              </a:br>
              <a:r>
                <a:rPr lang="en-IN" sz="2400" dirty="0">
                  <a:latin typeface="Bahnschrift" panose="020B0502040204020203" pitchFamily="34" charset="0"/>
                </a:rPr>
                <a:t>192.168.1.2</a:t>
              </a:r>
            </a:p>
            <a:p>
              <a:pPr algn="r"/>
              <a:r>
                <a:rPr lang="en-IN" sz="2400" dirty="0">
                  <a:latin typeface="Bahnschrift" panose="020B0502040204020203" pitchFamily="34" charset="0"/>
                </a:rPr>
                <a:t>00a0-2470-febd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82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Long term solution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NAT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1999" t="23081" r="22604" b="23166"/>
          <a:stretch/>
        </p:blipFill>
        <p:spPr>
          <a:xfrm>
            <a:off x="2717029" y="2359330"/>
            <a:ext cx="3759853" cy="3806415"/>
          </a:xfrm>
          <a:prstGeom prst="ellipse">
            <a:avLst/>
          </a:prstGeom>
          <a:ln>
            <a:solidFill>
              <a:srgbClr val="8538B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2017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Important ARP terms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ARP Cache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ARP Cache Timeout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ARP request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ARP response/reply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ARP</a:t>
            </a:r>
          </a:p>
        </p:txBody>
      </p:sp>
    </p:spTree>
    <p:extLst>
      <p:ext uri="{BB962C8B-B14F-4D97-AF65-F5344CB8AC3E}">
        <p14:creationId xmlns:p14="http://schemas.microsoft.com/office/powerpoint/2010/main" val="3890366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Request its Internet Protocol address (IPv4) from the gateway-router’s ARP table.</a:t>
            </a:r>
          </a:p>
          <a:p>
            <a:pPr>
              <a:lnSpc>
                <a:spcPct val="150000"/>
              </a:lnSpc>
            </a:pPr>
            <a:r>
              <a:rPr lang="en-US" dirty="0"/>
              <a:t>Used to map the MAC address to corresponding IP address.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Reverse Address Resolution Protocol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(RARP) </a:t>
            </a:r>
          </a:p>
        </p:txBody>
      </p:sp>
    </p:spTree>
    <p:extLst>
      <p:ext uri="{BB962C8B-B14F-4D97-AF65-F5344CB8AC3E}">
        <p14:creationId xmlns:p14="http://schemas.microsoft.com/office/powerpoint/2010/main" val="12652039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RARP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179" t="16931" r="34845" b="33497"/>
          <a:stretch/>
        </p:blipFill>
        <p:spPr>
          <a:xfrm>
            <a:off x="1203671" y="2280652"/>
            <a:ext cx="1533498" cy="16534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9718" y="4163628"/>
            <a:ext cx="3031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Broadcasts MAC. </a:t>
            </a:r>
            <a:r>
              <a:rPr lang="en-US" sz="2400" dirty="0" err="1">
                <a:latin typeface="Bahnschrift" panose="020B0502040204020203" pitchFamily="34" charset="0"/>
              </a:rPr>
              <a:t>Neds</a:t>
            </a:r>
            <a:r>
              <a:rPr lang="en-US" sz="2400" dirty="0">
                <a:latin typeface="Bahnschrift" panose="020B0502040204020203" pitchFamily="34" charset="0"/>
              </a:rPr>
              <a:t> to know its IP.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3255" b="52809"/>
          <a:stretch/>
        </p:blipFill>
        <p:spPr>
          <a:xfrm>
            <a:off x="6436130" y="2792732"/>
            <a:ext cx="851770" cy="12455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2563" y="2280652"/>
            <a:ext cx="2017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RARP 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9950" y="4287543"/>
            <a:ext cx="412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Receives MAC and tells IP of the ‘Device’.</a:t>
            </a:r>
          </a:p>
        </p:txBody>
      </p:sp>
    </p:spTree>
    <p:extLst>
      <p:ext uri="{BB962C8B-B14F-4D97-AF65-F5344CB8AC3E}">
        <p14:creationId xmlns:p14="http://schemas.microsoft.com/office/powerpoint/2010/main" val="28701483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482736"/>
            <a:ext cx="8654246" cy="499491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Short term 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NAT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4723" y="3196933"/>
            <a:ext cx="3394553" cy="1678488"/>
          </a:xfrm>
          <a:prstGeom prst="rect">
            <a:avLst/>
          </a:prstGeom>
          <a:solidFill>
            <a:srgbClr val="C9A4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Bahnschrift" panose="020B0502040204020203"/>
              </a:rPr>
              <a:t>CIDR</a:t>
            </a:r>
          </a:p>
        </p:txBody>
      </p:sp>
    </p:spTree>
    <p:extLst>
      <p:ext uri="{BB962C8B-B14F-4D97-AF65-F5344CB8AC3E}">
        <p14:creationId xmlns:p14="http://schemas.microsoft.com/office/powerpoint/2010/main" val="170194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Short term 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NAT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8772" y="2906037"/>
            <a:ext cx="3394553" cy="1678488"/>
          </a:xfrm>
          <a:prstGeom prst="rect">
            <a:avLst/>
          </a:prstGeom>
          <a:solidFill>
            <a:srgbClr val="C9A4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Bahnschrift" panose="020B0502040204020203"/>
              </a:rPr>
              <a:t>NAT</a:t>
            </a:r>
          </a:p>
        </p:txBody>
      </p:sp>
    </p:spTree>
    <p:extLst>
      <p:ext uri="{BB962C8B-B14F-4D97-AF65-F5344CB8AC3E}">
        <p14:creationId xmlns:p14="http://schemas.microsoft.com/office/powerpoint/2010/main" val="32719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It is a way to conserve IP addresses.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NAT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64097"/>
              </p:ext>
            </p:extLst>
          </p:nvPr>
        </p:nvGraphicFramePr>
        <p:xfrm>
          <a:off x="1866122" y="2757196"/>
          <a:ext cx="5896947" cy="1884783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54941">
                  <a:extLst>
                    <a:ext uri="{9D8B030D-6E8A-4147-A177-3AD203B41FA5}">
                      <a16:colId xmlns:a16="http://schemas.microsoft.com/office/drawing/2014/main" val="1873620695"/>
                    </a:ext>
                  </a:extLst>
                </a:gridCol>
                <a:gridCol w="373007">
                  <a:extLst>
                    <a:ext uri="{9D8B030D-6E8A-4147-A177-3AD203B41FA5}">
                      <a16:colId xmlns:a16="http://schemas.microsoft.com/office/drawing/2014/main" val="1623240023"/>
                    </a:ext>
                  </a:extLst>
                </a:gridCol>
                <a:gridCol w="3268999">
                  <a:extLst>
                    <a:ext uri="{9D8B030D-6E8A-4147-A177-3AD203B41FA5}">
                      <a16:colId xmlns:a16="http://schemas.microsoft.com/office/drawing/2014/main" val="1680592708"/>
                    </a:ext>
                  </a:extLst>
                </a:gridCol>
              </a:tblGrid>
              <a:tr h="62826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10.0.0.0</a:t>
                      </a: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C9A4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-</a:t>
                      </a: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C9A4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255.255.255.255</a:t>
                      </a: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C9A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73082"/>
                  </a:ext>
                </a:extLst>
              </a:tr>
              <a:tr h="62826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172.16.0.0 </a:t>
                      </a: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C9A4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-</a:t>
                      </a: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C9A4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172.32.255.255</a:t>
                      </a: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C9A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72716"/>
                  </a:ext>
                </a:extLst>
              </a:tr>
              <a:tr h="628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192.168.0.0</a:t>
                      </a: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C9A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-</a:t>
                      </a: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C9A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192.168.255.255</a:t>
                      </a: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C9A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331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49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Example</a:t>
            </a:r>
          </a:p>
        </p:txBody>
      </p:sp>
      <p:cxnSp>
        <p:nvCxnSpPr>
          <p:cNvPr id="13" name="Elbow Connector 12"/>
          <p:cNvCxnSpPr/>
          <p:nvPr/>
        </p:nvCxnSpPr>
        <p:spPr>
          <a:xfrm rot="10800000" flipV="1">
            <a:off x="2689648" y="2921771"/>
            <a:ext cx="652958" cy="60997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cxnSpLocks/>
            <a:stCxn id="5" idx="3"/>
            <a:endCxn id="6" idx="1"/>
          </p:cNvCxnSpPr>
          <p:nvPr/>
        </p:nvCxnSpPr>
        <p:spPr>
          <a:xfrm>
            <a:off x="2476547" y="2303902"/>
            <a:ext cx="897374" cy="42385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9314" t="31957" r="12295" b="47658"/>
          <a:stretch/>
        </p:blipFill>
        <p:spPr>
          <a:xfrm>
            <a:off x="6016607" y="2628444"/>
            <a:ext cx="1211624" cy="839337"/>
          </a:xfrm>
          <a:prstGeom prst="flowChartMagneticDisk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592" t="5616" r="27907" b="7589"/>
          <a:stretch/>
        </p:blipFill>
        <p:spPr>
          <a:xfrm>
            <a:off x="1741079" y="1602444"/>
            <a:ext cx="735468" cy="1402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7187" t="19409" r="5589" b="17200"/>
          <a:stretch/>
        </p:blipFill>
        <p:spPr>
          <a:xfrm>
            <a:off x="3373921" y="2016452"/>
            <a:ext cx="1957461" cy="14226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6552" y="2173930"/>
            <a:ext cx="1853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SA</a:t>
            </a:r>
          </a:p>
          <a:p>
            <a:pPr algn="ctr"/>
            <a:endParaRPr lang="en-US" sz="2400" dirty="0">
              <a:latin typeface="Bahnschrift" panose="020B0502040204020203" pitchFamily="34" charset="0"/>
            </a:endParaRPr>
          </a:p>
          <a:p>
            <a:pPr algn="ctr"/>
            <a:r>
              <a:rPr lang="en-US" sz="2400" dirty="0">
                <a:latin typeface="Bahnschrift" panose="020B0502040204020203" pitchFamily="34" charset="0"/>
              </a:rPr>
              <a:t>10.0.0.1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99039" y="1456385"/>
            <a:ext cx="6103881" cy="319812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05003" y="1567133"/>
            <a:ext cx="1095295" cy="338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INSIDE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61383"/>
              </p:ext>
            </p:extLst>
          </p:nvPr>
        </p:nvGraphicFramePr>
        <p:xfrm>
          <a:off x="1931082" y="5230869"/>
          <a:ext cx="63265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255">
                  <a:extLst>
                    <a:ext uri="{9D8B030D-6E8A-4147-A177-3AD203B41FA5}">
                      <a16:colId xmlns:a16="http://schemas.microsoft.com/office/drawing/2014/main" val="846099874"/>
                    </a:ext>
                  </a:extLst>
                </a:gridCol>
                <a:gridCol w="3163255">
                  <a:extLst>
                    <a:ext uri="{9D8B030D-6E8A-4147-A177-3AD203B41FA5}">
                      <a16:colId xmlns:a16="http://schemas.microsoft.com/office/drawing/2014/main" val="1891198604"/>
                    </a:ext>
                  </a:extLst>
                </a:gridCol>
              </a:tblGrid>
              <a:tr h="53460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Bahnschrift" panose="020B0502040204020203"/>
                        </a:rPr>
                        <a:t>Inside Local IP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Bahnschrift" panose="020B0502040204020203"/>
                        </a:rPr>
                        <a:t>Inside Global</a:t>
                      </a:r>
                      <a:r>
                        <a:rPr lang="en-US" sz="2400" b="0" baseline="0" dirty="0">
                          <a:latin typeface="Bahnschrift" panose="020B0502040204020203"/>
                        </a:rPr>
                        <a:t> IP address</a:t>
                      </a:r>
                      <a:endParaRPr lang="en-US" sz="2400" b="0" dirty="0">
                        <a:latin typeface="Bahnschrift" panose="020B0502040204020203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386789"/>
                  </a:ext>
                </a:extLst>
              </a:tr>
              <a:tr h="534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10.0.0.1</a:t>
                      </a:r>
                      <a:br>
                        <a:rPr lang="en-US" dirty="0"/>
                      </a:br>
                      <a:r>
                        <a:rPr lang="en-US" dirty="0"/>
                        <a:t>10.0.0.2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171.69.58.80</a:t>
                      </a:r>
                      <a:br>
                        <a:rPr lang="en-US" dirty="0"/>
                      </a:br>
                      <a:r>
                        <a:rPr lang="en-US" dirty="0"/>
                        <a:t>171.69.58.81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704560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>
            <a:cxnSpLocks/>
            <a:stCxn id="8" idx="3"/>
            <a:endCxn id="24" idx="0"/>
          </p:cNvCxnSpPr>
          <p:nvPr/>
        </p:nvCxnSpPr>
        <p:spPr>
          <a:xfrm flipH="1">
            <a:off x="5094337" y="3467781"/>
            <a:ext cx="1528082" cy="1763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37009" y="4747196"/>
            <a:ext cx="179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NAT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9590" r="10135"/>
          <a:stretch/>
        </p:blipFill>
        <p:spPr>
          <a:xfrm>
            <a:off x="1366279" y="3048113"/>
            <a:ext cx="1485067" cy="1268391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7" idx="3"/>
            <a:endCxn id="8" idx="2"/>
          </p:cNvCxnSpPr>
          <p:nvPr/>
        </p:nvCxnSpPr>
        <p:spPr>
          <a:xfrm>
            <a:off x="5290404" y="2774095"/>
            <a:ext cx="726203" cy="27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4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2604</TotalTime>
  <Words>978</Words>
  <Application>Microsoft Office PowerPoint</Application>
  <PresentationFormat>On-screen Show (4:3)</PresentationFormat>
  <Paragraphs>411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NAT</vt:lpstr>
      <vt:lpstr>NAT</vt:lpstr>
      <vt:lpstr>NAT</vt:lpstr>
      <vt:lpstr>NAT</vt:lpstr>
      <vt:lpstr>NAT</vt:lpstr>
      <vt:lpstr>NAT</vt:lpstr>
      <vt:lpstr>Example</vt:lpstr>
      <vt:lpstr>Example</vt:lpstr>
      <vt:lpstr>Outgoing Web Client Through NAT</vt:lpstr>
      <vt:lpstr>Outgoing Web Client Through NAT</vt:lpstr>
      <vt:lpstr>Outgoing Web Client Through NAT</vt:lpstr>
      <vt:lpstr>Outgoing Web Client Through NAT</vt:lpstr>
      <vt:lpstr>NAT</vt:lpstr>
      <vt:lpstr>Static NAT</vt:lpstr>
      <vt:lpstr>Dynamic NAT</vt:lpstr>
      <vt:lpstr>NAT/PAT</vt:lpstr>
      <vt:lpstr>Internet Control Message Protocol (ICMP)</vt:lpstr>
      <vt:lpstr>ICMP</vt:lpstr>
      <vt:lpstr>ICMP</vt:lpstr>
      <vt:lpstr>ICMP</vt:lpstr>
      <vt:lpstr>ICMP</vt:lpstr>
      <vt:lpstr>ICMP</vt:lpstr>
      <vt:lpstr>ICMP</vt:lpstr>
      <vt:lpstr>ICMP</vt:lpstr>
      <vt:lpstr>ICMP</vt:lpstr>
      <vt:lpstr>ICMP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ICMP</vt:lpstr>
      <vt:lpstr>ICMP</vt:lpstr>
      <vt:lpstr>ICMP</vt:lpstr>
      <vt:lpstr>ICMP</vt:lpstr>
      <vt:lpstr>ICMP</vt:lpstr>
      <vt:lpstr>ICMP</vt:lpstr>
      <vt:lpstr>Who Discarded Packet?</vt:lpstr>
      <vt:lpstr>Why Packet is Discarded?</vt:lpstr>
      <vt:lpstr>Which Packet is Discarded?</vt:lpstr>
      <vt:lpstr>Address Resolution Protocol(ARP)</vt:lpstr>
      <vt:lpstr>PowerPoint Presentation</vt:lpstr>
      <vt:lpstr>ARP</vt:lpstr>
      <vt:lpstr>ARP</vt:lpstr>
      <vt:lpstr>ARP</vt:lpstr>
      <vt:lpstr>Reverse Address Resolution Protocol  (RARP) </vt:lpstr>
      <vt:lpstr>RARP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Rajni Bhalla</cp:lastModifiedBy>
  <cp:revision>505</cp:revision>
  <dcterms:created xsi:type="dcterms:W3CDTF">2020-12-01T08:07:04Z</dcterms:created>
  <dcterms:modified xsi:type="dcterms:W3CDTF">2021-02-03T08:10:00Z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626626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