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99" r:id="rId4"/>
    <p:sldId id="300" r:id="rId5"/>
    <p:sldId id="301" r:id="rId6"/>
    <p:sldId id="302" r:id="rId7"/>
    <p:sldId id="303" r:id="rId8"/>
    <p:sldId id="278" r:id="rId9"/>
    <p:sldId id="279" r:id="rId10"/>
    <p:sldId id="280" r:id="rId11"/>
    <p:sldId id="281" r:id="rId12"/>
    <p:sldId id="282" r:id="rId13"/>
    <p:sldId id="283" r:id="rId14"/>
    <p:sldId id="304" r:id="rId15"/>
    <p:sldId id="284" r:id="rId16"/>
    <p:sldId id="285" r:id="rId17"/>
    <p:sldId id="290" r:id="rId18"/>
    <p:sldId id="291" r:id="rId19"/>
    <p:sldId id="292" r:id="rId20"/>
    <p:sldId id="293" r:id="rId21"/>
    <p:sldId id="286" r:id="rId22"/>
    <p:sldId id="294" r:id="rId23"/>
    <p:sldId id="295" r:id="rId24"/>
    <p:sldId id="296" r:id="rId25"/>
    <p:sldId id="297" r:id="rId26"/>
    <p:sldId id="298" r:id="rId27"/>
    <p:sldId id="287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2" d="100"/>
          <a:sy n="52" d="100"/>
        </p:scale>
        <p:origin x="16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3A16B-64CC-48AE-A558-B03D5BF79D5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47D7-1F6B-445B-8D8A-FC28EDE3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8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92CC3-E946-4406-9C91-C040E860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Find the error, if any, in the following IPv4 addresses.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111.56.045.78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221.34.7.8.20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75.45.301.14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11100010.23.14.67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CCF23-162B-48AB-9912-9743FE06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8</a:t>
            </a:r>
          </a:p>
        </p:txBody>
      </p:sp>
    </p:spTree>
    <p:extLst>
      <p:ext uri="{BB962C8B-B14F-4D97-AF65-F5344CB8AC3E}">
        <p14:creationId xmlns:p14="http://schemas.microsoft.com/office/powerpoint/2010/main" val="165160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8E2C1-3F4F-4236-AD62-ECEE2499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Find the class of each address.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00000001 00001011 00001011 11101111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11000001 10000011 00011011 11111111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14.23.120.8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252.5.15.111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A71B-72B8-4CD4-A39F-54FDF22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9</a:t>
            </a:r>
          </a:p>
        </p:txBody>
      </p:sp>
    </p:spTree>
    <p:extLst>
      <p:ext uri="{BB962C8B-B14F-4D97-AF65-F5344CB8AC3E}">
        <p14:creationId xmlns:p14="http://schemas.microsoft.com/office/powerpoint/2010/main" val="187211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50F97-1605-49B1-8DEC-6E769062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baseline="0" dirty="0"/>
              <a:t>A block of addresses is granted to a small organization. We know that one of the addresses is 205.16.37.39/28. What is the first address in the block?</a:t>
            </a:r>
            <a:endParaRPr lang="en-IN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7F92F4-9F70-4581-8463-648E6FA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10</a:t>
            </a:r>
          </a:p>
        </p:txBody>
      </p:sp>
    </p:spTree>
    <p:extLst>
      <p:ext uri="{BB962C8B-B14F-4D97-AF65-F5344CB8AC3E}">
        <p14:creationId xmlns:p14="http://schemas.microsoft.com/office/powerpoint/2010/main" val="104313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668E3-DFA9-4CD8-9D55-621858F7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/>
              <a:t>Find the last address for the block in Example 10. </a:t>
            </a:r>
            <a:endParaRPr lang="en-IN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59EB9-B3CE-476E-BC46-616C394B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11</a:t>
            </a:r>
          </a:p>
        </p:txBody>
      </p:sp>
    </p:spTree>
    <p:extLst>
      <p:ext uri="{BB962C8B-B14F-4D97-AF65-F5344CB8AC3E}">
        <p14:creationId xmlns:p14="http://schemas.microsoft.com/office/powerpoint/2010/main" val="386571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668E3-DFA9-4CD8-9D55-621858F7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/>
              <a:t>Find the number of addresses in Example 10. </a:t>
            </a:r>
            <a:endParaRPr lang="en-IN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59EB9-B3CE-476E-BC46-616C394B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12</a:t>
            </a:r>
          </a:p>
        </p:txBody>
      </p:sp>
    </p:spTree>
    <p:extLst>
      <p:ext uri="{BB962C8B-B14F-4D97-AF65-F5344CB8AC3E}">
        <p14:creationId xmlns:p14="http://schemas.microsoft.com/office/powerpoint/2010/main" val="373287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736787-8CD5-410B-AAA3-1EF34928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49656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baseline="0" dirty="0"/>
              <a:t>Another way to find the first address, the last address, and the number of addresses is to represent the mask as a 32-bit binary (or 8-digit hexadecimal) number. This is particularly useful when we are writing a program to find these pieces of information. In Example 19.5 the /28 can be represented as 11111111 11111111 11111111 11110000 (twenty-eight Is and four </a:t>
            </a:r>
            <a:r>
              <a:rPr lang="en-US" sz="2400" b="0" i="0" u="none" strike="noStrike" baseline="0" dirty="0" err="1"/>
              <a:t>Os</a:t>
            </a:r>
            <a:r>
              <a:rPr lang="en-US" sz="2400" b="0" i="0" u="none" strike="noStrike" baseline="0" dirty="0"/>
              <a:t>). Find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sz="2200" b="0" i="0" u="none" strike="noStrike" baseline="0" dirty="0"/>
              <a:t>The first address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sz="2200" b="0" i="0" u="none" strike="noStrike" baseline="0" dirty="0"/>
              <a:t>The last address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200" b="0" i="0" u="none" strike="noStrike" baseline="0" dirty="0"/>
              <a:t>The number of addresses</a:t>
            </a:r>
            <a:endParaRPr lang="en-IN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5F9A9-2BD6-4E10-877C-805ABB04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13</a:t>
            </a:r>
          </a:p>
        </p:txBody>
      </p:sp>
    </p:spTree>
    <p:extLst>
      <p:ext uri="{BB962C8B-B14F-4D97-AF65-F5344CB8AC3E}">
        <p14:creationId xmlns:p14="http://schemas.microsoft.com/office/powerpoint/2010/main" val="76271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CB92F4-8F51-4159-8136-853243AB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00" b="0" i="0" u="none" strike="noStrike" baseline="0" dirty="0"/>
              <a:t>An ISP is granted a block of addresses starting with 190.100.0.0/16 (65,536 addresses). The ISP needs to distribute these addresses to three groups of customers as follows: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100" b="0" i="0" u="none" strike="noStrike" baseline="0" dirty="0"/>
              <a:t>The first group has 64 customers; each needs 256 addresses.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100" b="0" i="0" u="none" strike="noStrike" baseline="0" dirty="0"/>
              <a:t>The second group has 128 customers; each needs 128 addresses.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100" b="0" i="0" u="none" strike="noStrike" baseline="0" dirty="0"/>
              <a:t>The third group has 128 customers; each needs 64 addresses.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0" i="0" u="none" strike="noStrike" baseline="0" dirty="0"/>
              <a:t>Design the subblocks and find out how many addresses are still available after these allocations.</a:t>
            </a:r>
            <a:endParaRPr lang="en-IN" sz="2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7B35C7-E8E7-4855-BABD-5D28C350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14</a:t>
            </a:r>
          </a:p>
        </p:txBody>
      </p:sp>
    </p:spTree>
    <p:extLst>
      <p:ext uri="{BB962C8B-B14F-4D97-AF65-F5344CB8AC3E}">
        <p14:creationId xmlns:p14="http://schemas.microsoft.com/office/powerpoint/2010/main" val="415172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E4B14C-8BE5-4FB2-97A0-04771DA7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How many bytes does each Class of IP address use to represent network and host IDs?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E3348-F3E7-4C7C-A74E-AD30F3A1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15</a:t>
            </a:r>
          </a:p>
        </p:txBody>
      </p:sp>
    </p:spTree>
    <p:extLst>
      <p:ext uri="{BB962C8B-B14F-4D97-AF65-F5344CB8AC3E}">
        <p14:creationId xmlns:p14="http://schemas.microsoft.com/office/powerpoint/2010/main" val="16729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4A747-A98F-4F62-93DB-350BE065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Example 16 : What is the format of the various IP address classes</a:t>
            </a: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EDFB3-F6B8-4095-8351-78D9D8C95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98926"/>
              </p:ext>
            </p:extLst>
          </p:nvPr>
        </p:nvGraphicFramePr>
        <p:xfrm>
          <a:off x="1090613" y="1794998"/>
          <a:ext cx="6962774" cy="43472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81387">
                  <a:extLst>
                    <a:ext uri="{9D8B030D-6E8A-4147-A177-3AD203B41FA5}">
                      <a16:colId xmlns:a16="http://schemas.microsoft.com/office/drawing/2014/main" val="2704668401"/>
                    </a:ext>
                  </a:extLst>
                </a:gridCol>
                <a:gridCol w="3481387">
                  <a:extLst>
                    <a:ext uri="{9D8B030D-6E8A-4147-A177-3AD203B41FA5}">
                      <a16:colId xmlns:a16="http://schemas.microsoft.com/office/drawing/2014/main" val="1227901540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Format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6411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06062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96540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6789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85356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1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2EC92-4A13-47E4-A898-55C9F824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i="0" dirty="0">
                <a:effectLst/>
              </a:rPr>
              <a:t>How many number of networks and hosts can be represented using the IP address classes?</a:t>
            </a:r>
            <a:endParaRPr lang="en-IN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05C2C-5163-4008-94BE-55C489B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17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BDF5C2-88A6-4ABB-920B-D8F82A33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66917"/>
              </p:ext>
            </p:extLst>
          </p:nvPr>
        </p:nvGraphicFramePr>
        <p:xfrm>
          <a:off x="269833" y="2865121"/>
          <a:ext cx="8604333" cy="28651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68111">
                  <a:extLst>
                    <a:ext uri="{9D8B030D-6E8A-4147-A177-3AD203B41FA5}">
                      <a16:colId xmlns:a16="http://schemas.microsoft.com/office/drawing/2014/main" val="1081429164"/>
                    </a:ext>
                  </a:extLst>
                </a:gridCol>
                <a:gridCol w="2868111">
                  <a:extLst>
                    <a:ext uri="{9D8B030D-6E8A-4147-A177-3AD203B41FA5}">
                      <a16:colId xmlns:a16="http://schemas.microsoft.com/office/drawing/2014/main" val="3026941652"/>
                    </a:ext>
                  </a:extLst>
                </a:gridCol>
                <a:gridCol w="2868111">
                  <a:extLst>
                    <a:ext uri="{9D8B030D-6E8A-4147-A177-3AD203B41FA5}">
                      <a16:colId xmlns:a16="http://schemas.microsoft.com/office/drawing/2014/main" val="1293444638"/>
                    </a:ext>
                  </a:extLst>
                </a:gridCol>
              </a:tblGrid>
              <a:tr h="81118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Maximum number of networks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Maximum number of hosts per network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27141"/>
                  </a:ext>
                </a:extLst>
              </a:tr>
              <a:tr h="567832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04273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1606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5588"/>
                  </a:ext>
                </a:extLst>
              </a:tr>
              <a:tr h="388869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31671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0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r>
              <a:rPr lang="en-US" dirty="0"/>
              <a:t>solve numerical question related to networking 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D905AD-3634-4168-B45F-B42B7813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i="0" dirty="0">
                <a:effectLst/>
              </a:rPr>
              <a:t>What is the possible range of IP addresses for the different classes?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00586-DF1C-4B25-A48A-1DAB4A4C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18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FE7CE7-1020-40A1-A460-17962A2D7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76732"/>
              </p:ext>
            </p:extLst>
          </p:nvPr>
        </p:nvGraphicFramePr>
        <p:xfrm>
          <a:off x="349786" y="2760442"/>
          <a:ext cx="8494340" cy="346392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47170">
                  <a:extLst>
                    <a:ext uri="{9D8B030D-6E8A-4147-A177-3AD203B41FA5}">
                      <a16:colId xmlns:a16="http://schemas.microsoft.com/office/drawing/2014/main" val="2291882168"/>
                    </a:ext>
                  </a:extLst>
                </a:gridCol>
                <a:gridCol w="4247170">
                  <a:extLst>
                    <a:ext uri="{9D8B030D-6E8A-4147-A177-3AD203B41FA5}">
                      <a16:colId xmlns:a16="http://schemas.microsoft.com/office/drawing/2014/main" val="3458752090"/>
                    </a:ext>
                  </a:extLst>
                </a:gridCol>
              </a:tblGrid>
              <a:tr h="577321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Possible range of IP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023614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87866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8315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47295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3532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8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2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B6899-F804-45D6-BC23-4A882844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</a:rPr>
              <a:t>In the IPv4 addressing format, the number of networks allowed under Class C addresses 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74E73B-82EC-4C8F-9113-715C0FD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19</a:t>
            </a:r>
          </a:p>
        </p:txBody>
      </p:sp>
    </p:spTree>
    <p:extLst>
      <p:ext uri="{BB962C8B-B14F-4D97-AF65-F5344CB8AC3E}">
        <p14:creationId xmlns:p14="http://schemas.microsoft.com/office/powerpoint/2010/main" val="63453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B411A-A0B8-4F96-A2CC-7A0CAE54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i="0" dirty="0">
                <a:effectLst/>
              </a:rPr>
              <a:t>What kind of networks use a Class A or Class B or Class C IP address typically?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85F5A-5F00-4391-8BD8-C40335D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20</a:t>
            </a:r>
          </a:p>
        </p:txBody>
      </p:sp>
    </p:spTree>
    <p:extLst>
      <p:ext uri="{BB962C8B-B14F-4D97-AF65-F5344CB8AC3E}">
        <p14:creationId xmlns:p14="http://schemas.microsoft.com/office/powerpoint/2010/main" val="22025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D4734-456D-4298-8A9C-6E92A216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0" dirty="0">
                <a:effectLst/>
              </a:rPr>
              <a:t>What is the use of Class D IP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11652-F668-4532-A552-3F0DF1C5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21</a:t>
            </a:r>
          </a:p>
        </p:txBody>
      </p:sp>
    </p:spTree>
    <p:extLst>
      <p:ext uri="{BB962C8B-B14F-4D97-AF65-F5344CB8AC3E}">
        <p14:creationId xmlns:p14="http://schemas.microsoft.com/office/powerpoint/2010/main" val="392089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287D2-D3AD-42E5-997C-B4B55D9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What is the use of Class E IP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41E83-49EE-47BA-9CF7-0173D1A7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22</a:t>
            </a:r>
          </a:p>
        </p:txBody>
      </p:sp>
    </p:spTree>
    <p:extLst>
      <p:ext uri="{BB962C8B-B14F-4D97-AF65-F5344CB8AC3E}">
        <p14:creationId xmlns:p14="http://schemas.microsoft.com/office/powerpoint/2010/main" val="2482028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7D825-E7EA-4D17-BE72-1159E9E0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How to decide which class of IP address to use for a particular network?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7D03B-D56A-4083-B00C-10FB780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23</a:t>
            </a:r>
          </a:p>
        </p:txBody>
      </p:sp>
    </p:spTree>
    <p:extLst>
      <p:ext uri="{BB962C8B-B14F-4D97-AF65-F5344CB8AC3E}">
        <p14:creationId xmlns:p14="http://schemas.microsoft.com/office/powerpoint/2010/main" val="241126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B5C83-D83B-4DF1-9DAE-AA27C678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What are the various special IP addresses?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2C6C3-8399-4324-A0FF-60D5294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8257"/>
              </p:ext>
            </p:extLst>
          </p:nvPr>
        </p:nvGraphicFramePr>
        <p:xfrm>
          <a:off x="269833" y="1378633"/>
          <a:ext cx="8654248" cy="528253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90539">
                  <a:extLst>
                    <a:ext uri="{9D8B030D-6E8A-4147-A177-3AD203B41FA5}">
                      <a16:colId xmlns:a16="http://schemas.microsoft.com/office/drawing/2014/main" val="607305143"/>
                    </a:ext>
                  </a:extLst>
                </a:gridCol>
                <a:gridCol w="6763709">
                  <a:extLst>
                    <a:ext uri="{9D8B030D-6E8A-4147-A177-3AD203B41FA5}">
                      <a16:colId xmlns:a16="http://schemas.microsoft.com/office/drawing/2014/main" val="4031396772"/>
                    </a:ext>
                  </a:extLst>
                </a:gridCol>
              </a:tblGrid>
              <a:tr h="446181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2680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01063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3358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80321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01771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01892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0B543-D0D0-48FA-8D52-3200EE2F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https://www.geeksforgeeks.org/ip-addressing-gq/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https://www.netometer.com/qa/ipaddr.html</a:t>
            </a:r>
          </a:p>
          <a:p>
            <a:pPr algn="just">
              <a:lnSpc>
                <a:spcPct val="150000"/>
              </a:lnSpc>
            </a:pPr>
            <a:r>
              <a:rPr lang="en-US" i="0" dirty="0" err="1">
                <a:solidFill>
                  <a:srgbClr val="202124"/>
                </a:solidFill>
                <a:effectLst/>
              </a:rPr>
              <a:t>Forouzan</a:t>
            </a:r>
            <a:r>
              <a:rPr lang="en-US" i="0" dirty="0">
                <a:solidFill>
                  <a:srgbClr val="202124"/>
                </a:solidFill>
                <a:effectLst/>
              </a:rPr>
              <a:t>,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B. A., Coombs, C. A., &amp;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Fegan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S. C. (2001). </a:t>
            </a:r>
            <a:r>
              <a:rPr lang="en-US" i="0" dirty="0">
                <a:solidFill>
                  <a:srgbClr val="202124"/>
                </a:solidFill>
                <a:effectLst/>
              </a:rPr>
              <a:t>Data communications and networking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Boston: McGraw-Hill.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FA8BF-B719-4D59-95AC-37CA601B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6195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3E609-6248-4B2D-8297-A0F9BF93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11691-9DC1-43FD-85E4-68404675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What is an IP address?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E7E4CC-357B-4A5A-96C6-57B8BC5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94388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D36CC-2759-49DD-98B3-52D6B9B0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What is the use of an IP address?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D3796-FF4D-4BF9-A9C7-F78D9137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02577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B334-7444-4B4C-881F-E0815C50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C00000"/>
                </a:solidFill>
                <a:effectLst/>
              </a:rPr>
              <a:t>Is there any relation between the MAC address and IP address of a host?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ABAE4-E831-4F0D-919A-278B85B6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203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A885E-C55F-47C6-9F8B-6CB55284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C00000"/>
                </a:solidFill>
                <a:effectLst/>
              </a:rPr>
              <a:t>What is the difference between a host name and an IP address?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07BD4D-9B44-4966-9F6B-518817DE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227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14117-A706-47CE-8588-6DDF335C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C00000"/>
                </a:solidFill>
                <a:effectLst/>
              </a:rPr>
              <a:t>How is an IP address represented?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B2D23-5B73-4B2D-9323-CE4C2634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5</a:t>
            </a:r>
          </a:p>
        </p:txBody>
      </p:sp>
    </p:spTree>
    <p:extLst>
      <p:ext uri="{BB962C8B-B14F-4D97-AF65-F5344CB8AC3E}">
        <p14:creationId xmlns:p14="http://schemas.microsoft.com/office/powerpoint/2010/main" val="34070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2FAA2-3C6E-41F8-B779-F05EF5CC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baseline="0" dirty="0"/>
              <a:t>Change the following IPv4 addresses from binary notation to dotted-decimal notation.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b="0" i="0" u="none" strike="noStrike" baseline="0" dirty="0"/>
              <a:t>10000001 00001011 00001011 11101111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b="0" i="0" u="none" strike="noStrike" baseline="0" dirty="0"/>
              <a:t>11000001 10000011 00011011 11111111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FE903-3D7E-47F5-9459-E0ED9555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6</a:t>
            </a:r>
          </a:p>
        </p:txBody>
      </p:sp>
    </p:spTree>
    <p:extLst>
      <p:ext uri="{BB962C8B-B14F-4D97-AF65-F5344CB8AC3E}">
        <p14:creationId xmlns:p14="http://schemas.microsoft.com/office/powerpoint/2010/main" val="393988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21A889-5AF5-4848-8A5D-E0741CAF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Change the following IPv4 addresses from dotted-decimal notation to binary notation.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111.56.45.78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IN" dirty="0"/>
              <a:t>221.34.7.82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4A451-B001-4C63-963A-CF2C906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Example7</a:t>
            </a:r>
          </a:p>
        </p:txBody>
      </p:sp>
    </p:spTree>
    <p:extLst>
      <p:ext uri="{BB962C8B-B14F-4D97-AF65-F5344CB8AC3E}">
        <p14:creationId xmlns:p14="http://schemas.microsoft.com/office/powerpoint/2010/main" val="36105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645</Words>
  <Application>Microsoft Office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</vt:lpstr>
      <vt:lpstr>Bahnschrift SemiBold</vt:lpstr>
      <vt:lpstr>Calibri</vt:lpstr>
      <vt:lpstr>Calibri Light</vt:lpstr>
      <vt:lpstr>Times New Roman</vt:lpstr>
      <vt:lpstr>urw-din</vt:lpstr>
      <vt:lpstr>Office Theme</vt:lpstr>
      <vt:lpstr>PowerPoint Presentation</vt:lpstr>
      <vt:lpstr>PowerPoint Presentation</vt:lpstr>
      <vt:lpstr>Example 1</vt:lpstr>
      <vt:lpstr>Example 2</vt:lpstr>
      <vt:lpstr>Example 3</vt:lpstr>
      <vt:lpstr>Example 4</vt:lpstr>
      <vt:lpstr>Example 5</vt:lpstr>
      <vt:lpstr>Example 6</vt:lpstr>
      <vt:lpstr>Example7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  <vt:lpstr> Example 16 : What is the format of the various IP address classes </vt:lpstr>
      <vt:lpstr>Example 17</vt:lpstr>
      <vt:lpstr>Example 18</vt:lpstr>
      <vt:lpstr>Example 19</vt:lpstr>
      <vt:lpstr>Example 20</vt:lpstr>
      <vt:lpstr>Example 21</vt:lpstr>
      <vt:lpstr>Example 22</vt:lpstr>
      <vt:lpstr>Example 23</vt:lpstr>
      <vt:lpstr>What are the various special IP addresses?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128</cp:revision>
  <dcterms:created xsi:type="dcterms:W3CDTF">2020-12-01T08:07:04Z</dcterms:created>
  <dcterms:modified xsi:type="dcterms:W3CDTF">2021-03-22T04:22:30Z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199028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