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90" r:id="rId4"/>
    <p:sldId id="291" r:id="rId5"/>
    <p:sldId id="292" r:id="rId6"/>
    <p:sldId id="293" r:id="rId7"/>
    <p:sldId id="286" r:id="rId8"/>
    <p:sldId id="294" r:id="rId9"/>
    <p:sldId id="295" r:id="rId10"/>
    <p:sldId id="296" r:id="rId11"/>
    <p:sldId id="297" r:id="rId12"/>
    <p:sldId id="298" r:id="rId13"/>
    <p:sldId id="287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8164A0-5BDC-4361-A650-B595BC1266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9D311-7A21-4864-871E-F971A1ED9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8C55D-CF0B-4EDC-8A55-4AE1CFB05502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73BF2-006C-48F8-9955-EBC50DBD62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367A-E8AE-4A48-83E2-B6F7225D4E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5A8C-A3D3-432D-8A56-1F510DF8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7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3A16B-64CC-48AE-A558-B03D5BF79D5F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47D7-1F6B-445B-8D8A-FC28EDE3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82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287D2-D3AD-42E5-997C-B4B55D9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What is the use of Class E IP addresses?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41E83-49EE-47BA-9CF7-0173D1A7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22</a:t>
            </a:r>
          </a:p>
        </p:txBody>
      </p:sp>
    </p:spTree>
    <p:extLst>
      <p:ext uri="{BB962C8B-B14F-4D97-AF65-F5344CB8AC3E}">
        <p14:creationId xmlns:p14="http://schemas.microsoft.com/office/powerpoint/2010/main" val="248202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87D825-E7EA-4D17-BE72-1159E9E0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How to decide which class of IP address to use for a particular network?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7D03B-D56A-4083-B00C-10FB780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23</a:t>
            </a:r>
          </a:p>
        </p:txBody>
      </p:sp>
    </p:spTree>
    <p:extLst>
      <p:ext uri="{BB962C8B-B14F-4D97-AF65-F5344CB8AC3E}">
        <p14:creationId xmlns:p14="http://schemas.microsoft.com/office/powerpoint/2010/main" val="241126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B5C83-D83B-4DF1-9DAE-AA27C678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Example 24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What are the various special IP addresses?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E2C6C3-8399-4324-A0FF-60D5294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85092"/>
              </p:ext>
            </p:extLst>
          </p:nvPr>
        </p:nvGraphicFramePr>
        <p:xfrm>
          <a:off x="269833" y="1378633"/>
          <a:ext cx="8654248" cy="528253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90539">
                  <a:extLst>
                    <a:ext uri="{9D8B030D-6E8A-4147-A177-3AD203B41FA5}">
                      <a16:colId xmlns:a16="http://schemas.microsoft.com/office/drawing/2014/main" val="607305143"/>
                    </a:ext>
                  </a:extLst>
                </a:gridCol>
                <a:gridCol w="6763709">
                  <a:extLst>
                    <a:ext uri="{9D8B030D-6E8A-4147-A177-3AD203B41FA5}">
                      <a16:colId xmlns:a16="http://schemas.microsoft.com/office/drawing/2014/main" val="4031396772"/>
                    </a:ext>
                  </a:extLst>
                </a:gridCol>
              </a:tblGrid>
              <a:tr h="446181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2680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01063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3358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80321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01771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01892"/>
                  </a:ext>
                </a:extLst>
              </a:tr>
              <a:tr h="80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0B543-D0D0-48FA-8D52-3200EE2F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https://www.geeksforgeeks.org/ip-addressing-gq/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https://www.netometer.com/qa/ipaddr.html</a:t>
            </a:r>
          </a:p>
          <a:p>
            <a:pPr algn="just">
              <a:lnSpc>
                <a:spcPct val="150000"/>
              </a:lnSpc>
            </a:pPr>
            <a:r>
              <a:rPr lang="en-US" i="0" dirty="0" err="1">
                <a:solidFill>
                  <a:srgbClr val="202124"/>
                </a:solidFill>
                <a:effectLst/>
              </a:rPr>
              <a:t>Forouzan</a:t>
            </a:r>
            <a:r>
              <a:rPr lang="en-US" i="0" dirty="0">
                <a:solidFill>
                  <a:srgbClr val="202124"/>
                </a:solidFill>
                <a:effectLst/>
              </a:rPr>
              <a:t>,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B. A., Coombs, C. A., &amp;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Fegan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S. C. (2001). </a:t>
            </a:r>
            <a:r>
              <a:rPr lang="en-US" i="0" dirty="0">
                <a:solidFill>
                  <a:srgbClr val="202124"/>
                </a:solidFill>
                <a:effectLst/>
              </a:rPr>
              <a:t>Data communications and networking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Boston: McGraw-Hill.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FA8BF-B719-4D59-95AC-37CA601B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6195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DD09E-9A56-4303-B8DF-B41F618C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lecture, you will be able to</a:t>
            </a:r>
          </a:p>
          <a:p>
            <a:pPr marL="536575" indent="-357188"/>
            <a:r>
              <a:rPr lang="en-US" sz="2600" dirty="0"/>
              <a:t>solve numerical questions related to networking.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E4B14C-8BE5-4FB2-97A0-04771DA7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How many bytes does each Class of IP address use to represent network and host IDs?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EE3348-F3E7-4C7C-A74E-AD30F3A1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15</a:t>
            </a:r>
          </a:p>
        </p:txBody>
      </p:sp>
    </p:spTree>
    <p:extLst>
      <p:ext uri="{BB962C8B-B14F-4D97-AF65-F5344CB8AC3E}">
        <p14:creationId xmlns:p14="http://schemas.microsoft.com/office/powerpoint/2010/main" val="167290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4A747-A98F-4F62-93DB-350BE065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Example 16 : What is the format of the various IP address classes</a:t>
            </a:r>
            <a:br>
              <a:rPr lang="en-IN" dirty="0"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EDFB3-F6B8-4095-8351-78D9D8C95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98926"/>
              </p:ext>
            </p:extLst>
          </p:nvPr>
        </p:nvGraphicFramePr>
        <p:xfrm>
          <a:off x="1090613" y="1794998"/>
          <a:ext cx="6962774" cy="43472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81387">
                  <a:extLst>
                    <a:ext uri="{9D8B030D-6E8A-4147-A177-3AD203B41FA5}">
                      <a16:colId xmlns:a16="http://schemas.microsoft.com/office/drawing/2014/main" val="2704668401"/>
                    </a:ext>
                  </a:extLst>
                </a:gridCol>
                <a:gridCol w="3481387">
                  <a:extLst>
                    <a:ext uri="{9D8B030D-6E8A-4147-A177-3AD203B41FA5}">
                      <a16:colId xmlns:a16="http://schemas.microsoft.com/office/drawing/2014/main" val="1227901540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 Class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 Format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6411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06062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96540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6789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85356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1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2EC92-4A13-47E4-A898-55C9F824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i="0" dirty="0">
                <a:effectLst/>
              </a:rPr>
              <a:t>How many number of networks and hosts can be represented using the IP address classes?</a:t>
            </a:r>
            <a:endParaRPr lang="en-IN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05C2C-5163-4008-94BE-55C489B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17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BDF5C2-88A6-4ABB-920B-D8F82A33C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3582"/>
              </p:ext>
            </p:extLst>
          </p:nvPr>
        </p:nvGraphicFramePr>
        <p:xfrm>
          <a:off x="269833" y="2865121"/>
          <a:ext cx="8604333" cy="28651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68111">
                  <a:extLst>
                    <a:ext uri="{9D8B030D-6E8A-4147-A177-3AD203B41FA5}">
                      <a16:colId xmlns:a16="http://schemas.microsoft.com/office/drawing/2014/main" val="1081429164"/>
                    </a:ext>
                  </a:extLst>
                </a:gridCol>
                <a:gridCol w="2868111">
                  <a:extLst>
                    <a:ext uri="{9D8B030D-6E8A-4147-A177-3AD203B41FA5}">
                      <a16:colId xmlns:a16="http://schemas.microsoft.com/office/drawing/2014/main" val="3026941652"/>
                    </a:ext>
                  </a:extLst>
                </a:gridCol>
                <a:gridCol w="2868111">
                  <a:extLst>
                    <a:ext uri="{9D8B030D-6E8A-4147-A177-3AD203B41FA5}">
                      <a16:colId xmlns:a16="http://schemas.microsoft.com/office/drawing/2014/main" val="1293444638"/>
                    </a:ext>
                  </a:extLst>
                </a:gridCol>
              </a:tblGrid>
              <a:tr h="81118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IP Address Class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Maximum number of networks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Maximum number of hosts per network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27141"/>
                  </a:ext>
                </a:extLst>
              </a:tr>
              <a:tr h="567832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04273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1606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5588"/>
                  </a:ext>
                </a:extLst>
              </a:tr>
              <a:tr h="388869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31671"/>
                  </a:ext>
                </a:extLst>
              </a:tr>
              <a:tr h="360095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Class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0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D905AD-3634-4168-B45F-B42B7813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i="0" dirty="0">
                <a:effectLst/>
              </a:rPr>
              <a:t>What is the possible range of IP addresses for the different classes?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00586-DF1C-4B25-A48A-1DAB4A4C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18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FE7CE7-1020-40A1-A460-17962A2D7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54854"/>
              </p:ext>
            </p:extLst>
          </p:nvPr>
        </p:nvGraphicFramePr>
        <p:xfrm>
          <a:off x="349786" y="2760442"/>
          <a:ext cx="8494340" cy="346392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47170">
                  <a:extLst>
                    <a:ext uri="{9D8B030D-6E8A-4147-A177-3AD203B41FA5}">
                      <a16:colId xmlns:a16="http://schemas.microsoft.com/office/drawing/2014/main" val="2291882168"/>
                    </a:ext>
                  </a:extLst>
                </a:gridCol>
                <a:gridCol w="4247170">
                  <a:extLst>
                    <a:ext uri="{9D8B030D-6E8A-4147-A177-3AD203B41FA5}">
                      <a16:colId xmlns:a16="http://schemas.microsoft.com/office/drawing/2014/main" val="3458752090"/>
                    </a:ext>
                  </a:extLst>
                </a:gridCol>
              </a:tblGrid>
              <a:tr h="577321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IP Address Class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latin typeface="Bahnschrift" panose="020B0502040204020203" pitchFamily="34" charset="0"/>
                        </a:rPr>
                        <a:t>Possible range of IP Address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23614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87866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8315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47295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53532"/>
                  </a:ext>
                </a:extLst>
              </a:tr>
              <a:tr h="577321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latin typeface="Bahnschrift" panose="020B0502040204020203" pitchFamily="34" charset="0"/>
                        </a:rPr>
                        <a:t>Class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8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2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B6899-F804-45D6-BC23-4A882844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40424E"/>
                </a:solidFill>
                <a:effectLst/>
              </a:rPr>
              <a:t>In the IPv4 addressing format, w</a:t>
            </a:r>
            <a:r>
              <a:rPr lang="en-US" dirty="0">
                <a:solidFill>
                  <a:srgbClr val="40424E"/>
                </a:solidFill>
              </a:rPr>
              <a:t>hat are </a:t>
            </a:r>
            <a:r>
              <a:rPr lang="en-US" b="0" i="0" dirty="0">
                <a:solidFill>
                  <a:srgbClr val="40424E"/>
                </a:solidFill>
                <a:effectLst/>
              </a:rPr>
              <a:t>the number of networks allowed under Class C IP addresses?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74E73B-82EC-4C8F-9113-715C0FD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19</a:t>
            </a:r>
          </a:p>
        </p:txBody>
      </p:sp>
    </p:spTree>
    <p:extLst>
      <p:ext uri="{BB962C8B-B14F-4D97-AF65-F5344CB8AC3E}">
        <p14:creationId xmlns:p14="http://schemas.microsoft.com/office/powerpoint/2010/main" val="63453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B411A-A0B8-4F96-A2CC-7A0CAE54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i="0" dirty="0">
                <a:effectLst/>
              </a:rPr>
              <a:t>What kind of networks use a Class A or Class B or Class C IP address typically?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85F5A-5F00-4391-8BD8-C40335D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20</a:t>
            </a:r>
          </a:p>
        </p:txBody>
      </p:sp>
    </p:spTree>
    <p:extLst>
      <p:ext uri="{BB962C8B-B14F-4D97-AF65-F5344CB8AC3E}">
        <p14:creationId xmlns:p14="http://schemas.microsoft.com/office/powerpoint/2010/main" val="22025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3D4734-456D-4298-8A9C-6E92A216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0" dirty="0">
                <a:effectLst/>
              </a:rPr>
              <a:t>What is the use of Class D IP addresses?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711652-F668-4532-A552-3F0DF1C5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Example 21</a:t>
            </a:r>
          </a:p>
        </p:txBody>
      </p:sp>
    </p:spTree>
    <p:extLst>
      <p:ext uri="{BB962C8B-B14F-4D97-AF65-F5344CB8AC3E}">
        <p14:creationId xmlns:p14="http://schemas.microsoft.com/office/powerpoint/2010/main" val="392089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292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Example 15</vt:lpstr>
      <vt:lpstr> Example 16 : What is the format of the various IP address classes </vt:lpstr>
      <vt:lpstr>Example 17</vt:lpstr>
      <vt:lpstr>Example 18</vt:lpstr>
      <vt:lpstr>Example 19</vt:lpstr>
      <vt:lpstr>Example 20</vt:lpstr>
      <vt:lpstr>Example 21</vt:lpstr>
      <vt:lpstr>Example 22</vt:lpstr>
      <vt:lpstr>Example 23</vt:lpstr>
      <vt:lpstr>Example 24 What are the various special IP addresses?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135</cp:revision>
  <dcterms:created xsi:type="dcterms:W3CDTF">2020-12-01T08:07:04Z</dcterms:created>
  <dcterms:modified xsi:type="dcterms:W3CDTF">2021-03-23T09:36:20Z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182255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