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56"/>
  </p:notesMasterIdLst>
  <p:sldIdLst>
    <p:sldId id="256" r:id="rId2"/>
    <p:sldId id="257" r:id="rId3"/>
    <p:sldId id="258" r:id="rId4"/>
    <p:sldId id="259" r:id="rId5"/>
    <p:sldId id="260" r:id="rId6"/>
    <p:sldId id="261" r:id="rId7"/>
    <p:sldId id="304" r:id="rId8"/>
    <p:sldId id="262" r:id="rId9"/>
    <p:sldId id="263" r:id="rId10"/>
    <p:sldId id="305" r:id="rId11"/>
    <p:sldId id="264" r:id="rId12"/>
    <p:sldId id="265" r:id="rId13"/>
    <p:sldId id="306" r:id="rId14"/>
    <p:sldId id="266" r:id="rId15"/>
    <p:sldId id="307" r:id="rId16"/>
    <p:sldId id="267" r:id="rId17"/>
    <p:sldId id="268" r:id="rId18"/>
    <p:sldId id="309"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310" r:id="rId46"/>
    <p:sldId id="295" r:id="rId47"/>
    <p:sldId id="296" r:id="rId48"/>
    <p:sldId id="297" r:id="rId49"/>
    <p:sldId id="298" r:id="rId50"/>
    <p:sldId id="299" r:id="rId51"/>
    <p:sldId id="300" r:id="rId52"/>
    <p:sldId id="301" r:id="rId53"/>
    <p:sldId id="302" r:id="rId54"/>
    <p:sldId id="303" r:id="rId5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3E886C-985A-4526-A257-45B422107093}">
  <a:tblStyle styleId="{593E886C-985A-4526-A257-45B42210709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337A4F5-5DA4-4B4B-A40D-269D779A5EC6}"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57891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893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7123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685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9" name="Google Shape;4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 name="Google Shape;46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8" name="Google Shape;4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9" name="Google Shape;52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7" name="Google Shape;55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2" name="Google Shape;582;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6" name="Google Shape;66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411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9" name="Google Shape;71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8" name="Google Shape;75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9" name="Google Shape;77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7" name="Google Shape;78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3" name="Google Shape;79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9" name="Google Shape;799;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5" name="Google Shape;835;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1" name="Google Shape;84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575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arget="../media/image1.jpeg" Type="http://schemas.openxmlformats.org/officeDocument/2006/relationships/image"/><Relationship Id="rId1" Target="../slideMasters/slideMaster1.xml" Type="http://schemas.openxmlformats.org/officeDocument/2006/relationships/slideMaster"/></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l="12056" r="12057" b="6"/>
          <a:stretch/>
        </p:blipFill>
        <p:spPr>
          <a:xfrm>
            <a:off x="0" y="1"/>
            <a:ext cx="9144000" cy="6858000"/>
          </a:xfrm>
          <a:prstGeom prst="rect">
            <a:avLst/>
          </a:prstGeom>
          <a:noFill/>
          <a:ln>
            <a:noFill/>
          </a:ln>
        </p:spPr>
      </p:pic>
      <p:sp>
        <p:nvSpPr>
          <p:cNvPr id="13" name="Google Shape;13;p2"/>
          <p:cNvSpPr/>
          <p:nvPr/>
        </p:nvSpPr>
        <p:spPr>
          <a:xfrm>
            <a:off x="0" y="0"/>
            <a:ext cx="9144000" cy="6858000"/>
          </a:xfrm>
          <a:prstGeom prst="rect">
            <a:avLst/>
          </a:prstGeom>
          <a:gradFill>
            <a:gsLst>
              <a:gs pos="0">
                <a:srgbClr val="7030A0"/>
              </a:gs>
              <a:gs pos="49000">
                <a:srgbClr val="A9BEE4">
                  <a:alpha val="10980"/>
                </a:srgbClr>
              </a:gs>
              <a:gs pos="100000">
                <a:srgbClr val="7030A0"/>
              </a:gs>
            </a:gsLst>
            <a:path path="circle">
              <a:fillToRect l="100000" b="100000"/>
            </a:path>
            <a:tileRect t="-100000" r="-10000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2"/>
          <p:cNvSpPr/>
          <p:nvPr/>
        </p:nvSpPr>
        <p:spPr>
          <a:xfrm>
            <a:off x="0" y="4043375"/>
            <a:ext cx="2514600" cy="828675"/>
          </a:xfrm>
          <a:prstGeom prst="rect">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rgbClr val="00B0F0"/>
                </a:solidFill>
                <a:latin typeface="Bahnschrift SemiBold" panose="020B0502040204020203" pitchFamily="34" charset="0"/>
                <a:ea typeface="Arial"/>
                <a:cs typeface="Arial"/>
                <a:sym typeface="Arial"/>
              </a:rPr>
              <a:t>ECAP453</a:t>
            </a:r>
            <a:endParaRPr sz="4400" b="1" i="0" u="none" strike="noStrike" cap="none" dirty="0">
              <a:solidFill>
                <a:srgbClr val="00B0F0"/>
              </a:solidFill>
              <a:latin typeface="Bahnschrift SemiBold" panose="020B0502040204020203" pitchFamily="34" charset="0"/>
              <a:ea typeface="Arial"/>
              <a:cs typeface="Arial"/>
              <a:sym typeface="Arial"/>
            </a:endParaRPr>
          </a:p>
        </p:txBody>
      </p:sp>
      <p:sp>
        <p:nvSpPr>
          <p:cNvPr id="15" name="Google Shape;15;p2"/>
          <p:cNvSpPr/>
          <p:nvPr/>
        </p:nvSpPr>
        <p:spPr>
          <a:xfrm>
            <a:off x="0" y="4872050"/>
            <a:ext cx="7029452" cy="485775"/>
          </a:xfrm>
          <a:prstGeom prst="rect">
            <a:avLst/>
          </a:prstGeom>
          <a:solidFill>
            <a:srgbClr val="0070C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dirty="0">
                <a:solidFill>
                  <a:schemeClr val="lt1"/>
                </a:solidFill>
                <a:latin typeface="Bahnschrift SemiBold" panose="020B0502040204020203" pitchFamily="34" charset="0"/>
                <a:ea typeface="Times New Roman"/>
                <a:cs typeface="Times New Roman"/>
                <a:sym typeface="Times New Roman"/>
              </a:rPr>
              <a:t> DATA COMMUNICATION AND NETWORKING</a:t>
            </a:r>
            <a:endParaRPr sz="2400" b="0" i="0" u="none" strike="noStrike" cap="none" dirty="0">
              <a:solidFill>
                <a:schemeClr val="lt1"/>
              </a:solidFill>
              <a:latin typeface="Bahnschrift SemiBold" panose="020B0502040204020203" pitchFamily="34" charset="0"/>
              <a:ea typeface="Arial"/>
              <a:cs typeface="Arial"/>
              <a:sym typeface="Arial"/>
            </a:endParaRPr>
          </a:p>
        </p:txBody>
      </p:sp>
      <p:sp>
        <p:nvSpPr>
          <p:cNvPr id="16" name="Google Shape;16;p2"/>
          <p:cNvSpPr/>
          <p:nvPr/>
        </p:nvSpPr>
        <p:spPr>
          <a:xfrm>
            <a:off x="6529388" y="5630459"/>
            <a:ext cx="2486024" cy="485775"/>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dk1"/>
                </a:solidFill>
                <a:latin typeface="Bahnschrift" panose="020B0502040204020203" pitchFamily="34" charset="0"/>
                <a:ea typeface="Arial"/>
                <a:cs typeface="Arial"/>
                <a:sym typeface="Arial"/>
              </a:rPr>
              <a:t>Dr. Rajni Bhalla</a:t>
            </a:r>
            <a:endParaRPr dirty="0">
              <a:latin typeface="Bahnschrift" panose="020B0502040204020203" pitchFamily="34" charset="0"/>
            </a:endParaRPr>
          </a:p>
        </p:txBody>
      </p:sp>
      <p:cxnSp>
        <p:nvCxnSpPr>
          <p:cNvPr id="17" name="Google Shape;17;p2"/>
          <p:cNvCxnSpPr/>
          <p:nvPr/>
        </p:nvCxnSpPr>
        <p:spPr>
          <a:xfrm rot="10800000" flipH="1">
            <a:off x="6529388" y="6130277"/>
            <a:ext cx="2486025" cy="14264"/>
          </a:xfrm>
          <a:prstGeom prst="straightConnector1">
            <a:avLst/>
          </a:prstGeom>
          <a:noFill/>
          <a:ln w="9525" cap="flat" cmpd="sng">
            <a:solidFill>
              <a:schemeClr val="dk1"/>
            </a:solidFill>
            <a:prstDash val="solid"/>
            <a:miter lim="800000"/>
            <a:headEnd type="none" w="sm" len="sm"/>
            <a:tailEnd type="none" w="sm" len="sm"/>
          </a:ln>
        </p:spPr>
      </p:cxnSp>
      <p:sp>
        <p:nvSpPr>
          <p:cNvPr id="18" name="Google Shape;18;p2"/>
          <p:cNvSpPr txBox="1"/>
          <p:nvPr/>
        </p:nvSpPr>
        <p:spPr>
          <a:xfrm>
            <a:off x="6400801" y="6145469"/>
            <a:ext cx="2614611"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2000" b="0" i="0" u="none" strike="noStrike" cap="none" dirty="0">
                <a:solidFill>
                  <a:schemeClr val="lt1"/>
                </a:solidFill>
                <a:latin typeface="Bahnschrift" panose="020B0502040204020203" pitchFamily="34" charset="0"/>
                <a:ea typeface="Arial"/>
                <a:cs typeface="Arial"/>
                <a:sym typeface="Arial"/>
              </a:rPr>
              <a:t>Associate Professor</a:t>
            </a:r>
            <a:endParaRPr sz="2000" b="0" i="0" u="none" strike="noStrike" cap="none" dirty="0">
              <a:solidFill>
                <a:schemeClr val="lt1"/>
              </a:solidFill>
              <a:latin typeface="Bahnschrift" panose="020B0502040204020203" pitchFamily="34" charset="0"/>
              <a:ea typeface="Arial"/>
              <a:cs typeface="Arial"/>
              <a:sym typeface="Arial"/>
            </a:endParaRPr>
          </a:p>
        </p:txBody>
      </p:sp>
      <p:cxnSp>
        <p:nvCxnSpPr>
          <p:cNvPr id="19" name="Google Shape;19;p2"/>
          <p:cNvCxnSpPr/>
          <p:nvPr/>
        </p:nvCxnSpPr>
        <p:spPr>
          <a:xfrm rot="10800000" flipH="1">
            <a:off x="6529388" y="6546507"/>
            <a:ext cx="2486025" cy="14264"/>
          </a:xfrm>
          <a:prstGeom prst="straightConnector1">
            <a:avLst/>
          </a:prstGeom>
          <a:noFill/>
          <a:ln w="9525" cap="flat" cmpd="sng">
            <a:solidFill>
              <a:schemeClr val="dk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2" name="Google Shape;72;p1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3"/>
          <p:cNvSpPr/>
          <p:nvPr/>
        </p:nvSpPr>
        <p:spPr>
          <a:xfrm>
            <a:off x="0" y="-1"/>
            <a:ext cx="9144000" cy="1933304"/>
          </a:xfrm>
          <a:prstGeom prst="rect">
            <a:avLst/>
          </a:prstGeom>
          <a:gradFill>
            <a:gsLst>
              <a:gs pos="0">
                <a:srgbClr val="7030A0"/>
              </a:gs>
              <a:gs pos="45000">
                <a:srgbClr val="8DA9DB"/>
              </a:gs>
              <a:gs pos="96000">
                <a:srgbClr val="F7FBF4">
                  <a:alpha val="0"/>
                </a:srgbClr>
              </a:gs>
              <a:gs pos="100000">
                <a:srgbClr val="F7FBF4">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2" name="Google Shape;22;p3"/>
          <p:cNvPicPr preferRelativeResize="0"/>
          <p:nvPr/>
        </p:nvPicPr>
        <p:blipFill rotWithShape="1">
          <a:blip r:embed="rId2">
            <a:alphaModFix/>
          </a:blip>
          <a:srcRect l="20897" t="5616" r="22245" b="5170"/>
          <a:stretch/>
        </p:blipFill>
        <p:spPr>
          <a:xfrm>
            <a:off x="7486650" y="136524"/>
            <a:ext cx="1530748" cy="1715589"/>
          </a:xfrm>
          <a:prstGeom prst="rect">
            <a:avLst/>
          </a:prstGeom>
          <a:noFill/>
          <a:ln>
            <a:noFill/>
          </a:ln>
        </p:spPr>
      </p:pic>
      <p:sp>
        <p:nvSpPr>
          <p:cNvPr id="23" name="Google Shape;23;p3"/>
          <p:cNvSpPr txBox="1">
            <a:spLocks noGrp="1"/>
          </p:cNvSpPr>
          <p:nvPr>
            <p:ph type="body" idx="1"/>
          </p:nvPr>
        </p:nvSpPr>
        <p:spPr>
          <a:xfrm>
            <a:off x="362268" y="2069828"/>
            <a:ext cx="8419464" cy="4283711"/>
          </a:xfrm>
          <a:prstGeom prst="rect">
            <a:avLst/>
          </a:prstGeom>
          <a:noFill/>
          <a:ln>
            <a:noFill/>
          </a:ln>
        </p:spPr>
        <p:txBody>
          <a:bodyPr spcFirstLastPara="1" wrap="square" lIns="91425" tIns="45700" rIns="91425" bIns="45700" anchor="t" anchorCtr="0">
            <a:noAutofit/>
          </a:bodyPr>
          <a:lstStyle>
            <a:lvl1pPr marL="457200" lvl="0" indent="-406400" algn="l">
              <a:lnSpc>
                <a:spcPct val="150000"/>
              </a:lnSpc>
              <a:spcBef>
                <a:spcPts val="1000"/>
              </a:spcBef>
              <a:spcAft>
                <a:spcPts val="0"/>
              </a:spcAft>
              <a:buClr>
                <a:srgbClr val="49A0B1"/>
              </a:buClr>
              <a:buSzPts val="2800"/>
              <a:buChar char="•"/>
              <a:defRPr>
                <a:latin typeface="Bahnschrift" panose="020B0502040204020203" pitchFamily="34" charset="0"/>
                <a:ea typeface="Bahnschrift" panose="020B0502040204020203" pitchFamily="34" charset="0"/>
                <a:cs typeface="Arial"/>
                <a:sym typeface="Arial"/>
              </a:defRPr>
            </a:lvl1pPr>
            <a:lvl2pPr marL="914400" lvl="1" indent="-381000" algn="l">
              <a:lnSpc>
                <a:spcPct val="150000"/>
              </a:lnSpc>
              <a:spcBef>
                <a:spcPts val="500"/>
              </a:spcBef>
              <a:spcAft>
                <a:spcPts val="0"/>
              </a:spcAft>
              <a:buClr>
                <a:srgbClr val="49A0B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rgbClr val="49A0B1"/>
              </a:buClr>
              <a:buSzPts val="2000"/>
              <a:buChar char="•"/>
              <a:defRPr/>
            </a:lvl3pPr>
            <a:lvl4pPr marL="1828800" lvl="3" indent="-342900" algn="l">
              <a:lnSpc>
                <a:spcPct val="90000"/>
              </a:lnSpc>
              <a:spcBef>
                <a:spcPts val="500"/>
              </a:spcBef>
              <a:spcAft>
                <a:spcPts val="0"/>
              </a:spcAft>
              <a:buClr>
                <a:srgbClr val="49A0B1"/>
              </a:buClr>
              <a:buSzPts val="1800"/>
              <a:buChar char="•"/>
              <a:defRPr/>
            </a:lvl4pPr>
            <a:lvl5pPr marL="2286000" lvl="4" indent="-342900" algn="l">
              <a:lnSpc>
                <a:spcPct val="90000"/>
              </a:lnSpc>
              <a:spcBef>
                <a:spcPts val="500"/>
              </a:spcBef>
              <a:spcAft>
                <a:spcPts val="0"/>
              </a:spcAft>
              <a:buClr>
                <a:srgbClr val="49A0B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4" name="Google Shape;24;p3"/>
          <p:cNvSpPr/>
          <p:nvPr/>
        </p:nvSpPr>
        <p:spPr>
          <a:xfrm>
            <a:off x="628650" y="136524"/>
            <a:ext cx="3220019" cy="1715589"/>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400" b="0" i="0" u="none" strike="noStrike" cap="none" dirty="0">
                <a:solidFill>
                  <a:schemeClr val="lt1"/>
                </a:solidFill>
                <a:latin typeface="Bahnschrift SemiBold" panose="020B0502040204020203" pitchFamily="34" charset="0"/>
                <a:ea typeface="Arial"/>
                <a:cs typeface="Arial"/>
                <a:sym typeface="Arial"/>
              </a:rPr>
              <a:t>Learning Outcomes</a:t>
            </a:r>
            <a:endParaRPr sz="4400" b="0" i="0" u="none" strike="noStrike" cap="none" dirty="0">
              <a:solidFill>
                <a:schemeClr val="lt1"/>
              </a:solidFill>
              <a:latin typeface="Bahnschrift SemiBold" panose="020B0502040204020203" pitchFamily="34" charset="0"/>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1 (Grey)">
  <p:cSld name="LAYOUT 1 (Grey)">
    <p:bg>
      <p:bgPr>
        <a:blipFill rotWithShape="1">
          <a:blip r:embed="rId2">
            <a:alphaModFix amt="5000"/>
          </a:blip>
          <a:tile tx="0" ty="0" sx="100000" sy="100000" flip="none" algn="tl"/>
        </a:blipFill>
        <a:effectLst/>
      </p:bgPr>
    </p:bg>
    <p:spTree>
      <p:nvGrpSpPr>
        <p:cNvPr id="1" name="Shape 25"/>
        <p:cNvGrpSpPr/>
        <p:nvPr/>
      </p:nvGrpSpPr>
      <p:grpSpPr>
        <a:xfrm>
          <a:off x="0" y="0"/>
          <a:ext cx="0" cy="0"/>
          <a:chOff x="0" y="0"/>
          <a:chExt cx="0" cy="0"/>
        </a:xfrm>
      </p:grpSpPr>
      <p:sp>
        <p:nvSpPr>
          <p:cNvPr id="26" name="Google Shape;26;p4"/>
          <p:cNvSpPr/>
          <p:nvPr/>
        </p:nvSpPr>
        <p:spPr>
          <a:xfrm>
            <a:off x="0" y="0"/>
            <a:ext cx="9144000" cy="1065213"/>
          </a:xfrm>
          <a:prstGeom prst="rect">
            <a:avLst/>
          </a:prstGeom>
          <a:solidFill>
            <a:srgbClr val="7030A0"/>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 name="Google Shape;27;p4"/>
          <p:cNvSpPr/>
          <p:nvPr/>
        </p:nvSpPr>
        <p:spPr>
          <a:xfrm>
            <a:off x="0" y="1136650"/>
            <a:ext cx="9144000" cy="92075"/>
          </a:xfrm>
          <a:prstGeom prst="rect">
            <a:avLst/>
          </a:prstGeom>
          <a:solidFill>
            <a:srgbClr val="7030A0"/>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 name="Google Shape;28;p4"/>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70C0"/>
              </a:buClr>
              <a:buSzPts val="2800"/>
              <a:buChar char="•"/>
              <a:defRPr>
                <a:latin typeface="Bahnschrift" panose="020B0502040204020203" pitchFamily="34" charset="0"/>
                <a:ea typeface="Bahnschrift" panose="020B0502040204020203" pitchFamily="34" charset="0"/>
                <a:cs typeface="Arial"/>
                <a:sym typeface="Arial"/>
              </a:defRPr>
            </a:lvl1pPr>
            <a:lvl2pPr marL="914400" lvl="1" indent="-381000" algn="l">
              <a:lnSpc>
                <a:spcPct val="90000"/>
              </a:lnSpc>
              <a:spcBef>
                <a:spcPts val="500"/>
              </a:spcBef>
              <a:spcAft>
                <a:spcPts val="0"/>
              </a:spcAft>
              <a:buClr>
                <a:srgbClr val="0070C0"/>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rgbClr val="0070C0"/>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rgbClr val="0070C0"/>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rgbClr val="0070C0"/>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9" name="Google Shape;29;p4"/>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Bahnschrift SemiBold" panose="020B0502040204020203" pitchFamily="34" charset="0"/>
                <a:ea typeface="Bahnschrift SemiBold" panose="020B0502040204020203" pitchFamily="34" charset="0"/>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
        <p:cNvGrpSpPr/>
        <p:nvPr/>
      </p:nvGrpSpPr>
      <p:grpSpPr>
        <a:xfrm>
          <a:off x="0" y="0"/>
          <a:ext cx="0" cy="0"/>
          <a:chOff x="0" y="0"/>
          <a:chExt cx="0" cy="0"/>
        </a:xfrm>
      </p:grpSpPr>
      <p:sp>
        <p:nvSpPr>
          <p:cNvPr id="31" name="Google Shape;31;p5"/>
          <p:cNvSpPr/>
          <p:nvPr/>
        </p:nvSpPr>
        <p:spPr>
          <a:xfrm>
            <a:off x="0" y="0"/>
            <a:ext cx="9144000" cy="1065213"/>
          </a:xfrm>
          <a:prstGeom prst="rect">
            <a:avLst/>
          </a:prstGeom>
          <a:solidFill>
            <a:srgbClr val="7030A0"/>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 name="Google Shape;32;p5"/>
          <p:cNvSpPr/>
          <p:nvPr/>
        </p:nvSpPr>
        <p:spPr>
          <a:xfrm>
            <a:off x="0" y="1136650"/>
            <a:ext cx="9144000" cy="92075"/>
          </a:xfrm>
          <a:prstGeom prst="rect">
            <a:avLst/>
          </a:prstGeom>
          <a:solidFill>
            <a:srgbClr val="7030A0"/>
          </a:solidFill>
          <a:ln>
            <a:noFill/>
          </a:ln>
          <a:effectLst>
            <a:outerShdw blurRad="63500" sx="102000" sy="102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 name="Google Shape;33;p5"/>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70C0"/>
              </a:buClr>
              <a:buSzPts val="2800"/>
              <a:buChar char="•"/>
              <a:defRPr>
                <a:latin typeface="Bahnschrift" panose="020B0502040204020203" pitchFamily="34" charset="0"/>
                <a:ea typeface="Bahnschrift" panose="020B0502040204020203" pitchFamily="34" charset="0"/>
                <a:cs typeface="Arial"/>
                <a:sym typeface="Arial"/>
              </a:defRPr>
            </a:lvl1pPr>
            <a:lvl2pPr marL="914400" lvl="1" indent="-381000" algn="l">
              <a:lnSpc>
                <a:spcPct val="90000"/>
              </a:lnSpc>
              <a:spcBef>
                <a:spcPts val="500"/>
              </a:spcBef>
              <a:spcAft>
                <a:spcPts val="0"/>
              </a:spcAft>
              <a:buClr>
                <a:srgbClr val="0070C0"/>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rgbClr val="0070C0"/>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rgbClr val="0070C0"/>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rgbClr val="0070C0"/>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4" name="Google Shape;34;p5"/>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Bahnschrift SemiBold" panose="020B0502040204020203" pitchFamily="34" charset="0"/>
                <a:ea typeface="Bahnschrift SemiBold" panose="020B0502040204020203" pitchFamily="34" charset="0"/>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bg>
      <p:bgPr>
        <a:gradFill>
          <a:gsLst>
            <a:gs pos="0">
              <a:srgbClr val="F7FBF4">
                <a:alpha val="0"/>
              </a:srgbClr>
            </a:gs>
            <a:gs pos="11000">
              <a:srgbClr val="F7FBF4">
                <a:alpha val="0"/>
              </a:srgbClr>
            </a:gs>
            <a:gs pos="55000">
              <a:srgbClr val="8DA9DB"/>
            </a:gs>
            <a:gs pos="92000">
              <a:srgbClr val="7030A0"/>
            </a:gs>
            <a:gs pos="100000">
              <a:srgbClr val="7030A0"/>
            </a:gs>
          </a:gsLst>
          <a:path path="circle">
            <a:fillToRect l="50000" t="50000" r="50000" b="50000"/>
          </a:path>
          <a:tileRect/>
        </a:gra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7"/>
          <p:cNvSpPr/>
          <p:nvPr/>
        </p:nvSpPr>
        <p:spPr>
          <a:xfrm>
            <a:off x="2213655" y="2624116"/>
            <a:ext cx="4716689" cy="1074057"/>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0" cap="none" dirty="0">
                <a:solidFill>
                  <a:schemeClr val="dk1"/>
                </a:solidFill>
                <a:latin typeface="Bahnschrift SemiBold" panose="020B0502040204020203" pitchFamily="34" charset="0"/>
                <a:ea typeface="Arial"/>
                <a:cs typeface="Arial"/>
                <a:sym typeface="Arial"/>
              </a:rPr>
              <a:t>That’s all for now…</a:t>
            </a:r>
            <a:endParaRPr sz="4000" b="0" cap="none" dirty="0">
              <a:solidFill>
                <a:schemeClr val="dk1"/>
              </a:solidFill>
              <a:latin typeface="Bahnschrift SemiBold" panose="020B0502040204020203" pitchFamily="34" charset="0"/>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9"/>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9"/>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9"/>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5" name="Google Shape;65;p1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6" name="Google Shape;66;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arget="../media/image7.jpeg" Type="http://schemas.openxmlformats.org/officeDocument/2006/relationships/image"/><Relationship Id="rId2" Target="../notesSlides/notesSlide21.xml" Type="http://schemas.openxmlformats.org/officeDocument/2006/relationships/notesSlide"/><Relationship Id="rId1" Target="../slideLayouts/slideLayout4.xml" Type="http://schemas.openxmlformats.org/officeDocument/2006/relationships/slideLayout"/></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269833" y="1265130"/>
            <a:ext cx="8654247" cy="5373666"/>
          </a:xfrm>
          <a:prstGeom prst="rect">
            <a:avLst/>
          </a:prstGeom>
          <a:noFill/>
          <a:ln>
            <a:noFill/>
          </a:ln>
        </p:spPr>
        <p:txBody>
          <a:bodyPr spcFirstLastPara="1" wrap="square" lIns="91425" tIns="45700" rIns="91425" bIns="45700" anchor="t" anchorCtr="0">
            <a:noAutofit/>
          </a:bodyPr>
          <a:lstStyle/>
          <a:p>
            <a:pPr marL="622300" marR="5080" lvl="0" indent="-609600" algn="just" rtl="0">
              <a:lnSpc>
                <a:spcPct val="150000"/>
              </a:lnSpc>
              <a:spcBef>
                <a:spcPts val="100"/>
              </a:spcBef>
              <a:spcAft>
                <a:spcPts val="0"/>
              </a:spcAft>
              <a:buClr>
                <a:srgbClr val="3333CC"/>
              </a:buClr>
              <a:buSzPts val="2800"/>
              <a:buFont typeface="+mj-lt"/>
              <a:buAutoNum type="alphaLcParenR" startAt="4"/>
            </a:pPr>
            <a:r>
              <a:rPr lang="en-US" dirty="0">
                <a:ea typeface="Times New Roman"/>
                <a:cs typeface="Times New Roman"/>
                <a:sym typeface="Times New Roman"/>
              </a:rPr>
              <a:t>Assume that each node send a message to the immediate neighbors  and find the distance between itself and these neighbors.</a:t>
            </a:r>
          </a:p>
          <a:p>
            <a:pPr marL="622300" marR="5080" lvl="0" indent="-609600" algn="just" rtl="0">
              <a:lnSpc>
                <a:spcPct val="150000"/>
              </a:lnSpc>
              <a:spcBef>
                <a:spcPts val="100"/>
              </a:spcBef>
              <a:spcAft>
                <a:spcPts val="0"/>
              </a:spcAft>
              <a:buClr>
                <a:srgbClr val="3333CC"/>
              </a:buClr>
              <a:buSzPts val="2800"/>
              <a:buFont typeface="+mj-lt"/>
              <a:buAutoNum type="alphaLcParenR" startAt="4"/>
            </a:pPr>
            <a:r>
              <a:rPr lang="en-US" dirty="0">
                <a:ea typeface="Times New Roman"/>
                <a:cs typeface="Times New Roman"/>
                <a:sym typeface="Times New Roman"/>
              </a:rPr>
              <a:t>The distance of any entry that is not a neighbor is marked as </a:t>
            </a:r>
            <a:r>
              <a:rPr lang="en-US" dirty="0">
                <a:solidFill>
                  <a:srgbClr val="7030A0"/>
                </a:solidFill>
                <a:ea typeface="Times New Roman"/>
                <a:cs typeface="Times New Roman"/>
                <a:sym typeface="Times New Roman"/>
              </a:rPr>
              <a:t>infinite</a:t>
            </a:r>
            <a:r>
              <a:rPr lang="en-US" dirty="0">
                <a:ea typeface="Times New Roman"/>
                <a:cs typeface="Times New Roman"/>
                <a:sym typeface="Times New Roman"/>
              </a:rPr>
              <a:t> (unreachable)</a:t>
            </a:r>
            <a:endParaRPr dirty="0">
              <a:ea typeface="Times New Roman"/>
              <a:cs typeface="Times New Roman"/>
              <a:sym typeface="Times New Roman"/>
            </a:endParaRPr>
          </a:p>
        </p:txBody>
      </p:sp>
      <p:sp>
        <p:nvSpPr>
          <p:cNvPr id="152" name="Google Shape;152;p22"/>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dirty="0">
                <a:ea typeface="Arial"/>
                <a:sym typeface="Arial"/>
              </a:rPr>
              <a:t>Initialization</a:t>
            </a:r>
            <a:endParaRPr dirty="0">
              <a:ea typeface="Arial"/>
              <a:sym typeface="Arial"/>
            </a:endParaRPr>
          </a:p>
        </p:txBody>
      </p:sp>
    </p:spTree>
    <p:extLst>
      <p:ext uri="{BB962C8B-B14F-4D97-AF65-F5344CB8AC3E}">
        <p14:creationId xmlns:p14="http://schemas.microsoft.com/office/powerpoint/2010/main" val="177898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Initialization of tables in distance vector routing (DVR)</a:t>
            </a:r>
            <a:endParaRPr/>
          </a:p>
        </p:txBody>
      </p:sp>
      <p:sp>
        <p:nvSpPr>
          <p:cNvPr id="158" name="Google Shape;158;p23"/>
          <p:cNvSpPr/>
          <p:nvPr/>
        </p:nvSpPr>
        <p:spPr>
          <a:xfrm>
            <a:off x="539867" y="1552541"/>
            <a:ext cx="8384213" cy="4622118"/>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body" idx="1"/>
          </p:nvPr>
        </p:nvSpPr>
        <p:spPr>
          <a:xfrm>
            <a:off x="269833" y="1361440"/>
            <a:ext cx="8510373" cy="5352511"/>
          </a:xfrm>
          <a:prstGeom prst="rect">
            <a:avLst/>
          </a:prstGeom>
          <a:noFill/>
          <a:ln>
            <a:noFill/>
          </a:ln>
        </p:spPr>
        <p:txBody>
          <a:bodyPr spcFirstLastPara="1" wrap="square" lIns="91425" tIns="45700" rIns="91425" bIns="45700" anchor="t" anchorCtr="0">
            <a:noAutofit/>
          </a:bodyPr>
          <a:lstStyle/>
          <a:p>
            <a:pPr marL="622300" lvl="0" indent="-609600" algn="just" rtl="0">
              <a:lnSpc>
                <a:spcPct val="150000"/>
              </a:lnSpc>
              <a:spcBef>
                <a:spcPts val="0"/>
              </a:spcBef>
              <a:spcAft>
                <a:spcPts val="0"/>
              </a:spcAft>
              <a:buClr>
                <a:srgbClr val="3333CC"/>
              </a:buClr>
              <a:buSzPts val="2590"/>
              <a:buAutoNum type="alphaLcParenR"/>
            </a:pPr>
            <a:r>
              <a:rPr lang="en-US" dirty="0">
                <a:ea typeface="Times New Roman"/>
                <a:cs typeface="Times New Roman"/>
                <a:sym typeface="Times New Roman"/>
              </a:rPr>
              <a:t>How much of the table must be shared with each neighbor?</a:t>
            </a:r>
          </a:p>
          <a:p>
            <a:pPr marL="622300" lvl="0" indent="-609600" algn="just" rtl="0">
              <a:lnSpc>
                <a:spcPct val="150000"/>
              </a:lnSpc>
              <a:spcBef>
                <a:spcPts val="0"/>
              </a:spcBef>
              <a:spcAft>
                <a:spcPts val="0"/>
              </a:spcAft>
              <a:buClr>
                <a:srgbClr val="3333CC"/>
              </a:buClr>
              <a:buSzPts val="2590"/>
              <a:buAutoNum type="alphaLcParenR"/>
            </a:pPr>
            <a:r>
              <a:rPr lang="en-US" dirty="0">
                <a:cs typeface="Times New Roman"/>
                <a:sym typeface="Times New Roman"/>
              </a:rPr>
              <a:t>The third column of the table (next hop) is not useful for the neighbor.</a:t>
            </a:r>
          </a:p>
          <a:p>
            <a:pPr marL="622300" lvl="0" indent="-609600" algn="just" rtl="0">
              <a:lnSpc>
                <a:spcPct val="150000"/>
              </a:lnSpc>
              <a:spcBef>
                <a:spcPts val="0"/>
              </a:spcBef>
              <a:spcAft>
                <a:spcPts val="0"/>
              </a:spcAft>
              <a:buClr>
                <a:srgbClr val="3333CC"/>
              </a:buClr>
              <a:buSzPts val="2590"/>
              <a:buAutoNum type="alphaLcParenR"/>
            </a:pPr>
            <a:r>
              <a:rPr lang="en-IN" dirty="0"/>
              <a:t>When the neighbour receives a table, this column needs to be replaced with the </a:t>
            </a:r>
            <a:r>
              <a:rPr lang="en-IN" dirty="0">
                <a:solidFill>
                  <a:srgbClr val="7030A0"/>
                </a:solidFill>
              </a:rPr>
              <a:t>sender's name</a:t>
            </a:r>
            <a:r>
              <a:rPr lang="en-IN" dirty="0"/>
              <a:t>.</a:t>
            </a:r>
            <a:endParaRPr dirty="0"/>
          </a:p>
        </p:txBody>
      </p:sp>
      <p:sp>
        <p:nvSpPr>
          <p:cNvPr id="164" name="Google Shape;164;p24"/>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Sharing in distance vector routing (DVR)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body" idx="1"/>
          </p:nvPr>
        </p:nvSpPr>
        <p:spPr>
          <a:xfrm>
            <a:off x="269834" y="1361440"/>
            <a:ext cx="8461212" cy="5352511"/>
          </a:xfrm>
          <a:prstGeom prst="rect">
            <a:avLst/>
          </a:prstGeom>
          <a:noFill/>
          <a:ln>
            <a:noFill/>
          </a:ln>
        </p:spPr>
        <p:txBody>
          <a:bodyPr spcFirstLastPara="1" wrap="square" lIns="91425" tIns="45700" rIns="91425" bIns="45700" anchor="t" anchorCtr="0">
            <a:noAutofit/>
          </a:bodyPr>
          <a:lstStyle/>
          <a:p>
            <a:pPr marL="622300" marR="349885" lvl="0" indent="-609600" algn="just" rtl="0">
              <a:lnSpc>
                <a:spcPct val="150000"/>
              </a:lnSpc>
              <a:spcBef>
                <a:spcPts val="590"/>
              </a:spcBef>
              <a:spcAft>
                <a:spcPts val="0"/>
              </a:spcAft>
              <a:buClr>
                <a:srgbClr val="3333CC"/>
              </a:buClr>
              <a:buSzPts val="2590"/>
              <a:buFont typeface="+mj-lt"/>
              <a:buAutoNum type="alphaLcParenR" startAt="4"/>
            </a:pPr>
            <a:r>
              <a:rPr lang="en-US" dirty="0">
                <a:ea typeface="Times New Roman"/>
                <a:cs typeface="Times New Roman"/>
                <a:sym typeface="Times New Roman"/>
              </a:rPr>
              <a:t>If any of the rows can be used, the next node column filled with sender of the table.</a:t>
            </a:r>
          </a:p>
          <a:p>
            <a:pPr marL="622300" marR="5080" lvl="0" indent="-609600" algn="just" rtl="0">
              <a:lnSpc>
                <a:spcPct val="150000"/>
              </a:lnSpc>
              <a:spcBef>
                <a:spcPts val="600"/>
              </a:spcBef>
              <a:spcAft>
                <a:spcPts val="0"/>
              </a:spcAft>
              <a:buClr>
                <a:srgbClr val="3333CC"/>
              </a:buClr>
              <a:buSzPts val="2590"/>
              <a:buFont typeface="+mj-lt"/>
              <a:buAutoNum type="alphaLcParenR" startAt="4"/>
            </a:pPr>
            <a:r>
              <a:rPr lang="en-US" dirty="0">
                <a:ea typeface="Times New Roman"/>
                <a:cs typeface="Times New Roman"/>
                <a:sym typeface="Times New Roman"/>
              </a:rPr>
              <a:t>Therefore, a node can send only the </a:t>
            </a:r>
            <a:r>
              <a:rPr lang="en-US" dirty="0">
                <a:solidFill>
                  <a:srgbClr val="7030A0"/>
                </a:solidFill>
                <a:ea typeface="Times New Roman"/>
                <a:cs typeface="Times New Roman"/>
                <a:sym typeface="Times New Roman"/>
              </a:rPr>
              <a:t>first two column</a:t>
            </a:r>
            <a:r>
              <a:rPr lang="en-US" dirty="0">
                <a:solidFill>
                  <a:srgbClr val="FF00FF"/>
                </a:solidFill>
                <a:ea typeface="Times New Roman"/>
                <a:cs typeface="Times New Roman"/>
                <a:sym typeface="Times New Roman"/>
              </a:rPr>
              <a:t> </a:t>
            </a:r>
            <a:r>
              <a:rPr lang="en-US" dirty="0">
                <a:ea typeface="Times New Roman"/>
                <a:cs typeface="Times New Roman"/>
                <a:sym typeface="Times New Roman"/>
              </a:rPr>
              <a:t>of its table to  any neighbor.</a:t>
            </a:r>
            <a:endParaRPr dirty="0"/>
          </a:p>
          <a:p>
            <a:pPr marL="514350" lvl="0" indent="-514350" algn="just" rtl="0">
              <a:lnSpc>
                <a:spcPct val="150000"/>
              </a:lnSpc>
              <a:spcBef>
                <a:spcPts val="1000"/>
              </a:spcBef>
              <a:spcAft>
                <a:spcPts val="0"/>
              </a:spcAft>
              <a:buSzPts val="2590"/>
              <a:buFont typeface="+mj-lt"/>
              <a:buAutoNum type="alphaLcParenR" startAt="4"/>
            </a:pPr>
            <a:endParaRPr dirty="0"/>
          </a:p>
        </p:txBody>
      </p:sp>
      <p:sp>
        <p:nvSpPr>
          <p:cNvPr id="164" name="Google Shape;164;p24"/>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Sharing in distance vector routing (DVR)</a:t>
            </a:r>
            <a:endParaRPr/>
          </a:p>
        </p:txBody>
      </p:sp>
    </p:spTree>
    <p:extLst>
      <p:ext uri="{BB962C8B-B14F-4D97-AF65-F5344CB8AC3E}">
        <p14:creationId xmlns:p14="http://schemas.microsoft.com/office/powerpoint/2010/main" val="306247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Updating in distance vector routing example: </a:t>
            </a:r>
            <a:br>
              <a:rPr lang="en-US" dirty="0"/>
            </a:br>
            <a:r>
              <a:rPr lang="en-US" dirty="0"/>
              <a:t>C to A</a:t>
            </a:r>
            <a:endParaRPr dirty="0"/>
          </a:p>
        </p:txBody>
      </p:sp>
      <p:sp>
        <p:nvSpPr>
          <p:cNvPr id="170" name="Google Shape;170;p25"/>
          <p:cNvSpPr/>
          <p:nvPr/>
        </p:nvSpPr>
        <p:spPr>
          <a:xfrm>
            <a:off x="390874" y="1517963"/>
            <a:ext cx="8412163" cy="4817752"/>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25"/>
          <p:cNvSpPr txBox="1"/>
          <p:nvPr/>
        </p:nvSpPr>
        <p:spPr>
          <a:xfrm>
            <a:off x="4172403" y="1786085"/>
            <a:ext cx="2729842" cy="67198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dirty="0">
                <a:solidFill>
                  <a:schemeClr val="dk1"/>
                </a:solidFill>
                <a:latin typeface="Bahnschrift" panose="020B0502040204020203" pitchFamily="34" charset="0"/>
                <a:sym typeface="Arial"/>
              </a:rPr>
              <a:t>A to A via C: ACA = AC+ CA = 2+2</a:t>
            </a:r>
            <a:endParaRPr dirty="0">
              <a:solidFill>
                <a:schemeClr val="dk1"/>
              </a:solidFill>
              <a:latin typeface="Bahnschrift" panose="020B0502040204020203" pitchFamily="34" charset="0"/>
              <a:sym typeface="Arial"/>
            </a:endParaRPr>
          </a:p>
          <a:p>
            <a:pPr marL="12700" marR="0" lvl="0" indent="0" algn="ctr" rtl="0">
              <a:lnSpc>
                <a:spcPct val="100000"/>
              </a:lnSpc>
              <a:spcBef>
                <a:spcPts val="1160"/>
              </a:spcBef>
              <a:spcAft>
                <a:spcPts val="0"/>
              </a:spcAft>
              <a:buNone/>
            </a:pPr>
            <a:r>
              <a:rPr lang="en-US" dirty="0">
                <a:solidFill>
                  <a:schemeClr val="dk1"/>
                </a:solidFill>
                <a:latin typeface="Bahnschrift" panose="020B0502040204020203" pitchFamily="34" charset="0"/>
                <a:sym typeface="Arial"/>
              </a:rPr>
              <a:t>A to B via C: ACB = AC + CB = 2+4</a:t>
            </a:r>
            <a:endParaRPr dirty="0">
              <a:solidFill>
                <a:schemeClr val="dk1"/>
              </a:solidFill>
              <a:latin typeface="Bahnschrift" panose="020B0502040204020203" pitchFamily="34" charset="0"/>
              <a:sym typeface="Arial"/>
            </a:endParaRPr>
          </a:p>
        </p:txBody>
      </p:sp>
      <p:sp>
        <p:nvSpPr>
          <p:cNvPr id="172" name="Google Shape;172;p25"/>
          <p:cNvSpPr txBox="1"/>
          <p:nvPr/>
        </p:nvSpPr>
        <p:spPr>
          <a:xfrm>
            <a:off x="4044583" y="3149600"/>
            <a:ext cx="2985481" cy="558800"/>
          </a:xfrm>
          <a:prstGeom prst="rect">
            <a:avLst/>
          </a:prstGeom>
          <a:noFill/>
          <a:ln>
            <a:noFill/>
          </a:ln>
        </p:spPr>
        <p:txBody>
          <a:bodyPr spcFirstLastPara="1" wrap="square" lIns="0" tIns="12700" rIns="0" bIns="0" anchor="t" anchorCtr="0">
            <a:noAutofit/>
          </a:bodyPr>
          <a:lstStyle/>
          <a:p>
            <a:pPr marL="12700" marR="5080" lvl="0" indent="0" algn="ctr" rtl="0">
              <a:lnSpc>
                <a:spcPct val="145800"/>
              </a:lnSpc>
              <a:spcBef>
                <a:spcPts val="0"/>
              </a:spcBef>
              <a:spcAft>
                <a:spcPts val="0"/>
              </a:spcAft>
              <a:buNone/>
            </a:pPr>
            <a:r>
              <a:rPr lang="en-US" dirty="0">
                <a:solidFill>
                  <a:schemeClr val="dk1"/>
                </a:solidFill>
                <a:latin typeface="Bahnschrift" panose="020B0502040204020203" pitchFamily="34" charset="0"/>
                <a:sym typeface="Arial"/>
              </a:rPr>
              <a:t>A to D via C: ACD = AC + CD = 2+ inf.  A to E via C: ACD = AC + CE = 2+4</a:t>
            </a:r>
            <a:endParaRPr dirty="0">
              <a:solidFill>
                <a:schemeClr val="dk1"/>
              </a:solidFill>
              <a:latin typeface="Bahnschrift" panose="020B0502040204020203" pitchFamily="34" charset="0"/>
              <a:sym typeface="Arial"/>
            </a:endParaRPr>
          </a:p>
        </p:txBody>
      </p:sp>
      <p:sp>
        <p:nvSpPr>
          <p:cNvPr id="173" name="Google Shape;173;p25"/>
          <p:cNvSpPr txBox="1"/>
          <p:nvPr/>
        </p:nvSpPr>
        <p:spPr>
          <a:xfrm>
            <a:off x="658762" y="5125720"/>
            <a:ext cx="3165986" cy="390177"/>
          </a:xfrm>
          <a:prstGeom prst="rect">
            <a:avLst/>
          </a:prstGeom>
          <a:noFill/>
          <a:ln>
            <a:noFill/>
          </a:ln>
        </p:spPr>
        <p:txBody>
          <a:bodyPr spcFirstLastPara="1" wrap="square" lIns="0" tIns="12700" rIns="0" bIns="0" anchor="t" anchorCtr="0">
            <a:noAutofit/>
          </a:bodyPr>
          <a:lstStyle/>
          <a:p>
            <a:pPr marL="12700" marR="0" lvl="0" indent="0" algn="l" rtl="0">
              <a:lnSpc>
                <a:spcPct val="100000"/>
              </a:lnSpc>
              <a:spcBef>
                <a:spcPts val="0"/>
              </a:spcBef>
              <a:spcAft>
                <a:spcPts val="0"/>
              </a:spcAft>
              <a:buNone/>
            </a:pPr>
            <a:r>
              <a:rPr lang="en-US" sz="1600" dirty="0">
                <a:solidFill>
                  <a:schemeClr val="dk1"/>
                </a:solidFill>
                <a:latin typeface="Bahnschrift" panose="020B0502040204020203" pitchFamily="34" charset="0"/>
                <a:sym typeface="Arial"/>
              </a:rPr>
              <a:t>A to C via C: ACB = AC + CC = 2+0</a:t>
            </a:r>
            <a:endParaRPr sz="1600" dirty="0">
              <a:solidFill>
                <a:schemeClr val="dk1"/>
              </a:solidFill>
              <a:latin typeface="Bahnschrift" panose="020B0502040204020203" pitchFamily="34" charset="0"/>
              <a:sym typeface="Arial"/>
            </a:endParaRPr>
          </a:p>
        </p:txBody>
      </p:sp>
      <p:grpSp>
        <p:nvGrpSpPr>
          <p:cNvPr id="174" name="Google Shape;174;p25"/>
          <p:cNvGrpSpPr/>
          <p:nvPr/>
        </p:nvGrpSpPr>
        <p:grpSpPr>
          <a:xfrm>
            <a:off x="1549400" y="2908299"/>
            <a:ext cx="673100" cy="2082800"/>
            <a:chOff x="1549400" y="2908299"/>
            <a:chExt cx="673100" cy="2082800"/>
          </a:xfrm>
        </p:grpSpPr>
        <p:sp>
          <p:nvSpPr>
            <p:cNvPr id="175" name="Google Shape;175;p25"/>
            <p:cNvSpPr/>
            <p:nvPr/>
          </p:nvSpPr>
          <p:spPr>
            <a:xfrm>
              <a:off x="1549400" y="2908299"/>
              <a:ext cx="673100" cy="2037080"/>
            </a:xfrm>
            <a:custGeom>
              <a:avLst/>
              <a:gdLst/>
              <a:ahLst/>
              <a:cxnLst/>
              <a:rect l="l" t="t" r="r" b="b"/>
              <a:pathLst>
                <a:path w="673100" h="2037079" extrusionOk="0">
                  <a:moveTo>
                    <a:pt x="673100" y="0"/>
                  </a:moveTo>
                  <a:lnTo>
                    <a:pt x="637056" y="43680"/>
                  </a:lnTo>
                  <a:lnTo>
                    <a:pt x="601104" y="87354"/>
                  </a:lnTo>
                  <a:lnTo>
                    <a:pt x="565337" y="131003"/>
                  </a:lnTo>
                  <a:lnTo>
                    <a:pt x="529845" y="174612"/>
                  </a:lnTo>
                  <a:lnTo>
                    <a:pt x="494721" y="218161"/>
                  </a:lnTo>
                  <a:lnTo>
                    <a:pt x="460057" y="261636"/>
                  </a:lnTo>
                  <a:lnTo>
                    <a:pt x="425946" y="305018"/>
                  </a:lnTo>
                  <a:lnTo>
                    <a:pt x="392478" y="348291"/>
                  </a:lnTo>
                  <a:lnTo>
                    <a:pt x="359746" y="391437"/>
                  </a:lnTo>
                  <a:lnTo>
                    <a:pt x="327841" y="434440"/>
                  </a:lnTo>
                  <a:lnTo>
                    <a:pt x="296857" y="477283"/>
                  </a:lnTo>
                  <a:lnTo>
                    <a:pt x="266885" y="519948"/>
                  </a:lnTo>
                  <a:lnTo>
                    <a:pt x="238016" y="562419"/>
                  </a:lnTo>
                  <a:lnTo>
                    <a:pt x="210343" y="604678"/>
                  </a:lnTo>
                  <a:lnTo>
                    <a:pt x="183958" y="646709"/>
                  </a:lnTo>
                  <a:lnTo>
                    <a:pt x="158953" y="688495"/>
                  </a:lnTo>
                  <a:lnTo>
                    <a:pt x="135420" y="730018"/>
                  </a:lnTo>
                  <a:lnTo>
                    <a:pt x="113450" y="771262"/>
                  </a:lnTo>
                  <a:lnTo>
                    <a:pt x="93136" y="812209"/>
                  </a:lnTo>
                  <a:lnTo>
                    <a:pt x="74570" y="852843"/>
                  </a:lnTo>
                  <a:lnTo>
                    <a:pt x="57844" y="893147"/>
                  </a:lnTo>
                  <a:lnTo>
                    <a:pt x="43049" y="933103"/>
                  </a:lnTo>
                  <a:lnTo>
                    <a:pt x="30279" y="972694"/>
                  </a:lnTo>
                  <a:lnTo>
                    <a:pt x="19623" y="1011904"/>
                  </a:lnTo>
                  <a:lnTo>
                    <a:pt x="11176" y="1050716"/>
                  </a:lnTo>
                  <a:lnTo>
                    <a:pt x="5028" y="1089112"/>
                  </a:lnTo>
                  <a:lnTo>
                    <a:pt x="1272" y="1127075"/>
                  </a:lnTo>
                  <a:lnTo>
                    <a:pt x="0" y="1164589"/>
                  </a:lnTo>
                  <a:lnTo>
                    <a:pt x="1690" y="1209303"/>
                  </a:lnTo>
                  <a:lnTo>
                    <a:pt x="6667" y="1253031"/>
                  </a:lnTo>
                  <a:lnTo>
                    <a:pt x="14790" y="1295828"/>
                  </a:lnTo>
                  <a:lnTo>
                    <a:pt x="25916" y="1337746"/>
                  </a:lnTo>
                  <a:lnTo>
                    <a:pt x="39904" y="1378837"/>
                  </a:lnTo>
                  <a:lnTo>
                    <a:pt x="56613" y="1419153"/>
                  </a:lnTo>
                  <a:lnTo>
                    <a:pt x="75901" y="1458749"/>
                  </a:lnTo>
                  <a:lnTo>
                    <a:pt x="97626" y="1497675"/>
                  </a:lnTo>
                  <a:lnTo>
                    <a:pt x="121648" y="1535985"/>
                  </a:lnTo>
                  <a:lnTo>
                    <a:pt x="147823" y="1573732"/>
                  </a:lnTo>
                  <a:lnTo>
                    <a:pt x="176012" y="1610967"/>
                  </a:lnTo>
                  <a:lnTo>
                    <a:pt x="206072" y="1647744"/>
                  </a:lnTo>
                  <a:lnTo>
                    <a:pt x="237862" y="1684115"/>
                  </a:lnTo>
                  <a:lnTo>
                    <a:pt x="271240" y="1720133"/>
                  </a:lnTo>
                  <a:lnTo>
                    <a:pt x="306065" y="1755850"/>
                  </a:lnTo>
                  <a:lnTo>
                    <a:pt x="342195" y="1791320"/>
                  </a:lnTo>
                  <a:lnTo>
                    <a:pt x="379488" y="1826594"/>
                  </a:lnTo>
                  <a:lnTo>
                    <a:pt x="417804" y="1861725"/>
                  </a:lnTo>
                  <a:lnTo>
                    <a:pt x="457000" y="1896766"/>
                  </a:lnTo>
                  <a:lnTo>
                    <a:pt x="496935" y="1931769"/>
                  </a:lnTo>
                  <a:lnTo>
                    <a:pt x="537468" y="1966787"/>
                  </a:lnTo>
                  <a:lnTo>
                    <a:pt x="578456" y="2001873"/>
                  </a:lnTo>
                  <a:lnTo>
                    <a:pt x="619760" y="2037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25"/>
            <p:cNvSpPr/>
            <p:nvPr/>
          </p:nvSpPr>
          <p:spPr>
            <a:xfrm>
              <a:off x="2141220" y="4913629"/>
              <a:ext cx="81280" cy="77470"/>
            </a:xfrm>
            <a:custGeom>
              <a:avLst/>
              <a:gdLst/>
              <a:ahLst/>
              <a:cxnLst/>
              <a:rect l="l" t="t" r="r" b="b"/>
              <a:pathLst>
                <a:path w="81280" h="77470" extrusionOk="0">
                  <a:moveTo>
                    <a:pt x="48260" y="0"/>
                  </a:moveTo>
                  <a:lnTo>
                    <a:pt x="0" y="57150"/>
                  </a:lnTo>
                  <a:lnTo>
                    <a:pt x="81280" y="77470"/>
                  </a:lnTo>
                  <a:lnTo>
                    <a:pt x="4826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body" idx="1"/>
          </p:nvPr>
        </p:nvSpPr>
        <p:spPr>
          <a:xfrm>
            <a:off x="269834" y="1361440"/>
            <a:ext cx="8530037" cy="4994911"/>
          </a:xfrm>
          <a:prstGeom prst="rect">
            <a:avLst/>
          </a:prstGeom>
          <a:noFill/>
          <a:ln>
            <a:noFill/>
          </a:ln>
        </p:spPr>
        <p:txBody>
          <a:bodyPr spcFirstLastPara="1" wrap="square" lIns="91425" tIns="45700" rIns="91425" bIns="45700" anchor="t" anchorCtr="0">
            <a:noAutofit/>
          </a:bodyPr>
          <a:lstStyle/>
          <a:p>
            <a:pPr marL="622300" marR="258445" lvl="0" indent="-609600" algn="just" rtl="0">
              <a:lnSpc>
                <a:spcPct val="150000"/>
              </a:lnSpc>
              <a:spcBef>
                <a:spcPts val="0"/>
              </a:spcBef>
              <a:spcAft>
                <a:spcPts val="0"/>
              </a:spcAft>
              <a:buClr>
                <a:srgbClr val="3333CC"/>
              </a:buClr>
              <a:buSzPts val="2590"/>
              <a:buAutoNum type="alphaLcParenR"/>
            </a:pPr>
            <a:r>
              <a:rPr lang="en-US" u="sng" dirty="0">
                <a:ea typeface="Times New Roman"/>
                <a:cs typeface="Times New Roman"/>
                <a:sym typeface="Times New Roman"/>
              </a:rPr>
              <a:t>Periodic Update:</a:t>
            </a:r>
            <a:r>
              <a:rPr lang="en-US" dirty="0">
                <a:ea typeface="Times New Roman"/>
                <a:cs typeface="Times New Roman"/>
                <a:sym typeface="Times New Roman"/>
              </a:rPr>
              <a:t> A node sends its table, normally every </a:t>
            </a:r>
            <a:r>
              <a:rPr lang="en-US" dirty="0">
                <a:solidFill>
                  <a:srgbClr val="00AFEF"/>
                </a:solidFill>
                <a:ea typeface="Times New Roman"/>
                <a:cs typeface="Times New Roman"/>
                <a:sym typeface="Times New Roman"/>
              </a:rPr>
              <a:t>30s</a:t>
            </a:r>
            <a:r>
              <a:rPr lang="en-US" dirty="0">
                <a:ea typeface="Times New Roman"/>
                <a:cs typeface="Times New Roman"/>
                <a:sym typeface="Times New Roman"/>
              </a:rPr>
              <a:t>, in a  periodic update, it depends on </a:t>
            </a:r>
            <a:r>
              <a:rPr lang="en-US" dirty="0">
                <a:solidFill>
                  <a:srgbClr val="FF0000"/>
                </a:solidFill>
                <a:ea typeface="Times New Roman"/>
                <a:cs typeface="Times New Roman"/>
                <a:sym typeface="Times New Roman"/>
              </a:rPr>
              <a:t>the protocol </a:t>
            </a:r>
            <a:r>
              <a:rPr lang="en-US" dirty="0">
                <a:ea typeface="Times New Roman"/>
                <a:cs typeface="Times New Roman"/>
                <a:sym typeface="Times New Roman"/>
              </a:rPr>
              <a:t>that is using DVR.</a:t>
            </a:r>
            <a:endParaRPr dirty="0">
              <a:ea typeface="Times New Roman"/>
              <a:cs typeface="Times New Roman"/>
              <a:sym typeface="Times New Roman"/>
            </a:endParaRPr>
          </a:p>
          <a:p>
            <a:pPr marL="622300" marR="5080" lvl="0" indent="-609600" algn="just" rtl="0">
              <a:lnSpc>
                <a:spcPct val="150000"/>
              </a:lnSpc>
              <a:spcBef>
                <a:spcPts val="600"/>
              </a:spcBef>
              <a:spcAft>
                <a:spcPts val="0"/>
              </a:spcAft>
              <a:buClr>
                <a:srgbClr val="3333CC"/>
              </a:buClr>
              <a:buSzPts val="2590"/>
              <a:buAutoNum type="alphaLcParenR"/>
            </a:pPr>
            <a:r>
              <a:rPr lang="en-US" u="sng" dirty="0">
                <a:ea typeface="Times New Roman"/>
                <a:cs typeface="Times New Roman"/>
                <a:sym typeface="Times New Roman"/>
              </a:rPr>
              <a:t>Triggered Update</a:t>
            </a:r>
            <a:r>
              <a:rPr lang="en-US" dirty="0">
                <a:ea typeface="Times New Roman"/>
                <a:cs typeface="Times New Roman"/>
                <a:sym typeface="Times New Roman"/>
              </a:rPr>
              <a:t>: A node sends its two-column routing table to its  neighbors anytime there is a change in its routing table.</a:t>
            </a:r>
            <a:endParaRPr dirty="0">
              <a:ea typeface="Times New Roman"/>
              <a:cs typeface="Times New Roman"/>
              <a:sym typeface="Times New Roman"/>
            </a:endParaRPr>
          </a:p>
        </p:txBody>
      </p:sp>
      <p:sp>
        <p:nvSpPr>
          <p:cNvPr id="182" name="Google Shape;182;p26"/>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When to Share in distance vector routing (DVR)</a:t>
            </a:r>
            <a:endParaRPr/>
          </a:p>
        </p:txBody>
      </p:sp>
    </p:spTree>
    <p:extLst>
      <p:ext uri="{BB962C8B-B14F-4D97-AF65-F5344CB8AC3E}">
        <p14:creationId xmlns:p14="http://schemas.microsoft.com/office/powerpoint/2010/main" val="120886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body" idx="1"/>
          </p:nvPr>
        </p:nvSpPr>
        <p:spPr>
          <a:xfrm>
            <a:off x="374716" y="1272950"/>
            <a:ext cx="8394567" cy="4994911"/>
          </a:xfrm>
          <a:prstGeom prst="rect">
            <a:avLst/>
          </a:prstGeom>
          <a:noFill/>
          <a:ln>
            <a:noFill/>
          </a:ln>
        </p:spPr>
        <p:txBody>
          <a:bodyPr spcFirstLastPara="1" wrap="square" lIns="91425" tIns="45700" rIns="91425" bIns="45700" anchor="t" anchorCtr="0">
            <a:noAutofit/>
          </a:bodyPr>
          <a:lstStyle/>
          <a:p>
            <a:pPr marL="622300" marR="733425" lvl="0" indent="-609600" algn="just" rtl="0">
              <a:lnSpc>
                <a:spcPct val="150000"/>
              </a:lnSpc>
              <a:spcBef>
                <a:spcPts val="600"/>
              </a:spcBef>
              <a:spcAft>
                <a:spcPts val="0"/>
              </a:spcAft>
              <a:buClr>
                <a:srgbClr val="3333CC"/>
              </a:buClr>
              <a:buSzPts val="2590"/>
              <a:buFont typeface="+mj-lt"/>
              <a:buAutoNum type="alphaLcParenR" startAt="3"/>
            </a:pPr>
            <a:r>
              <a:rPr lang="en-US" dirty="0">
                <a:ea typeface="Times New Roman"/>
                <a:cs typeface="Times New Roman"/>
                <a:sym typeface="Times New Roman"/>
              </a:rPr>
              <a:t>This is called triggered update the change can result from the  following:</a:t>
            </a:r>
            <a:endParaRPr dirty="0">
              <a:ea typeface="Times New Roman"/>
              <a:cs typeface="Times New Roman"/>
              <a:sym typeface="Times New Roman"/>
            </a:endParaRPr>
          </a:p>
          <a:p>
            <a:pPr marL="908050" marR="31115" lvl="0" indent="-514350" algn="just" rtl="0">
              <a:lnSpc>
                <a:spcPct val="150000"/>
              </a:lnSpc>
              <a:spcBef>
                <a:spcPts val="600"/>
              </a:spcBef>
              <a:spcAft>
                <a:spcPts val="0"/>
              </a:spcAft>
              <a:buSzPts val="2590"/>
              <a:buFont typeface="Arial" panose="020B0604020202020204" pitchFamily="34" charset="0"/>
              <a:buChar char="•"/>
            </a:pPr>
            <a:r>
              <a:rPr lang="en-US" dirty="0">
                <a:ea typeface="Times New Roman"/>
                <a:cs typeface="Times New Roman"/>
                <a:sym typeface="Times New Roman"/>
              </a:rPr>
              <a:t>A node receives a table from a neighbor, resulting in changes in its  own table after updating.</a:t>
            </a:r>
            <a:endParaRPr dirty="0"/>
          </a:p>
          <a:p>
            <a:pPr marL="908050" marR="105410" lvl="0" indent="-514350" algn="just" rtl="0">
              <a:lnSpc>
                <a:spcPct val="150000"/>
              </a:lnSpc>
              <a:spcBef>
                <a:spcPts val="600"/>
              </a:spcBef>
              <a:spcAft>
                <a:spcPts val="0"/>
              </a:spcAft>
              <a:buSzPts val="2590"/>
              <a:buFont typeface="Arial" panose="020B0604020202020204" pitchFamily="34" charset="0"/>
              <a:buChar char="•"/>
            </a:pPr>
            <a:r>
              <a:rPr lang="en-US" dirty="0">
                <a:ea typeface="Times New Roman"/>
                <a:cs typeface="Times New Roman"/>
                <a:sym typeface="Times New Roman"/>
              </a:rPr>
              <a:t>A node detects </a:t>
            </a:r>
            <a:r>
              <a:rPr lang="en-US" dirty="0">
                <a:solidFill>
                  <a:srgbClr val="00664C"/>
                </a:solidFill>
                <a:ea typeface="Times New Roman"/>
                <a:cs typeface="Times New Roman"/>
                <a:sym typeface="Times New Roman"/>
              </a:rPr>
              <a:t>some failure </a:t>
            </a:r>
            <a:r>
              <a:rPr lang="en-US" dirty="0">
                <a:ea typeface="Times New Roman"/>
                <a:cs typeface="Times New Roman"/>
                <a:sym typeface="Times New Roman"/>
              </a:rPr>
              <a:t>in the neighboring links which results  in a </a:t>
            </a:r>
            <a:r>
              <a:rPr lang="en-US" dirty="0">
                <a:solidFill>
                  <a:srgbClr val="FF0000"/>
                </a:solidFill>
                <a:ea typeface="Times New Roman"/>
                <a:cs typeface="Times New Roman"/>
                <a:sym typeface="Times New Roman"/>
              </a:rPr>
              <a:t>distance change to infinity.</a:t>
            </a:r>
            <a:endParaRPr dirty="0">
              <a:ea typeface="Times New Roman"/>
              <a:cs typeface="Times New Roman"/>
              <a:sym typeface="Times New Roman"/>
            </a:endParaRPr>
          </a:p>
        </p:txBody>
      </p:sp>
      <p:sp>
        <p:nvSpPr>
          <p:cNvPr id="182" name="Google Shape;182;p26"/>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When to Share in distance vector routing (DVR)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body" idx="1"/>
          </p:nvPr>
        </p:nvSpPr>
        <p:spPr>
          <a:xfrm>
            <a:off x="358322" y="1400769"/>
            <a:ext cx="8654246" cy="499491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rgbClr val="0070C0"/>
              </a:buClr>
              <a:buSzPts val="2800"/>
              <a:buNone/>
            </a:pPr>
            <a:r>
              <a:rPr lang="en-US" dirty="0">
                <a:ea typeface="Times New Roman"/>
                <a:cs typeface="Times New Roman"/>
                <a:sym typeface="Times New Roman"/>
              </a:rPr>
              <a:t>3 keys to understand how this algorithm works:</a:t>
            </a:r>
            <a:endParaRPr dirty="0">
              <a:ea typeface="Times New Roman"/>
              <a:cs typeface="Times New Roman"/>
              <a:sym typeface="Times New Roman"/>
            </a:endParaRPr>
          </a:p>
          <a:p>
            <a:pPr marL="812800" marR="5080" lvl="1" indent="-342900" algn="just" rtl="0">
              <a:lnSpc>
                <a:spcPct val="150000"/>
              </a:lnSpc>
              <a:spcBef>
                <a:spcPts val="425"/>
              </a:spcBef>
              <a:spcAft>
                <a:spcPts val="0"/>
              </a:spcAft>
              <a:buClr>
                <a:srgbClr val="3333CC"/>
              </a:buClr>
              <a:buSzPts val="2400"/>
              <a:buFont typeface="Times New Roman"/>
              <a:buChar char="•"/>
            </a:pPr>
            <a:r>
              <a:rPr lang="en-US" sz="2800" b="1" dirty="0">
                <a:latin typeface="Bahnschrift" panose="020B0502040204020203" pitchFamily="34" charset="0"/>
                <a:sym typeface="Arial"/>
              </a:rPr>
              <a:t>Sharing knowledge about the entire AS</a:t>
            </a:r>
            <a:r>
              <a:rPr lang="en-US" sz="2800" dirty="0">
                <a:latin typeface="Bahnschrift" panose="020B0502040204020203" pitchFamily="34" charset="0"/>
                <a:sym typeface="Arial"/>
              </a:rPr>
              <a:t>. Each router  shares its knowledge about the entire AS with  </a:t>
            </a:r>
            <a:r>
              <a:rPr lang="en-US" sz="2800" dirty="0" err="1">
                <a:latin typeface="Bahnschrift" panose="020B0502040204020203" pitchFamily="34" charset="0"/>
                <a:sym typeface="Arial"/>
              </a:rPr>
              <a:t>neighbours</a:t>
            </a:r>
            <a:r>
              <a:rPr lang="en-US" sz="2800" dirty="0">
                <a:latin typeface="Bahnschrift" panose="020B0502040204020203" pitchFamily="34" charset="0"/>
                <a:sym typeface="Arial"/>
              </a:rPr>
              <a:t>. It sends whatever it has.</a:t>
            </a:r>
            <a:endParaRPr sz="2800" dirty="0">
              <a:latin typeface="Bahnschrift" panose="020B0502040204020203" pitchFamily="34" charset="0"/>
              <a:sym typeface="Arial"/>
            </a:endParaRPr>
          </a:p>
          <a:p>
            <a:pPr marL="812800" marR="521969" lvl="1" indent="-228600" algn="just" rtl="0">
              <a:lnSpc>
                <a:spcPct val="150000"/>
              </a:lnSpc>
              <a:spcBef>
                <a:spcPts val="600"/>
              </a:spcBef>
              <a:spcAft>
                <a:spcPts val="0"/>
              </a:spcAft>
              <a:buSzPts val="2400"/>
              <a:buChar char="•"/>
            </a:pPr>
            <a:r>
              <a:rPr lang="en-US" sz="2800" b="1" dirty="0">
                <a:latin typeface="Bahnschrift" panose="020B0502040204020203" pitchFamily="34" charset="0"/>
                <a:sym typeface="Arial"/>
              </a:rPr>
              <a:t>Sharing </a:t>
            </a:r>
            <a:r>
              <a:rPr lang="en-US" sz="2800" b="1" dirty="0">
                <a:solidFill>
                  <a:srgbClr val="FF3300"/>
                </a:solidFill>
                <a:latin typeface="Bahnschrift" panose="020B0502040204020203" pitchFamily="34" charset="0"/>
                <a:sym typeface="Arial"/>
              </a:rPr>
              <a:t>only with immediate </a:t>
            </a:r>
            <a:r>
              <a:rPr lang="en-US" sz="2800" b="1" dirty="0" err="1">
                <a:solidFill>
                  <a:srgbClr val="FF3300"/>
                </a:solidFill>
                <a:latin typeface="Bahnschrift" panose="020B0502040204020203" pitchFamily="34" charset="0"/>
                <a:sym typeface="Arial"/>
              </a:rPr>
              <a:t>neighbours</a:t>
            </a:r>
            <a:r>
              <a:rPr lang="en-US" sz="2800" dirty="0">
                <a:latin typeface="Bahnschrift" panose="020B0502040204020203" pitchFamily="34" charset="0"/>
                <a:sym typeface="Arial"/>
              </a:rPr>
              <a:t>. Each  router sends whatever knowledge it has thru </a:t>
            </a:r>
            <a:r>
              <a:rPr lang="en-US" sz="2800" b="1" dirty="0">
                <a:latin typeface="Bahnschrift" panose="020B0502040204020203" pitchFamily="34" charset="0"/>
                <a:sym typeface="Arial"/>
              </a:rPr>
              <a:t>all </a:t>
            </a:r>
            <a:r>
              <a:rPr lang="en-US" sz="2800" dirty="0">
                <a:latin typeface="Bahnschrift" panose="020B0502040204020203" pitchFamily="34" charset="0"/>
                <a:sym typeface="Arial"/>
              </a:rPr>
              <a:t>its  interface.</a:t>
            </a:r>
            <a:endParaRPr sz="2800" dirty="0">
              <a:latin typeface="Bahnschrift" panose="020B0502040204020203" pitchFamily="34" charset="0"/>
            </a:endParaRPr>
          </a:p>
        </p:txBody>
      </p:sp>
      <p:sp>
        <p:nvSpPr>
          <p:cNvPr id="188" name="Google Shape;188;p27"/>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Distance vector routing</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body" idx="1"/>
          </p:nvPr>
        </p:nvSpPr>
        <p:spPr>
          <a:xfrm>
            <a:off x="358322" y="1400769"/>
            <a:ext cx="8654246" cy="4994911"/>
          </a:xfrm>
          <a:prstGeom prst="rect">
            <a:avLst/>
          </a:prstGeom>
          <a:noFill/>
          <a:ln>
            <a:noFill/>
          </a:ln>
        </p:spPr>
        <p:txBody>
          <a:bodyPr spcFirstLastPara="1" wrap="square" lIns="91425" tIns="45700" rIns="91425" bIns="45700" anchor="t" anchorCtr="0">
            <a:noAutofit/>
          </a:bodyPr>
          <a:lstStyle/>
          <a:p>
            <a:pPr marL="812800" lvl="1" indent="-228600" algn="just" rtl="0">
              <a:lnSpc>
                <a:spcPct val="150000"/>
              </a:lnSpc>
              <a:spcBef>
                <a:spcPts val="275"/>
              </a:spcBef>
              <a:spcAft>
                <a:spcPts val="0"/>
              </a:spcAft>
              <a:buSzPts val="2400"/>
              <a:buChar char="•"/>
            </a:pPr>
            <a:r>
              <a:rPr lang="en-US" sz="2800" b="1" dirty="0">
                <a:latin typeface="Bahnschrift" panose="020B0502040204020203" pitchFamily="34" charset="0"/>
                <a:sym typeface="Arial"/>
              </a:rPr>
              <a:t>Sharing at </a:t>
            </a:r>
            <a:r>
              <a:rPr lang="en-US" sz="2800" b="1" dirty="0">
                <a:solidFill>
                  <a:srgbClr val="FF3300"/>
                </a:solidFill>
                <a:latin typeface="Bahnschrift" panose="020B0502040204020203" pitchFamily="34" charset="0"/>
                <a:sym typeface="Arial"/>
              </a:rPr>
              <a:t>regular intervals</a:t>
            </a:r>
            <a:r>
              <a:rPr lang="en-US" sz="2800" dirty="0">
                <a:latin typeface="Bahnschrift" panose="020B0502040204020203" pitchFamily="34" charset="0"/>
                <a:sym typeface="Arial"/>
              </a:rPr>
              <a:t>. sends at fixed intervals, e.g. every 30 sec.</a:t>
            </a:r>
          </a:p>
          <a:p>
            <a:pPr marL="0" lvl="1" indent="0" algn="just">
              <a:lnSpc>
                <a:spcPct val="150000"/>
              </a:lnSpc>
              <a:spcBef>
                <a:spcPts val="275"/>
              </a:spcBef>
              <a:buNone/>
            </a:pPr>
            <a:r>
              <a:rPr lang="en-US" sz="2800" dirty="0">
                <a:solidFill>
                  <a:schemeClr val="dk1"/>
                </a:solidFill>
                <a:latin typeface="Bahnschrift" panose="020B0502040204020203" pitchFamily="34" charset="0"/>
                <a:sym typeface="Arial"/>
              </a:rPr>
              <a:t>Problems: Tedious comparing/updating process, slow  response to infinite loop problem, huge list to be  maintained!!</a:t>
            </a:r>
          </a:p>
        </p:txBody>
      </p:sp>
      <p:sp>
        <p:nvSpPr>
          <p:cNvPr id="188" name="Google Shape;188;p27"/>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Distance vector routing</a:t>
            </a:r>
            <a:endParaRPr dirty="0"/>
          </a:p>
        </p:txBody>
      </p:sp>
    </p:spTree>
    <p:extLst>
      <p:ext uri="{BB962C8B-B14F-4D97-AF65-F5344CB8AC3E}">
        <p14:creationId xmlns:p14="http://schemas.microsoft.com/office/powerpoint/2010/main" val="3129680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623888" y="1709739"/>
            <a:ext cx="7886700" cy="2852737"/>
          </a:xfrm>
          <a:prstGeom prst="rect">
            <a:avLst/>
          </a:prstGeom>
          <a:solidFill>
            <a:srgbClr val="7030A0"/>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Calibri"/>
              <a:buNone/>
            </a:pPr>
            <a:r>
              <a:rPr lang="en-US">
                <a:solidFill>
                  <a:schemeClr val="lt1"/>
                </a:solidFill>
              </a:rPr>
              <a:t>LINK State Routing</a:t>
            </a:r>
            <a:endParaRPr>
              <a:solidFill>
                <a:schemeClr val="lt1"/>
              </a:solidFill>
            </a:endParaRPr>
          </a:p>
        </p:txBody>
      </p:sp>
      <p:sp>
        <p:nvSpPr>
          <p:cNvPr id="195" name="Google Shape;195;p28"/>
          <p:cNvSpPr/>
          <p:nvPr/>
        </p:nvSpPr>
        <p:spPr>
          <a:xfrm>
            <a:off x="438411" y="1490597"/>
            <a:ext cx="8342334" cy="3344450"/>
          </a:xfrm>
          <a:prstGeom prst="rect">
            <a:avLst/>
          </a:prstGeom>
          <a:noFill/>
          <a:ln w="762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body" idx="1"/>
          </p:nvPr>
        </p:nvSpPr>
        <p:spPr>
          <a:xfrm>
            <a:off x="726063" y="2089492"/>
            <a:ext cx="7483874" cy="4283711"/>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49A0B1"/>
              </a:buClr>
              <a:buSzPts val="2800"/>
              <a:buNone/>
            </a:pPr>
            <a:r>
              <a:rPr lang="en-US" dirty="0"/>
              <a:t>After this lecture you will be able to</a:t>
            </a:r>
            <a:endParaRPr dirty="0"/>
          </a:p>
          <a:p>
            <a:pPr marL="685800" lvl="1" indent="-228600" algn="just">
              <a:spcBef>
                <a:spcPts val="1000"/>
              </a:spcBef>
              <a:buSzPts val="2800"/>
            </a:pPr>
            <a:r>
              <a:rPr lang="en-US" dirty="0">
                <a:latin typeface="Bahnschrift" panose="020B0502040204020203" pitchFamily="34" charset="0"/>
              </a:rPr>
              <a:t>what is Unicast Routing.</a:t>
            </a:r>
            <a:endParaRPr dirty="0">
              <a:latin typeface="Bahnschrift" panose="020B0502040204020203" pitchFamily="34" charset="0"/>
            </a:endParaRPr>
          </a:p>
          <a:p>
            <a:pPr marL="685800" lvl="1" indent="-228600" algn="just">
              <a:spcBef>
                <a:spcPts val="1000"/>
              </a:spcBef>
              <a:buSzPts val="2800"/>
            </a:pPr>
            <a:r>
              <a:rPr lang="en-US" dirty="0">
                <a:latin typeface="Bahnschrift" panose="020B0502040204020203" pitchFamily="34" charset="0"/>
              </a:rPr>
              <a:t>three major protocols for unicast routing.</a:t>
            </a:r>
            <a:endParaRPr dirty="0">
              <a:latin typeface="Bahnschrift" panose="020B0502040204020203" pitchFamily="34" charset="0"/>
            </a:endParaRPr>
          </a:p>
          <a:p>
            <a:pPr marL="685800" lvl="1" indent="-228600" algn="just">
              <a:spcBef>
                <a:spcPts val="1000"/>
              </a:spcBef>
              <a:buSzPts val="2800"/>
            </a:pPr>
            <a:r>
              <a:rPr lang="en-US" dirty="0">
                <a:latin typeface="Bahnschrift" panose="020B0502040204020203" pitchFamily="34" charset="0"/>
              </a:rPr>
              <a:t>classification of Routing Algorithms.</a:t>
            </a:r>
            <a:endParaRPr dirty="0">
              <a:latin typeface="Bahnschrift" panose="020B0502040204020203" pitchFamily="34" charset="0"/>
            </a:endParaRPr>
          </a:p>
          <a:p>
            <a:pPr marL="228600" lvl="0" indent="-50800" algn="l" rtl="0">
              <a:lnSpc>
                <a:spcPct val="150000"/>
              </a:lnSpc>
              <a:spcBef>
                <a:spcPts val="1000"/>
              </a:spcBef>
              <a:spcAft>
                <a:spcPts val="0"/>
              </a:spcAft>
              <a:buClr>
                <a:srgbClr val="49A0B1"/>
              </a:buClr>
              <a:buSzPts val="2800"/>
              <a:buNone/>
            </a:pPr>
            <a:endParaRPr dirty="0"/>
          </a:p>
          <a:p>
            <a:pPr marL="228600" lvl="0" indent="-50800" algn="l" rtl="0">
              <a:lnSpc>
                <a:spcPct val="150000"/>
              </a:lnSpc>
              <a:spcBef>
                <a:spcPts val="1000"/>
              </a:spcBef>
              <a:spcAft>
                <a:spcPts val="0"/>
              </a:spcAft>
              <a:buClr>
                <a:srgbClr val="49A0B1"/>
              </a:buClr>
              <a:buSzPts val="2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body" idx="1"/>
          </p:nvPr>
        </p:nvSpPr>
        <p:spPr>
          <a:xfrm>
            <a:off x="269833" y="1308096"/>
            <a:ext cx="8571843" cy="346971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800"/>
              <a:buNone/>
            </a:pPr>
            <a:r>
              <a:rPr lang="en-US" dirty="0"/>
              <a:t>If each node in the domain has the entire topology of the domain the list of nodes and links, how they are connected including the type, cost (metric), and condition of the links (up or down)-the node can use Dijkstra's algorithm to build a routing table.</a:t>
            </a:r>
            <a:endParaRPr dirty="0"/>
          </a:p>
        </p:txBody>
      </p:sp>
      <p:sp>
        <p:nvSpPr>
          <p:cNvPr id="201" name="Google Shape;201;p29"/>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0"/>
          <p:cNvPicPr preferRelativeResize="0">
            <a:picLocks noGrp="1"/>
          </p:cNvPicPr>
          <p:nvPr>
            <p:ph type="body" idx="1"/>
          </p:nvPr>
        </p:nvPicPr>
        <p:blipFill rotWithShape="1">
          <a:blip r:embed="rId3">
            <a:alphaModFix/>
          </a:blip>
          <a:srcRect l="17078" r="3688" b="14180"/>
          <a:stretch/>
        </p:blipFill>
        <p:spPr>
          <a:xfrm>
            <a:off x="448339" y="1597008"/>
            <a:ext cx="8297233" cy="4125367"/>
          </a:xfrm>
          <a:prstGeom prst="rect">
            <a:avLst/>
          </a:prstGeom>
          <a:noFill/>
          <a:ln>
            <a:noFill/>
          </a:ln>
        </p:spPr>
      </p:pic>
      <p:sp>
        <p:nvSpPr>
          <p:cNvPr id="207" name="Google Shape;207;p30"/>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2" name="Oval 1">
            <a:extLst>
              <a:ext uri="{FF2B5EF4-FFF2-40B4-BE49-F238E27FC236}">
                <a16:creationId xmlns:a16="http://schemas.microsoft.com/office/drawing/2014/main" id="{39CA632E-6C59-4578-8329-93808E7961CF}"/>
              </a:ext>
            </a:extLst>
          </p:cNvPr>
          <p:cNvSpPr/>
          <p:nvPr/>
        </p:nvSpPr>
        <p:spPr>
          <a:xfrm>
            <a:off x="2320413" y="2133600"/>
            <a:ext cx="462116" cy="511278"/>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A</a:t>
            </a:r>
          </a:p>
        </p:txBody>
      </p:sp>
      <p:sp>
        <p:nvSpPr>
          <p:cNvPr id="5" name="Oval 4">
            <a:extLst>
              <a:ext uri="{FF2B5EF4-FFF2-40B4-BE49-F238E27FC236}">
                <a16:creationId xmlns:a16="http://schemas.microsoft.com/office/drawing/2014/main" id="{FC4DD347-C71D-4538-BE8D-DC61CF96A91A}"/>
              </a:ext>
            </a:extLst>
          </p:cNvPr>
          <p:cNvSpPr/>
          <p:nvPr/>
        </p:nvSpPr>
        <p:spPr>
          <a:xfrm>
            <a:off x="3382297" y="3118917"/>
            <a:ext cx="462116" cy="511278"/>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C</a:t>
            </a:r>
          </a:p>
        </p:txBody>
      </p:sp>
      <p:sp>
        <p:nvSpPr>
          <p:cNvPr id="6" name="Oval 5">
            <a:extLst>
              <a:ext uri="{FF2B5EF4-FFF2-40B4-BE49-F238E27FC236}">
                <a16:creationId xmlns:a16="http://schemas.microsoft.com/office/drawing/2014/main" id="{E489A88A-B5ED-4CCE-9050-CE74270AD981}"/>
              </a:ext>
            </a:extLst>
          </p:cNvPr>
          <p:cNvSpPr/>
          <p:nvPr/>
        </p:nvSpPr>
        <p:spPr>
          <a:xfrm>
            <a:off x="6213988" y="2133600"/>
            <a:ext cx="462116" cy="511278"/>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B</a:t>
            </a:r>
          </a:p>
        </p:txBody>
      </p:sp>
      <p:sp>
        <p:nvSpPr>
          <p:cNvPr id="7" name="Oval 6">
            <a:extLst>
              <a:ext uri="{FF2B5EF4-FFF2-40B4-BE49-F238E27FC236}">
                <a16:creationId xmlns:a16="http://schemas.microsoft.com/office/drawing/2014/main" id="{35DC7A87-7A95-48D6-AB36-D6B453F77050}"/>
              </a:ext>
            </a:extLst>
          </p:cNvPr>
          <p:cNvSpPr/>
          <p:nvPr/>
        </p:nvSpPr>
        <p:spPr>
          <a:xfrm>
            <a:off x="6223820" y="4242619"/>
            <a:ext cx="462116" cy="511278"/>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E</a:t>
            </a:r>
          </a:p>
        </p:txBody>
      </p:sp>
      <p:sp>
        <p:nvSpPr>
          <p:cNvPr id="8" name="Oval 7">
            <a:extLst>
              <a:ext uri="{FF2B5EF4-FFF2-40B4-BE49-F238E27FC236}">
                <a16:creationId xmlns:a16="http://schemas.microsoft.com/office/drawing/2014/main" id="{A8C75D24-FACC-40C5-9AEB-E43645B35AF9}"/>
              </a:ext>
            </a:extLst>
          </p:cNvPr>
          <p:cNvSpPr/>
          <p:nvPr/>
        </p:nvSpPr>
        <p:spPr>
          <a:xfrm>
            <a:off x="2320413" y="4242619"/>
            <a:ext cx="462116" cy="511278"/>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D</a:t>
            </a:r>
          </a:p>
        </p:txBody>
      </p:sp>
      <p:sp>
        <p:nvSpPr>
          <p:cNvPr id="9" name="Oval 8">
            <a:extLst>
              <a:ext uri="{FF2B5EF4-FFF2-40B4-BE49-F238E27FC236}">
                <a16:creationId xmlns:a16="http://schemas.microsoft.com/office/drawing/2014/main" id="{A2EBDADD-4160-452B-A20B-60672AB184D9}"/>
              </a:ext>
            </a:extLst>
          </p:cNvPr>
          <p:cNvSpPr/>
          <p:nvPr/>
        </p:nvSpPr>
        <p:spPr>
          <a:xfrm>
            <a:off x="678427" y="1850766"/>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A</a:t>
            </a:r>
          </a:p>
        </p:txBody>
      </p:sp>
      <p:sp>
        <p:nvSpPr>
          <p:cNvPr id="10" name="Oval 9">
            <a:extLst>
              <a:ext uri="{FF2B5EF4-FFF2-40B4-BE49-F238E27FC236}">
                <a16:creationId xmlns:a16="http://schemas.microsoft.com/office/drawing/2014/main" id="{86FBB467-1C32-4D9C-B8A0-D1B6D42F2592}"/>
              </a:ext>
            </a:extLst>
          </p:cNvPr>
          <p:cNvSpPr/>
          <p:nvPr/>
        </p:nvSpPr>
        <p:spPr>
          <a:xfrm>
            <a:off x="1713161" y="1850766"/>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B</a:t>
            </a:r>
          </a:p>
        </p:txBody>
      </p:sp>
      <p:sp>
        <p:nvSpPr>
          <p:cNvPr id="13" name="Oval 12">
            <a:extLst>
              <a:ext uri="{FF2B5EF4-FFF2-40B4-BE49-F238E27FC236}">
                <a16:creationId xmlns:a16="http://schemas.microsoft.com/office/drawing/2014/main" id="{F2C24A51-0DEC-4C93-A40A-E2387899D2F6}"/>
              </a:ext>
            </a:extLst>
          </p:cNvPr>
          <p:cNvSpPr/>
          <p:nvPr/>
        </p:nvSpPr>
        <p:spPr>
          <a:xfrm>
            <a:off x="1000919" y="2094271"/>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C</a:t>
            </a:r>
          </a:p>
        </p:txBody>
      </p:sp>
      <p:sp>
        <p:nvSpPr>
          <p:cNvPr id="14" name="Oval 13">
            <a:extLst>
              <a:ext uri="{FF2B5EF4-FFF2-40B4-BE49-F238E27FC236}">
                <a16:creationId xmlns:a16="http://schemas.microsoft.com/office/drawing/2014/main" id="{628298C8-8ECB-461F-9B50-E30A29843AB9}"/>
              </a:ext>
            </a:extLst>
          </p:cNvPr>
          <p:cNvSpPr/>
          <p:nvPr/>
        </p:nvSpPr>
        <p:spPr>
          <a:xfrm>
            <a:off x="1718451" y="237522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E</a:t>
            </a:r>
          </a:p>
        </p:txBody>
      </p:sp>
      <p:sp>
        <p:nvSpPr>
          <p:cNvPr id="15" name="Oval 14">
            <a:extLst>
              <a:ext uri="{FF2B5EF4-FFF2-40B4-BE49-F238E27FC236}">
                <a16:creationId xmlns:a16="http://schemas.microsoft.com/office/drawing/2014/main" id="{4DC5CC2D-BCAC-48D1-A9F2-B19CE907D333}"/>
              </a:ext>
            </a:extLst>
          </p:cNvPr>
          <p:cNvSpPr/>
          <p:nvPr/>
        </p:nvSpPr>
        <p:spPr>
          <a:xfrm>
            <a:off x="702209" y="237522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D</a:t>
            </a:r>
          </a:p>
        </p:txBody>
      </p:sp>
      <p:sp>
        <p:nvSpPr>
          <p:cNvPr id="16" name="Oval 15">
            <a:extLst>
              <a:ext uri="{FF2B5EF4-FFF2-40B4-BE49-F238E27FC236}">
                <a16:creationId xmlns:a16="http://schemas.microsoft.com/office/drawing/2014/main" id="{7AA75824-0AF5-42D1-9C15-EDBB02C33F2E}"/>
              </a:ext>
            </a:extLst>
          </p:cNvPr>
          <p:cNvSpPr/>
          <p:nvPr/>
        </p:nvSpPr>
        <p:spPr>
          <a:xfrm>
            <a:off x="690127" y="3995766"/>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A</a:t>
            </a:r>
          </a:p>
        </p:txBody>
      </p:sp>
      <p:sp>
        <p:nvSpPr>
          <p:cNvPr id="17" name="Oval 16">
            <a:extLst>
              <a:ext uri="{FF2B5EF4-FFF2-40B4-BE49-F238E27FC236}">
                <a16:creationId xmlns:a16="http://schemas.microsoft.com/office/drawing/2014/main" id="{2F2D793B-EB06-492A-B4C5-7FD6801F82EB}"/>
              </a:ext>
            </a:extLst>
          </p:cNvPr>
          <p:cNvSpPr/>
          <p:nvPr/>
        </p:nvSpPr>
        <p:spPr>
          <a:xfrm>
            <a:off x="1724861" y="3995766"/>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B</a:t>
            </a:r>
          </a:p>
        </p:txBody>
      </p:sp>
      <p:sp>
        <p:nvSpPr>
          <p:cNvPr id="18" name="Oval 17">
            <a:extLst>
              <a:ext uri="{FF2B5EF4-FFF2-40B4-BE49-F238E27FC236}">
                <a16:creationId xmlns:a16="http://schemas.microsoft.com/office/drawing/2014/main" id="{E16417A6-5095-4362-9086-005A9DE99B41}"/>
              </a:ext>
            </a:extLst>
          </p:cNvPr>
          <p:cNvSpPr/>
          <p:nvPr/>
        </p:nvSpPr>
        <p:spPr>
          <a:xfrm>
            <a:off x="1012619" y="4239271"/>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C</a:t>
            </a:r>
          </a:p>
        </p:txBody>
      </p:sp>
      <p:sp>
        <p:nvSpPr>
          <p:cNvPr id="19" name="Oval 18">
            <a:extLst>
              <a:ext uri="{FF2B5EF4-FFF2-40B4-BE49-F238E27FC236}">
                <a16:creationId xmlns:a16="http://schemas.microsoft.com/office/drawing/2014/main" id="{6D018238-A3B7-44F9-8CC0-C9FE7EC3EEAD}"/>
              </a:ext>
            </a:extLst>
          </p:cNvPr>
          <p:cNvSpPr/>
          <p:nvPr/>
        </p:nvSpPr>
        <p:spPr>
          <a:xfrm>
            <a:off x="1730151" y="452022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E</a:t>
            </a:r>
          </a:p>
        </p:txBody>
      </p:sp>
      <p:sp>
        <p:nvSpPr>
          <p:cNvPr id="20" name="Oval 19">
            <a:extLst>
              <a:ext uri="{FF2B5EF4-FFF2-40B4-BE49-F238E27FC236}">
                <a16:creationId xmlns:a16="http://schemas.microsoft.com/office/drawing/2014/main" id="{F9A8C3CB-78AE-4275-996A-BAFF1882E3A3}"/>
              </a:ext>
            </a:extLst>
          </p:cNvPr>
          <p:cNvSpPr/>
          <p:nvPr/>
        </p:nvSpPr>
        <p:spPr>
          <a:xfrm>
            <a:off x="713909" y="452022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D</a:t>
            </a:r>
          </a:p>
        </p:txBody>
      </p:sp>
      <p:sp>
        <p:nvSpPr>
          <p:cNvPr id="21" name="Oval 20">
            <a:extLst>
              <a:ext uri="{FF2B5EF4-FFF2-40B4-BE49-F238E27FC236}">
                <a16:creationId xmlns:a16="http://schemas.microsoft.com/office/drawing/2014/main" id="{3A3AEFB2-3DCF-4F42-B8A5-CF07636CF0D2}"/>
              </a:ext>
            </a:extLst>
          </p:cNvPr>
          <p:cNvSpPr/>
          <p:nvPr/>
        </p:nvSpPr>
        <p:spPr>
          <a:xfrm>
            <a:off x="6993023" y="3995766"/>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A</a:t>
            </a:r>
          </a:p>
        </p:txBody>
      </p:sp>
      <p:sp>
        <p:nvSpPr>
          <p:cNvPr id="22" name="Oval 21">
            <a:extLst>
              <a:ext uri="{FF2B5EF4-FFF2-40B4-BE49-F238E27FC236}">
                <a16:creationId xmlns:a16="http://schemas.microsoft.com/office/drawing/2014/main" id="{18B94325-9C2C-4D04-9F63-43B733BAE3D2}"/>
              </a:ext>
            </a:extLst>
          </p:cNvPr>
          <p:cNvSpPr/>
          <p:nvPr/>
        </p:nvSpPr>
        <p:spPr>
          <a:xfrm>
            <a:off x="8027757" y="3995766"/>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B</a:t>
            </a:r>
          </a:p>
        </p:txBody>
      </p:sp>
      <p:sp>
        <p:nvSpPr>
          <p:cNvPr id="23" name="Oval 22">
            <a:extLst>
              <a:ext uri="{FF2B5EF4-FFF2-40B4-BE49-F238E27FC236}">
                <a16:creationId xmlns:a16="http://schemas.microsoft.com/office/drawing/2014/main" id="{03FC4135-385A-4BF4-AF3B-A81C69DD99DE}"/>
              </a:ext>
            </a:extLst>
          </p:cNvPr>
          <p:cNvSpPr/>
          <p:nvPr/>
        </p:nvSpPr>
        <p:spPr>
          <a:xfrm>
            <a:off x="7315515" y="4239271"/>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C</a:t>
            </a:r>
          </a:p>
        </p:txBody>
      </p:sp>
      <p:sp>
        <p:nvSpPr>
          <p:cNvPr id="24" name="Oval 23">
            <a:extLst>
              <a:ext uri="{FF2B5EF4-FFF2-40B4-BE49-F238E27FC236}">
                <a16:creationId xmlns:a16="http://schemas.microsoft.com/office/drawing/2014/main" id="{AE1F630D-DC39-4892-9D72-F1C903BEA5B2}"/>
              </a:ext>
            </a:extLst>
          </p:cNvPr>
          <p:cNvSpPr/>
          <p:nvPr/>
        </p:nvSpPr>
        <p:spPr>
          <a:xfrm>
            <a:off x="8033047" y="452022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E</a:t>
            </a:r>
          </a:p>
        </p:txBody>
      </p:sp>
      <p:sp>
        <p:nvSpPr>
          <p:cNvPr id="25" name="Oval 24">
            <a:extLst>
              <a:ext uri="{FF2B5EF4-FFF2-40B4-BE49-F238E27FC236}">
                <a16:creationId xmlns:a16="http://schemas.microsoft.com/office/drawing/2014/main" id="{8D7FA66B-2411-445B-96A8-D4821958287D}"/>
              </a:ext>
            </a:extLst>
          </p:cNvPr>
          <p:cNvSpPr/>
          <p:nvPr/>
        </p:nvSpPr>
        <p:spPr>
          <a:xfrm>
            <a:off x="7016805" y="452022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D</a:t>
            </a:r>
          </a:p>
        </p:txBody>
      </p:sp>
      <p:sp>
        <p:nvSpPr>
          <p:cNvPr id="26" name="Oval 25">
            <a:extLst>
              <a:ext uri="{FF2B5EF4-FFF2-40B4-BE49-F238E27FC236}">
                <a16:creationId xmlns:a16="http://schemas.microsoft.com/office/drawing/2014/main" id="{136518D6-80BF-4977-B9BF-D3090A0E6168}"/>
              </a:ext>
            </a:extLst>
          </p:cNvPr>
          <p:cNvSpPr/>
          <p:nvPr/>
        </p:nvSpPr>
        <p:spPr>
          <a:xfrm>
            <a:off x="3100022" y="398593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A</a:t>
            </a:r>
          </a:p>
        </p:txBody>
      </p:sp>
      <p:sp>
        <p:nvSpPr>
          <p:cNvPr id="27" name="Oval 26">
            <a:extLst>
              <a:ext uri="{FF2B5EF4-FFF2-40B4-BE49-F238E27FC236}">
                <a16:creationId xmlns:a16="http://schemas.microsoft.com/office/drawing/2014/main" id="{A19AC6AB-FF83-4C3B-A05C-8934BA9C1C54}"/>
              </a:ext>
            </a:extLst>
          </p:cNvPr>
          <p:cNvSpPr/>
          <p:nvPr/>
        </p:nvSpPr>
        <p:spPr>
          <a:xfrm>
            <a:off x="4134756" y="3985934"/>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B</a:t>
            </a:r>
          </a:p>
        </p:txBody>
      </p:sp>
      <p:sp>
        <p:nvSpPr>
          <p:cNvPr id="28" name="Oval 27">
            <a:extLst>
              <a:ext uri="{FF2B5EF4-FFF2-40B4-BE49-F238E27FC236}">
                <a16:creationId xmlns:a16="http://schemas.microsoft.com/office/drawing/2014/main" id="{9C7B8CB3-C053-4C17-821A-1F2693F9D067}"/>
              </a:ext>
            </a:extLst>
          </p:cNvPr>
          <p:cNvSpPr/>
          <p:nvPr/>
        </p:nvSpPr>
        <p:spPr>
          <a:xfrm>
            <a:off x="3422514" y="4229439"/>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C</a:t>
            </a:r>
          </a:p>
        </p:txBody>
      </p:sp>
      <p:sp>
        <p:nvSpPr>
          <p:cNvPr id="29" name="Oval 28">
            <a:extLst>
              <a:ext uri="{FF2B5EF4-FFF2-40B4-BE49-F238E27FC236}">
                <a16:creationId xmlns:a16="http://schemas.microsoft.com/office/drawing/2014/main" id="{B8C1B36E-6B79-401D-9F09-052E04910E64}"/>
              </a:ext>
            </a:extLst>
          </p:cNvPr>
          <p:cNvSpPr/>
          <p:nvPr/>
        </p:nvSpPr>
        <p:spPr>
          <a:xfrm>
            <a:off x="4140046" y="4510392"/>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E</a:t>
            </a:r>
          </a:p>
        </p:txBody>
      </p:sp>
      <p:sp>
        <p:nvSpPr>
          <p:cNvPr id="30" name="Oval 29">
            <a:extLst>
              <a:ext uri="{FF2B5EF4-FFF2-40B4-BE49-F238E27FC236}">
                <a16:creationId xmlns:a16="http://schemas.microsoft.com/office/drawing/2014/main" id="{0DA4EEBA-C40E-4776-B430-8AA3F7D41C17}"/>
              </a:ext>
            </a:extLst>
          </p:cNvPr>
          <p:cNvSpPr/>
          <p:nvPr/>
        </p:nvSpPr>
        <p:spPr>
          <a:xfrm>
            <a:off x="3123804" y="4510392"/>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D</a:t>
            </a:r>
          </a:p>
        </p:txBody>
      </p:sp>
      <p:sp>
        <p:nvSpPr>
          <p:cNvPr id="31" name="Oval 30">
            <a:extLst>
              <a:ext uri="{FF2B5EF4-FFF2-40B4-BE49-F238E27FC236}">
                <a16:creationId xmlns:a16="http://schemas.microsoft.com/office/drawing/2014/main" id="{C956D347-B871-4FAE-8331-243316D1445E}"/>
              </a:ext>
            </a:extLst>
          </p:cNvPr>
          <p:cNvSpPr/>
          <p:nvPr/>
        </p:nvSpPr>
        <p:spPr>
          <a:xfrm>
            <a:off x="6994839" y="1850765"/>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A</a:t>
            </a:r>
          </a:p>
        </p:txBody>
      </p:sp>
      <p:sp>
        <p:nvSpPr>
          <p:cNvPr id="32" name="Oval 31">
            <a:extLst>
              <a:ext uri="{FF2B5EF4-FFF2-40B4-BE49-F238E27FC236}">
                <a16:creationId xmlns:a16="http://schemas.microsoft.com/office/drawing/2014/main" id="{2CB7EFC3-0DD5-4229-8046-40BBAC23422D}"/>
              </a:ext>
            </a:extLst>
          </p:cNvPr>
          <p:cNvSpPr/>
          <p:nvPr/>
        </p:nvSpPr>
        <p:spPr>
          <a:xfrm>
            <a:off x="8029573" y="1850765"/>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B</a:t>
            </a:r>
          </a:p>
        </p:txBody>
      </p:sp>
      <p:sp>
        <p:nvSpPr>
          <p:cNvPr id="33" name="Oval 32">
            <a:extLst>
              <a:ext uri="{FF2B5EF4-FFF2-40B4-BE49-F238E27FC236}">
                <a16:creationId xmlns:a16="http://schemas.microsoft.com/office/drawing/2014/main" id="{00F50DDB-540A-42FE-8987-D5F87C9F611C}"/>
              </a:ext>
            </a:extLst>
          </p:cNvPr>
          <p:cNvSpPr/>
          <p:nvPr/>
        </p:nvSpPr>
        <p:spPr>
          <a:xfrm>
            <a:off x="7317331" y="2094270"/>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C</a:t>
            </a:r>
          </a:p>
        </p:txBody>
      </p:sp>
      <p:sp>
        <p:nvSpPr>
          <p:cNvPr id="34" name="Oval 33">
            <a:extLst>
              <a:ext uri="{FF2B5EF4-FFF2-40B4-BE49-F238E27FC236}">
                <a16:creationId xmlns:a16="http://schemas.microsoft.com/office/drawing/2014/main" id="{91D4FC6A-2619-4DA1-96A6-852EABD9C0DD}"/>
              </a:ext>
            </a:extLst>
          </p:cNvPr>
          <p:cNvSpPr/>
          <p:nvPr/>
        </p:nvSpPr>
        <p:spPr>
          <a:xfrm>
            <a:off x="8034863" y="2375223"/>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E</a:t>
            </a:r>
          </a:p>
        </p:txBody>
      </p:sp>
      <p:sp>
        <p:nvSpPr>
          <p:cNvPr id="35" name="Oval 34">
            <a:extLst>
              <a:ext uri="{FF2B5EF4-FFF2-40B4-BE49-F238E27FC236}">
                <a16:creationId xmlns:a16="http://schemas.microsoft.com/office/drawing/2014/main" id="{06F8E348-0BA8-4382-BDA5-514A18948AD3}"/>
              </a:ext>
            </a:extLst>
          </p:cNvPr>
          <p:cNvSpPr/>
          <p:nvPr/>
        </p:nvSpPr>
        <p:spPr>
          <a:xfrm>
            <a:off x="7018621" y="2375223"/>
            <a:ext cx="255638" cy="28283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800" dirty="0">
                <a:latin typeface="Bahnschrift" panose="020B0502040204020203" pitchFamily="34" charset="0"/>
              </a:rPr>
              <a:t>D</a:t>
            </a:r>
          </a:p>
        </p:txBody>
      </p:sp>
      <p:sp>
        <p:nvSpPr>
          <p:cNvPr id="3" name="Rectangle 2">
            <a:extLst>
              <a:ext uri="{FF2B5EF4-FFF2-40B4-BE49-F238E27FC236}">
                <a16:creationId xmlns:a16="http://schemas.microsoft.com/office/drawing/2014/main" id="{97B858C8-3A0B-47A7-8DC3-40B86D375088}"/>
              </a:ext>
            </a:extLst>
          </p:cNvPr>
          <p:cNvSpPr/>
          <p:nvPr/>
        </p:nvSpPr>
        <p:spPr>
          <a:xfrm>
            <a:off x="4134756" y="1995948"/>
            <a:ext cx="653554" cy="3516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ysClr val="windowText" lastClr="000000"/>
                </a:solidFill>
                <a:latin typeface="Bahnschrift" panose="020B0502040204020203" pitchFamily="34" charset="0"/>
              </a:rPr>
              <a:t>5</a:t>
            </a:r>
          </a:p>
        </p:txBody>
      </p:sp>
      <p:sp>
        <p:nvSpPr>
          <p:cNvPr id="37" name="Rectangle 36">
            <a:extLst>
              <a:ext uri="{FF2B5EF4-FFF2-40B4-BE49-F238E27FC236}">
                <a16:creationId xmlns:a16="http://schemas.microsoft.com/office/drawing/2014/main" id="{AF50EEF9-993E-4098-A504-CE53E41D1674}"/>
              </a:ext>
            </a:extLst>
          </p:cNvPr>
          <p:cNvSpPr/>
          <p:nvPr/>
        </p:nvSpPr>
        <p:spPr>
          <a:xfrm>
            <a:off x="5049156" y="2943087"/>
            <a:ext cx="653554" cy="3516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ysClr val="windowText" lastClr="000000"/>
                </a:solidFill>
                <a:latin typeface="Bahnschrift" panose="020B0502040204020203" pitchFamily="34" charset="0"/>
              </a:rPr>
              <a:t>4</a:t>
            </a:r>
          </a:p>
        </p:txBody>
      </p:sp>
      <p:sp>
        <p:nvSpPr>
          <p:cNvPr id="38" name="Rectangle 37">
            <a:extLst>
              <a:ext uri="{FF2B5EF4-FFF2-40B4-BE49-F238E27FC236}">
                <a16:creationId xmlns:a16="http://schemas.microsoft.com/office/drawing/2014/main" id="{C1915B5C-E19B-4E84-A1B2-5E8554BF8835}"/>
              </a:ext>
            </a:extLst>
          </p:cNvPr>
          <p:cNvSpPr/>
          <p:nvPr/>
        </p:nvSpPr>
        <p:spPr>
          <a:xfrm>
            <a:off x="3126664" y="2498543"/>
            <a:ext cx="255638" cy="3605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ysClr val="windowText" lastClr="000000"/>
                </a:solidFill>
                <a:latin typeface="Bahnschrift" panose="020B0502040204020203" pitchFamily="34" charset="0"/>
              </a:rPr>
              <a:t>2</a:t>
            </a:r>
          </a:p>
        </p:txBody>
      </p:sp>
      <p:sp>
        <p:nvSpPr>
          <p:cNvPr id="39" name="Rectangle 38">
            <a:extLst>
              <a:ext uri="{FF2B5EF4-FFF2-40B4-BE49-F238E27FC236}">
                <a16:creationId xmlns:a16="http://schemas.microsoft.com/office/drawing/2014/main" id="{F4710BFE-864A-4B39-A17B-F04BB5036055}"/>
              </a:ext>
            </a:extLst>
          </p:cNvPr>
          <p:cNvSpPr/>
          <p:nvPr/>
        </p:nvSpPr>
        <p:spPr>
          <a:xfrm>
            <a:off x="2231922" y="3248724"/>
            <a:ext cx="255638" cy="3605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ysClr val="windowText" lastClr="000000"/>
                </a:solidFill>
                <a:latin typeface="Bahnschrift" panose="020B0502040204020203" pitchFamily="34" charset="0"/>
              </a:rPr>
              <a:t>3</a:t>
            </a:r>
          </a:p>
        </p:txBody>
      </p:sp>
      <p:sp>
        <p:nvSpPr>
          <p:cNvPr id="40" name="Rectangle 39">
            <a:extLst>
              <a:ext uri="{FF2B5EF4-FFF2-40B4-BE49-F238E27FC236}">
                <a16:creationId xmlns:a16="http://schemas.microsoft.com/office/drawing/2014/main" id="{ECEE0CAB-FA93-423C-A07E-AB29B2D1B853}"/>
              </a:ext>
            </a:extLst>
          </p:cNvPr>
          <p:cNvSpPr/>
          <p:nvPr/>
        </p:nvSpPr>
        <p:spPr>
          <a:xfrm>
            <a:off x="5120295" y="3561056"/>
            <a:ext cx="255638" cy="3605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ysClr val="windowText" lastClr="000000"/>
                </a:solidFill>
                <a:latin typeface="Bahnschrift" panose="020B0502040204020203" pitchFamily="34" charset="0"/>
              </a:rPr>
              <a:t>4</a:t>
            </a:r>
          </a:p>
        </p:txBody>
      </p:sp>
      <p:sp>
        <p:nvSpPr>
          <p:cNvPr id="41" name="Rectangle 40">
            <a:extLst>
              <a:ext uri="{FF2B5EF4-FFF2-40B4-BE49-F238E27FC236}">
                <a16:creationId xmlns:a16="http://schemas.microsoft.com/office/drawing/2014/main" id="{C672AC2E-3935-42BE-B4FD-E93C95636C41}"/>
              </a:ext>
            </a:extLst>
          </p:cNvPr>
          <p:cNvSpPr/>
          <p:nvPr/>
        </p:nvSpPr>
        <p:spPr>
          <a:xfrm>
            <a:off x="6494500" y="3292550"/>
            <a:ext cx="255638" cy="36055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ysClr val="windowText" lastClr="000000"/>
                </a:solidFill>
                <a:latin typeface="Bahnschrift" panose="020B0502040204020203" pitchFamily="34" charset="0"/>
              </a:rPr>
              <a:t>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dirty="0"/>
              <a:t>The topology must be dynamic, representing the latest state of each node and each link.</a:t>
            </a:r>
            <a:endParaRPr dirty="0"/>
          </a:p>
          <a:p>
            <a:pPr marL="228600" lvl="0" indent="-228600" algn="just" rtl="0">
              <a:lnSpc>
                <a:spcPct val="150000"/>
              </a:lnSpc>
              <a:spcBef>
                <a:spcPts val="1000"/>
              </a:spcBef>
              <a:spcAft>
                <a:spcPts val="0"/>
              </a:spcAft>
              <a:buSzPts val="2800"/>
              <a:buChar char="•"/>
            </a:pPr>
            <a:r>
              <a:rPr lang="en-US" dirty="0"/>
              <a:t>If there are changes in any point in the network (a link is down, for example), the topology must be updated for each node.</a:t>
            </a:r>
            <a:endParaRPr dirty="0"/>
          </a:p>
        </p:txBody>
      </p:sp>
      <p:sp>
        <p:nvSpPr>
          <p:cNvPr id="213" name="Google Shape;213;p31"/>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Link State Routing</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32"/>
          <p:cNvPicPr preferRelativeResize="0">
            <a:picLocks noGrp="1"/>
          </p:cNvPicPr>
          <p:nvPr>
            <p:ph type="body" idx="1"/>
          </p:nvPr>
        </p:nvPicPr>
        <p:blipFill rotWithShape="1">
          <a:blip r:embed="rId3">
            <a:alphaModFix/>
          </a:blip>
          <a:srcRect l="3724" t="23991" r="3855" b="24174"/>
          <a:stretch/>
        </p:blipFill>
        <p:spPr>
          <a:xfrm>
            <a:off x="398206" y="1747683"/>
            <a:ext cx="8347587" cy="3797710"/>
          </a:xfrm>
          <a:prstGeom prst="rect">
            <a:avLst/>
          </a:prstGeom>
          <a:noFill/>
          <a:ln>
            <a:noFill/>
          </a:ln>
        </p:spPr>
      </p:pic>
      <p:sp>
        <p:nvSpPr>
          <p:cNvPr id="219" name="Google Shape;219;p32"/>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Knowledge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243" name="Google Shape;243;p33"/>
          <p:cNvSpPr txBox="1"/>
          <p:nvPr/>
        </p:nvSpPr>
        <p:spPr>
          <a:xfrm>
            <a:off x="0" y="4332097"/>
            <a:ext cx="9026013"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a:solidFill>
                  <a:schemeClr val="dk1"/>
                </a:solidFill>
                <a:latin typeface="Bahnschrift" panose="020B0502040204020203" pitchFamily="34" charset="0"/>
                <a:ea typeface="Calibri"/>
                <a:cs typeface="Calibri"/>
                <a:sym typeface="Calibri"/>
              </a:rPr>
              <a:t>Link state table will be generated before routing table.</a:t>
            </a:r>
            <a:endParaRPr sz="2800">
              <a:solidFill>
                <a:schemeClr val="dk1"/>
              </a:solidFill>
              <a:latin typeface="Bahnschrift" panose="020B0502040204020203" pitchFamily="34" charset="0"/>
              <a:ea typeface="Calibri"/>
              <a:cs typeface="Calibri"/>
              <a:sym typeface="Calibri"/>
            </a:endParaRPr>
          </a:p>
        </p:txBody>
      </p:sp>
      <p:grpSp>
        <p:nvGrpSpPr>
          <p:cNvPr id="2" name="Group 1">
            <a:extLst>
              <a:ext uri="{FF2B5EF4-FFF2-40B4-BE49-F238E27FC236}">
                <a16:creationId xmlns:a16="http://schemas.microsoft.com/office/drawing/2014/main" id="{973D568C-9C0B-42E2-A746-A75CB39B9447}"/>
              </a:ext>
            </a:extLst>
          </p:cNvPr>
          <p:cNvGrpSpPr/>
          <p:nvPr/>
        </p:nvGrpSpPr>
        <p:grpSpPr>
          <a:xfrm>
            <a:off x="1811964" y="1924565"/>
            <a:ext cx="5216377" cy="2138750"/>
            <a:chOff x="1064712" y="1954062"/>
            <a:chExt cx="5216377" cy="2138750"/>
          </a:xfrm>
        </p:grpSpPr>
        <p:sp>
          <p:nvSpPr>
            <p:cNvPr id="225" name="Google Shape;225;p33"/>
            <p:cNvSpPr/>
            <p:nvPr/>
          </p:nvSpPr>
          <p:spPr>
            <a:xfrm>
              <a:off x="1064712" y="2342367"/>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226" name="Google Shape;226;p33"/>
            <p:cNvSpPr/>
            <p:nvPr/>
          </p:nvSpPr>
          <p:spPr>
            <a:xfrm>
              <a:off x="2485892"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227" name="Google Shape;227;p33"/>
            <p:cNvSpPr/>
            <p:nvPr/>
          </p:nvSpPr>
          <p:spPr>
            <a:xfrm>
              <a:off x="4226915"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228" name="Google Shape;228;p33"/>
            <p:cNvSpPr/>
            <p:nvPr/>
          </p:nvSpPr>
          <p:spPr>
            <a:xfrm>
              <a:off x="5654787" y="2642991"/>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229" name="Google Shape;229;p33"/>
            <p:cNvSpPr/>
            <p:nvPr/>
          </p:nvSpPr>
          <p:spPr>
            <a:xfrm>
              <a:off x="2379946" y="331923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230" name="Google Shape;230;p33"/>
            <p:cNvSpPr/>
            <p:nvPr/>
          </p:nvSpPr>
          <p:spPr>
            <a:xfrm>
              <a:off x="4283805" y="340990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231" name="Google Shape;231;p33"/>
            <p:cNvCxnSpPr>
              <a:stCxn id="225" idx="7"/>
              <a:endCxn id="226" idx="2"/>
            </p:cNvCxnSpPr>
            <p:nvPr/>
          </p:nvCxnSpPr>
          <p:spPr>
            <a:xfrm rot="10800000" flipH="1">
              <a:off x="1599294" y="2342218"/>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232" name="Google Shape;232;p33"/>
            <p:cNvCxnSpPr>
              <a:stCxn id="225" idx="5"/>
              <a:endCxn id="229" idx="1"/>
            </p:cNvCxnSpPr>
            <p:nvPr/>
          </p:nvCxnSpPr>
          <p:spPr>
            <a:xfrm>
              <a:off x="1599294" y="2855565"/>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233" name="Google Shape;233;p33"/>
            <p:cNvCxnSpPr>
              <a:stCxn id="229" idx="6"/>
              <a:endCxn id="230" idx="2"/>
            </p:cNvCxnSpPr>
            <p:nvPr/>
          </p:nvCxnSpPr>
          <p:spPr>
            <a:xfrm>
              <a:off x="3006248" y="3619862"/>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234" name="Google Shape;234;p33"/>
            <p:cNvCxnSpPr>
              <a:stCxn id="226" idx="6"/>
              <a:endCxn id="227" idx="2"/>
            </p:cNvCxnSpPr>
            <p:nvPr/>
          </p:nvCxnSpPr>
          <p:spPr>
            <a:xfrm>
              <a:off x="3112194" y="2342366"/>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235" name="Google Shape;235;p33"/>
            <p:cNvCxnSpPr>
              <a:endCxn id="228" idx="1"/>
            </p:cNvCxnSpPr>
            <p:nvPr/>
          </p:nvCxnSpPr>
          <p:spPr>
            <a:xfrm>
              <a:off x="4853107" y="2342242"/>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236" name="Google Shape;236;p33"/>
            <p:cNvCxnSpPr>
              <a:stCxn id="230" idx="6"/>
              <a:endCxn id="228" idx="3"/>
            </p:cNvCxnSpPr>
            <p:nvPr/>
          </p:nvCxnSpPr>
          <p:spPr>
            <a:xfrm rot="10800000" flipH="1">
              <a:off x="4910107" y="3156130"/>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237" name="Google Shape;237;p33"/>
            <p:cNvSpPr/>
            <p:nvPr/>
          </p:nvSpPr>
          <p:spPr>
            <a:xfrm>
              <a:off x="1691014" y="204174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238" name="Google Shape;238;p33"/>
            <p:cNvSpPr/>
            <p:nvPr/>
          </p:nvSpPr>
          <p:spPr>
            <a:xfrm>
              <a:off x="3302055" y="19540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239" name="Google Shape;239;p33"/>
            <p:cNvSpPr/>
            <p:nvPr/>
          </p:nvSpPr>
          <p:spPr>
            <a:xfrm>
              <a:off x="5299862" y="2126387"/>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240" name="Google Shape;240;p33"/>
            <p:cNvSpPr/>
            <p:nvPr/>
          </p:nvSpPr>
          <p:spPr>
            <a:xfrm>
              <a:off x="5409816" y="351619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241" name="Google Shape;241;p33"/>
            <p:cNvSpPr/>
            <p:nvPr/>
          </p:nvSpPr>
          <p:spPr>
            <a:xfrm>
              <a:off x="3388242" y="37481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242" name="Google Shape;242;p33"/>
            <p:cNvSpPr/>
            <p:nvPr/>
          </p:nvSpPr>
          <p:spPr>
            <a:xfrm>
              <a:off x="1516269" y="320600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cxnSp>
          <p:nvCxnSpPr>
            <p:cNvPr id="244" name="Google Shape;244;p33"/>
            <p:cNvCxnSpPr/>
            <p:nvPr/>
          </p:nvCxnSpPr>
          <p:spPr>
            <a:xfrm rot="10800000" flipH="1">
              <a:off x="2693097" y="2642991"/>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245" name="Google Shape;245;p33"/>
            <p:cNvCxnSpPr/>
            <p:nvPr/>
          </p:nvCxnSpPr>
          <p:spPr>
            <a:xfrm rot="10800000">
              <a:off x="4525840" y="2605571"/>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246" name="Google Shape;246;p33"/>
            <p:cNvSpPr/>
            <p:nvPr/>
          </p:nvSpPr>
          <p:spPr>
            <a:xfrm>
              <a:off x="2367970" y="27620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247" name="Google Shape;247;p33"/>
            <p:cNvSpPr/>
            <p:nvPr/>
          </p:nvSpPr>
          <p:spPr>
            <a:xfrm>
              <a:off x="4151662" y="27898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253" name="Google Shape;253;p34"/>
          <p:cNvSpPr/>
          <p:nvPr/>
        </p:nvSpPr>
        <p:spPr>
          <a:xfrm>
            <a:off x="1064712" y="2342367"/>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254" name="Google Shape;254;p34"/>
          <p:cNvSpPr/>
          <p:nvPr/>
        </p:nvSpPr>
        <p:spPr>
          <a:xfrm>
            <a:off x="2485892"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255" name="Google Shape;255;p34"/>
          <p:cNvSpPr/>
          <p:nvPr/>
        </p:nvSpPr>
        <p:spPr>
          <a:xfrm>
            <a:off x="4226915"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256" name="Google Shape;256;p34"/>
          <p:cNvSpPr/>
          <p:nvPr/>
        </p:nvSpPr>
        <p:spPr>
          <a:xfrm>
            <a:off x="5654787" y="2642991"/>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257" name="Google Shape;257;p34"/>
          <p:cNvSpPr/>
          <p:nvPr/>
        </p:nvSpPr>
        <p:spPr>
          <a:xfrm>
            <a:off x="2379946" y="331923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258" name="Google Shape;258;p34"/>
          <p:cNvSpPr/>
          <p:nvPr/>
        </p:nvSpPr>
        <p:spPr>
          <a:xfrm>
            <a:off x="4283805" y="340990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259" name="Google Shape;259;p34"/>
          <p:cNvCxnSpPr>
            <a:stCxn id="253" idx="7"/>
            <a:endCxn id="254" idx="2"/>
          </p:cNvCxnSpPr>
          <p:nvPr/>
        </p:nvCxnSpPr>
        <p:spPr>
          <a:xfrm rot="10800000" flipH="1">
            <a:off x="1599294" y="2342218"/>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260" name="Google Shape;260;p34"/>
          <p:cNvCxnSpPr>
            <a:stCxn id="253" idx="5"/>
            <a:endCxn id="257" idx="1"/>
          </p:cNvCxnSpPr>
          <p:nvPr/>
        </p:nvCxnSpPr>
        <p:spPr>
          <a:xfrm>
            <a:off x="1599294" y="2855565"/>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261" name="Google Shape;261;p34"/>
          <p:cNvCxnSpPr>
            <a:stCxn id="257" idx="6"/>
            <a:endCxn id="258" idx="2"/>
          </p:cNvCxnSpPr>
          <p:nvPr/>
        </p:nvCxnSpPr>
        <p:spPr>
          <a:xfrm>
            <a:off x="3006248" y="3619862"/>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262" name="Google Shape;262;p34"/>
          <p:cNvCxnSpPr>
            <a:stCxn id="254" idx="6"/>
            <a:endCxn id="255" idx="2"/>
          </p:cNvCxnSpPr>
          <p:nvPr/>
        </p:nvCxnSpPr>
        <p:spPr>
          <a:xfrm>
            <a:off x="3112194" y="2342366"/>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263" name="Google Shape;263;p34"/>
          <p:cNvCxnSpPr>
            <a:endCxn id="256" idx="1"/>
          </p:cNvCxnSpPr>
          <p:nvPr/>
        </p:nvCxnSpPr>
        <p:spPr>
          <a:xfrm>
            <a:off x="4853107" y="2342242"/>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264" name="Google Shape;264;p34"/>
          <p:cNvCxnSpPr>
            <a:stCxn id="258" idx="6"/>
            <a:endCxn id="256" idx="3"/>
          </p:cNvCxnSpPr>
          <p:nvPr/>
        </p:nvCxnSpPr>
        <p:spPr>
          <a:xfrm rot="10800000" flipH="1">
            <a:off x="4910107" y="3156130"/>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265" name="Google Shape;265;p34"/>
          <p:cNvSpPr/>
          <p:nvPr/>
        </p:nvSpPr>
        <p:spPr>
          <a:xfrm>
            <a:off x="1691014" y="204174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266" name="Google Shape;266;p34"/>
          <p:cNvSpPr/>
          <p:nvPr/>
        </p:nvSpPr>
        <p:spPr>
          <a:xfrm>
            <a:off x="3302055" y="19540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267" name="Google Shape;267;p34"/>
          <p:cNvSpPr/>
          <p:nvPr/>
        </p:nvSpPr>
        <p:spPr>
          <a:xfrm>
            <a:off x="5299862" y="2126387"/>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268" name="Google Shape;268;p34"/>
          <p:cNvSpPr/>
          <p:nvPr/>
        </p:nvSpPr>
        <p:spPr>
          <a:xfrm>
            <a:off x="5409816" y="351619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269" name="Google Shape;269;p34"/>
          <p:cNvSpPr/>
          <p:nvPr/>
        </p:nvSpPr>
        <p:spPr>
          <a:xfrm>
            <a:off x="3388242" y="37481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270" name="Google Shape;270;p34"/>
          <p:cNvSpPr/>
          <p:nvPr/>
        </p:nvSpPr>
        <p:spPr>
          <a:xfrm>
            <a:off x="1516269" y="320600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graphicFrame>
        <p:nvGraphicFramePr>
          <p:cNvPr id="271" name="Google Shape;271;p34"/>
          <p:cNvGraphicFramePr/>
          <p:nvPr>
            <p:extLst>
              <p:ext uri="{D42A27DB-BD31-4B8C-83A1-F6EECF244321}">
                <p14:modId xmlns:p14="http://schemas.microsoft.com/office/powerpoint/2010/main" val="2639134792"/>
              </p:ext>
            </p:extLst>
          </p:nvPr>
        </p:nvGraphicFramePr>
        <p:xfrm>
          <a:off x="269834" y="4092812"/>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R1</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3</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
        <p:nvSpPr>
          <p:cNvPr id="272" name="Google Shape;272;p34"/>
          <p:cNvSpPr txBox="1"/>
          <p:nvPr/>
        </p:nvSpPr>
        <p:spPr>
          <a:xfrm>
            <a:off x="269833" y="1340285"/>
            <a:ext cx="6995263"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Bahnschrift" panose="020B0502040204020203" pitchFamily="34" charset="0"/>
                <a:sym typeface="Arial"/>
              </a:rPr>
              <a:t>Link state table for R1</a:t>
            </a:r>
            <a:endParaRPr sz="2400">
              <a:solidFill>
                <a:schemeClr val="dk1"/>
              </a:solidFill>
              <a:latin typeface="Bahnschrift" panose="020B0502040204020203" pitchFamily="34" charset="0"/>
              <a:sym typeface="Arial"/>
            </a:endParaRPr>
          </a:p>
        </p:txBody>
      </p:sp>
      <p:cxnSp>
        <p:nvCxnSpPr>
          <p:cNvPr id="273" name="Google Shape;273;p34"/>
          <p:cNvCxnSpPr/>
          <p:nvPr/>
        </p:nvCxnSpPr>
        <p:spPr>
          <a:xfrm rot="10800000" flipH="1">
            <a:off x="2693097" y="2642991"/>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274" name="Google Shape;274;p34"/>
          <p:cNvCxnSpPr/>
          <p:nvPr/>
        </p:nvCxnSpPr>
        <p:spPr>
          <a:xfrm rot="10800000">
            <a:off x="4525840" y="2605571"/>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275" name="Google Shape;275;p34"/>
          <p:cNvSpPr/>
          <p:nvPr/>
        </p:nvSpPr>
        <p:spPr>
          <a:xfrm>
            <a:off x="2367970" y="27620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276" name="Google Shape;276;p34"/>
          <p:cNvSpPr/>
          <p:nvPr/>
        </p:nvSpPr>
        <p:spPr>
          <a:xfrm>
            <a:off x="4151662" y="27898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5"/>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282" name="Google Shape;282;p35"/>
          <p:cNvSpPr/>
          <p:nvPr/>
        </p:nvSpPr>
        <p:spPr>
          <a:xfrm>
            <a:off x="1064712" y="2342367"/>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283" name="Google Shape;283;p35"/>
          <p:cNvSpPr/>
          <p:nvPr/>
        </p:nvSpPr>
        <p:spPr>
          <a:xfrm>
            <a:off x="2485892"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284" name="Google Shape;284;p35"/>
          <p:cNvSpPr/>
          <p:nvPr/>
        </p:nvSpPr>
        <p:spPr>
          <a:xfrm>
            <a:off x="4226915"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285" name="Google Shape;285;p35"/>
          <p:cNvSpPr/>
          <p:nvPr/>
        </p:nvSpPr>
        <p:spPr>
          <a:xfrm>
            <a:off x="5654787" y="2642991"/>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286" name="Google Shape;286;p35"/>
          <p:cNvSpPr/>
          <p:nvPr/>
        </p:nvSpPr>
        <p:spPr>
          <a:xfrm>
            <a:off x="2379946" y="331923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287" name="Google Shape;287;p35"/>
          <p:cNvSpPr/>
          <p:nvPr/>
        </p:nvSpPr>
        <p:spPr>
          <a:xfrm>
            <a:off x="4283805" y="340990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288" name="Google Shape;288;p35"/>
          <p:cNvCxnSpPr>
            <a:stCxn id="282" idx="7"/>
            <a:endCxn id="283" idx="2"/>
          </p:cNvCxnSpPr>
          <p:nvPr/>
        </p:nvCxnSpPr>
        <p:spPr>
          <a:xfrm rot="10800000" flipH="1">
            <a:off x="1599294" y="2342218"/>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289" name="Google Shape;289;p35"/>
          <p:cNvCxnSpPr>
            <a:stCxn id="282" idx="5"/>
            <a:endCxn id="286" idx="1"/>
          </p:cNvCxnSpPr>
          <p:nvPr/>
        </p:nvCxnSpPr>
        <p:spPr>
          <a:xfrm>
            <a:off x="1599294" y="2855565"/>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290" name="Google Shape;290;p35"/>
          <p:cNvCxnSpPr>
            <a:stCxn id="286" idx="6"/>
            <a:endCxn id="287" idx="2"/>
          </p:cNvCxnSpPr>
          <p:nvPr/>
        </p:nvCxnSpPr>
        <p:spPr>
          <a:xfrm>
            <a:off x="3006248" y="3619862"/>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291" name="Google Shape;291;p35"/>
          <p:cNvCxnSpPr>
            <a:stCxn id="283" idx="6"/>
            <a:endCxn id="284" idx="2"/>
          </p:cNvCxnSpPr>
          <p:nvPr/>
        </p:nvCxnSpPr>
        <p:spPr>
          <a:xfrm>
            <a:off x="3112194" y="2342366"/>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292" name="Google Shape;292;p35"/>
          <p:cNvCxnSpPr>
            <a:endCxn id="285" idx="1"/>
          </p:cNvCxnSpPr>
          <p:nvPr/>
        </p:nvCxnSpPr>
        <p:spPr>
          <a:xfrm>
            <a:off x="4853107" y="2342242"/>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293" name="Google Shape;293;p35"/>
          <p:cNvCxnSpPr>
            <a:stCxn id="287" idx="6"/>
            <a:endCxn id="285" idx="3"/>
          </p:cNvCxnSpPr>
          <p:nvPr/>
        </p:nvCxnSpPr>
        <p:spPr>
          <a:xfrm rot="10800000" flipH="1">
            <a:off x="4910107" y="3156130"/>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294" name="Google Shape;294;p35"/>
          <p:cNvSpPr/>
          <p:nvPr/>
        </p:nvSpPr>
        <p:spPr>
          <a:xfrm>
            <a:off x="1691014" y="204174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295" name="Google Shape;295;p35"/>
          <p:cNvSpPr/>
          <p:nvPr/>
        </p:nvSpPr>
        <p:spPr>
          <a:xfrm>
            <a:off x="3302055" y="19540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296" name="Google Shape;296;p35"/>
          <p:cNvSpPr/>
          <p:nvPr/>
        </p:nvSpPr>
        <p:spPr>
          <a:xfrm>
            <a:off x="5299862" y="2126387"/>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297" name="Google Shape;297;p35"/>
          <p:cNvSpPr/>
          <p:nvPr/>
        </p:nvSpPr>
        <p:spPr>
          <a:xfrm>
            <a:off x="5409816" y="351619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298" name="Google Shape;298;p35"/>
          <p:cNvSpPr/>
          <p:nvPr/>
        </p:nvSpPr>
        <p:spPr>
          <a:xfrm>
            <a:off x="3388242" y="37481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299" name="Google Shape;299;p35"/>
          <p:cNvSpPr/>
          <p:nvPr/>
        </p:nvSpPr>
        <p:spPr>
          <a:xfrm>
            <a:off x="1516269" y="320600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graphicFrame>
        <p:nvGraphicFramePr>
          <p:cNvPr id="300" name="Google Shape;300;p35"/>
          <p:cNvGraphicFramePr/>
          <p:nvPr>
            <p:extLst>
              <p:ext uri="{D42A27DB-BD31-4B8C-83A1-F6EECF244321}">
                <p14:modId xmlns:p14="http://schemas.microsoft.com/office/powerpoint/2010/main" val="1340219247"/>
              </p:ext>
            </p:extLst>
          </p:nvPr>
        </p:nvGraphicFramePr>
        <p:xfrm>
          <a:off x="10110" y="3542025"/>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R1</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3</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01" name="Google Shape;301;p35"/>
          <p:cNvGraphicFramePr/>
          <p:nvPr>
            <p:extLst>
              <p:ext uri="{D42A27DB-BD31-4B8C-83A1-F6EECF244321}">
                <p14:modId xmlns:p14="http://schemas.microsoft.com/office/powerpoint/2010/main" val="2578922089"/>
              </p:ext>
            </p:extLst>
          </p:nvPr>
        </p:nvGraphicFramePr>
        <p:xfrm>
          <a:off x="2262395" y="4083536"/>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3</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2</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9</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cxnSp>
        <p:nvCxnSpPr>
          <p:cNvPr id="302" name="Google Shape;302;p35"/>
          <p:cNvCxnSpPr>
            <a:stCxn id="286" idx="0"/>
            <a:endCxn id="283" idx="4"/>
          </p:cNvCxnSpPr>
          <p:nvPr/>
        </p:nvCxnSpPr>
        <p:spPr>
          <a:xfrm rot="10800000" flipH="1">
            <a:off x="2693097" y="2643038"/>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303" name="Google Shape;303;p35"/>
          <p:cNvCxnSpPr>
            <a:stCxn id="287" idx="0"/>
          </p:cNvCxnSpPr>
          <p:nvPr/>
        </p:nvCxnSpPr>
        <p:spPr>
          <a:xfrm rot="10800000">
            <a:off x="4525856" y="2605606"/>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304" name="Google Shape;304;p35"/>
          <p:cNvSpPr/>
          <p:nvPr/>
        </p:nvSpPr>
        <p:spPr>
          <a:xfrm>
            <a:off x="2367970" y="27620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305" name="Google Shape;305;p35"/>
          <p:cNvSpPr/>
          <p:nvPr/>
        </p:nvSpPr>
        <p:spPr>
          <a:xfrm>
            <a:off x="4151662" y="27898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sp>
        <p:nvSpPr>
          <p:cNvPr id="306" name="Google Shape;306;p35"/>
          <p:cNvSpPr/>
          <p:nvPr/>
        </p:nvSpPr>
        <p:spPr>
          <a:xfrm>
            <a:off x="179553" y="1224853"/>
            <a:ext cx="4673553" cy="5545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Bahnschrift" panose="020B0502040204020203" pitchFamily="34" charset="0"/>
                <a:sym typeface="Arial"/>
              </a:rPr>
              <a:t>Link state table for R3</a:t>
            </a:r>
            <a:endParaRPr sz="2400" dirty="0">
              <a:solidFill>
                <a:schemeClr val="dk1"/>
              </a:solidFill>
              <a:latin typeface="Bahnschrift" panose="020B0502040204020203" pitchFamily="34" charset="0"/>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312" name="Google Shape;312;p36"/>
          <p:cNvSpPr/>
          <p:nvPr/>
        </p:nvSpPr>
        <p:spPr>
          <a:xfrm>
            <a:off x="1064712" y="2342367"/>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313" name="Google Shape;313;p36"/>
          <p:cNvSpPr/>
          <p:nvPr/>
        </p:nvSpPr>
        <p:spPr>
          <a:xfrm>
            <a:off x="2485892"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314" name="Google Shape;314;p36"/>
          <p:cNvSpPr/>
          <p:nvPr/>
        </p:nvSpPr>
        <p:spPr>
          <a:xfrm>
            <a:off x="4226915" y="204174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315" name="Google Shape;315;p36"/>
          <p:cNvSpPr/>
          <p:nvPr/>
        </p:nvSpPr>
        <p:spPr>
          <a:xfrm>
            <a:off x="5654787" y="2642991"/>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316" name="Google Shape;316;p36"/>
          <p:cNvSpPr/>
          <p:nvPr/>
        </p:nvSpPr>
        <p:spPr>
          <a:xfrm>
            <a:off x="2379946" y="331923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317" name="Google Shape;317;p36"/>
          <p:cNvSpPr/>
          <p:nvPr/>
        </p:nvSpPr>
        <p:spPr>
          <a:xfrm>
            <a:off x="4283805" y="340990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318" name="Google Shape;318;p36"/>
          <p:cNvCxnSpPr>
            <a:stCxn id="312" idx="7"/>
            <a:endCxn id="313" idx="2"/>
          </p:cNvCxnSpPr>
          <p:nvPr/>
        </p:nvCxnSpPr>
        <p:spPr>
          <a:xfrm rot="10800000" flipH="1">
            <a:off x="1599294" y="2342218"/>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319" name="Google Shape;319;p36"/>
          <p:cNvCxnSpPr>
            <a:stCxn id="312" idx="5"/>
            <a:endCxn id="316" idx="1"/>
          </p:cNvCxnSpPr>
          <p:nvPr/>
        </p:nvCxnSpPr>
        <p:spPr>
          <a:xfrm>
            <a:off x="1599294" y="2855565"/>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320" name="Google Shape;320;p36"/>
          <p:cNvCxnSpPr>
            <a:stCxn id="316" idx="6"/>
            <a:endCxn id="317" idx="2"/>
          </p:cNvCxnSpPr>
          <p:nvPr/>
        </p:nvCxnSpPr>
        <p:spPr>
          <a:xfrm>
            <a:off x="3006248" y="3619862"/>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321" name="Google Shape;321;p36"/>
          <p:cNvCxnSpPr>
            <a:stCxn id="313" idx="6"/>
            <a:endCxn id="314" idx="2"/>
          </p:cNvCxnSpPr>
          <p:nvPr/>
        </p:nvCxnSpPr>
        <p:spPr>
          <a:xfrm>
            <a:off x="3112194" y="2342366"/>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322" name="Google Shape;322;p36"/>
          <p:cNvCxnSpPr>
            <a:endCxn id="315" idx="1"/>
          </p:cNvCxnSpPr>
          <p:nvPr/>
        </p:nvCxnSpPr>
        <p:spPr>
          <a:xfrm>
            <a:off x="4853107" y="2342242"/>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323" name="Google Shape;323;p36"/>
          <p:cNvCxnSpPr>
            <a:stCxn id="317" idx="6"/>
            <a:endCxn id="315" idx="3"/>
          </p:cNvCxnSpPr>
          <p:nvPr/>
        </p:nvCxnSpPr>
        <p:spPr>
          <a:xfrm rot="10800000" flipH="1">
            <a:off x="4910107" y="3156130"/>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324" name="Google Shape;324;p36"/>
          <p:cNvSpPr/>
          <p:nvPr/>
        </p:nvSpPr>
        <p:spPr>
          <a:xfrm>
            <a:off x="1691014" y="204174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325" name="Google Shape;325;p36"/>
          <p:cNvSpPr/>
          <p:nvPr/>
        </p:nvSpPr>
        <p:spPr>
          <a:xfrm>
            <a:off x="3302055" y="19540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326" name="Google Shape;326;p36"/>
          <p:cNvSpPr/>
          <p:nvPr/>
        </p:nvSpPr>
        <p:spPr>
          <a:xfrm>
            <a:off x="5299862" y="2126387"/>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327" name="Google Shape;327;p36"/>
          <p:cNvSpPr/>
          <p:nvPr/>
        </p:nvSpPr>
        <p:spPr>
          <a:xfrm>
            <a:off x="5409816" y="351619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328" name="Google Shape;328;p36"/>
          <p:cNvSpPr/>
          <p:nvPr/>
        </p:nvSpPr>
        <p:spPr>
          <a:xfrm>
            <a:off x="3388242" y="37481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329" name="Google Shape;329;p36"/>
          <p:cNvSpPr/>
          <p:nvPr/>
        </p:nvSpPr>
        <p:spPr>
          <a:xfrm>
            <a:off x="1516269" y="320600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graphicFrame>
        <p:nvGraphicFramePr>
          <p:cNvPr id="330" name="Google Shape;330;p36"/>
          <p:cNvGraphicFramePr/>
          <p:nvPr>
            <p:extLst>
              <p:ext uri="{D42A27DB-BD31-4B8C-83A1-F6EECF244321}">
                <p14:modId xmlns:p14="http://schemas.microsoft.com/office/powerpoint/2010/main" val="461865496"/>
              </p:ext>
            </p:extLst>
          </p:nvPr>
        </p:nvGraphicFramePr>
        <p:xfrm>
          <a:off x="28615" y="3550651"/>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3</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31" name="Google Shape;331;p36"/>
          <p:cNvGraphicFramePr/>
          <p:nvPr>
            <p:extLst>
              <p:ext uri="{D42A27DB-BD31-4B8C-83A1-F6EECF244321}">
                <p14:modId xmlns:p14="http://schemas.microsoft.com/office/powerpoint/2010/main" val="1557001461"/>
              </p:ext>
            </p:extLst>
          </p:nvPr>
        </p:nvGraphicFramePr>
        <p:xfrm>
          <a:off x="2262395" y="4083536"/>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3</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2</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9</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cxnSp>
        <p:nvCxnSpPr>
          <p:cNvPr id="332" name="Google Shape;332;p36"/>
          <p:cNvCxnSpPr>
            <a:stCxn id="316" idx="0"/>
            <a:endCxn id="313" idx="4"/>
          </p:cNvCxnSpPr>
          <p:nvPr/>
        </p:nvCxnSpPr>
        <p:spPr>
          <a:xfrm rot="10800000" flipH="1">
            <a:off x="2693097" y="2643038"/>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333" name="Google Shape;333;p36"/>
          <p:cNvCxnSpPr>
            <a:stCxn id="317" idx="0"/>
          </p:cNvCxnSpPr>
          <p:nvPr/>
        </p:nvCxnSpPr>
        <p:spPr>
          <a:xfrm rot="10800000">
            <a:off x="4525856" y="2605606"/>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334" name="Google Shape;334;p36"/>
          <p:cNvSpPr/>
          <p:nvPr/>
        </p:nvSpPr>
        <p:spPr>
          <a:xfrm>
            <a:off x="2367970" y="27620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335" name="Google Shape;335;p36"/>
          <p:cNvSpPr/>
          <p:nvPr/>
        </p:nvSpPr>
        <p:spPr>
          <a:xfrm>
            <a:off x="4151662" y="27898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sp>
        <p:nvSpPr>
          <p:cNvPr id="336" name="Google Shape;336;p36"/>
          <p:cNvSpPr/>
          <p:nvPr/>
        </p:nvSpPr>
        <p:spPr>
          <a:xfrm>
            <a:off x="179554" y="1224854"/>
            <a:ext cx="523026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Bahnschrift" panose="020B0502040204020203" pitchFamily="34" charset="0"/>
                <a:sym typeface="Arial"/>
              </a:rPr>
              <a:t>Link state table for R5</a:t>
            </a:r>
            <a:endParaRPr sz="2400" dirty="0">
              <a:solidFill>
                <a:schemeClr val="dk1"/>
              </a:solidFill>
              <a:latin typeface="Bahnschrift" panose="020B0502040204020203" pitchFamily="34" charset="0"/>
              <a:sym typeface="Arial"/>
            </a:endParaRPr>
          </a:p>
        </p:txBody>
      </p:sp>
      <p:graphicFrame>
        <p:nvGraphicFramePr>
          <p:cNvPr id="337" name="Google Shape;337;p36"/>
          <p:cNvGraphicFramePr/>
          <p:nvPr>
            <p:extLst>
              <p:ext uri="{D42A27DB-BD31-4B8C-83A1-F6EECF244321}">
                <p14:modId xmlns:p14="http://schemas.microsoft.com/office/powerpoint/2010/main" val="1141861551"/>
              </p:ext>
            </p:extLst>
          </p:nvPr>
        </p:nvGraphicFramePr>
        <p:xfrm>
          <a:off x="4866506" y="4092812"/>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9</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1</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7"/>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graphicFrame>
        <p:nvGraphicFramePr>
          <p:cNvPr id="361" name="Google Shape;361;p37"/>
          <p:cNvGraphicFramePr/>
          <p:nvPr>
            <p:extLst>
              <p:ext uri="{D42A27DB-BD31-4B8C-83A1-F6EECF244321}">
                <p14:modId xmlns:p14="http://schemas.microsoft.com/office/powerpoint/2010/main" val="2559746024"/>
              </p:ext>
            </p:extLst>
          </p:nvPr>
        </p:nvGraphicFramePr>
        <p:xfrm>
          <a:off x="-18834" y="3550651"/>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3</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62" name="Google Shape;362;p37"/>
          <p:cNvGraphicFramePr/>
          <p:nvPr>
            <p:extLst>
              <p:ext uri="{D42A27DB-BD31-4B8C-83A1-F6EECF244321}">
                <p14:modId xmlns:p14="http://schemas.microsoft.com/office/powerpoint/2010/main" val="2864120817"/>
              </p:ext>
            </p:extLst>
          </p:nvPr>
        </p:nvGraphicFramePr>
        <p:xfrm>
          <a:off x="2145902" y="4444397"/>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3</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2</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R5</a:t>
                      </a:r>
                      <a:endParaRPr sz="2000" u="none" strike="noStrike" cap="none" dirty="0">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9</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pSp>
        <p:nvGrpSpPr>
          <p:cNvPr id="2" name="Group 1">
            <a:extLst>
              <a:ext uri="{FF2B5EF4-FFF2-40B4-BE49-F238E27FC236}">
                <a16:creationId xmlns:a16="http://schemas.microsoft.com/office/drawing/2014/main" id="{D9A55384-9964-4980-B900-146B99EF70CE}"/>
              </a:ext>
            </a:extLst>
          </p:cNvPr>
          <p:cNvGrpSpPr/>
          <p:nvPr/>
        </p:nvGrpSpPr>
        <p:grpSpPr>
          <a:xfrm>
            <a:off x="861166" y="1848212"/>
            <a:ext cx="5216377" cy="2138750"/>
            <a:chOff x="1154992" y="2433310"/>
            <a:chExt cx="5216377" cy="2138750"/>
          </a:xfrm>
        </p:grpSpPr>
        <p:sp>
          <p:nvSpPr>
            <p:cNvPr id="343" name="Google Shape;343;p37"/>
            <p:cNvSpPr/>
            <p:nvPr/>
          </p:nvSpPr>
          <p:spPr>
            <a:xfrm>
              <a:off x="1154992" y="2821615"/>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344" name="Google Shape;344;p37"/>
            <p:cNvSpPr/>
            <p:nvPr/>
          </p:nvSpPr>
          <p:spPr>
            <a:xfrm>
              <a:off x="2576172"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345" name="Google Shape;345;p37"/>
            <p:cNvSpPr/>
            <p:nvPr/>
          </p:nvSpPr>
          <p:spPr>
            <a:xfrm>
              <a:off x="4317195"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346" name="Google Shape;346;p37"/>
            <p:cNvSpPr/>
            <p:nvPr/>
          </p:nvSpPr>
          <p:spPr>
            <a:xfrm>
              <a:off x="5745067" y="312223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347" name="Google Shape;347;p37"/>
            <p:cNvSpPr/>
            <p:nvPr/>
          </p:nvSpPr>
          <p:spPr>
            <a:xfrm>
              <a:off x="2470226" y="379848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348" name="Google Shape;348;p37"/>
            <p:cNvSpPr/>
            <p:nvPr/>
          </p:nvSpPr>
          <p:spPr>
            <a:xfrm>
              <a:off x="4374085" y="388915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349" name="Google Shape;349;p37"/>
            <p:cNvCxnSpPr>
              <a:stCxn id="343" idx="7"/>
              <a:endCxn id="344" idx="2"/>
            </p:cNvCxnSpPr>
            <p:nvPr/>
          </p:nvCxnSpPr>
          <p:spPr>
            <a:xfrm rot="10800000" flipH="1">
              <a:off x="1689574" y="2821466"/>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350" name="Google Shape;350;p37"/>
            <p:cNvCxnSpPr>
              <a:stCxn id="343" idx="5"/>
              <a:endCxn id="347" idx="1"/>
            </p:cNvCxnSpPr>
            <p:nvPr/>
          </p:nvCxnSpPr>
          <p:spPr>
            <a:xfrm>
              <a:off x="1689574" y="3334813"/>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351" name="Google Shape;351;p37"/>
            <p:cNvCxnSpPr>
              <a:stCxn id="347" idx="6"/>
              <a:endCxn id="348" idx="2"/>
            </p:cNvCxnSpPr>
            <p:nvPr/>
          </p:nvCxnSpPr>
          <p:spPr>
            <a:xfrm>
              <a:off x="3096528" y="4099110"/>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352" name="Google Shape;352;p37"/>
            <p:cNvCxnSpPr>
              <a:stCxn id="344" idx="6"/>
              <a:endCxn id="345" idx="2"/>
            </p:cNvCxnSpPr>
            <p:nvPr/>
          </p:nvCxnSpPr>
          <p:spPr>
            <a:xfrm>
              <a:off x="3202474" y="2821615"/>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353" name="Google Shape;353;p37"/>
            <p:cNvCxnSpPr>
              <a:endCxn id="346" idx="1"/>
            </p:cNvCxnSpPr>
            <p:nvPr/>
          </p:nvCxnSpPr>
          <p:spPr>
            <a:xfrm>
              <a:off x="4943387" y="2821490"/>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354" name="Google Shape;354;p37"/>
            <p:cNvCxnSpPr>
              <a:stCxn id="348" idx="6"/>
              <a:endCxn id="346" idx="3"/>
            </p:cNvCxnSpPr>
            <p:nvPr/>
          </p:nvCxnSpPr>
          <p:spPr>
            <a:xfrm rot="10800000" flipH="1">
              <a:off x="5000387" y="3635378"/>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355" name="Google Shape;355;p37"/>
            <p:cNvSpPr/>
            <p:nvPr/>
          </p:nvSpPr>
          <p:spPr>
            <a:xfrm>
              <a:off x="1781294" y="252099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356" name="Google Shape;356;p37"/>
            <p:cNvSpPr/>
            <p:nvPr/>
          </p:nvSpPr>
          <p:spPr>
            <a:xfrm>
              <a:off x="3392335" y="243331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357" name="Google Shape;357;p37"/>
            <p:cNvSpPr/>
            <p:nvPr/>
          </p:nvSpPr>
          <p:spPr>
            <a:xfrm>
              <a:off x="5390142" y="26056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358" name="Google Shape;358;p37"/>
            <p:cNvSpPr/>
            <p:nvPr/>
          </p:nvSpPr>
          <p:spPr>
            <a:xfrm>
              <a:off x="5500096" y="399544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359" name="Google Shape;359;p37"/>
            <p:cNvSpPr/>
            <p:nvPr/>
          </p:nvSpPr>
          <p:spPr>
            <a:xfrm>
              <a:off x="3478522" y="422741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360" name="Google Shape;360;p37"/>
            <p:cNvSpPr/>
            <p:nvPr/>
          </p:nvSpPr>
          <p:spPr>
            <a:xfrm>
              <a:off x="1606549" y="368524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cxnSp>
          <p:nvCxnSpPr>
            <p:cNvPr id="363" name="Google Shape;363;p37"/>
            <p:cNvCxnSpPr>
              <a:stCxn id="347" idx="0"/>
              <a:endCxn id="344" idx="4"/>
            </p:cNvCxnSpPr>
            <p:nvPr/>
          </p:nvCxnSpPr>
          <p:spPr>
            <a:xfrm rot="10800000" flipH="1">
              <a:off x="2783377" y="3122286"/>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364" name="Google Shape;364;p37"/>
            <p:cNvCxnSpPr>
              <a:stCxn id="348" idx="0"/>
            </p:cNvCxnSpPr>
            <p:nvPr/>
          </p:nvCxnSpPr>
          <p:spPr>
            <a:xfrm rot="10800000">
              <a:off x="4616136" y="3084854"/>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365" name="Google Shape;365;p37"/>
            <p:cNvSpPr/>
            <p:nvPr/>
          </p:nvSpPr>
          <p:spPr>
            <a:xfrm>
              <a:off x="2458250" y="32412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366" name="Google Shape;366;p37"/>
            <p:cNvSpPr/>
            <p:nvPr/>
          </p:nvSpPr>
          <p:spPr>
            <a:xfrm>
              <a:off x="4241942" y="326906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grpSp>
      <p:sp>
        <p:nvSpPr>
          <p:cNvPr id="367" name="Google Shape;367;p37"/>
          <p:cNvSpPr/>
          <p:nvPr/>
        </p:nvSpPr>
        <p:spPr>
          <a:xfrm>
            <a:off x="179553" y="1224853"/>
            <a:ext cx="3812535" cy="634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Bahnschrift" panose="020B0502040204020203" pitchFamily="34" charset="0"/>
                <a:sym typeface="Arial"/>
              </a:rPr>
              <a:t>Link state table for R6</a:t>
            </a:r>
            <a:endParaRPr sz="2400" dirty="0">
              <a:solidFill>
                <a:schemeClr val="dk1"/>
              </a:solidFill>
              <a:latin typeface="Bahnschrift" panose="020B0502040204020203" pitchFamily="34" charset="0"/>
              <a:sym typeface="Arial"/>
            </a:endParaRPr>
          </a:p>
        </p:txBody>
      </p:sp>
      <p:graphicFrame>
        <p:nvGraphicFramePr>
          <p:cNvPr id="368" name="Google Shape;368;p37"/>
          <p:cNvGraphicFramePr/>
          <p:nvPr>
            <p:extLst>
              <p:ext uri="{D42A27DB-BD31-4B8C-83A1-F6EECF244321}">
                <p14:modId xmlns:p14="http://schemas.microsoft.com/office/powerpoint/2010/main" val="1288471404"/>
              </p:ext>
            </p:extLst>
          </p:nvPr>
        </p:nvGraphicFramePr>
        <p:xfrm>
          <a:off x="5117936" y="4399735"/>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9</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1</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R6</a:t>
                      </a:r>
                      <a:endParaRPr sz="2000" u="none" strike="noStrike" cap="none" dirty="0">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369" name="Google Shape;369;p37"/>
          <p:cNvGraphicFramePr/>
          <p:nvPr>
            <p:extLst>
              <p:ext uri="{D42A27DB-BD31-4B8C-83A1-F6EECF244321}">
                <p14:modId xmlns:p14="http://schemas.microsoft.com/office/powerpoint/2010/main" val="764941783"/>
              </p:ext>
            </p:extLst>
          </p:nvPr>
        </p:nvGraphicFramePr>
        <p:xfrm>
          <a:off x="6392026" y="1592938"/>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8</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R5</a:t>
                      </a:r>
                      <a:endParaRPr sz="2000" u="none" strike="noStrike" cap="none" dirty="0">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8"/>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graphicFrame>
        <p:nvGraphicFramePr>
          <p:cNvPr id="393" name="Google Shape;393;p38"/>
          <p:cNvGraphicFramePr/>
          <p:nvPr>
            <p:extLst>
              <p:ext uri="{D42A27DB-BD31-4B8C-83A1-F6EECF244321}">
                <p14:modId xmlns:p14="http://schemas.microsoft.com/office/powerpoint/2010/main" val="1554464513"/>
              </p:ext>
            </p:extLst>
          </p:nvPr>
        </p:nvGraphicFramePr>
        <p:xfrm>
          <a:off x="118294" y="4292284"/>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32109">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3</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394" name="Google Shape;394;p38"/>
          <p:cNvGraphicFramePr/>
          <p:nvPr>
            <p:extLst>
              <p:ext uri="{D42A27DB-BD31-4B8C-83A1-F6EECF244321}">
                <p14:modId xmlns:p14="http://schemas.microsoft.com/office/powerpoint/2010/main" val="1745037448"/>
              </p:ext>
            </p:extLst>
          </p:nvPr>
        </p:nvGraphicFramePr>
        <p:xfrm>
          <a:off x="2159456" y="4444396"/>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3</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2</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9</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pSp>
        <p:nvGrpSpPr>
          <p:cNvPr id="2" name="Group 1">
            <a:extLst>
              <a:ext uri="{FF2B5EF4-FFF2-40B4-BE49-F238E27FC236}">
                <a16:creationId xmlns:a16="http://schemas.microsoft.com/office/drawing/2014/main" id="{386ED53E-3B5B-45FE-B17D-51EE8C9C8C08}"/>
              </a:ext>
            </a:extLst>
          </p:cNvPr>
          <p:cNvGrpSpPr/>
          <p:nvPr/>
        </p:nvGrpSpPr>
        <p:grpSpPr>
          <a:xfrm>
            <a:off x="431267" y="2118280"/>
            <a:ext cx="5216377" cy="2138750"/>
            <a:chOff x="1154992" y="2433310"/>
            <a:chExt cx="5216377" cy="2138750"/>
          </a:xfrm>
        </p:grpSpPr>
        <p:sp>
          <p:nvSpPr>
            <p:cNvPr id="375" name="Google Shape;375;p38"/>
            <p:cNvSpPr/>
            <p:nvPr/>
          </p:nvSpPr>
          <p:spPr>
            <a:xfrm>
              <a:off x="1154992" y="2821615"/>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376" name="Google Shape;376;p38"/>
            <p:cNvSpPr/>
            <p:nvPr/>
          </p:nvSpPr>
          <p:spPr>
            <a:xfrm>
              <a:off x="2576172"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377" name="Google Shape;377;p38"/>
            <p:cNvSpPr/>
            <p:nvPr/>
          </p:nvSpPr>
          <p:spPr>
            <a:xfrm>
              <a:off x="4317195"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378" name="Google Shape;378;p38"/>
            <p:cNvSpPr/>
            <p:nvPr/>
          </p:nvSpPr>
          <p:spPr>
            <a:xfrm>
              <a:off x="5745067" y="312223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379" name="Google Shape;379;p38"/>
            <p:cNvSpPr/>
            <p:nvPr/>
          </p:nvSpPr>
          <p:spPr>
            <a:xfrm>
              <a:off x="2470226" y="379848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380" name="Google Shape;380;p38"/>
            <p:cNvSpPr/>
            <p:nvPr/>
          </p:nvSpPr>
          <p:spPr>
            <a:xfrm>
              <a:off x="4374085" y="388915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381" name="Google Shape;381;p38"/>
            <p:cNvCxnSpPr>
              <a:stCxn id="375" idx="7"/>
              <a:endCxn id="376" idx="2"/>
            </p:cNvCxnSpPr>
            <p:nvPr/>
          </p:nvCxnSpPr>
          <p:spPr>
            <a:xfrm rot="10800000" flipH="1">
              <a:off x="1689574" y="2821466"/>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382" name="Google Shape;382;p38"/>
            <p:cNvCxnSpPr>
              <a:stCxn id="375" idx="5"/>
              <a:endCxn id="379" idx="1"/>
            </p:cNvCxnSpPr>
            <p:nvPr/>
          </p:nvCxnSpPr>
          <p:spPr>
            <a:xfrm>
              <a:off x="1689574" y="3334813"/>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383" name="Google Shape;383;p38"/>
            <p:cNvCxnSpPr>
              <a:stCxn id="379" idx="6"/>
              <a:endCxn id="380" idx="2"/>
            </p:cNvCxnSpPr>
            <p:nvPr/>
          </p:nvCxnSpPr>
          <p:spPr>
            <a:xfrm>
              <a:off x="3096528" y="4099110"/>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384" name="Google Shape;384;p38"/>
            <p:cNvCxnSpPr>
              <a:stCxn id="376" idx="6"/>
              <a:endCxn id="377" idx="2"/>
            </p:cNvCxnSpPr>
            <p:nvPr/>
          </p:nvCxnSpPr>
          <p:spPr>
            <a:xfrm>
              <a:off x="3202474" y="2821615"/>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385" name="Google Shape;385;p38"/>
            <p:cNvCxnSpPr>
              <a:endCxn id="378" idx="1"/>
            </p:cNvCxnSpPr>
            <p:nvPr/>
          </p:nvCxnSpPr>
          <p:spPr>
            <a:xfrm>
              <a:off x="4943387" y="2821490"/>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386" name="Google Shape;386;p38"/>
            <p:cNvCxnSpPr>
              <a:stCxn id="380" idx="6"/>
              <a:endCxn id="378" idx="3"/>
            </p:cNvCxnSpPr>
            <p:nvPr/>
          </p:nvCxnSpPr>
          <p:spPr>
            <a:xfrm rot="10800000" flipH="1">
              <a:off x="5000387" y="3635378"/>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387" name="Google Shape;387;p38"/>
            <p:cNvSpPr/>
            <p:nvPr/>
          </p:nvSpPr>
          <p:spPr>
            <a:xfrm>
              <a:off x="1781294" y="252099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388" name="Google Shape;388;p38"/>
            <p:cNvSpPr/>
            <p:nvPr/>
          </p:nvSpPr>
          <p:spPr>
            <a:xfrm>
              <a:off x="3392335" y="243331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389" name="Google Shape;389;p38"/>
            <p:cNvSpPr/>
            <p:nvPr/>
          </p:nvSpPr>
          <p:spPr>
            <a:xfrm>
              <a:off x="5390142" y="26056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390" name="Google Shape;390;p38"/>
            <p:cNvSpPr/>
            <p:nvPr/>
          </p:nvSpPr>
          <p:spPr>
            <a:xfrm>
              <a:off x="5500096" y="399544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391" name="Google Shape;391;p38"/>
            <p:cNvSpPr/>
            <p:nvPr/>
          </p:nvSpPr>
          <p:spPr>
            <a:xfrm>
              <a:off x="3478522" y="422741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392" name="Google Shape;392;p38"/>
            <p:cNvSpPr/>
            <p:nvPr/>
          </p:nvSpPr>
          <p:spPr>
            <a:xfrm>
              <a:off x="1606549" y="368524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cxnSp>
          <p:nvCxnSpPr>
            <p:cNvPr id="395" name="Google Shape;395;p38"/>
            <p:cNvCxnSpPr>
              <a:stCxn id="379" idx="0"/>
              <a:endCxn id="376" idx="4"/>
            </p:cNvCxnSpPr>
            <p:nvPr/>
          </p:nvCxnSpPr>
          <p:spPr>
            <a:xfrm rot="10800000" flipH="1">
              <a:off x="2783377" y="3122286"/>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396" name="Google Shape;396;p38"/>
            <p:cNvCxnSpPr>
              <a:stCxn id="380" idx="0"/>
            </p:cNvCxnSpPr>
            <p:nvPr/>
          </p:nvCxnSpPr>
          <p:spPr>
            <a:xfrm rot="10800000">
              <a:off x="4616136" y="3084854"/>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397" name="Google Shape;397;p38"/>
            <p:cNvSpPr/>
            <p:nvPr/>
          </p:nvSpPr>
          <p:spPr>
            <a:xfrm>
              <a:off x="2458250" y="32412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398" name="Google Shape;398;p38"/>
            <p:cNvSpPr/>
            <p:nvPr/>
          </p:nvSpPr>
          <p:spPr>
            <a:xfrm>
              <a:off x="4241942" y="326906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grpSp>
      <p:sp>
        <p:nvSpPr>
          <p:cNvPr id="399" name="Google Shape;399;p38"/>
          <p:cNvSpPr/>
          <p:nvPr/>
        </p:nvSpPr>
        <p:spPr>
          <a:xfrm>
            <a:off x="179554" y="1224854"/>
            <a:ext cx="371285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dk1"/>
                </a:solidFill>
                <a:latin typeface="Bahnschrift" panose="020B0502040204020203" pitchFamily="34" charset="0"/>
                <a:sym typeface="Arial"/>
              </a:rPr>
              <a:t>Link state table for R4</a:t>
            </a:r>
            <a:endParaRPr sz="2400" dirty="0">
              <a:solidFill>
                <a:schemeClr val="dk1"/>
              </a:solidFill>
              <a:latin typeface="Bahnschrift" panose="020B0502040204020203" pitchFamily="34" charset="0"/>
              <a:sym typeface="Arial"/>
            </a:endParaRPr>
          </a:p>
        </p:txBody>
      </p:sp>
      <p:graphicFrame>
        <p:nvGraphicFramePr>
          <p:cNvPr id="400" name="Google Shape;400;p38"/>
          <p:cNvGraphicFramePr/>
          <p:nvPr>
            <p:extLst>
              <p:ext uri="{D42A27DB-BD31-4B8C-83A1-F6EECF244321}">
                <p14:modId xmlns:p14="http://schemas.microsoft.com/office/powerpoint/2010/main" val="2439196049"/>
              </p:ext>
            </p:extLst>
          </p:nvPr>
        </p:nvGraphicFramePr>
        <p:xfrm>
          <a:off x="4767644" y="4385124"/>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9</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1</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01" name="Google Shape;401;p38"/>
          <p:cNvGraphicFramePr/>
          <p:nvPr>
            <p:extLst>
              <p:ext uri="{D42A27DB-BD31-4B8C-83A1-F6EECF244321}">
                <p14:modId xmlns:p14="http://schemas.microsoft.com/office/powerpoint/2010/main" val="3542886604"/>
              </p:ext>
            </p:extLst>
          </p:nvPr>
        </p:nvGraphicFramePr>
        <p:xfrm>
          <a:off x="6237815" y="2095996"/>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8</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02" name="Google Shape;402;p38"/>
          <p:cNvGraphicFramePr/>
          <p:nvPr>
            <p:extLst>
              <p:ext uri="{D42A27DB-BD31-4B8C-83A1-F6EECF244321}">
                <p14:modId xmlns:p14="http://schemas.microsoft.com/office/powerpoint/2010/main" val="1789715822"/>
              </p:ext>
            </p:extLst>
          </p:nvPr>
        </p:nvGraphicFramePr>
        <p:xfrm>
          <a:off x="4389382" y="71775"/>
          <a:ext cx="1713350" cy="2377500"/>
        </p:xfrm>
        <a:graphic>
          <a:graphicData uri="http://schemas.openxmlformats.org/drawingml/2006/table">
            <a:tbl>
              <a:tblPr firstRow="1" bandRow="1">
                <a:noFill/>
                <a:tableStyleId>{593E886C-985A-4526-A257-45B422107093}</a:tableStyleId>
              </a:tblPr>
              <a:tblGrid>
                <a:gridCol w="856675">
                  <a:extLst>
                    <a:ext uri="{9D8B030D-6E8A-4147-A177-3AD203B41FA5}">
                      <a16:colId xmlns:a16="http://schemas.microsoft.com/office/drawing/2014/main" val="20000"/>
                    </a:ext>
                  </a:extLst>
                </a:gridCol>
                <a:gridCol w="856675">
                  <a:extLst>
                    <a:ext uri="{9D8B030D-6E8A-4147-A177-3AD203B41FA5}">
                      <a16:colId xmlns:a16="http://schemas.microsoft.com/office/drawing/2014/main" val="20001"/>
                    </a:ext>
                  </a:extLst>
                </a:gridCol>
              </a:tblGrid>
              <a:tr h="23567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2710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23567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7</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1</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8</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dirty="0"/>
              <a:t>Unicast means the transmission from a single sender to a single receiver. </a:t>
            </a:r>
            <a:endParaRPr dirty="0"/>
          </a:p>
          <a:p>
            <a:pPr marL="228600" lvl="0" indent="-228600" algn="just" rtl="0">
              <a:lnSpc>
                <a:spcPct val="150000"/>
              </a:lnSpc>
              <a:spcBef>
                <a:spcPts val="1000"/>
              </a:spcBef>
              <a:spcAft>
                <a:spcPts val="0"/>
              </a:spcAft>
              <a:buSzPts val="2800"/>
              <a:buChar char="•"/>
            </a:pPr>
            <a:r>
              <a:rPr lang="en-US" dirty="0"/>
              <a:t>It is a point to point communication between sender and receiver. </a:t>
            </a:r>
            <a:endParaRPr dirty="0"/>
          </a:p>
          <a:p>
            <a:pPr marL="0" lvl="0" indent="0" algn="just" rtl="0">
              <a:lnSpc>
                <a:spcPct val="150000"/>
              </a:lnSpc>
              <a:spcBef>
                <a:spcPts val="1000"/>
              </a:spcBef>
              <a:spcAft>
                <a:spcPts val="0"/>
              </a:spcAft>
              <a:buSzPts val="2800"/>
              <a:buNone/>
            </a:pPr>
            <a:r>
              <a:rPr lang="en-US" dirty="0"/>
              <a:t>There are various unicast protocols such as </a:t>
            </a:r>
            <a:endParaRPr dirty="0"/>
          </a:p>
          <a:p>
            <a:pPr marL="685800" lvl="1" indent="-228600" algn="just" rtl="0">
              <a:lnSpc>
                <a:spcPct val="150000"/>
              </a:lnSpc>
              <a:spcBef>
                <a:spcPts val="500"/>
              </a:spcBef>
              <a:spcAft>
                <a:spcPts val="0"/>
              </a:spcAft>
              <a:buSzPts val="2400"/>
              <a:buChar char="•"/>
            </a:pPr>
            <a:r>
              <a:rPr lang="en-US" dirty="0">
                <a:latin typeface="Bahnschrift" panose="020B0502040204020203" pitchFamily="34" charset="0"/>
              </a:rPr>
              <a:t>TCP, HTTP, etc.</a:t>
            </a:r>
            <a:endParaRPr dirty="0">
              <a:latin typeface="Bahnschrift" panose="020B0502040204020203" pitchFamily="34" charset="0"/>
            </a:endParaRPr>
          </a:p>
        </p:txBody>
      </p:sp>
      <p:sp>
        <p:nvSpPr>
          <p:cNvPr id="108" name="Google Shape;108;p17"/>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Unicast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graphicFrame>
        <p:nvGraphicFramePr>
          <p:cNvPr id="426" name="Google Shape;426;p39"/>
          <p:cNvGraphicFramePr/>
          <p:nvPr>
            <p:extLst>
              <p:ext uri="{D42A27DB-BD31-4B8C-83A1-F6EECF244321}">
                <p14:modId xmlns:p14="http://schemas.microsoft.com/office/powerpoint/2010/main" val="3160376087"/>
              </p:ext>
            </p:extLst>
          </p:nvPr>
        </p:nvGraphicFramePr>
        <p:xfrm>
          <a:off x="411226" y="2696976"/>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R3</a:t>
                      </a:r>
                      <a:endParaRPr sz="2000" u="none" strike="noStrike" cap="none" dirty="0">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3</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27" name="Google Shape;427;p39"/>
          <p:cNvGraphicFramePr/>
          <p:nvPr>
            <p:extLst>
              <p:ext uri="{D42A27DB-BD31-4B8C-83A1-F6EECF244321}">
                <p14:modId xmlns:p14="http://schemas.microsoft.com/office/powerpoint/2010/main" val="1939836965"/>
              </p:ext>
            </p:extLst>
          </p:nvPr>
        </p:nvGraphicFramePr>
        <p:xfrm>
          <a:off x="2994264" y="4396912"/>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R3</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dirty="0" err="1">
                          <a:latin typeface="Bahnschrift" panose="020B0502040204020203" pitchFamily="34" charset="0"/>
                          <a:ea typeface="Arial"/>
                          <a:cs typeface="Arial"/>
                          <a:sym typeface="Arial"/>
                        </a:rPr>
                        <a:t>Seqno</a:t>
                      </a:r>
                      <a:endParaRPr sz="2000" u="none" strike="noStrike" cap="none" dirty="0">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3</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2</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9</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pSp>
        <p:nvGrpSpPr>
          <p:cNvPr id="2" name="Group 1">
            <a:extLst>
              <a:ext uri="{FF2B5EF4-FFF2-40B4-BE49-F238E27FC236}">
                <a16:creationId xmlns:a16="http://schemas.microsoft.com/office/drawing/2014/main" id="{E18B05A2-7242-401D-9EAD-6B9C1CCC1CF8}"/>
              </a:ext>
            </a:extLst>
          </p:cNvPr>
          <p:cNvGrpSpPr/>
          <p:nvPr/>
        </p:nvGrpSpPr>
        <p:grpSpPr>
          <a:xfrm>
            <a:off x="2314223" y="2392788"/>
            <a:ext cx="5216377" cy="2138750"/>
            <a:chOff x="2314223" y="2392788"/>
            <a:chExt cx="5216377" cy="2138750"/>
          </a:xfrm>
        </p:grpSpPr>
        <p:sp>
          <p:nvSpPr>
            <p:cNvPr id="408" name="Google Shape;408;p39"/>
            <p:cNvSpPr/>
            <p:nvPr/>
          </p:nvSpPr>
          <p:spPr>
            <a:xfrm>
              <a:off x="2314223" y="278109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R1</a:t>
              </a:r>
              <a:endParaRPr sz="1600">
                <a:solidFill>
                  <a:schemeClr val="lt1"/>
                </a:solidFill>
                <a:latin typeface="Bahnschrift" panose="020B0502040204020203" pitchFamily="34" charset="0"/>
                <a:ea typeface="Calibri"/>
                <a:cs typeface="Calibri"/>
                <a:sym typeface="Calibri"/>
              </a:endParaRPr>
            </a:p>
          </p:txBody>
        </p:sp>
        <p:sp>
          <p:nvSpPr>
            <p:cNvPr id="409" name="Google Shape;409;p39"/>
            <p:cNvSpPr/>
            <p:nvPr/>
          </p:nvSpPr>
          <p:spPr>
            <a:xfrm>
              <a:off x="3735403" y="248046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R2</a:t>
              </a:r>
              <a:endParaRPr sz="1600">
                <a:solidFill>
                  <a:schemeClr val="lt1"/>
                </a:solidFill>
                <a:latin typeface="Bahnschrift" panose="020B0502040204020203" pitchFamily="34" charset="0"/>
                <a:ea typeface="Calibri"/>
                <a:cs typeface="Calibri"/>
                <a:sym typeface="Calibri"/>
              </a:endParaRPr>
            </a:p>
          </p:txBody>
        </p:sp>
        <p:sp>
          <p:nvSpPr>
            <p:cNvPr id="410" name="Google Shape;410;p39"/>
            <p:cNvSpPr/>
            <p:nvPr/>
          </p:nvSpPr>
          <p:spPr>
            <a:xfrm>
              <a:off x="5476426" y="248046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R4</a:t>
              </a:r>
              <a:endParaRPr sz="1600">
                <a:solidFill>
                  <a:schemeClr val="lt1"/>
                </a:solidFill>
                <a:latin typeface="Bahnschrift" panose="020B0502040204020203" pitchFamily="34" charset="0"/>
                <a:ea typeface="Calibri"/>
                <a:cs typeface="Calibri"/>
                <a:sym typeface="Calibri"/>
              </a:endParaRPr>
            </a:p>
          </p:txBody>
        </p:sp>
        <p:sp>
          <p:nvSpPr>
            <p:cNvPr id="411" name="Google Shape;411;p39"/>
            <p:cNvSpPr/>
            <p:nvPr/>
          </p:nvSpPr>
          <p:spPr>
            <a:xfrm>
              <a:off x="6904298" y="3081717"/>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R6</a:t>
              </a:r>
              <a:endParaRPr sz="1600">
                <a:solidFill>
                  <a:schemeClr val="lt1"/>
                </a:solidFill>
                <a:latin typeface="Bahnschrift" panose="020B0502040204020203" pitchFamily="34" charset="0"/>
                <a:ea typeface="Calibri"/>
                <a:cs typeface="Calibri"/>
                <a:sym typeface="Calibri"/>
              </a:endParaRPr>
            </a:p>
          </p:txBody>
        </p:sp>
        <p:sp>
          <p:nvSpPr>
            <p:cNvPr id="412" name="Google Shape;412;p39"/>
            <p:cNvSpPr/>
            <p:nvPr/>
          </p:nvSpPr>
          <p:spPr>
            <a:xfrm>
              <a:off x="3629457" y="375796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R3</a:t>
              </a:r>
              <a:endParaRPr sz="1600">
                <a:solidFill>
                  <a:schemeClr val="lt1"/>
                </a:solidFill>
                <a:latin typeface="Bahnschrift" panose="020B0502040204020203" pitchFamily="34" charset="0"/>
                <a:ea typeface="Calibri"/>
                <a:cs typeface="Calibri"/>
                <a:sym typeface="Calibri"/>
              </a:endParaRPr>
            </a:p>
          </p:txBody>
        </p:sp>
        <p:sp>
          <p:nvSpPr>
            <p:cNvPr id="413" name="Google Shape;413;p39"/>
            <p:cNvSpPr/>
            <p:nvPr/>
          </p:nvSpPr>
          <p:spPr>
            <a:xfrm>
              <a:off x="5533316" y="3848632"/>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Bahnschrift" panose="020B0502040204020203" pitchFamily="34" charset="0"/>
                  <a:ea typeface="Calibri"/>
                  <a:cs typeface="Calibri"/>
                  <a:sym typeface="Calibri"/>
                </a:rPr>
                <a:t>R5</a:t>
              </a:r>
              <a:endParaRPr sz="1600">
                <a:solidFill>
                  <a:schemeClr val="lt1"/>
                </a:solidFill>
                <a:latin typeface="Bahnschrift" panose="020B0502040204020203" pitchFamily="34" charset="0"/>
                <a:ea typeface="Calibri"/>
                <a:cs typeface="Calibri"/>
                <a:sym typeface="Calibri"/>
              </a:endParaRPr>
            </a:p>
          </p:txBody>
        </p:sp>
        <p:cxnSp>
          <p:nvCxnSpPr>
            <p:cNvPr id="414" name="Google Shape;414;p39"/>
            <p:cNvCxnSpPr>
              <a:stCxn id="408" idx="7"/>
              <a:endCxn id="409" idx="2"/>
            </p:cNvCxnSpPr>
            <p:nvPr/>
          </p:nvCxnSpPr>
          <p:spPr>
            <a:xfrm rot="10800000" flipH="1">
              <a:off x="2848805" y="2780944"/>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415" name="Google Shape;415;p39"/>
            <p:cNvCxnSpPr>
              <a:stCxn id="408" idx="5"/>
              <a:endCxn id="412" idx="1"/>
            </p:cNvCxnSpPr>
            <p:nvPr/>
          </p:nvCxnSpPr>
          <p:spPr>
            <a:xfrm>
              <a:off x="2848805" y="3294291"/>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416" name="Google Shape;416;p39"/>
            <p:cNvCxnSpPr>
              <a:stCxn id="412" idx="6"/>
              <a:endCxn id="413" idx="2"/>
            </p:cNvCxnSpPr>
            <p:nvPr/>
          </p:nvCxnSpPr>
          <p:spPr>
            <a:xfrm>
              <a:off x="4255759" y="4058589"/>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417" name="Google Shape;417;p39"/>
            <p:cNvCxnSpPr>
              <a:stCxn id="409" idx="6"/>
              <a:endCxn id="410" idx="2"/>
            </p:cNvCxnSpPr>
            <p:nvPr/>
          </p:nvCxnSpPr>
          <p:spPr>
            <a:xfrm>
              <a:off x="4361705" y="2781092"/>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418" name="Google Shape;418;p39"/>
            <p:cNvCxnSpPr>
              <a:endCxn id="411" idx="1"/>
            </p:cNvCxnSpPr>
            <p:nvPr/>
          </p:nvCxnSpPr>
          <p:spPr>
            <a:xfrm>
              <a:off x="6102617" y="2780968"/>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419" name="Google Shape;419;p39"/>
            <p:cNvCxnSpPr>
              <a:stCxn id="413" idx="6"/>
              <a:endCxn id="411" idx="3"/>
            </p:cNvCxnSpPr>
            <p:nvPr/>
          </p:nvCxnSpPr>
          <p:spPr>
            <a:xfrm rot="10800000" flipH="1">
              <a:off x="6159618" y="3594857"/>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420" name="Google Shape;420;p39"/>
            <p:cNvSpPr/>
            <p:nvPr/>
          </p:nvSpPr>
          <p:spPr>
            <a:xfrm>
              <a:off x="2940525" y="2480468"/>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6</a:t>
              </a:r>
              <a:endParaRPr sz="1800">
                <a:solidFill>
                  <a:schemeClr val="dk1"/>
                </a:solidFill>
                <a:latin typeface="Bahnschrift" panose="020B0502040204020203" pitchFamily="34" charset="0"/>
                <a:sym typeface="Arial"/>
              </a:endParaRPr>
            </a:p>
          </p:txBody>
        </p:sp>
        <p:sp>
          <p:nvSpPr>
            <p:cNvPr id="421" name="Google Shape;421;p39"/>
            <p:cNvSpPr/>
            <p:nvPr/>
          </p:nvSpPr>
          <p:spPr>
            <a:xfrm>
              <a:off x="4551566" y="2392788"/>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7</a:t>
              </a:r>
              <a:endParaRPr sz="1800">
                <a:solidFill>
                  <a:schemeClr val="dk1"/>
                </a:solidFill>
                <a:latin typeface="Bahnschrift" panose="020B0502040204020203" pitchFamily="34" charset="0"/>
                <a:sym typeface="Arial"/>
              </a:endParaRPr>
            </a:p>
          </p:txBody>
        </p:sp>
        <p:sp>
          <p:nvSpPr>
            <p:cNvPr id="422" name="Google Shape;422;p39"/>
            <p:cNvSpPr/>
            <p:nvPr/>
          </p:nvSpPr>
          <p:spPr>
            <a:xfrm>
              <a:off x="6549373" y="256511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8</a:t>
              </a:r>
              <a:endParaRPr sz="1800">
                <a:solidFill>
                  <a:schemeClr val="dk1"/>
                </a:solidFill>
                <a:latin typeface="Bahnschrift" panose="020B0502040204020203" pitchFamily="34" charset="0"/>
                <a:sym typeface="Arial"/>
              </a:endParaRPr>
            </a:p>
          </p:txBody>
        </p:sp>
        <p:sp>
          <p:nvSpPr>
            <p:cNvPr id="423" name="Google Shape;423;p39"/>
            <p:cNvSpPr/>
            <p:nvPr/>
          </p:nvSpPr>
          <p:spPr>
            <a:xfrm>
              <a:off x="6659327" y="395491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4</a:t>
              </a:r>
              <a:endParaRPr sz="1800">
                <a:solidFill>
                  <a:schemeClr val="dk1"/>
                </a:solidFill>
                <a:latin typeface="Bahnschrift" panose="020B0502040204020203" pitchFamily="34" charset="0"/>
                <a:sym typeface="Arial"/>
              </a:endParaRPr>
            </a:p>
          </p:txBody>
        </p:sp>
        <p:sp>
          <p:nvSpPr>
            <p:cNvPr id="424" name="Google Shape;424;p39"/>
            <p:cNvSpPr/>
            <p:nvPr/>
          </p:nvSpPr>
          <p:spPr>
            <a:xfrm>
              <a:off x="4637753" y="4186888"/>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9</a:t>
              </a:r>
              <a:endParaRPr sz="1800">
                <a:solidFill>
                  <a:schemeClr val="dk1"/>
                </a:solidFill>
                <a:latin typeface="Bahnschrift" panose="020B0502040204020203" pitchFamily="34" charset="0"/>
                <a:sym typeface="Arial"/>
              </a:endParaRPr>
            </a:p>
          </p:txBody>
        </p:sp>
        <p:sp>
          <p:nvSpPr>
            <p:cNvPr id="425" name="Google Shape;425;p39"/>
            <p:cNvSpPr/>
            <p:nvPr/>
          </p:nvSpPr>
          <p:spPr>
            <a:xfrm>
              <a:off x="2765780" y="3644727"/>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3</a:t>
              </a:r>
              <a:endParaRPr sz="1800">
                <a:solidFill>
                  <a:schemeClr val="dk1"/>
                </a:solidFill>
                <a:latin typeface="Bahnschrift" panose="020B0502040204020203" pitchFamily="34" charset="0"/>
                <a:sym typeface="Arial"/>
              </a:endParaRPr>
            </a:p>
          </p:txBody>
        </p:sp>
        <p:cxnSp>
          <p:nvCxnSpPr>
            <p:cNvPr id="428" name="Google Shape;428;p39"/>
            <p:cNvCxnSpPr>
              <a:stCxn id="412" idx="0"/>
              <a:endCxn id="409" idx="4"/>
            </p:cNvCxnSpPr>
            <p:nvPr/>
          </p:nvCxnSpPr>
          <p:spPr>
            <a:xfrm rot="10800000" flipH="1">
              <a:off x="3942608" y="3081764"/>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429" name="Google Shape;429;p39"/>
            <p:cNvCxnSpPr>
              <a:stCxn id="413" idx="0"/>
            </p:cNvCxnSpPr>
            <p:nvPr/>
          </p:nvCxnSpPr>
          <p:spPr>
            <a:xfrm rot="10800000">
              <a:off x="5775367" y="3044332"/>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430" name="Google Shape;430;p39"/>
            <p:cNvSpPr/>
            <p:nvPr/>
          </p:nvSpPr>
          <p:spPr>
            <a:xfrm>
              <a:off x="3617481" y="320074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2</a:t>
              </a:r>
              <a:endParaRPr sz="1200">
                <a:latin typeface="Bahnschrift" panose="020B0502040204020203" pitchFamily="34" charset="0"/>
              </a:endParaRPr>
            </a:p>
          </p:txBody>
        </p:sp>
        <p:sp>
          <p:nvSpPr>
            <p:cNvPr id="431" name="Google Shape;431;p39"/>
            <p:cNvSpPr/>
            <p:nvPr/>
          </p:nvSpPr>
          <p:spPr>
            <a:xfrm>
              <a:off x="5401173" y="322854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sym typeface="Arial"/>
                </a:rPr>
                <a:t>1</a:t>
              </a:r>
              <a:endParaRPr sz="1200">
                <a:latin typeface="Bahnschrift" panose="020B0502040204020203" pitchFamily="34" charset="0"/>
              </a:endParaRPr>
            </a:p>
          </p:txBody>
        </p:sp>
      </p:grpSp>
      <p:sp>
        <p:nvSpPr>
          <p:cNvPr id="432" name="Google Shape;432;p39"/>
          <p:cNvSpPr/>
          <p:nvPr/>
        </p:nvSpPr>
        <p:spPr>
          <a:xfrm>
            <a:off x="89443" y="1469533"/>
            <a:ext cx="2978222" cy="36933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dirty="0">
                <a:solidFill>
                  <a:schemeClr val="dk1"/>
                </a:solidFill>
                <a:latin typeface="Bahnschrift" panose="020B0502040204020203" pitchFamily="34" charset="0"/>
                <a:sym typeface="Arial"/>
              </a:rPr>
              <a:t>Link state table for R2</a:t>
            </a:r>
            <a:endParaRPr sz="2400" dirty="0">
              <a:solidFill>
                <a:schemeClr val="dk1"/>
              </a:solidFill>
              <a:latin typeface="Bahnschrift" panose="020B0502040204020203" pitchFamily="34" charset="0"/>
              <a:sym typeface="Arial"/>
            </a:endParaRPr>
          </a:p>
        </p:txBody>
      </p:sp>
      <p:graphicFrame>
        <p:nvGraphicFramePr>
          <p:cNvPr id="433" name="Google Shape;433;p39"/>
          <p:cNvGraphicFramePr/>
          <p:nvPr>
            <p:extLst>
              <p:ext uri="{D42A27DB-BD31-4B8C-83A1-F6EECF244321}">
                <p14:modId xmlns:p14="http://schemas.microsoft.com/office/powerpoint/2010/main" val="3869498437"/>
              </p:ext>
            </p:extLst>
          </p:nvPr>
        </p:nvGraphicFramePr>
        <p:xfrm>
          <a:off x="6212495" y="4341899"/>
          <a:ext cx="1760000" cy="237750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R5</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9</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1</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34" name="Google Shape;434;p39"/>
          <p:cNvGraphicFramePr/>
          <p:nvPr>
            <p:extLst>
              <p:ext uri="{D42A27DB-BD31-4B8C-83A1-F6EECF244321}">
                <p14:modId xmlns:p14="http://schemas.microsoft.com/office/powerpoint/2010/main" val="1268739733"/>
              </p:ext>
            </p:extLst>
          </p:nvPr>
        </p:nvGraphicFramePr>
        <p:xfrm>
          <a:off x="7459138" y="1126306"/>
          <a:ext cx="1760000" cy="1981250"/>
        </p:xfrm>
        <a:graphic>
          <a:graphicData uri="http://schemas.openxmlformats.org/drawingml/2006/table">
            <a:tbl>
              <a:tblPr firstRow="1" bandRow="1">
                <a:noFill/>
                <a:tableStyleId>{593E886C-985A-4526-A257-45B422107093}</a:tableStyleId>
              </a:tblPr>
              <a:tblGrid>
                <a:gridCol w="880000">
                  <a:extLst>
                    <a:ext uri="{9D8B030D-6E8A-4147-A177-3AD203B41FA5}">
                      <a16:colId xmlns:a16="http://schemas.microsoft.com/office/drawing/2014/main" val="20000"/>
                    </a:ext>
                  </a:extLst>
                </a:gridCol>
                <a:gridCol w="880000">
                  <a:extLst>
                    <a:ext uri="{9D8B030D-6E8A-4147-A177-3AD203B41FA5}">
                      <a16:colId xmlns:a16="http://schemas.microsoft.com/office/drawing/2014/main" val="20001"/>
                    </a:ext>
                  </a:extLst>
                </a:gridCol>
              </a:tblGrid>
              <a:tr h="37892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R6</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3789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8</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37892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4</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35" name="Google Shape;435;p39"/>
          <p:cNvGraphicFramePr/>
          <p:nvPr>
            <p:extLst>
              <p:ext uri="{D42A27DB-BD31-4B8C-83A1-F6EECF244321}">
                <p14:modId xmlns:p14="http://schemas.microsoft.com/office/powerpoint/2010/main" val="1713144139"/>
              </p:ext>
            </p:extLst>
          </p:nvPr>
        </p:nvGraphicFramePr>
        <p:xfrm>
          <a:off x="5175238" y="71689"/>
          <a:ext cx="1713350" cy="2377500"/>
        </p:xfrm>
        <a:graphic>
          <a:graphicData uri="http://schemas.openxmlformats.org/drawingml/2006/table">
            <a:tbl>
              <a:tblPr firstRow="1" bandRow="1">
                <a:noFill/>
                <a:tableStyleId>{593E886C-985A-4526-A257-45B422107093}</a:tableStyleId>
              </a:tblPr>
              <a:tblGrid>
                <a:gridCol w="856675">
                  <a:extLst>
                    <a:ext uri="{9D8B030D-6E8A-4147-A177-3AD203B41FA5}">
                      <a16:colId xmlns:a16="http://schemas.microsoft.com/office/drawing/2014/main" val="20000"/>
                    </a:ext>
                  </a:extLst>
                </a:gridCol>
                <a:gridCol w="856675">
                  <a:extLst>
                    <a:ext uri="{9D8B030D-6E8A-4147-A177-3AD203B41FA5}">
                      <a16:colId xmlns:a16="http://schemas.microsoft.com/office/drawing/2014/main" val="20001"/>
                    </a:ext>
                  </a:extLst>
                </a:gridCol>
              </a:tblGrid>
              <a:tr h="23567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R4</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2710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23567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R2</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7</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R5</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1</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R6</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8</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graphicFrame>
        <p:nvGraphicFramePr>
          <p:cNvPr id="436" name="Google Shape;436;p39"/>
          <p:cNvGraphicFramePr/>
          <p:nvPr>
            <p:extLst>
              <p:ext uri="{D42A27DB-BD31-4B8C-83A1-F6EECF244321}">
                <p14:modId xmlns:p14="http://schemas.microsoft.com/office/powerpoint/2010/main" val="1589384942"/>
              </p:ext>
            </p:extLst>
          </p:nvPr>
        </p:nvGraphicFramePr>
        <p:xfrm>
          <a:off x="3146156" y="50911"/>
          <a:ext cx="1713350" cy="2377500"/>
        </p:xfrm>
        <a:graphic>
          <a:graphicData uri="http://schemas.openxmlformats.org/drawingml/2006/table">
            <a:tbl>
              <a:tblPr firstRow="1" bandRow="1">
                <a:noFill/>
                <a:tableStyleId>{593E886C-985A-4526-A257-45B422107093}</a:tableStyleId>
              </a:tblPr>
              <a:tblGrid>
                <a:gridCol w="856675">
                  <a:extLst>
                    <a:ext uri="{9D8B030D-6E8A-4147-A177-3AD203B41FA5}">
                      <a16:colId xmlns:a16="http://schemas.microsoft.com/office/drawing/2014/main" val="20000"/>
                    </a:ext>
                  </a:extLst>
                </a:gridCol>
                <a:gridCol w="856675">
                  <a:extLst>
                    <a:ext uri="{9D8B030D-6E8A-4147-A177-3AD203B41FA5}">
                      <a16:colId xmlns:a16="http://schemas.microsoft.com/office/drawing/2014/main" val="20001"/>
                    </a:ext>
                  </a:extLst>
                </a:gridCol>
              </a:tblGrid>
              <a:tr h="235675">
                <a:tc gridSpan="2">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R2</a:t>
                      </a:r>
                      <a:endParaRPr sz="2000" u="none" strike="noStrike" cap="none" dirty="0">
                        <a:latin typeface="Bahnschrift" panose="020B0502040204020203" pitchFamily="34" charset="0"/>
                        <a:ea typeface="Arial"/>
                        <a:cs typeface="Arial"/>
                        <a:sym typeface="Arial"/>
                      </a:endParaRPr>
                    </a:p>
                  </a:txBody>
                  <a:tcPr marL="91450" marR="91450" marT="45725" marB="45725">
                    <a:solidFill>
                      <a:srgbClr val="7030A0"/>
                    </a:solidFill>
                  </a:tcPr>
                </a:tc>
                <a:tc hMerge="1">
                  <a:txBody>
                    <a:bodyPr/>
                    <a:lstStyle/>
                    <a:p>
                      <a:endParaRPr lang="en-US"/>
                    </a:p>
                  </a:txBody>
                  <a:tcPr/>
                </a:tc>
                <a:extLst>
                  <a:ext uri="{0D108BD9-81ED-4DB2-BD59-A6C34878D82A}">
                    <a16:rowId xmlns:a16="http://schemas.microsoft.com/office/drawing/2014/main" val="10000"/>
                  </a:ext>
                </a:extLst>
              </a:tr>
              <a:tr h="27102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Seqno</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1"/>
                  </a:ext>
                </a:extLst>
              </a:tr>
              <a:tr h="235675">
                <a:tc gridSpan="2">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TTL</a:t>
                      </a:r>
                      <a:endParaRPr sz="2000" u="none" strike="noStrike" cap="none">
                        <a:latin typeface="Bahnschrift" panose="020B0502040204020203" pitchFamily="34" charset="0"/>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2"/>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R1</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6</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3"/>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R3</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2</a:t>
                      </a:r>
                      <a:endParaRPr sz="2000" u="none" strike="noStrike" cap="none">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4"/>
                  </a:ext>
                </a:extLst>
              </a:tr>
              <a:tr h="235675">
                <a:tc>
                  <a:txBody>
                    <a:bodyPr/>
                    <a:lstStyle/>
                    <a:p>
                      <a:pPr marL="0" marR="0" lvl="0" indent="0" algn="ctr" rtl="0">
                        <a:spcBef>
                          <a:spcPts val="0"/>
                        </a:spcBef>
                        <a:spcAft>
                          <a:spcPts val="0"/>
                        </a:spcAft>
                        <a:buNone/>
                      </a:pPr>
                      <a:r>
                        <a:rPr lang="en-US" sz="2000" u="none" strike="noStrike" cap="none">
                          <a:latin typeface="Bahnschrift" panose="020B0502040204020203" pitchFamily="34" charset="0"/>
                          <a:ea typeface="Arial"/>
                          <a:cs typeface="Arial"/>
                          <a:sym typeface="Arial"/>
                        </a:rPr>
                        <a:t>R4</a:t>
                      </a:r>
                      <a:endParaRPr sz="2000" u="none" strike="noStrike" cap="none">
                        <a:latin typeface="Bahnschrift" panose="020B0502040204020203" pitchFamily="34" charset="0"/>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2000" u="none" strike="noStrike" cap="none" dirty="0">
                          <a:latin typeface="Bahnschrift" panose="020B0502040204020203" pitchFamily="34" charset="0"/>
                          <a:ea typeface="Arial"/>
                          <a:cs typeface="Arial"/>
                          <a:sym typeface="Arial"/>
                        </a:rPr>
                        <a:t>7</a:t>
                      </a:r>
                      <a:endParaRPr sz="2000" u="none" strike="noStrike" cap="none" dirty="0">
                        <a:latin typeface="Bahnschrift" panose="020B0502040204020203" pitchFamily="34" charset="0"/>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0"/>
          <p:cNvSpPr txBox="1">
            <a:spLocks noGrp="1"/>
          </p:cNvSpPr>
          <p:nvPr>
            <p:ph type="body" idx="1"/>
          </p:nvPr>
        </p:nvSpPr>
        <p:spPr>
          <a:xfrm>
            <a:off x="269834" y="1361440"/>
            <a:ext cx="8441547" cy="499491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800"/>
              <a:buNone/>
            </a:pPr>
            <a:r>
              <a:rPr lang="en-US" dirty="0"/>
              <a:t>Dissemination of LSPs to every other router, called </a:t>
            </a:r>
            <a:r>
              <a:rPr lang="en-US" dirty="0">
                <a:solidFill>
                  <a:srgbClr val="FF0000"/>
                </a:solidFill>
              </a:rPr>
              <a:t>flooding</a:t>
            </a:r>
            <a:r>
              <a:rPr lang="en-US" dirty="0"/>
              <a:t>, in an efficient and reliable way.</a:t>
            </a:r>
            <a:endParaRPr dirty="0"/>
          </a:p>
        </p:txBody>
      </p:sp>
      <p:sp>
        <p:nvSpPr>
          <p:cNvPr id="442" name="Google Shape;442;p40"/>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Sharing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41"/>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70C0"/>
              </a:buClr>
              <a:buSzPts val="2800"/>
              <a:buChar char="•"/>
            </a:pPr>
            <a:r>
              <a:rPr lang="en-US"/>
              <a:t>At R1</a:t>
            </a:r>
            <a:endParaRPr/>
          </a:p>
        </p:txBody>
      </p:sp>
      <p:sp>
        <p:nvSpPr>
          <p:cNvPr id="448" name="Google Shape;448;p41"/>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449" name="Google Shape;449;p41"/>
          <p:cNvSpPr/>
          <p:nvPr/>
        </p:nvSpPr>
        <p:spPr>
          <a:xfrm>
            <a:off x="1154992" y="2821615"/>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450" name="Google Shape;450;p41"/>
          <p:cNvSpPr/>
          <p:nvPr/>
        </p:nvSpPr>
        <p:spPr>
          <a:xfrm>
            <a:off x="2576172"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451" name="Google Shape;451;p41"/>
          <p:cNvSpPr/>
          <p:nvPr/>
        </p:nvSpPr>
        <p:spPr>
          <a:xfrm>
            <a:off x="2470226" y="379848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cxnSp>
        <p:nvCxnSpPr>
          <p:cNvPr id="452" name="Google Shape;452;p41"/>
          <p:cNvCxnSpPr>
            <a:stCxn id="449" idx="7"/>
            <a:endCxn id="450" idx="2"/>
          </p:cNvCxnSpPr>
          <p:nvPr/>
        </p:nvCxnSpPr>
        <p:spPr>
          <a:xfrm rot="10800000" flipH="1">
            <a:off x="1689574" y="2821466"/>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453" name="Google Shape;453;p41"/>
          <p:cNvCxnSpPr>
            <a:stCxn id="449" idx="5"/>
            <a:endCxn id="451" idx="1"/>
          </p:cNvCxnSpPr>
          <p:nvPr/>
        </p:nvCxnSpPr>
        <p:spPr>
          <a:xfrm>
            <a:off x="1689574" y="3334813"/>
            <a:ext cx="872400" cy="551700"/>
          </a:xfrm>
          <a:prstGeom prst="straightConnector1">
            <a:avLst/>
          </a:prstGeom>
          <a:noFill/>
          <a:ln w="12700" cap="flat" cmpd="sng">
            <a:solidFill>
              <a:schemeClr val="dk1"/>
            </a:solidFill>
            <a:prstDash val="solid"/>
            <a:miter lim="800000"/>
            <a:headEnd type="none" w="sm" len="sm"/>
            <a:tailEnd type="none" w="sm" len="sm"/>
          </a:ln>
        </p:spPr>
      </p:cxnSp>
      <p:sp>
        <p:nvSpPr>
          <p:cNvPr id="454" name="Google Shape;454;p41"/>
          <p:cNvSpPr/>
          <p:nvPr/>
        </p:nvSpPr>
        <p:spPr>
          <a:xfrm>
            <a:off x="1781294" y="252099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455" name="Google Shape;455;p41"/>
          <p:cNvSpPr/>
          <p:nvPr/>
        </p:nvSpPr>
        <p:spPr>
          <a:xfrm>
            <a:off x="1606549" y="368524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456" name="Google Shape;456;p41"/>
          <p:cNvCxnSpPr>
            <a:stCxn id="451" idx="0"/>
            <a:endCxn id="450" idx="4"/>
          </p:cNvCxnSpPr>
          <p:nvPr/>
        </p:nvCxnSpPr>
        <p:spPr>
          <a:xfrm rot="10800000" flipH="1">
            <a:off x="2783377" y="3122286"/>
            <a:ext cx="105900" cy="676200"/>
          </a:xfrm>
          <a:prstGeom prst="straightConnector1">
            <a:avLst/>
          </a:prstGeom>
          <a:noFill/>
          <a:ln w="12700" cap="flat" cmpd="sng">
            <a:solidFill>
              <a:schemeClr val="dk1"/>
            </a:solidFill>
            <a:prstDash val="solid"/>
            <a:miter lim="800000"/>
            <a:headEnd type="none" w="sm" len="sm"/>
            <a:tailEnd type="none" w="sm" len="sm"/>
          </a:ln>
        </p:spPr>
      </p:cxnSp>
      <p:sp>
        <p:nvSpPr>
          <p:cNvPr id="457" name="Google Shape;457;p41"/>
          <p:cNvSpPr/>
          <p:nvPr/>
        </p:nvSpPr>
        <p:spPr>
          <a:xfrm>
            <a:off x="2458250" y="32412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70C0"/>
              </a:buClr>
              <a:buSzPts val="2800"/>
              <a:buChar char="•"/>
            </a:pPr>
            <a:r>
              <a:rPr lang="en-US"/>
              <a:t>At R1, when R3 will share information</a:t>
            </a:r>
            <a:endParaRPr/>
          </a:p>
        </p:txBody>
      </p:sp>
      <p:sp>
        <p:nvSpPr>
          <p:cNvPr id="463" name="Google Shape;463;p42"/>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464" name="Google Shape;464;p42"/>
          <p:cNvSpPr/>
          <p:nvPr/>
        </p:nvSpPr>
        <p:spPr>
          <a:xfrm>
            <a:off x="1154992" y="2821615"/>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465" name="Google Shape;465;p42"/>
          <p:cNvSpPr/>
          <p:nvPr/>
        </p:nvSpPr>
        <p:spPr>
          <a:xfrm>
            <a:off x="2576172"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466" name="Google Shape;466;p42"/>
          <p:cNvSpPr/>
          <p:nvPr/>
        </p:nvSpPr>
        <p:spPr>
          <a:xfrm>
            <a:off x="2470226" y="379848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467" name="Google Shape;467;p42"/>
          <p:cNvSpPr/>
          <p:nvPr/>
        </p:nvSpPr>
        <p:spPr>
          <a:xfrm>
            <a:off x="4374085" y="388915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468" name="Google Shape;468;p42"/>
          <p:cNvCxnSpPr>
            <a:stCxn id="464" idx="7"/>
            <a:endCxn id="465" idx="2"/>
          </p:cNvCxnSpPr>
          <p:nvPr/>
        </p:nvCxnSpPr>
        <p:spPr>
          <a:xfrm rot="10800000" flipH="1">
            <a:off x="1689574" y="2821466"/>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469" name="Google Shape;469;p42"/>
          <p:cNvCxnSpPr>
            <a:stCxn id="464" idx="5"/>
            <a:endCxn id="466" idx="1"/>
          </p:cNvCxnSpPr>
          <p:nvPr/>
        </p:nvCxnSpPr>
        <p:spPr>
          <a:xfrm>
            <a:off x="1689574" y="3334813"/>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470" name="Google Shape;470;p42"/>
          <p:cNvCxnSpPr>
            <a:stCxn id="466" idx="6"/>
            <a:endCxn id="467" idx="2"/>
          </p:cNvCxnSpPr>
          <p:nvPr/>
        </p:nvCxnSpPr>
        <p:spPr>
          <a:xfrm>
            <a:off x="3096528" y="4099110"/>
            <a:ext cx="1277700" cy="90600"/>
          </a:xfrm>
          <a:prstGeom prst="straightConnector1">
            <a:avLst/>
          </a:prstGeom>
          <a:noFill/>
          <a:ln w="12700" cap="flat" cmpd="sng">
            <a:solidFill>
              <a:schemeClr val="dk1"/>
            </a:solidFill>
            <a:prstDash val="solid"/>
            <a:miter lim="800000"/>
            <a:headEnd type="none" w="sm" len="sm"/>
            <a:tailEnd type="none" w="sm" len="sm"/>
          </a:ln>
        </p:spPr>
      </p:cxnSp>
      <p:sp>
        <p:nvSpPr>
          <p:cNvPr id="471" name="Google Shape;471;p42"/>
          <p:cNvSpPr/>
          <p:nvPr/>
        </p:nvSpPr>
        <p:spPr>
          <a:xfrm>
            <a:off x="1781294" y="252099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472" name="Google Shape;472;p42"/>
          <p:cNvSpPr/>
          <p:nvPr/>
        </p:nvSpPr>
        <p:spPr>
          <a:xfrm>
            <a:off x="1606549" y="368524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473" name="Google Shape;473;p42"/>
          <p:cNvCxnSpPr>
            <a:stCxn id="466" idx="0"/>
            <a:endCxn id="465" idx="4"/>
          </p:cNvCxnSpPr>
          <p:nvPr/>
        </p:nvCxnSpPr>
        <p:spPr>
          <a:xfrm rot="10800000" flipH="1">
            <a:off x="2783377" y="3122286"/>
            <a:ext cx="105900" cy="676200"/>
          </a:xfrm>
          <a:prstGeom prst="straightConnector1">
            <a:avLst/>
          </a:prstGeom>
          <a:noFill/>
          <a:ln w="12700" cap="flat" cmpd="sng">
            <a:solidFill>
              <a:schemeClr val="dk1"/>
            </a:solidFill>
            <a:prstDash val="solid"/>
            <a:miter lim="800000"/>
            <a:headEnd type="none" w="sm" len="sm"/>
            <a:tailEnd type="none" w="sm" len="sm"/>
          </a:ln>
        </p:spPr>
      </p:cxnSp>
      <p:sp>
        <p:nvSpPr>
          <p:cNvPr id="474" name="Google Shape;474;p42"/>
          <p:cNvSpPr/>
          <p:nvPr/>
        </p:nvSpPr>
        <p:spPr>
          <a:xfrm>
            <a:off x="2458250" y="32412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475" name="Google Shape;475;p42"/>
          <p:cNvSpPr/>
          <p:nvPr/>
        </p:nvSpPr>
        <p:spPr>
          <a:xfrm>
            <a:off x="3478522" y="422741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3"/>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70C0"/>
              </a:buClr>
              <a:buSzPts val="2800"/>
              <a:buChar char="•"/>
            </a:pPr>
            <a:r>
              <a:rPr lang="en-US"/>
              <a:t>At R1-&gt;When R5 will share information</a:t>
            </a:r>
            <a:endParaRPr/>
          </a:p>
        </p:txBody>
      </p:sp>
      <p:sp>
        <p:nvSpPr>
          <p:cNvPr id="481" name="Google Shape;481;p43"/>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482" name="Google Shape;482;p43"/>
          <p:cNvSpPr/>
          <p:nvPr/>
        </p:nvSpPr>
        <p:spPr>
          <a:xfrm>
            <a:off x="1154992" y="2821615"/>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483" name="Google Shape;483;p43"/>
          <p:cNvSpPr/>
          <p:nvPr/>
        </p:nvSpPr>
        <p:spPr>
          <a:xfrm>
            <a:off x="2576172"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484" name="Google Shape;484;p43"/>
          <p:cNvSpPr/>
          <p:nvPr/>
        </p:nvSpPr>
        <p:spPr>
          <a:xfrm>
            <a:off x="5745067" y="312223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485" name="Google Shape;485;p43"/>
          <p:cNvSpPr/>
          <p:nvPr/>
        </p:nvSpPr>
        <p:spPr>
          <a:xfrm>
            <a:off x="2470226" y="379848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486" name="Google Shape;486;p43"/>
          <p:cNvSpPr/>
          <p:nvPr/>
        </p:nvSpPr>
        <p:spPr>
          <a:xfrm>
            <a:off x="4374085" y="388915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487" name="Google Shape;487;p43"/>
          <p:cNvCxnSpPr>
            <a:stCxn id="482" idx="7"/>
            <a:endCxn id="483" idx="2"/>
          </p:cNvCxnSpPr>
          <p:nvPr/>
        </p:nvCxnSpPr>
        <p:spPr>
          <a:xfrm rot="10800000" flipH="1">
            <a:off x="1689574" y="2821466"/>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488" name="Google Shape;488;p43"/>
          <p:cNvCxnSpPr>
            <a:stCxn id="482" idx="5"/>
            <a:endCxn id="485" idx="1"/>
          </p:cNvCxnSpPr>
          <p:nvPr/>
        </p:nvCxnSpPr>
        <p:spPr>
          <a:xfrm>
            <a:off x="1689574" y="3334813"/>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489" name="Google Shape;489;p43"/>
          <p:cNvCxnSpPr>
            <a:stCxn id="485" idx="6"/>
            <a:endCxn id="486" idx="2"/>
          </p:cNvCxnSpPr>
          <p:nvPr/>
        </p:nvCxnSpPr>
        <p:spPr>
          <a:xfrm>
            <a:off x="3096528" y="4099110"/>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490" name="Google Shape;490;p43"/>
          <p:cNvCxnSpPr>
            <a:stCxn id="486" idx="6"/>
            <a:endCxn id="484" idx="3"/>
          </p:cNvCxnSpPr>
          <p:nvPr/>
        </p:nvCxnSpPr>
        <p:spPr>
          <a:xfrm rot="10800000" flipH="1">
            <a:off x="5000387" y="3635378"/>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491" name="Google Shape;491;p43"/>
          <p:cNvSpPr/>
          <p:nvPr/>
        </p:nvSpPr>
        <p:spPr>
          <a:xfrm>
            <a:off x="1781294" y="252099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492" name="Google Shape;492;p43"/>
          <p:cNvSpPr/>
          <p:nvPr/>
        </p:nvSpPr>
        <p:spPr>
          <a:xfrm>
            <a:off x="5500096" y="399544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493" name="Google Shape;493;p43"/>
          <p:cNvSpPr/>
          <p:nvPr/>
        </p:nvSpPr>
        <p:spPr>
          <a:xfrm>
            <a:off x="1606549" y="368524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494" name="Google Shape;494;p43"/>
          <p:cNvCxnSpPr>
            <a:stCxn id="485" idx="0"/>
            <a:endCxn id="483" idx="4"/>
          </p:cNvCxnSpPr>
          <p:nvPr/>
        </p:nvCxnSpPr>
        <p:spPr>
          <a:xfrm rot="10800000" flipH="1">
            <a:off x="2783377" y="3122286"/>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495" name="Google Shape;495;p43"/>
          <p:cNvCxnSpPr>
            <a:stCxn id="486" idx="0"/>
          </p:cNvCxnSpPr>
          <p:nvPr/>
        </p:nvCxnSpPr>
        <p:spPr>
          <a:xfrm rot="10800000">
            <a:off x="4616136" y="3084854"/>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496" name="Google Shape;496;p43"/>
          <p:cNvSpPr/>
          <p:nvPr/>
        </p:nvSpPr>
        <p:spPr>
          <a:xfrm>
            <a:off x="2458250" y="32412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497" name="Google Shape;497;p43"/>
          <p:cNvSpPr/>
          <p:nvPr/>
        </p:nvSpPr>
        <p:spPr>
          <a:xfrm>
            <a:off x="4241942" y="326906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
        <p:nvSpPr>
          <p:cNvPr id="498" name="Google Shape;498;p43"/>
          <p:cNvSpPr/>
          <p:nvPr/>
        </p:nvSpPr>
        <p:spPr>
          <a:xfrm>
            <a:off x="4317195"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0070C0"/>
              </a:buClr>
              <a:buSzPts val="2800"/>
              <a:buChar char="•"/>
            </a:pPr>
            <a:r>
              <a:rPr lang="en-US" dirty="0"/>
              <a:t>At R1-&gt;Similarly all with share information with R1. </a:t>
            </a:r>
            <a:endParaRPr dirty="0"/>
          </a:p>
          <a:p>
            <a:pPr marL="228600" lvl="0" indent="-228600" algn="l" rtl="0">
              <a:lnSpc>
                <a:spcPct val="90000"/>
              </a:lnSpc>
              <a:spcBef>
                <a:spcPts val="1000"/>
              </a:spcBef>
              <a:spcAft>
                <a:spcPts val="0"/>
              </a:spcAft>
              <a:buClr>
                <a:srgbClr val="0070C0"/>
              </a:buClr>
              <a:buSzPts val="2800"/>
              <a:buChar char="•"/>
            </a:pPr>
            <a:r>
              <a:rPr lang="en-US" dirty="0">
                <a:solidFill>
                  <a:srgbClr val="FF0000"/>
                </a:solidFill>
              </a:rPr>
              <a:t>Global Knowledge (not in distance vector routing).</a:t>
            </a:r>
            <a:endParaRPr dirty="0">
              <a:solidFill>
                <a:srgbClr val="FF0000"/>
              </a:solidFill>
            </a:endParaRPr>
          </a:p>
        </p:txBody>
      </p:sp>
      <p:sp>
        <p:nvSpPr>
          <p:cNvPr id="504" name="Google Shape;504;p44"/>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Link State Routing</a:t>
            </a:r>
            <a:endParaRPr/>
          </a:p>
        </p:txBody>
      </p:sp>
      <p:sp>
        <p:nvSpPr>
          <p:cNvPr id="505" name="Google Shape;505;p44"/>
          <p:cNvSpPr/>
          <p:nvPr/>
        </p:nvSpPr>
        <p:spPr>
          <a:xfrm>
            <a:off x="1154992" y="2821615"/>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506" name="Google Shape;506;p44"/>
          <p:cNvSpPr/>
          <p:nvPr/>
        </p:nvSpPr>
        <p:spPr>
          <a:xfrm>
            <a:off x="2576172"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507" name="Google Shape;507;p44"/>
          <p:cNvSpPr/>
          <p:nvPr/>
        </p:nvSpPr>
        <p:spPr>
          <a:xfrm>
            <a:off x="4317195" y="252099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508" name="Google Shape;508;p44"/>
          <p:cNvSpPr/>
          <p:nvPr/>
        </p:nvSpPr>
        <p:spPr>
          <a:xfrm>
            <a:off x="5745067" y="312223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509" name="Google Shape;509;p44"/>
          <p:cNvSpPr/>
          <p:nvPr/>
        </p:nvSpPr>
        <p:spPr>
          <a:xfrm>
            <a:off x="2470226" y="3798486"/>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510" name="Google Shape;510;p44"/>
          <p:cNvSpPr/>
          <p:nvPr/>
        </p:nvSpPr>
        <p:spPr>
          <a:xfrm>
            <a:off x="4374085" y="388915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511" name="Google Shape;511;p44"/>
          <p:cNvCxnSpPr>
            <a:stCxn id="505" idx="7"/>
            <a:endCxn id="506" idx="2"/>
          </p:cNvCxnSpPr>
          <p:nvPr/>
        </p:nvCxnSpPr>
        <p:spPr>
          <a:xfrm rot="10800000" flipH="1">
            <a:off x="1689574" y="2821466"/>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512" name="Google Shape;512;p44"/>
          <p:cNvCxnSpPr>
            <a:stCxn id="505" idx="5"/>
            <a:endCxn id="509" idx="1"/>
          </p:cNvCxnSpPr>
          <p:nvPr/>
        </p:nvCxnSpPr>
        <p:spPr>
          <a:xfrm>
            <a:off x="1689574" y="3334813"/>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513" name="Google Shape;513;p44"/>
          <p:cNvCxnSpPr>
            <a:stCxn id="509" idx="6"/>
            <a:endCxn id="510" idx="2"/>
          </p:cNvCxnSpPr>
          <p:nvPr/>
        </p:nvCxnSpPr>
        <p:spPr>
          <a:xfrm>
            <a:off x="3096528" y="4099110"/>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514" name="Google Shape;514;p44"/>
          <p:cNvCxnSpPr>
            <a:stCxn id="506" idx="6"/>
            <a:endCxn id="507" idx="2"/>
          </p:cNvCxnSpPr>
          <p:nvPr/>
        </p:nvCxnSpPr>
        <p:spPr>
          <a:xfrm>
            <a:off x="3202474" y="2821615"/>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515" name="Google Shape;515;p44"/>
          <p:cNvCxnSpPr>
            <a:endCxn id="508" idx="1"/>
          </p:cNvCxnSpPr>
          <p:nvPr/>
        </p:nvCxnSpPr>
        <p:spPr>
          <a:xfrm>
            <a:off x="4943387" y="2821490"/>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516" name="Google Shape;516;p44"/>
          <p:cNvCxnSpPr>
            <a:stCxn id="510" idx="6"/>
            <a:endCxn id="508" idx="3"/>
          </p:cNvCxnSpPr>
          <p:nvPr/>
        </p:nvCxnSpPr>
        <p:spPr>
          <a:xfrm rot="10800000" flipH="1">
            <a:off x="5000387" y="3635378"/>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517" name="Google Shape;517;p44"/>
          <p:cNvSpPr/>
          <p:nvPr/>
        </p:nvSpPr>
        <p:spPr>
          <a:xfrm>
            <a:off x="1781294" y="252099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518" name="Google Shape;518;p44"/>
          <p:cNvSpPr/>
          <p:nvPr/>
        </p:nvSpPr>
        <p:spPr>
          <a:xfrm>
            <a:off x="3392335" y="2433310"/>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519" name="Google Shape;519;p44"/>
          <p:cNvSpPr/>
          <p:nvPr/>
        </p:nvSpPr>
        <p:spPr>
          <a:xfrm>
            <a:off x="5390142" y="26056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520" name="Google Shape;520;p44"/>
          <p:cNvSpPr/>
          <p:nvPr/>
        </p:nvSpPr>
        <p:spPr>
          <a:xfrm>
            <a:off x="5500096" y="3995441"/>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521" name="Google Shape;521;p44"/>
          <p:cNvSpPr/>
          <p:nvPr/>
        </p:nvSpPr>
        <p:spPr>
          <a:xfrm>
            <a:off x="1606549" y="368524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522" name="Google Shape;522;p44"/>
          <p:cNvCxnSpPr>
            <a:stCxn id="509" idx="0"/>
            <a:endCxn id="506" idx="4"/>
          </p:cNvCxnSpPr>
          <p:nvPr/>
        </p:nvCxnSpPr>
        <p:spPr>
          <a:xfrm rot="10800000" flipH="1">
            <a:off x="2783377" y="3122286"/>
            <a:ext cx="105900" cy="676200"/>
          </a:xfrm>
          <a:prstGeom prst="straightConnector1">
            <a:avLst/>
          </a:prstGeom>
          <a:noFill/>
          <a:ln w="12700" cap="flat" cmpd="sng">
            <a:solidFill>
              <a:schemeClr val="dk1"/>
            </a:solidFill>
            <a:prstDash val="solid"/>
            <a:miter lim="800000"/>
            <a:headEnd type="none" w="sm" len="sm"/>
            <a:tailEnd type="none" w="sm" len="sm"/>
          </a:ln>
        </p:spPr>
      </p:cxnSp>
      <p:cxnSp>
        <p:nvCxnSpPr>
          <p:cNvPr id="523" name="Google Shape;523;p44"/>
          <p:cNvCxnSpPr>
            <a:stCxn id="510" idx="0"/>
          </p:cNvCxnSpPr>
          <p:nvPr/>
        </p:nvCxnSpPr>
        <p:spPr>
          <a:xfrm rot="10800000">
            <a:off x="4616136" y="3084854"/>
            <a:ext cx="71100" cy="804300"/>
          </a:xfrm>
          <a:prstGeom prst="straightConnector1">
            <a:avLst/>
          </a:prstGeom>
          <a:noFill/>
          <a:ln w="12700" cap="flat" cmpd="sng">
            <a:solidFill>
              <a:schemeClr val="dk1"/>
            </a:solidFill>
            <a:prstDash val="solid"/>
            <a:miter lim="800000"/>
            <a:headEnd type="none" w="sm" len="sm"/>
            <a:tailEnd type="none" w="sm" len="sm"/>
          </a:ln>
        </p:spPr>
      </p:cxnSp>
      <p:sp>
        <p:nvSpPr>
          <p:cNvPr id="524" name="Google Shape;524;p44"/>
          <p:cNvSpPr/>
          <p:nvPr/>
        </p:nvSpPr>
        <p:spPr>
          <a:xfrm>
            <a:off x="2458250" y="3241262"/>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525" name="Google Shape;525;p44"/>
          <p:cNvSpPr/>
          <p:nvPr/>
        </p:nvSpPr>
        <p:spPr>
          <a:xfrm>
            <a:off x="4241942" y="326906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
        <p:nvSpPr>
          <p:cNvPr id="526" name="Google Shape;526;p44"/>
          <p:cNvSpPr/>
          <p:nvPr/>
        </p:nvSpPr>
        <p:spPr>
          <a:xfrm>
            <a:off x="1533991" y="4696305"/>
            <a:ext cx="5421172" cy="1377863"/>
          </a:xfrm>
          <a:prstGeom prst="rect">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latin typeface="Arial"/>
                <a:ea typeface="Arial"/>
                <a:cs typeface="Arial"/>
                <a:sym typeface="Arial"/>
              </a:rPr>
              <a:t>Next step is single source shortest path(Dijkstra Algorithm)</a:t>
            </a:r>
            <a:endParaRPr sz="2800" dirty="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aphicFrame>
        <p:nvGraphicFramePr>
          <p:cNvPr id="531" name="Google Shape;531;p45"/>
          <p:cNvGraphicFramePr/>
          <p:nvPr/>
        </p:nvGraphicFramePr>
        <p:xfrm>
          <a:off x="270616" y="3563253"/>
          <a:ext cx="8653500" cy="741700"/>
        </p:xfrm>
        <a:graphic>
          <a:graphicData uri="http://schemas.openxmlformats.org/drawingml/2006/table">
            <a:tbl>
              <a:tblPr firstRow="1" bandRow="1">
                <a:noFill/>
                <a:tableStyleId>{593E886C-985A-4526-A257-45B422107093}</a:tableStyleId>
              </a:tblPr>
              <a:tblGrid>
                <a:gridCol w="1442250">
                  <a:extLst>
                    <a:ext uri="{9D8B030D-6E8A-4147-A177-3AD203B41FA5}">
                      <a16:colId xmlns:a16="http://schemas.microsoft.com/office/drawing/2014/main" val="20000"/>
                    </a:ext>
                  </a:extLst>
                </a:gridCol>
                <a:gridCol w="1442250">
                  <a:extLst>
                    <a:ext uri="{9D8B030D-6E8A-4147-A177-3AD203B41FA5}">
                      <a16:colId xmlns:a16="http://schemas.microsoft.com/office/drawing/2014/main" val="20001"/>
                    </a:ext>
                  </a:extLst>
                </a:gridCol>
                <a:gridCol w="1442250">
                  <a:extLst>
                    <a:ext uri="{9D8B030D-6E8A-4147-A177-3AD203B41FA5}">
                      <a16:colId xmlns:a16="http://schemas.microsoft.com/office/drawing/2014/main" val="20002"/>
                    </a:ext>
                  </a:extLst>
                </a:gridCol>
                <a:gridCol w="1442250">
                  <a:extLst>
                    <a:ext uri="{9D8B030D-6E8A-4147-A177-3AD203B41FA5}">
                      <a16:colId xmlns:a16="http://schemas.microsoft.com/office/drawing/2014/main" val="20003"/>
                    </a:ext>
                  </a:extLst>
                </a:gridCol>
                <a:gridCol w="1442250">
                  <a:extLst>
                    <a:ext uri="{9D8B030D-6E8A-4147-A177-3AD203B41FA5}">
                      <a16:colId xmlns:a16="http://schemas.microsoft.com/office/drawing/2014/main" val="20004"/>
                    </a:ext>
                  </a:extLst>
                </a:gridCol>
                <a:gridCol w="1442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91450" marR="91450" marT="45725" marB="45725">
                    <a:solidFill>
                      <a:srgbClr val="7030A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6</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
        <p:nvSpPr>
          <p:cNvPr id="532" name="Google Shape;532;p45"/>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Working of Dijstra Algorithm</a:t>
            </a:r>
            <a:endParaRPr/>
          </a:p>
        </p:txBody>
      </p:sp>
      <p:sp>
        <p:nvSpPr>
          <p:cNvPr id="533" name="Google Shape;533;p45"/>
          <p:cNvSpPr/>
          <p:nvPr/>
        </p:nvSpPr>
        <p:spPr>
          <a:xfrm>
            <a:off x="1315233" y="164090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534" name="Google Shape;534;p45"/>
          <p:cNvSpPr/>
          <p:nvPr/>
        </p:nvSpPr>
        <p:spPr>
          <a:xfrm>
            <a:off x="2736413"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535" name="Google Shape;535;p45"/>
          <p:cNvSpPr/>
          <p:nvPr/>
        </p:nvSpPr>
        <p:spPr>
          <a:xfrm>
            <a:off x="4477436"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536" name="Google Shape;536;p45"/>
          <p:cNvSpPr/>
          <p:nvPr/>
        </p:nvSpPr>
        <p:spPr>
          <a:xfrm>
            <a:off x="5905308" y="194153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537" name="Google Shape;537;p45"/>
          <p:cNvSpPr/>
          <p:nvPr/>
        </p:nvSpPr>
        <p:spPr>
          <a:xfrm>
            <a:off x="2630467" y="261778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538" name="Google Shape;538;p45"/>
          <p:cNvSpPr/>
          <p:nvPr/>
        </p:nvSpPr>
        <p:spPr>
          <a:xfrm>
            <a:off x="4534326" y="270844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539" name="Google Shape;539;p45"/>
          <p:cNvCxnSpPr>
            <a:stCxn id="533" idx="7"/>
            <a:endCxn id="534" idx="2"/>
          </p:cNvCxnSpPr>
          <p:nvPr/>
        </p:nvCxnSpPr>
        <p:spPr>
          <a:xfrm rot="10800000" flipH="1">
            <a:off x="1849815" y="1640760"/>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540" name="Google Shape;540;p45"/>
          <p:cNvCxnSpPr>
            <a:stCxn id="533" idx="5"/>
            <a:endCxn id="537" idx="1"/>
          </p:cNvCxnSpPr>
          <p:nvPr/>
        </p:nvCxnSpPr>
        <p:spPr>
          <a:xfrm>
            <a:off x="1849815" y="2154107"/>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541" name="Google Shape;541;p45"/>
          <p:cNvCxnSpPr>
            <a:stCxn id="537" idx="6"/>
            <a:endCxn id="538" idx="2"/>
          </p:cNvCxnSpPr>
          <p:nvPr/>
        </p:nvCxnSpPr>
        <p:spPr>
          <a:xfrm>
            <a:off x="3256769" y="2918405"/>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542" name="Google Shape;542;p45"/>
          <p:cNvCxnSpPr>
            <a:stCxn id="534" idx="6"/>
            <a:endCxn id="535" idx="2"/>
          </p:cNvCxnSpPr>
          <p:nvPr/>
        </p:nvCxnSpPr>
        <p:spPr>
          <a:xfrm>
            <a:off x="3362715" y="1640908"/>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543" name="Google Shape;543;p45"/>
          <p:cNvCxnSpPr>
            <a:endCxn id="536" idx="1"/>
          </p:cNvCxnSpPr>
          <p:nvPr/>
        </p:nvCxnSpPr>
        <p:spPr>
          <a:xfrm>
            <a:off x="5103628" y="1640784"/>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544" name="Google Shape;544;p45"/>
          <p:cNvCxnSpPr>
            <a:stCxn id="538" idx="6"/>
            <a:endCxn id="536" idx="3"/>
          </p:cNvCxnSpPr>
          <p:nvPr/>
        </p:nvCxnSpPr>
        <p:spPr>
          <a:xfrm rot="10800000" flipH="1">
            <a:off x="5160628" y="2454673"/>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545" name="Google Shape;545;p45"/>
          <p:cNvSpPr/>
          <p:nvPr/>
        </p:nvSpPr>
        <p:spPr>
          <a:xfrm>
            <a:off x="1941535" y="134028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546" name="Google Shape;546;p45"/>
          <p:cNvSpPr/>
          <p:nvPr/>
        </p:nvSpPr>
        <p:spPr>
          <a:xfrm>
            <a:off x="3552576" y="12526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547" name="Google Shape;547;p45"/>
          <p:cNvSpPr/>
          <p:nvPr/>
        </p:nvSpPr>
        <p:spPr>
          <a:xfrm>
            <a:off x="5550383" y="142492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548" name="Google Shape;548;p45"/>
          <p:cNvSpPr/>
          <p:nvPr/>
        </p:nvSpPr>
        <p:spPr>
          <a:xfrm>
            <a:off x="5660337" y="28147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549" name="Google Shape;549;p45"/>
          <p:cNvSpPr/>
          <p:nvPr/>
        </p:nvSpPr>
        <p:spPr>
          <a:xfrm>
            <a:off x="3638763" y="30467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550" name="Google Shape;550;p45"/>
          <p:cNvSpPr/>
          <p:nvPr/>
        </p:nvSpPr>
        <p:spPr>
          <a:xfrm>
            <a:off x="1766790" y="250454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551" name="Google Shape;551;p45"/>
          <p:cNvCxnSpPr/>
          <p:nvPr/>
        </p:nvCxnSpPr>
        <p:spPr>
          <a:xfrm rot="10800000" flipH="1">
            <a:off x="2867816" y="1978930"/>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552" name="Google Shape;552;p45"/>
          <p:cNvCxnSpPr/>
          <p:nvPr/>
        </p:nvCxnSpPr>
        <p:spPr>
          <a:xfrm rot="10800000">
            <a:off x="4700559" y="1941510"/>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553" name="Google Shape;553;p45"/>
          <p:cNvSpPr/>
          <p:nvPr/>
        </p:nvSpPr>
        <p:spPr>
          <a:xfrm>
            <a:off x="2542689" y="209795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554" name="Google Shape;554;p45"/>
          <p:cNvSpPr/>
          <p:nvPr/>
        </p:nvSpPr>
        <p:spPr>
          <a:xfrm>
            <a:off x="4326381" y="212575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graphicFrame>
        <p:nvGraphicFramePr>
          <p:cNvPr id="559" name="Google Shape;559;p46"/>
          <p:cNvGraphicFramePr/>
          <p:nvPr/>
        </p:nvGraphicFramePr>
        <p:xfrm>
          <a:off x="270616" y="3563253"/>
          <a:ext cx="8653500" cy="741700"/>
        </p:xfrm>
        <a:graphic>
          <a:graphicData uri="http://schemas.openxmlformats.org/drawingml/2006/table">
            <a:tbl>
              <a:tblPr firstRow="1" bandRow="1">
                <a:noFill/>
                <a:tableStyleId>{593E886C-985A-4526-A257-45B422107093}</a:tableStyleId>
              </a:tblPr>
              <a:tblGrid>
                <a:gridCol w="1442250">
                  <a:extLst>
                    <a:ext uri="{9D8B030D-6E8A-4147-A177-3AD203B41FA5}">
                      <a16:colId xmlns:a16="http://schemas.microsoft.com/office/drawing/2014/main" val="20000"/>
                    </a:ext>
                  </a:extLst>
                </a:gridCol>
                <a:gridCol w="1442250">
                  <a:extLst>
                    <a:ext uri="{9D8B030D-6E8A-4147-A177-3AD203B41FA5}">
                      <a16:colId xmlns:a16="http://schemas.microsoft.com/office/drawing/2014/main" val="20001"/>
                    </a:ext>
                  </a:extLst>
                </a:gridCol>
                <a:gridCol w="1442250">
                  <a:extLst>
                    <a:ext uri="{9D8B030D-6E8A-4147-A177-3AD203B41FA5}">
                      <a16:colId xmlns:a16="http://schemas.microsoft.com/office/drawing/2014/main" val="20002"/>
                    </a:ext>
                  </a:extLst>
                </a:gridCol>
                <a:gridCol w="1442250">
                  <a:extLst>
                    <a:ext uri="{9D8B030D-6E8A-4147-A177-3AD203B41FA5}">
                      <a16:colId xmlns:a16="http://schemas.microsoft.com/office/drawing/2014/main" val="20003"/>
                    </a:ext>
                  </a:extLst>
                </a:gridCol>
                <a:gridCol w="1442250">
                  <a:extLst>
                    <a:ext uri="{9D8B030D-6E8A-4147-A177-3AD203B41FA5}">
                      <a16:colId xmlns:a16="http://schemas.microsoft.com/office/drawing/2014/main" val="20004"/>
                    </a:ext>
                  </a:extLst>
                </a:gridCol>
                <a:gridCol w="1442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91450" marR="91450" marT="45725" marB="45725">
                    <a:solidFill>
                      <a:srgbClr val="7030A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6</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3</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bl>
          </a:graphicData>
        </a:graphic>
      </p:graphicFrame>
      <p:sp>
        <p:nvSpPr>
          <p:cNvPr id="560" name="Google Shape;560;p46"/>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Working of Dijstra Algorithm</a:t>
            </a:r>
            <a:endParaRPr/>
          </a:p>
        </p:txBody>
      </p:sp>
      <p:sp>
        <p:nvSpPr>
          <p:cNvPr id="561" name="Google Shape;561;p46"/>
          <p:cNvSpPr/>
          <p:nvPr/>
        </p:nvSpPr>
        <p:spPr>
          <a:xfrm>
            <a:off x="1315233" y="164090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562" name="Google Shape;562;p46"/>
          <p:cNvSpPr/>
          <p:nvPr/>
        </p:nvSpPr>
        <p:spPr>
          <a:xfrm>
            <a:off x="2736413"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563" name="Google Shape;563;p46"/>
          <p:cNvSpPr/>
          <p:nvPr/>
        </p:nvSpPr>
        <p:spPr>
          <a:xfrm>
            <a:off x="4477436"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564" name="Google Shape;564;p46"/>
          <p:cNvSpPr/>
          <p:nvPr/>
        </p:nvSpPr>
        <p:spPr>
          <a:xfrm>
            <a:off x="5905308" y="194153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565" name="Google Shape;565;p46"/>
          <p:cNvSpPr/>
          <p:nvPr/>
        </p:nvSpPr>
        <p:spPr>
          <a:xfrm>
            <a:off x="2630467" y="261778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566" name="Google Shape;566;p46"/>
          <p:cNvSpPr/>
          <p:nvPr/>
        </p:nvSpPr>
        <p:spPr>
          <a:xfrm>
            <a:off x="4534326" y="270844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567" name="Google Shape;567;p46"/>
          <p:cNvCxnSpPr>
            <a:stCxn id="561" idx="7"/>
            <a:endCxn id="562" idx="2"/>
          </p:cNvCxnSpPr>
          <p:nvPr/>
        </p:nvCxnSpPr>
        <p:spPr>
          <a:xfrm rot="10800000" flipH="1">
            <a:off x="1849815" y="1640760"/>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568" name="Google Shape;568;p46"/>
          <p:cNvCxnSpPr>
            <a:stCxn id="561" idx="5"/>
            <a:endCxn id="565" idx="1"/>
          </p:cNvCxnSpPr>
          <p:nvPr/>
        </p:nvCxnSpPr>
        <p:spPr>
          <a:xfrm>
            <a:off x="1849815" y="2154107"/>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569" name="Google Shape;569;p46"/>
          <p:cNvCxnSpPr>
            <a:stCxn id="565" idx="6"/>
            <a:endCxn id="566" idx="2"/>
          </p:cNvCxnSpPr>
          <p:nvPr/>
        </p:nvCxnSpPr>
        <p:spPr>
          <a:xfrm>
            <a:off x="3256769" y="2918405"/>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570" name="Google Shape;570;p46"/>
          <p:cNvCxnSpPr>
            <a:stCxn id="562" idx="6"/>
            <a:endCxn id="563" idx="2"/>
          </p:cNvCxnSpPr>
          <p:nvPr/>
        </p:nvCxnSpPr>
        <p:spPr>
          <a:xfrm>
            <a:off x="3362715" y="1640908"/>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571" name="Google Shape;571;p46"/>
          <p:cNvCxnSpPr>
            <a:endCxn id="564" idx="1"/>
          </p:cNvCxnSpPr>
          <p:nvPr/>
        </p:nvCxnSpPr>
        <p:spPr>
          <a:xfrm>
            <a:off x="5103628" y="1640784"/>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572" name="Google Shape;572;p46"/>
          <p:cNvCxnSpPr>
            <a:stCxn id="566" idx="6"/>
            <a:endCxn id="564" idx="3"/>
          </p:cNvCxnSpPr>
          <p:nvPr/>
        </p:nvCxnSpPr>
        <p:spPr>
          <a:xfrm rot="10800000" flipH="1">
            <a:off x="5160628" y="2454673"/>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573" name="Google Shape;573;p46"/>
          <p:cNvSpPr/>
          <p:nvPr/>
        </p:nvSpPr>
        <p:spPr>
          <a:xfrm>
            <a:off x="1941535" y="134028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574" name="Google Shape;574;p46"/>
          <p:cNvSpPr/>
          <p:nvPr/>
        </p:nvSpPr>
        <p:spPr>
          <a:xfrm>
            <a:off x="3552576" y="12526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575" name="Google Shape;575;p46"/>
          <p:cNvSpPr/>
          <p:nvPr/>
        </p:nvSpPr>
        <p:spPr>
          <a:xfrm>
            <a:off x="5550383" y="142492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576" name="Google Shape;576;p46"/>
          <p:cNvSpPr/>
          <p:nvPr/>
        </p:nvSpPr>
        <p:spPr>
          <a:xfrm>
            <a:off x="5660337" y="28147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577" name="Google Shape;577;p46"/>
          <p:cNvSpPr/>
          <p:nvPr/>
        </p:nvSpPr>
        <p:spPr>
          <a:xfrm>
            <a:off x="3638763" y="30467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578" name="Google Shape;578;p46"/>
          <p:cNvSpPr/>
          <p:nvPr/>
        </p:nvSpPr>
        <p:spPr>
          <a:xfrm>
            <a:off x="1766790" y="250454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sp>
        <p:nvSpPr>
          <p:cNvPr id="579" name="Google Shape;579;p46"/>
          <p:cNvSpPr/>
          <p:nvPr/>
        </p:nvSpPr>
        <p:spPr>
          <a:xfrm>
            <a:off x="2093246" y="4728080"/>
            <a:ext cx="4768380" cy="1100659"/>
          </a:xfrm>
          <a:prstGeom prst="rect">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Arial"/>
                <a:ea typeface="Arial"/>
                <a:cs typeface="Arial"/>
                <a:sym typeface="Arial"/>
              </a:rPr>
              <a:t>Minimum Distance is R3, So</a:t>
            </a:r>
            <a:endParaRPr/>
          </a:p>
          <a:p>
            <a:pPr marL="0" marR="0" lvl="0" indent="0" algn="ctr" rtl="0">
              <a:spcBef>
                <a:spcPts val="0"/>
              </a:spcBef>
              <a:spcAft>
                <a:spcPts val="0"/>
              </a:spcAft>
              <a:buNone/>
            </a:pPr>
            <a:r>
              <a:rPr lang="en-US" sz="2800">
                <a:solidFill>
                  <a:schemeClr val="lt1"/>
                </a:solidFill>
                <a:latin typeface="Arial"/>
                <a:ea typeface="Arial"/>
                <a:cs typeface="Arial"/>
                <a:sym typeface="Arial"/>
              </a:rPr>
              <a:t>R1,R3 will become source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graphicFrame>
        <p:nvGraphicFramePr>
          <p:cNvPr id="584" name="Google Shape;584;p47"/>
          <p:cNvGraphicFramePr/>
          <p:nvPr/>
        </p:nvGraphicFramePr>
        <p:xfrm>
          <a:off x="270616" y="3563253"/>
          <a:ext cx="8653500" cy="1483400"/>
        </p:xfrm>
        <a:graphic>
          <a:graphicData uri="http://schemas.openxmlformats.org/drawingml/2006/table">
            <a:tbl>
              <a:tblPr firstRow="1" bandRow="1">
                <a:noFill/>
                <a:tableStyleId>{593E886C-985A-4526-A257-45B422107093}</a:tableStyleId>
              </a:tblPr>
              <a:tblGrid>
                <a:gridCol w="1442250">
                  <a:extLst>
                    <a:ext uri="{9D8B030D-6E8A-4147-A177-3AD203B41FA5}">
                      <a16:colId xmlns:a16="http://schemas.microsoft.com/office/drawing/2014/main" val="20000"/>
                    </a:ext>
                  </a:extLst>
                </a:gridCol>
                <a:gridCol w="1442250">
                  <a:extLst>
                    <a:ext uri="{9D8B030D-6E8A-4147-A177-3AD203B41FA5}">
                      <a16:colId xmlns:a16="http://schemas.microsoft.com/office/drawing/2014/main" val="20001"/>
                    </a:ext>
                  </a:extLst>
                </a:gridCol>
                <a:gridCol w="1442250">
                  <a:extLst>
                    <a:ext uri="{9D8B030D-6E8A-4147-A177-3AD203B41FA5}">
                      <a16:colId xmlns:a16="http://schemas.microsoft.com/office/drawing/2014/main" val="20002"/>
                    </a:ext>
                  </a:extLst>
                </a:gridCol>
                <a:gridCol w="1442250">
                  <a:extLst>
                    <a:ext uri="{9D8B030D-6E8A-4147-A177-3AD203B41FA5}">
                      <a16:colId xmlns:a16="http://schemas.microsoft.com/office/drawing/2014/main" val="20003"/>
                    </a:ext>
                  </a:extLst>
                </a:gridCol>
                <a:gridCol w="1442250">
                  <a:extLst>
                    <a:ext uri="{9D8B030D-6E8A-4147-A177-3AD203B41FA5}">
                      <a16:colId xmlns:a16="http://schemas.microsoft.com/office/drawing/2014/main" val="20004"/>
                    </a:ext>
                  </a:extLst>
                </a:gridCol>
                <a:gridCol w="1442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91450" marR="91450" marT="45725" marB="45725">
                    <a:solidFill>
                      <a:srgbClr val="7030A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6</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5</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12</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bl>
          </a:graphicData>
        </a:graphic>
      </p:graphicFrame>
      <p:sp>
        <p:nvSpPr>
          <p:cNvPr id="585" name="Google Shape;585;p47"/>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Working of Dijstra Algorithm</a:t>
            </a:r>
            <a:endParaRPr/>
          </a:p>
        </p:txBody>
      </p:sp>
      <p:sp>
        <p:nvSpPr>
          <p:cNvPr id="586" name="Google Shape;586;p47"/>
          <p:cNvSpPr/>
          <p:nvPr/>
        </p:nvSpPr>
        <p:spPr>
          <a:xfrm>
            <a:off x="1315233" y="164090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587" name="Google Shape;587;p47"/>
          <p:cNvSpPr/>
          <p:nvPr/>
        </p:nvSpPr>
        <p:spPr>
          <a:xfrm>
            <a:off x="2736413"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588" name="Google Shape;588;p47"/>
          <p:cNvSpPr/>
          <p:nvPr/>
        </p:nvSpPr>
        <p:spPr>
          <a:xfrm>
            <a:off x="4477436"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589" name="Google Shape;589;p47"/>
          <p:cNvSpPr/>
          <p:nvPr/>
        </p:nvSpPr>
        <p:spPr>
          <a:xfrm>
            <a:off x="5905308" y="194153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590" name="Google Shape;590;p47"/>
          <p:cNvSpPr/>
          <p:nvPr/>
        </p:nvSpPr>
        <p:spPr>
          <a:xfrm>
            <a:off x="2630467" y="261778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591" name="Google Shape;591;p47"/>
          <p:cNvSpPr/>
          <p:nvPr/>
        </p:nvSpPr>
        <p:spPr>
          <a:xfrm>
            <a:off x="4534326" y="270844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592" name="Google Shape;592;p47"/>
          <p:cNvCxnSpPr>
            <a:stCxn id="586" idx="7"/>
            <a:endCxn id="587" idx="2"/>
          </p:cNvCxnSpPr>
          <p:nvPr/>
        </p:nvCxnSpPr>
        <p:spPr>
          <a:xfrm rot="10800000" flipH="1">
            <a:off x="1849815" y="1640760"/>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593" name="Google Shape;593;p47"/>
          <p:cNvCxnSpPr>
            <a:stCxn id="586" idx="5"/>
            <a:endCxn id="590" idx="1"/>
          </p:cNvCxnSpPr>
          <p:nvPr/>
        </p:nvCxnSpPr>
        <p:spPr>
          <a:xfrm>
            <a:off x="1849815" y="2154107"/>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594" name="Google Shape;594;p47"/>
          <p:cNvCxnSpPr>
            <a:stCxn id="590" idx="6"/>
            <a:endCxn id="591" idx="2"/>
          </p:cNvCxnSpPr>
          <p:nvPr/>
        </p:nvCxnSpPr>
        <p:spPr>
          <a:xfrm>
            <a:off x="3256769" y="2918405"/>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595" name="Google Shape;595;p47"/>
          <p:cNvCxnSpPr>
            <a:stCxn id="587" idx="6"/>
            <a:endCxn id="588" idx="2"/>
          </p:cNvCxnSpPr>
          <p:nvPr/>
        </p:nvCxnSpPr>
        <p:spPr>
          <a:xfrm>
            <a:off x="3362715" y="1640908"/>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596" name="Google Shape;596;p47"/>
          <p:cNvCxnSpPr>
            <a:endCxn id="589" idx="1"/>
          </p:cNvCxnSpPr>
          <p:nvPr/>
        </p:nvCxnSpPr>
        <p:spPr>
          <a:xfrm>
            <a:off x="5103628" y="1640784"/>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597" name="Google Shape;597;p47"/>
          <p:cNvCxnSpPr>
            <a:stCxn id="591" idx="6"/>
            <a:endCxn id="589" idx="3"/>
          </p:cNvCxnSpPr>
          <p:nvPr/>
        </p:nvCxnSpPr>
        <p:spPr>
          <a:xfrm rot="10800000" flipH="1">
            <a:off x="5160628" y="2454673"/>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598" name="Google Shape;598;p47"/>
          <p:cNvSpPr/>
          <p:nvPr/>
        </p:nvSpPr>
        <p:spPr>
          <a:xfrm>
            <a:off x="1941535" y="134028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599" name="Google Shape;599;p47"/>
          <p:cNvSpPr/>
          <p:nvPr/>
        </p:nvSpPr>
        <p:spPr>
          <a:xfrm>
            <a:off x="3552576" y="12526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600" name="Google Shape;600;p47"/>
          <p:cNvSpPr/>
          <p:nvPr/>
        </p:nvSpPr>
        <p:spPr>
          <a:xfrm>
            <a:off x="5550383" y="142492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601" name="Google Shape;601;p47"/>
          <p:cNvSpPr/>
          <p:nvPr/>
        </p:nvSpPr>
        <p:spPr>
          <a:xfrm>
            <a:off x="5660337" y="28147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602" name="Google Shape;602;p47"/>
          <p:cNvSpPr/>
          <p:nvPr/>
        </p:nvSpPr>
        <p:spPr>
          <a:xfrm>
            <a:off x="3638763" y="30467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603" name="Google Shape;603;p47"/>
          <p:cNvSpPr/>
          <p:nvPr/>
        </p:nvSpPr>
        <p:spPr>
          <a:xfrm>
            <a:off x="1766790" y="250454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604" name="Google Shape;604;p47"/>
          <p:cNvCxnSpPr/>
          <p:nvPr/>
        </p:nvCxnSpPr>
        <p:spPr>
          <a:xfrm rot="10800000" flipH="1">
            <a:off x="2897233" y="1956091"/>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605" name="Google Shape;605;p47"/>
          <p:cNvCxnSpPr/>
          <p:nvPr/>
        </p:nvCxnSpPr>
        <p:spPr>
          <a:xfrm rot="10800000">
            <a:off x="4729976" y="1918671"/>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606" name="Google Shape;606;p47"/>
          <p:cNvSpPr/>
          <p:nvPr/>
        </p:nvSpPr>
        <p:spPr>
          <a:xfrm>
            <a:off x="2572106" y="20751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607" name="Google Shape;607;p47"/>
          <p:cNvSpPr/>
          <p:nvPr/>
        </p:nvSpPr>
        <p:spPr>
          <a:xfrm>
            <a:off x="4355798" y="21029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graphicFrame>
        <p:nvGraphicFramePr>
          <p:cNvPr id="612" name="Google Shape;612;p48"/>
          <p:cNvGraphicFramePr/>
          <p:nvPr/>
        </p:nvGraphicFramePr>
        <p:xfrm>
          <a:off x="270616" y="3563253"/>
          <a:ext cx="8653500" cy="2123490"/>
        </p:xfrm>
        <a:graphic>
          <a:graphicData uri="http://schemas.openxmlformats.org/drawingml/2006/table">
            <a:tbl>
              <a:tblPr firstRow="1" bandRow="1">
                <a:noFill/>
                <a:tableStyleId>{593E886C-985A-4526-A257-45B422107093}</a:tableStyleId>
              </a:tblPr>
              <a:tblGrid>
                <a:gridCol w="1442250">
                  <a:extLst>
                    <a:ext uri="{9D8B030D-6E8A-4147-A177-3AD203B41FA5}">
                      <a16:colId xmlns:a16="http://schemas.microsoft.com/office/drawing/2014/main" val="20000"/>
                    </a:ext>
                  </a:extLst>
                </a:gridCol>
                <a:gridCol w="1442250">
                  <a:extLst>
                    <a:ext uri="{9D8B030D-6E8A-4147-A177-3AD203B41FA5}">
                      <a16:colId xmlns:a16="http://schemas.microsoft.com/office/drawing/2014/main" val="20001"/>
                    </a:ext>
                  </a:extLst>
                </a:gridCol>
                <a:gridCol w="1442250">
                  <a:extLst>
                    <a:ext uri="{9D8B030D-6E8A-4147-A177-3AD203B41FA5}">
                      <a16:colId xmlns:a16="http://schemas.microsoft.com/office/drawing/2014/main" val="20002"/>
                    </a:ext>
                  </a:extLst>
                </a:gridCol>
                <a:gridCol w="1442250">
                  <a:extLst>
                    <a:ext uri="{9D8B030D-6E8A-4147-A177-3AD203B41FA5}">
                      <a16:colId xmlns:a16="http://schemas.microsoft.com/office/drawing/2014/main" val="20003"/>
                    </a:ext>
                  </a:extLst>
                </a:gridCol>
                <a:gridCol w="1442250">
                  <a:extLst>
                    <a:ext uri="{9D8B030D-6E8A-4147-A177-3AD203B41FA5}">
                      <a16:colId xmlns:a16="http://schemas.microsoft.com/office/drawing/2014/main" val="20004"/>
                    </a:ext>
                  </a:extLst>
                </a:gridCol>
                <a:gridCol w="1442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91450" marR="91450" marT="45725" marB="45725">
                    <a:solidFill>
                      <a:srgbClr val="7030A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6</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5</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12</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R1,R3,R2,R4</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21</a:t>
                      </a:r>
                      <a:endParaRPr/>
                    </a:p>
                  </a:txBody>
                  <a:tcPr marL="91450" marR="91450" marT="45725" marB="45725"/>
                </a:tc>
                <a:extLst>
                  <a:ext uri="{0D108BD9-81ED-4DB2-BD59-A6C34878D82A}">
                    <a16:rowId xmlns:a16="http://schemas.microsoft.com/office/drawing/2014/main" val="10004"/>
                  </a:ext>
                </a:extLst>
              </a:tr>
            </a:tbl>
          </a:graphicData>
        </a:graphic>
      </p:graphicFrame>
      <p:sp>
        <p:nvSpPr>
          <p:cNvPr id="613" name="Google Shape;613;p48"/>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Working of Dijstra Algorithm</a:t>
            </a:r>
            <a:endParaRPr/>
          </a:p>
        </p:txBody>
      </p:sp>
      <p:sp>
        <p:nvSpPr>
          <p:cNvPr id="614" name="Google Shape;614;p48"/>
          <p:cNvSpPr/>
          <p:nvPr/>
        </p:nvSpPr>
        <p:spPr>
          <a:xfrm>
            <a:off x="1315233" y="164090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615" name="Google Shape;615;p48"/>
          <p:cNvSpPr/>
          <p:nvPr/>
        </p:nvSpPr>
        <p:spPr>
          <a:xfrm>
            <a:off x="2736413"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616" name="Google Shape;616;p48"/>
          <p:cNvSpPr/>
          <p:nvPr/>
        </p:nvSpPr>
        <p:spPr>
          <a:xfrm>
            <a:off x="4477436"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617" name="Google Shape;617;p48"/>
          <p:cNvSpPr/>
          <p:nvPr/>
        </p:nvSpPr>
        <p:spPr>
          <a:xfrm>
            <a:off x="5905308" y="194153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618" name="Google Shape;618;p48"/>
          <p:cNvSpPr/>
          <p:nvPr/>
        </p:nvSpPr>
        <p:spPr>
          <a:xfrm>
            <a:off x="2630467" y="261778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619" name="Google Shape;619;p48"/>
          <p:cNvSpPr/>
          <p:nvPr/>
        </p:nvSpPr>
        <p:spPr>
          <a:xfrm>
            <a:off x="4534326" y="270844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620" name="Google Shape;620;p48"/>
          <p:cNvCxnSpPr>
            <a:stCxn id="614" idx="7"/>
            <a:endCxn id="615" idx="2"/>
          </p:cNvCxnSpPr>
          <p:nvPr/>
        </p:nvCxnSpPr>
        <p:spPr>
          <a:xfrm rot="10800000" flipH="1">
            <a:off x="1849815" y="1640760"/>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621" name="Google Shape;621;p48"/>
          <p:cNvCxnSpPr>
            <a:stCxn id="614" idx="5"/>
            <a:endCxn id="618" idx="1"/>
          </p:cNvCxnSpPr>
          <p:nvPr/>
        </p:nvCxnSpPr>
        <p:spPr>
          <a:xfrm>
            <a:off x="1849815" y="2154107"/>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622" name="Google Shape;622;p48"/>
          <p:cNvCxnSpPr>
            <a:stCxn id="618" idx="6"/>
            <a:endCxn id="619" idx="2"/>
          </p:cNvCxnSpPr>
          <p:nvPr/>
        </p:nvCxnSpPr>
        <p:spPr>
          <a:xfrm>
            <a:off x="3256769" y="2918405"/>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623" name="Google Shape;623;p48"/>
          <p:cNvCxnSpPr>
            <a:stCxn id="615" idx="6"/>
            <a:endCxn id="616" idx="2"/>
          </p:cNvCxnSpPr>
          <p:nvPr/>
        </p:nvCxnSpPr>
        <p:spPr>
          <a:xfrm>
            <a:off x="3362715" y="1640908"/>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624" name="Google Shape;624;p48"/>
          <p:cNvCxnSpPr>
            <a:endCxn id="617" idx="1"/>
          </p:cNvCxnSpPr>
          <p:nvPr/>
        </p:nvCxnSpPr>
        <p:spPr>
          <a:xfrm>
            <a:off x="5103628" y="1640784"/>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625" name="Google Shape;625;p48"/>
          <p:cNvCxnSpPr>
            <a:stCxn id="619" idx="6"/>
            <a:endCxn id="617" idx="3"/>
          </p:cNvCxnSpPr>
          <p:nvPr/>
        </p:nvCxnSpPr>
        <p:spPr>
          <a:xfrm rot="10800000" flipH="1">
            <a:off x="5160628" y="2454673"/>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626" name="Google Shape;626;p48"/>
          <p:cNvSpPr/>
          <p:nvPr/>
        </p:nvSpPr>
        <p:spPr>
          <a:xfrm>
            <a:off x="1941535" y="134028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627" name="Google Shape;627;p48"/>
          <p:cNvSpPr/>
          <p:nvPr/>
        </p:nvSpPr>
        <p:spPr>
          <a:xfrm>
            <a:off x="3552576" y="12526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628" name="Google Shape;628;p48"/>
          <p:cNvSpPr/>
          <p:nvPr/>
        </p:nvSpPr>
        <p:spPr>
          <a:xfrm>
            <a:off x="5550383" y="142492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629" name="Google Shape;629;p48"/>
          <p:cNvSpPr/>
          <p:nvPr/>
        </p:nvSpPr>
        <p:spPr>
          <a:xfrm>
            <a:off x="5660337" y="28147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630" name="Google Shape;630;p48"/>
          <p:cNvSpPr/>
          <p:nvPr/>
        </p:nvSpPr>
        <p:spPr>
          <a:xfrm>
            <a:off x="3638763" y="30467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631" name="Google Shape;631;p48"/>
          <p:cNvSpPr/>
          <p:nvPr/>
        </p:nvSpPr>
        <p:spPr>
          <a:xfrm>
            <a:off x="1766790" y="250454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632" name="Google Shape;632;p48"/>
          <p:cNvCxnSpPr/>
          <p:nvPr/>
        </p:nvCxnSpPr>
        <p:spPr>
          <a:xfrm rot="10800000" flipH="1">
            <a:off x="2897233" y="1956091"/>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633" name="Google Shape;633;p48"/>
          <p:cNvCxnSpPr/>
          <p:nvPr/>
        </p:nvCxnSpPr>
        <p:spPr>
          <a:xfrm rot="10800000">
            <a:off x="4729976" y="1918671"/>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634" name="Google Shape;634;p48"/>
          <p:cNvSpPr/>
          <p:nvPr/>
        </p:nvSpPr>
        <p:spPr>
          <a:xfrm>
            <a:off x="2572106" y="20751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635" name="Google Shape;635;p48"/>
          <p:cNvSpPr/>
          <p:nvPr/>
        </p:nvSpPr>
        <p:spPr>
          <a:xfrm>
            <a:off x="4355798" y="21029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18"/>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Routing Protocol</a:t>
            </a:r>
            <a:endParaRPr dirty="0"/>
          </a:p>
        </p:txBody>
      </p:sp>
      <p:grpSp>
        <p:nvGrpSpPr>
          <p:cNvPr id="51" name="Group 50">
            <a:extLst>
              <a:ext uri="{FF2B5EF4-FFF2-40B4-BE49-F238E27FC236}">
                <a16:creationId xmlns:a16="http://schemas.microsoft.com/office/drawing/2014/main" id="{AD53C8A4-6C07-4418-8559-3DCFB852668E}"/>
              </a:ext>
            </a:extLst>
          </p:cNvPr>
          <p:cNvGrpSpPr/>
          <p:nvPr/>
        </p:nvGrpSpPr>
        <p:grpSpPr>
          <a:xfrm>
            <a:off x="425476" y="1516585"/>
            <a:ext cx="8293048" cy="4598457"/>
            <a:chOff x="486143" y="1388766"/>
            <a:chExt cx="8293048" cy="4598457"/>
          </a:xfrm>
        </p:grpSpPr>
        <p:sp>
          <p:nvSpPr>
            <p:cNvPr id="2" name="Rectangle: Rounded Corners 1">
              <a:extLst>
                <a:ext uri="{FF2B5EF4-FFF2-40B4-BE49-F238E27FC236}">
                  <a16:creationId xmlns:a16="http://schemas.microsoft.com/office/drawing/2014/main" id="{D532A621-9FBA-4A0D-857C-35F7704A1BD8}"/>
                </a:ext>
              </a:extLst>
            </p:cNvPr>
            <p:cNvSpPr/>
            <p:nvPr/>
          </p:nvSpPr>
          <p:spPr>
            <a:xfrm>
              <a:off x="2845086" y="1388766"/>
              <a:ext cx="3274142"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Routing Protocol</a:t>
              </a:r>
            </a:p>
          </p:txBody>
        </p:sp>
        <p:sp>
          <p:nvSpPr>
            <p:cNvPr id="5" name="Rectangle: Rounded Corners 4">
              <a:extLst>
                <a:ext uri="{FF2B5EF4-FFF2-40B4-BE49-F238E27FC236}">
                  <a16:creationId xmlns:a16="http://schemas.microsoft.com/office/drawing/2014/main" id="{D3E9E61A-933D-4876-945C-BED81A3970C1}"/>
                </a:ext>
              </a:extLst>
            </p:cNvPr>
            <p:cNvSpPr/>
            <p:nvPr/>
          </p:nvSpPr>
          <p:spPr>
            <a:xfrm>
              <a:off x="1390711" y="2538974"/>
              <a:ext cx="2443870"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Interdomain</a:t>
              </a:r>
            </a:p>
          </p:txBody>
        </p:sp>
        <p:sp>
          <p:nvSpPr>
            <p:cNvPr id="6" name="Rectangle: Rounded Corners 5">
              <a:extLst>
                <a:ext uri="{FF2B5EF4-FFF2-40B4-BE49-F238E27FC236}">
                  <a16:creationId xmlns:a16="http://schemas.microsoft.com/office/drawing/2014/main" id="{D4D5C021-1DC8-4D1F-8268-29B9E7184C2D}"/>
                </a:ext>
              </a:extLst>
            </p:cNvPr>
            <p:cNvSpPr/>
            <p:nvPr/>
          </p:nvSpPr>
          <p:spPr>
            <a:xfrm>
              <a:off x="5090991" y="2538974"/>
              <a:ext cx="2443870"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Intradomain</a:t>
              </a:r>
            </a:p>
          </p:txBody>
        </p:sp>
        <p:sp>
          <p:nvSpPr>
            <p:cNvPr id="8" name="Rectangle: Rounded Corners 7">
              <a:extLst>
                <a:ext uri="{FF2B5EF4-FFF2-40B4-BE49-F238E27FC236}">
                  <a16:creationId xmlns:a16="http://schemas.microsoft.com/office/drawing/2014/main" id="{456FED7D-1590-44A0-BEE4-E2DD218D489E}"/>
                </a:ext>
              </a:extLst>
            </p:cNvPr>
            <p:cNvSpPr/>
            <p:nvPr/>
          </p:nvSpPr>
          <p:spPr>
            <a:xfrm>
              <a:off x="486143" y="4013078"/>
              <a:ext cx="2443870"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Path Vector</a:t>
              </a:r>
            </a:p>
          </p:txBody>
        </p:sp>
        <p:sp>
          <p:nvSpPr>
            <p:cNvPr id="9" name="Rectangle: Rounded Corners 8">
              <a:extLst>
                <a:ext uri="{FF2B5EF4-FFF2-40B4-BE49-F238E27FC236}">
                  <a16:creationId xmlns:a16="http://schemas.microsoft.com/office/drawing/2014/main" id="{6B11FEAE-795F-4499-AF77-B69BE8199177}"/>
                </a:ext>
              </a:extLst>
            </p:cNvPr>
            <p:cNvSpPr/>
            <p:nvPr/>
          </p:nvSpPr>
          <p:spPr>
            <a:xfrm>
              <a:off x="1094514" y="5357959"/>
              <a:ext cx="1227128"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BGP</a:t>
              </a:r>
            </a:p>
          </p:txBody>
        </p:sp>
        <p:sp>
          <p:nvSpPr>
            <p:cNvPr id="10" name="Rectangle: Rounded Corners 9">
              <a:extLst>
                <a:ext uri="{FF2B5EF4-FFF2-40B4-BE49-F238E27FC236}">
                  <a16:creationId xmlns:a16="http://schemas.microsoft.com/office/drawing/2014/main" id="{93E8F8A3-8C32-4AAA-AC11-2D7DC8495192}"/>
                </a:ext>
              </a:extLst>
            </p:cNvPr>
            <p:cNvSpPr/>
            <p:nvPr/>
          </p:nvSpPr>
          <p:spPr>
            <a:xfrm>
              <a:off x="3278292" y="4013078"/>
              <a:ext cx="2803726"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Distance Vector</a:t>
              </a:r>
            </a:p>
          </p:txBody>
        </p:sp>
        <p:sp>
          <p:nvSpPr>
            <p:cNvPr id="11" name="Rectangle: Rounded Corners 10">
              <a:extLst>
                <a:ext uri="{FF2B5EF4-FFF2-40B4-BE49-F238E27FC236}">
                  <a16:creationId xmlns:a16="http://schemas.microsoft.com/office/drawing/2014/main" id="{7E1FFEA7-D565-4BAD-AEAF-A99CF9154AE7}"/>
                </a:ext>
              </a:extLst>
            </p:cNvPr>
            <p:cNvSpPr/>
            <p:nvPr/>
          </p:nvSpPr>
          <p:spPr>
            <a:xfrm>
              <a:off x="4066591" y="5357959"/>
              <a:ext cx="1227128"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BGP</a:t>
              </a:r>
            </a:p>
          </p:txBody>
        </p:sp>
        <p:sp>
          <p:nvSpPr>
            <p:cNvPr id="12" name="Rectangle: Rounded Corners 11">
              <a:extLst>
                <a:ext uri="{FF2B5EF4-FFF2-40B4-BE49-F238E27FC236}">
                  <a16:creationId xmlns:a16="http://schemas.microsoft.com/office/drawing/2014/main" id="{961FC6B6-0336-40C0-AEC4-5D355600916A}"/>
                </a:ext>
              </a:extLst>
            </p:cNvPr>
            <p:cNvSpPr/>
            <p:nvPr/>
          </p:nvSpPr>
          <p:spPr>
            <a:xfrm>
              <a:off x="6525273" y="4013078"/>
              <a:ext cx="2253918"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Link State</a:t>
              </a:r>
            </a:p>
          </p:txBody>
        </p:sp>
        <p:sp>
          <p:nvSpPr>
            <p:cNvPr id="13" name="Rectangle: Rounded Corners 12">
              <a:extLst>
                <a:ext uri="{FF2B5EF4-FFF2-40B4-BE49-F238E27FC236}">
                  <a16:creationId xmlns:a16="http://schemas.microsoft.com/office/drawing/2014/main" id="{3B428B1D-4F55-4E3F-B295-9AC29CD7682E}"/>
                </a:ext>
              </a:extLst>
            </p:cNvPr>
            <p:cNvSpPr/>
            <p:nvPr/>
          </p:nvSpPr>
          <p:spPr>
            <a:xfrm>
              <a:off x="7038668" y="5357959"/>
              <a:ext cx="1227128" cy="6292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2800" dirty="0">
                  <a:latin typeface="Bahnschrift" panose="020B0502040204020203" pitchFamily="34" charset="0"/>
                </a:rPr>
                <a:t>OSPF</a:t>
              </a:r>
            </a:p>
          </p:txBody>
        </p:sp>
        <p:cxnSp>
          <p:nvCxnSpPr>
            <p:cNvPr id="14" name="Straight Arrow Connector 13">
              <a:extLst>
                <a:ext uri="{FF2B5EF4-FFF2-40B4-BE49-F238E27FC236}">
                  <a16:creationId xmlns:a16="http://schemas.microsoft.com/office/drawing/2014/main" id="{CD33BD59-9431-4D9E-8B0C-0D77196517BC}"/>
                </a:ext>
              </a:extLst>
            </p:cNvPr>
            <p:cNvCxnSpPr>
              <a:stCxn id="2" idx="2"/>
              <a:endCxn id="5" idx="0"/>
            </p:cNvCxnSpPr>
            <p:nvPr/>
          </p:nvCxnSpPr>
          <p:spPr>
            <a:xfrm flipH="1">
              <a:off x="2612646" y="2018030"/>
              <a:ext cx="1869511" cy="520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6B8D7524-ADB5-4F51-B9F8-FE19C5B5E04E}"/>
                </a:ext>
              </a:extLst>
            </p:cNvPr>
            <p:cNvCxnSpPr>
              <a:cxnSpLocks/>
              <a:stCxn id="2" idx="2"/>
              <a:endCxn id="6" idx="0"/>
            </p:cNvCxnSpPr>
            <p:nvPr/>
          </p:nvCxnSpPr>
          <p:spPr>
            <a:xfrm>
              <a:off x="4482157" y="2018030"/>
              <a:ext cx="1830769" cy="520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FFDEC88D-58FA-46A4-B955-73396E37FDEA}"/>
                </a:ext>
              </a:extLst>
            </p:cNvPr>
            <p:cNvCxnSpPr>
              <a:cxnSpLocks/>
              <a:stCxn id="5" idx="2"/>
              <a:endCxn id="8" idx="0"/>
            </p:cNvCxnSpPr>
            <p:nvPr/>
          </p:nvCxnSpPr>
          <p:spPr>
            <a:xfrm flipH="1">
              <a:off x="1708078" y="3168238"/>
              <a:ext cx="904568" cy="844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6FCB2C27-BCC9-47B2-B30A-4B459E827039}"/>
                </a:ext>
              </a:extLst>
            </p:cNvPr>
            <p:cNvCxnSpPr>
              <a:cxnSpLocks/>
              <a:stCxn id="8" idx="2"/>
              <a:endCxn id="9" idx="0"/>
            </p:cNvCxnSpPr>
            <p:nvPr/>
          </p:nvCxnSpPr>
          <p:spPr>
            <a:xfrm>
              <a:off x="1708078" y="4642342"/>
              <a:ext cx="0" cy="7156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E18633E-454A-4553-A557-82C9BCD5E970}"/>
                </a:ext>
              </a:extLst>
            </p:cNvPr>
            <p:cNvCxnSpPr>
              <a:cxnSpLocks/>
              <a:stCxn id="6" idx="2"/>
              <a:endCxn id="10" idx="0"/>
            </p:cNvCxnSpPr>
            <p:nvPr/>
          </p:nvCxnSpPr>
          <p:spPr>
            <a:xfrm flipH="1">
              <a:off x="4680155" y="3168238"/>
              <a:ext cx="1632771" cy="844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CC1A26EE-998B-4090-A051-7A8AD1607847}"/>
                </a:ext>
              </a:extLst>
            </p:cNvPr>
            <p:cNvCxnSpPr>
              <a:cxnSpLocks/>
              <a:stCxn id="6" idx="2"/>
              <a:endCxn id="12" idx="0"/>
            </p:cNvCxnSpPr>
            <p:nvPr/>
          </p:nvCxnSpPr>
          <p:spPr>
            <a:xfrm>
              <a:off x="6312926" y="3168238"/>
              <a:ext cx="1339306" cy="844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DED510BE-BCA3-4A09-BC75-1E9046485E0E}"/>
                </a:ext>
              </a:extLst>
            </p:cNvPr>
            <p:cNvCxnSpPr>
              <a:cxnSpLocks/>
              <a:stCxn id="10" idx="2"/>
              <a:endCxn id="11" idx="0"/>
            </p:cNvCxnSpPr>
            <p:nvPr/>
          </p:nvCxnSpPr>
          <p:spPr>
            <a:xfrm>
              <a:off x="4680155" y="4642342"/>
              <a:ext cx="0" cy="7156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AD46C21A-1D0F-4456-886B-1DEBCC647197}"/>
                </a:ext>
              </a:extLst>
            </p:cNvPr>
            <p:cNvCxnSpPr>
              <a:cxnSpLocks/>
              <a:stCxn id="12" idx="2"/>
              <a:endCxn id="13" idx="0"/>
            </p:cNvCxnSpPr>
            <p:nvPr/>
          </p:nvCxnSpPr>
          <p:spPr>
            <a:xfrm>
              <a:off x="7652232" y="4642342"/>
              <a:ext cx="0" cy="7156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graphicFrame>
        <p:nvGraphicFramePr>
          <p:cNvPr id="640" name="Google Shape;640;p49"/>
          <p:cNvGraphicFramePr/>
          <p:nvPr/>
        </p:nvGraphicFramePr>
        <p:xfrm>
          <a:off x="270616" y="3563253"/>
          <a:ext cx="8653500" cy="3037900"/>
        </p:xfrm>
        <a:graphic>
          <a:graphicData uri="http://schemas.openxmlformats.org/drawingml/2006/table">
            <a:tbl>
              <a:tblPr firstRow="1" bandRow="1">
                <a:noFill/>
                <a:tableStyleId>{593E886C-985A-4526-A257-45B422107093}</a:tableStyleId>
              </a:tblPr>
              <a:tblGrid>
                <a:gridCol w="1442250">
                  <a:extLst>
                    <a:ext uri="{9D8B030D-6E8A-4147-A177-3AD203B41FA5}">
                      <a16:colId xmlns:a16="http://schemas.microsoft.com/office/drawing/2014/main" val="20000"/>
                    </a:ext>
                  </a:extLst>
                </a:gridCol>
                <a:gridCol w="1442250">
                  <a:extLst>
                    <a:ext uri="{9D8B030D-6E8A-4147-A177-3AD203B41FA5}">
                      <a16:colId xmlns:a16="http://schemas.microsoft.com/office/drawing/2014/main" val="20001"/>
                    </a:ext>
                  </a:extLst>
                </a:gridCol>
                <a:gridCol w="1442250">
                  <a:extLst>
                    <a:ext uri="{9D8B030D-6E8A-4147-A177-3AD203B41FA5}">
                      <a16:colId xmlns:a16="http://schemas.microsoft.com/office/drawing/2014/main" val="20002"/>
                    </a:ext>
                  </a:extLst>
                </a:gridCol>
                <a:gridCol w="1442250">
                  <a:extLst>
                    <a:ext uri="{9D8B030D-6E8A-4147-A177-3AD203B41FA5}">
                      <a16:colId xmlns:a16="http://schemas.microsoft.com/office/drawing/2014/main" val="20003"/>
                    </a:ext>
                  </a:extLst>
                </a:gridCol>
                <a:gridCol w="1442250">
                  <a:extLst>
                    <a:ext uri="{9D8B030D-6E8A-4147-A177-3AD203B41FA5}">
                      <a16:colId xmlns:a16="http://schemas.microsoft.com/office/drawing/2014/main" val="20004"/>
                    </a:ext>
                  </a:extLst>
                </a:gridCol>
                <a:gridCol w="1442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91450" marR="91450" marT="45725" marB="45725">
                    <a:solidFill>
                      <a:srgbClr val="7030A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6</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5</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12</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R1,R3,R2,R4</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21</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R1,R3,R2,R4</a:t>
                      </a:r>
                      <a:endParaRPr/>
                    </a:p>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16</a:t>
                      </a:r>
                      <a:endParaRPr/>
                    </a:p>
                  </a:txBody>
                  <a:tcPr marL="91450" marR="91450" marT="45725" marB="45725"/>
                </a:tc>
                <a:extLst>
                  <a:ext uri="{0D108BD9-81ED-4DB2-BD59-A6C34878D82A}">
                    <a16:rowId xmlns:a16="http://schemas.microsoft.com/office/drawing/2014/main" val="10005"/>
                  </a:ext>
                </a:extLst>
              </a:tr>
            </a:tbl>
          </a:graphicData>
        </a:graphic>
      </p:graphicFrame>
      <p:sp>
        <p:nvSpPr>
          <p:cNvPr id="641" name="Google Shape;641;p49"/>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Working of Dijstra Algorithm</a:t>
            </a:r>
            <a:endParaRPr/>
          </a:p>
        </p:txBody>
      </p:sp>
      <p:sp>
        <p:nvSpPr>
          <p:cNvPr id="642" name="Google Shape;642;p49"/>
          <p:cNvSpPr/>
          <p:nvPr/>
        </p:nvSpPr>
        <p:spPr>
          <a:xfrm>
            <a:off x="1315233" y="164090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643" name="Google Shape;643;p49"/>
          <p:cNvSpPr/>
          <p:nvPr/>
        </p:nvSpPr>
        <p:spPr>
          <a:xfrm>
            <a:off x="2736413"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644" name="Google Shape;644;p49"/>
          <p:cNvSpPr/>
          <p:nvPr/>
        </p:nvSpPr>
        <p:spPr>
          <a:xfrm>
            <a:off x="4477436"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645" name="Google Shape;645;p49"/>
          <p:cNvSpPr/>
          <p:nvPr/>
        </p:nvSpPr>
        <p:spPr>
          <a:xfrm>
            <a:off x="5905308" y="194153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646" name="Google Shape;646;p49"/>
          <p:cNvSpPr/>
          <p:nvPr/>
        </p:nvSpPr>
        <p:spPr>
          <a:xfrm>
            <a:off x="2630467" y="261778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647" name="Google Shape;647;p49"/>
          <p:cNvSpPr/>
          <p:nvPr/>
        </p:nvSpPr>
        <p:spPr>
          <a:xfrm>
            <a:off x="4534326" y="270844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648" name="Google Shape;648;p49"/>
          <p:cNvCxnSpPr>
            <a:stCxn id="642" idx="7"/>
            <a:endCxn id="643" idx="2"/>
          </p:cNvCxnSpPr>
          <p:nvPr/>
        </p:nvCxnSpPr>
        <p:spPr>
          <a:xfrm rot="10800000" flipH="1">
            <a:off x="1849815" y="1640760"/>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649" name="Google Shape;649;p49"/>
          <p:cNvCxnSpPr>
            <a:stCxn id="642" idx="5"/>
            <a:endCxn id="646" idx="1"/>
          </p:cNvCxnSpPr>
          <p:nvPr/>
        </p:nvCxnSpPr>
        <p:spPr>
          <a:xfrm>
            <a:off x="1849815" y="2154107"/>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650" name="Google Shape;650;p49"/>
          <p:cNvCxnSpPr>
            <a:stCxn id="646" idx="6"/>
            <a:endCxn id="647" idx="2"/>
          </p:cNvCxnSpPr>
          <p:nvPr/>
        </p:nvCxnSpPr>
        <p:spPr>
          <a:xfrm>
            <a:off x="3256769" y="2918405"/>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651" name="Google Shape;651;p49"/>
          <p:cNvCxnSpPr>
            <a:stCxn id="643" idx="6"/>
            <a:endCxn id="644" idx="2"/>
          </p:cNvCxnSpPr>
          <p:nvPr/>
        </p:nvCxnSpPr>
        <p:spPr>
          <a:xfrm>
            <a:off x="3362715" y="1640908"/>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652" name="Google Shape;652;p49"/>
          <p:cNvCxnSpPr>
            <a:endCxn id="645" idx="1"/>
          </p:cNvCxnSpPr>
          <p:nvPr/>
        </p:nvCxnSpPr>
        <p:spPr>
          <a:xfrm>
            <a:off x="5103628" y="1640784"/>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653" name="Google Shape;653;p49"/>
          <p:cNvCxnSpPr>
            <a:stCxn id="647" idx="6"/>
            <a:endCxn id="645" idx="3"/>
          </p:cNvCxnSpPr>
          <p:nvPr/>
        </p:nvCxnSpPr>
        <p:spPr>
          <a:xfrm rot="10800000" flipH="1">
            <a:off x="5160628" y="2454673"/>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654" name="Google Shape;654;p49"/>
          <p:cNvSpPr/>
          <p:nvPr/>
        </p:nvSpPr>
        <p:spPr>
          <a:xfrm>
            <a:off x="1941535" y="134028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655" name="Google Shape;655;p49"/>
          <p:cNvSpPr/>
          <p:nvPr/>
        </p:nvSpPr>
        <p:spPr>
          <a:xfrm>
            <a:off x="3552576" y="12526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656" name="Google Shape;656;p49"/>
          <p:cNvSpPr/>
          <p:nvPr/>
        </p:nvSpPr>
        <p:spPr>
          <a:xfrm>
            <a:off x="5550383" y="142492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657" name="Google Shape;657;p49"/>
          <p:cNvSpPr/>
          <p:nvPr/>
        </p:nvSpPr>
        <p:spPr>
          <a:xfrm>
            <a:off x="5660337" y="28147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658" name="Google Shape;658;p49"/>
          <p:cNvSpPr/>
          <p:nvPr/>
        </p:nvSpPr>
        <p:spPr>
          <a:xfrm>
            <a:off x="3638763" y="30467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659" name="Google Shape;659;p49"/>
          <p:cNvSpPr/>
          <p:nvPr/>
        </p:nvSpPr>
        <p:spPr>
          <a:xfrm>
            <a:off x="1766790" y="250454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660" name="Google Shape;660;p49"/>
          <p:cNvCxnSpPr/>
          <p:nvPr/>
        </p:nvCxnSpPr>
        <p:spPr>
          <a:xfrm rot="10800000" flipH="1">
            <a:off x="2897233" y="1956091"/>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661" name="Google Shape;661;p49"/>
          <p:cNvCxnSpPr/>
          <p:nvPr/>
        </p:nvCxnSpPr>
        <p:spPr>
          <a:xfrm rot="10800000">
            <a:off x="4729976" y="1918671"/>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662" name="Google Shape;662;p49"/>
          <p:cNvSpPr/>
          <p:nvPr/>
        </p:nvSpPr>
        <p:spPr>
          <a:xfrm>
            <a:off x="2572106" y="20751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663" name="Google Shape;663;p49"/>
          <p:cNvSpPr/>
          <p:nvPr/>
        </p:nvSpPr>
        <p:spPr>
          <a:xfrm>
            <a:off x="4355798" y="21029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aphicFrame>
        <p:nvGraphicFramePr>
          <p:cNvPr id="668" name="Google Shape;668;p50"/>
          <p:cNvGraphicFramePr/>
          <p:nvPr/>
        </p:nvGraphicFramePr>
        <p:xfrm>
          <a:off x="1509910" y="3801562"/>
          <a:ext cx="6331400" cy="2408250"/>
        </p:xfrm>
        <a:graphic>
          <a:graphicData uri="http://schemas.openxmlformats.org/drawingml/2006/table">
            <a:tbl>
              <a:tblPr firstRow="1" bandRow="1">
                <a:noFill/>
                <a:tableStyleId>{1337A4F5-5DA4-4B4B-A40D-269D779A5EC6}</a:tableStyleId>
              </a:tblPr>
              <a:tblGrid>
                <a:gridCol w="3165700">
                  <a:extLst>
                    <a:ext uri="{9D8B030D-6E8A-4147-A177-3AD203B41FA5}">
                      <a16:colId xmlns:a16="http://schemas.microsoft.com/office/drawing/2014/main" val="20000"/>
                    </a:ext>
                  </a:extLst>
                </a:gridCol>
                <a:gridCol w="3165700">
                  <a:extLst>
                    <a:ext uri="{9D8B030D-6E8A-4147-A177-3AD203B41FA5}">
                      <a16:colId xmlns:a16="http://schemas.microsoft.com/office/drawing/2014/main" val="20001"/>
                    </a:ext>
                  </a:extLst>
                </a:gridCol>
              </a:tblGrid>
              <a:tr h="401375">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228950" marR="2289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0</a:t>
                      </a:r>
                      <a:endParaRPr sz="1800" u="none" strike="noStrike" cap="none">
                        <a:latin typeface="Arial"/>
                        <a:ea typeface="Arial"/>
                        <a:cs typeface="Arial"/>
                        <a:sym typeface="Arial"/>
                      </a:endParaRPr>
                    </a:p>
                  </a:txBody>
                  <a:tcPr marL="228950" marR="228950" marT="45725" marB="45725"/>
                </a:tc>
                <a:extLst>
                  <a:ext uri="{0D108BD9-81ED-4DB2-BD59-A6C34878D82A}">
                    <a16:rowId xmlns:a16="http://schemas.microsoft.com/office/drawing/2014/main" val="10000"/>
                  </a:ext>
                </a:extLst>
              </a:tr>
              <a:tr h="401375">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228950" marR="228950" marT="45725" marB="45725"/>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5</a:t>
                      </a:r>
                      <a:endParaRPr sz="1800" u="none" strike="noStrike" cap="none" dirty="0">
                        <a:latin typeface="Arial"/>
                        <a:ea typeface="Arial"/>
                        <a:cs typeface="Arial"/>
                        <a:sym typeface="Arial"/>
                      </a:endParaRPr>
                    </a:p>
                  </a:txBody>
                  <a:tcPr marL="228950" marR="228950" marT="45725" marB="45725"/>
                </a:tc>
                <a:extLst>
                  <a:ext uri="{0D108BD9-81ED-4DB2-BD59-A6C34878D82A}">
                    <a16:rowId xmlns:a16="http://schemas.microsoft.com/office/drawing/2014/main" val="10001"/>
                  </a:ext>
                </a:extLst>
              </a:tr>
              <a:tr h="401375">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R3</a:t>
                      </a:r>
                      <a:endParaRPr sz="1800" u="none" strike="noStrike" cap="none" dirty="0">
                        <a:latin typeface="Arial"/>
                        <a:ea typeface="Arial"/>
                        <a:cs typeface="Arial"/>
                        <a:sym typeface="Arial"/>
                      </a:endParaRPr>
                    </a:p>
                  </a:txBody>
                  <a:tcPr marL="228950" marR="2289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3</a:t>
                      </a:r>
                      <a:endParaRPr sz="1800" u="none" strike="noStrike" cap="none">
                        <a:latin typeface="Arial"/>
                        <a:ea typeface="Arial"/>
                        <a:cs typeface="Arial"/>
                        <a:sym typeface="Arial"/>
                      </a:endParaRPr>
                    </a:p>
                  </a:txBody>
                  <a:tcPr marL="228950" marR="228950" marT="45725" marB="45725"/>
                </a:tc>
                <a:extLst>
                  <a:ext uri="{0D108BD9-81ED-4DB2-BD59-A6C34878D82A}">
                    <a16:rowId xmlns:a16="http://schemas.microsoft.com/office/drawing/2014/main" val="10002"/>
                  </a:ext>
                </a:extLst>
              </a:tr>
              <a:tr h="401375">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228950" marR="2289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228950" marR="228950" marT="45725" marB="45725"/>
                </a:tc>
                <a:extLst>
                  <a:ext uri="{0D108BD9-81ED-4DB2-BD59-A6C34878D82A}">
                    <a16:rowId xmlns:a16="http://schemas.microsoft.com/office/drawing/2014/main" val="10003"/>
                  </a:ext>
                </a:extLst>
              </a:tr>
              <a:tr h="401375">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228950" marR="2289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228950" marR="228950" marT="45725" marB="45725"/>
                </a:tc>
                <a:extLst>
                  <a:ext uri="{0D108BD9-81ED-4DB2-BD59-A6C34878D82A}">
                    <a16:rowId xmlns:a16="http://schemas.microsoft.com/office/drawing/2014/main" val="10004"/>
                  </a:ext>
                </a:extLst>
              </a:tr>
              <a:tr h="401375">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R6</a:t>
                      </a:r>
                      <a:endParaRPr sz="1800" u="none" strike="noStrike" cap="none" dirty="0">
                        <a:latin typeface="Arial"/>
                        <a:ea typeface="Arial"/>
                        <a:cs typeface="Arial"/>
                        <a:sym typeface="Arial"/>
                      </a:endParaRPr>
                    </a:p>
                  </a:txBody>
                  <a:tcPr marL="228950" marR="228950" marT="45725" marB="45725"/>
                </a:tc>
                <a:tc>
                  <a:txBody>
                    <a:bodyPr/>
                    <a:lstStyle/>
                    <a:p>
                      <a:pPr marL="0" marR="0" lvl="0" indent="0" algn="ctr" rtl="0">
                        <a:spcBef>
                          <a:spcPts val="0"/>
                        </a:spcBef>
                        <a:spcAft>
                          <a:spcPts val="0"/>
                        </a:spcAft>
                        <a:buNone/>
                      </a:pPr>
                      <a:r>
                        <a:rPr lang="en-US" sz="1800" u="none" strike="noStrike" cap="none" dirty="0">
                          <a:latin typeface="Arial"/>
                          <a:ea typeface="Arial"/>
                          <a:cs typeface="Arial"/>
                          <a:sym typeface="Arial"/>
                        </a:rPr>
                        <a:t>16</a:t>
                      </a:r>
                      <a:endParaRPr sz="1800" u="none" strike="noStrike" cap="none" dirty="0">
                        <a:latin typeface="Arial"/>
                        <a:ea typeface="Arial"/>
                        <a:cs typeface="Arial"/>
                        <a:sym typeface="Arial"/>
                      </a:endParaRPr>
                    </a:p>
                  </a:txBody>
                  <a:tcPr marL="228950" marR="228950" marT="45725" marB="45725"/>
                </a:tc>
                <a:extLst>
                  <a:ext uri="{0D108BD9-81ED-4DB2-BD59-A6C34878D82A}">
                    <a16:rowId xmlns:a16="http://schemas.microsoft.com/office/drawing/2014/main" val="10005"/>
                  </a:ext>
                </a:extLst>
              </a:tr>
            </a:tbl>
          </a:graphicData>
        </a:graphic>
      </p:graphicFrame>
      <p:sp>
        <p:nvSpPr>
          <p:cNvPr id="669" name="Google Shape;669;p50"/>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Will make routing table </a:t>
            </a:r>
            <a:br>
              <a:rPr lang="en-US"/>
            </a:br>
            <a:endParaRPr/>
          </a:p>
        </p:txBody>
      </p:sp>
      <p:graphicFrame>
        <p:nvGraphicFramePr>
          <p:cNvPr id="670" name="Google Shape;670;p50"/>
          <p:cNvGraphicFramePr/>
          <p:nvPr>
            <p:extLst>
              <p:ext uri="{D42A27DB-BD31-4B8C-83A1-F6EECF244321}">
                <p14:modId xmlns:p14="http://schemas.microsoft.com/office/powerpoint/2010/main" val="1583329015"/>
              </p:ext>
            </p:extLst>
          </p:nvPr>
        </p:nvGraphicFramePr>
        <p:xfrm>
          <a:off x="270580" y="1320666"/>
          <a:ext cx="8653500" cy="2225100"/>
        </p:xfrm>
        <a:graphic>
          <a:graphicData uri="http://schemas.openxmlformats.org/drawingml/2006/table">
            <a:tbl>
              <a:tblPr firstRow="1" bandRow="1">
                <a:noFill/>
                <a:tableStyleId>{593E886C-985A-4526-A257-45B422107093}</a:tableStyleId>
              </a:tblPr>
              <a:tblGrid>
                <a:gridCol w="2060412">
                  <a:extLst>
                    <a:ext uri="{9D8B030D-6E8A-4147-A177-3AD203B41FA5}">
                      <a16:colId xmlns:a16="http://schemas.microsoft.com/office/drawing/2014/main" val="20000"/>
                    </a:ext>
                  </a:extLst>
                </a:gridCol>
                <a:gridCol w="1258529">
                  <a:extLst>
                    <a:ext uri="{9D8B030D-6E8A-4147-A177-3AD203B41FA5}">
                      <a16:colId xmlns:a16="http://schemas.microsoft.com/office/drawing/2014/main" val="20001"/>
                    </a:ext>
                  </a:extLst>
                </a:gridCol>
                <a:gridCol w="1386349">
                  <a:extLst>
                    <a:ext uri="{9D8B030D-6E8A-4147-A177-3AD203B41FA5}">
                      <a16:colId xmlns:a16="http://schemas.microsoft.com/office/drawing/2014/main" val="20002"/>
                    </a:ext>
                  </a:extLst>
                </a:gridCol>
                <a:gridCol w="1248696">
                  <a:extLst>
                    <a:ext uri="{9D8B030D-6E8A-4147-A177-3AD203B41FA5}">
                      <a16:colId xmlns:a16="http://schemas.microsoft.com/office/drawing/2014/main" val="20003"/>
                    </a:ext>
                  </a:extLst>
                </a:gridCol>
                <a:gridCol w="1257264">
                  <a:extLst>
                    <a:ext uri="{9D8B030D-6E8A-4147-A177-3AD203B41FA5}">
                      <a16:colId xmlns:a16="http://schemas.microsoft.com/office/drawing/2014/main" val="20004"/>
                    </a:ext>
                  </a:extLst>
                </a:gridCol>
                <a:gridCol w="1442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91450" marR="91450" marT="45725" marB="45725">
                    <a:solidFill>
                      <a:srgbClr val="7030A0"/>
                    </a:solidFill>
                  </a:tcPr>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91450" marR="91450" marT="45725" marB="45725">
                    <a:solidFill>
                      <a:srgbClr val="7030A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6</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3</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5</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FF0000"/>
                        </a:buClr>
                        <a:buSzPts val="1800"/>
                        <a:buFont typeface="Arial"/>
                        <a:buNone/>
                      </a:pPr>
                      <a:r>
                        <a:rPr lang="en-US" sz="1800" u="none" strike="noStrike" cap="none">
                          <a:solidFill>
                            <a:srgbClr val="FF0000"/>
                          </a:solidFill>
                          <a:latin typeface="Arial"/>
                          <a:ea typeface="Arial"/>
                          <a:cs typeface="Arial"/>
                          <a:sym typeface="Arial"/>
                        </a:rPr>
                        <a:t>12</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a:t>
                      </a:r>
                      <a:endParaRPr sz="18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R1,R3,R2,R4</a:t>
                      </a: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r>
                        <a:rPr lang="en-US" sz="1800" u="none" strike="noStrike" cap="none">
                          <a:solidFill>
                            <a:srgbClr val="FF0000"/>
                          </a:solidFill>
                          <a:latin typeface="Arial"/>
                          <a:ea typeface="Arial"/>
                          <a:cs typeface="Arial"/>
                          <a:sym typeface="Arial"/>
                        </a:rPr>
                        <a:t>12</a:t>
                      </a:r>
                      <a:endParaRPr sz="1800" u="none" strike="noStrike" cap="none">
                        <a:solidFill>
                          <a:srgbClr val="FF0000"/>
                        </a:solidFill>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a:latin typeface="Arial"/>
                          <a:ea typeface="Arial"/>
                          <a:cs typeface="Arial"/>
                          <a:sym typeface="Arial"/>
                        </a:rPr>
                        <a:t>21</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chemeClr val="dk1"/>
                        </a:buClr>
                        <a:buSzPts val="1800"/>
                        <a:buFont typeface="Arial"/>
                        <a:buNone/>
                      </a:pPr>
                      <a:r>
                        <a:rPr lang="en-US" sz="1800" u="none" strike="noStrike" cap="none" dirty="0">
                          <a:latin typeface="Arial"/>
                          <a:ea typeface="Arial"/>
                          <a:cs typeface="Arial"/>
                          <a:sym typeface="Arial"/>
                        </a:rPr>
                        <a:t>R1,R3,R2,R4,R5</a:t>
                      </a:r>
                      <a:endParaRPr sz="1800" u="none" strike="noStrike" cap="none" dirty="0">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dirty="0">
                        <a:solidFill>
                          <a:srgbClr val="FF0000"/>
                        </a:solidFill>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alibri"/>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91450" marR="91450" marT="45725" marB="45725"/>
                </a:tc>
                <a:tc>
                  <a:txBody>
                    <a:bodyPr/>
                    <a:lstStyle/>
                    <a:p>
                      <a:pPr marL="0" marR="0" lvl="0" indent="0" algn="ctr" rtl="0">
                        <a:lnSpc>
                          <a:spcPct val="100000"/>
                        </a:lnSpc>
                        <a:spcBef>
                          <a:spcPts val="0"/>
                        </a:spcBef>
                        <a:spcAft>
                          <a:spcPts val="0"/>
                        </a:spcAft>
                        <a:buClr>
                          <a:srgbClr val="FF0000"/>
                        </a:buClr>
                        <a:buSzPts val="1800"/>
                        <a:buFont typeface="Arial"/>
                        <a:buNone/>
                      </a:pPr>
                      <a:r>
                        <a:rPr lang="en-US" sz="1800" u="none" strike="noStrike" cap="none" dirty="0">
                          <a:solidFill>
                            <a:srgbClr val="FF0000"/>
                          </a:solidFill>
                          <a:latin typeface="Arial"/>
                          <a:ea typeface="Arial"/>
                          <a:cs typeface="Arial"/>
                          <a:sym typeface="Arial"/>
                        </a:rPr>
                        <a:t>16</a:t>
                      </a:r>
                      <a:endParaRPr dirty="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graphicFrame>
        <p:nvGraphicFramePr>
          <p:cNvPr id="675" name="Google Shape;675;p51"/>
          <p:cNvGraphicFramePr/>
          <p:nvPr/>
        </p:nvGraphicFramePr>
        <p:xfrm>
          <a:off x="207121" y="3689869"/>
          <a:ext cx="8654400" cy="3020850"/>
        </p:xfrm>
        <a:graphic>
          <a:graphicData uri="http://schemas.openxmlformats.org/drawingml/2006/table">
            <a:tbl>
              <a:tblPr firstRow="1" bandRow="1">
                <a:noFill/>
                <a:tableStyleId>{1337A4F5-5DA4-4B4B-A40D-269D779A5EC6}</a:tableStyleId>
              </a:tblPr>
              <a:tblGrid>
                <a:gridCol w="2884800">
                  <a:extLst>
                    <a:ext uri="{9D8B030D-6E8A-4147-A177-3AD203B41FA5}">
                      <a16:colId xmlns:a16="http://schemas.microsoft.com/office/drawing/2014/main" val="20000"/>
                    </a:ext>
                  </a:extLst>
                </a:gridCol>
                <a:gridCol w="2884800">
                  <a:extLst>
                    <a:ext uri="{9D8B030D-6E8A-4147-A177-3AD203B41FA5}">
                      <a16:colId xmlns:a16="http://schemas.microsoft.com/office/drawing/2014/main" val="20001"/>
                    </a:ext>
                  </a:extLst>
                </a:gridCol>
                <a:gridCol w="2884800">
                  <a:extLst>
                    <a:ext uri="{9D8B030D-6E8A-4147-A177-3AD203B41FA5}">
                      <a16:colId xmlns:a16="http://schemas.microsoft.com/office/drawing/2014/main" val="20002"/>
                    </a:ext>
                  </a:extLst>
                </a:gridCol>
              </a:tblGrid>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Next Node</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0"/>
                  </a:ext>
                </a:extLst>
              </a:tr>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0</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1"/>
                  </a:ext>
                </a:extLst>
              </a:tr>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R2</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5</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2"/>
                  </a:ext>
                </a:extLst>
              </a:tr>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3</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R1</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3"/>
                  </a:ext>
                </a:extLst>
              </a:tr>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R4</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R3,R2</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4"/>
                  </a:ext>
                </a:extLst>
              </a:tr>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R5</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12</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5"/>
                  </a:ext>
                </a:extLst>
              </a:tr>
              <a:tr h="431550">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R6</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16</a:t>
                      </a:r>
                      <a:endParaRPr sz="1800" u="none" strike="noStrike" cap="none">
                        <a:latin typeface="Arial"/>
                        <a:ea typeface="Arial"/>
                        <a:cs typeface="Arial"/>
                        <a:sym typeface="Arial"/>
                      </a:endParaRPr>
                    </a:p>
                  </a:txBody>
                  <a:tcPr marL="152650" marR="152650" marT="45725" marB="45725"/>
                </a:tc>
                <a:tc>
                  <a:txBody>
                    <a:bodyPr/>
                    <a:lstStyle/>
                    <a:p>
                      <a:pPr marL="0" marR="0" lvl="0" indent="0" algn="ctr" rtl="0">
                        <a:spcBef>
                          <a:spcPts val="0"/>
                        </a:spcBef>
                        <a:spcAft>
                          <a:spcPts val="0"/>
                        </a:spcAft>
                        <a:buNone/>
                      </a:pPr>
                      <a:r>
                        <a:rPr lang="en-US" sz="1800" u="none" strike="noStrike" cap="none">
                          <a:latin typeface="Arial"/>
                          <a:ea typeface="Arial"/>
                          <a:cs typeface="Arial"/>
                          <a:sym typeface="Arial"/>
                        </a:rPr>
                        <a:t>R3,R5</a:t>
                      </a:r>
                      <a:endParaRPr sz="1800" u="none" strike="noStrike" cap="none">
                        <a:latin typeface="Arial"/>
                        <a:ea typeface="Arial"/>
                        <a:cs typeface="Arial"/>
                        <a:sym typeface="Arial"/>
                      </a:endParaRPr>
                    </a:p>
                  </a:txBody>
                  <a:tcPr marL="152650" marR="152650" marT="45725" marB="45725"/>
                </a:tc>
                <a:extLst>
                  <a:ext uri="{0D108BD9-81ED-4DB2-BD59-A6C34878D82A}">
                    <a16:rowId xmlns:a16="http://schemas.microsoft.com/office/drawing/2014/main" val="10006"/>
                  </a:ext>
                </a:extLst>
              </a:tr>
            </a:tbl>
          </a:graphicData>
        </a:graphic>
      </p:graphicFrame>
      <p:sp>
        <p:nvSpPr>
          <p:cNvPr id="676" name="Google Shape;676;p51"/>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Will make routing table </a:t>
            </a:r>
            <a:br>
              <a:rPr lang="en-US"/>
            </a:br>
            <a:endParaRPr/>
          </a:p>
        </p:txBody>
      </p:sp>
      <p:sp>
        <p:nvSpPr>
          <p:cNvPr id="677" name="Google Shape;677;p51"/>
          <p:cNvSpPr/>
          <p:nvPr/>
        </p:nvSpPr>
        <p:spPr>
          <a:xfrm>
            <a:off x="1315233" y="1640909"/>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R1</a:t>
            </a:r>
            <a:endParaRPr sz="1800">
              <a:solidFill>
                <a:schemeClr val="lt1"/>
              </a:solidFill>
              <a:latin typeface="Calibri"/>
              <a:ea typeface="Calibri"/>
              <a:cs typeface="Calibri"/>
              <a:sym typeface="Calibri"/>
            </a:endParaRPr>
          </a:p>
        </p:txBody>
      </p:sp>
      <p:sp>
        <p:nvSpPr>
          <p:cNvPr id="678" name="Google Shape;678;p51"/>
          <p:cNvSpPr/>
          <p:nvPr/>
        </p:nvSpPr>
        <p:spPr>
          <a:xfrm>
            <a:off x="2736413"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R2</a:t>
            </a:r>
            <a:endParaRPr sz="1800">
              <a:solidFill>
                <a:schemeClr val="lt1"/>
              </a:solidFill>
              <a:latin typeface="Calibri"/>
              <a:ea typeface="Calibri"/>
              <a:cs typeface="Calibri"/>
              <a:sym typeface="Calibri"/>
            </a:endParaRPr>
          </a:p>
        </p:txBody>
      </p:sp>
      <p:sp>
        <p:nvSpPr>
          <p:cNvPr id="679" name="Google Shape;679;p51"/>
          <p:cNvSpPr/>
          <p:nvPr/>
        </p:nvSpPr>
        <p:spPr>
          <a:xfrm>
            <a:off x="4477436" y="1340284"/>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R4</a:t>
            </a:r>
            <a:endParaRPr sz="1800">
              <a:solidFill>
                <a:schemeClr val="lt1"/>
              </a:solidFill>
              <a:latin typeface="Calibri"/>
              <a:ea typeface="Calibri"/>
              <a:cs typeface="Calibri"/>
              <a:sym typeface="Calibri"/>
            </a:endParaRPr>
          </a:p>
        </p:txBody>
      </p:sp>
      <p:sp>
        <p:nvSpPr>
          <p:cNvPr id="680" name="Google Shape;680;p51"/>
          <p:cNvSpPr/>
          <p:nvPr/>
        </p:nvSpPr>
        <p:spPr>
          <a:xfrm>
            <a:off x="5905308" y="1941533"/>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R6</a:t>
            </a:r>
            <a:endParaRPr sz="1800">
              <a:solidFill>
                <a:schemeClr val="lt1"/>
              </a:solidFill>
              <a:latin typeface="Calibri"/>
              <a:ea typeface="Calibri"/>
              <a:cs typeface="Calibri"/>
              <a:sym typeface="Calibri"/>
            </a:endParaRPr>
          </a:p>
        </p:txBody>
      </p:sp>
      <p:sp>
        <p:nvSpPr>
          <p:cNvPr id="681" name="Google Shape;681;p51"/>
          <p:cNvSpPr/>
          <p:nvPr/>
        </p:nvSpPr>
        <p:spPr>
          <a:xfrm>
            <a:off x="2630467" y="2617780"/>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R3</a:t>
            </a:r>
            <a:endParaRPr sz="1800">
              <a:solidFill>
                <a:schemeClr val="lt1"/>
              </a:solidFill>
              <a:latin typeface="Calibri"/>
              <a:ea typeface="Calibri"/>
              <a:cs typeface="Calibri"/>
              <a:sym typeface="Calibri"/>
            </a:endParaRPr>
          </a:p>
        </p:txBody>
      </p:sp>
      <p:sp>
        <p:nvSpPr>
          <p:cNvPr id="682" name="Google Shape;682;p51"/>
          <p:cNvSpPr/>
          <p:nvPr/>
        </p:nvSpPr>
        <p:spPr>
          <a:xfrm>
            <a:off x="4534326" y="2708448"/>
            <a:ext cx="626302" cy="601249"/>
          </a:xfrm>
          <a:prstGeom prst="flowChartConnector">
            <a:avLst/>
          </a:prstGeom>
          <a:solidFill>
            <a:srgbClr val="7030A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R5</a:t>
            </a:r>
            <a:endParaRPr sz="1800">
              <a:solidFill>
                <a:schemeClr val="lt1"/>
              </a:solidFill>
              <a:latin typeface="Calibri"/>
              <a:ea typeface="Calibri"/>
              <a:cs typeface="Calibri"/>
              <a:sym typeface="Calibri"/>
            </a:endParaRPr>
          </a:p>
        </p:txBody>
      </p:sp>
      <p:cxnSp>
        <p:nvCxnSpPr>
          <p:cNvPr id="683" name="Google Shape;683;p51"/>
          <p:cNvCxnSpPr>
            <a:stCxn id="677" idx="7"/>
            <a:endCxn id="678" idx="2"/>
          </p:cNvCxnSpPr>
          <p:nvPr/>
        </p:nvCxnSpPr>
        <p:spPr>
          <a:xfrm rot="10800000" flipH="1">
            <a:off x="1849815" y="1640760"/>
            <a:ext cx="886500" cy="88200"/>
          </a:xfrm>
          <a:prstGeom prst="straightConnector1">
            <a:avLst/>
          </a:prstGeom>
          <a:noFill/>
          <a:ln w="12700" cap="flat" cmpd="sng">
            <a:solidFill>
              <a:schemeClr val="dk1"/>
            </a:solidFill>
            <a:prstDash val="solid"/>
            <a:miter lim="800000"/>
            <a:headEnd type="none" w="sm" len="sm"/>
            <a:tailEnd type="none" w="sm" len="sm"/>
          </a:ln>
        </p:spPr>
      </p:cxnSp>
      <p:cxnSp>
        <p:nvCxnSpPr>
          <p:cNvPr id="684" name="Google Shape;684;p51"/>
          <p:cNvCxnSpPr>
            <a:stCxn id="677" idx="5"/>
            <a:endCxn id="681" idx="1"/>
          </p:cNvCxnSpPr>
          <p:nvPr/>
        </p:nvCxnSpPr>
        <p:spPr>
          <a:xfrm>
            <a:off x="1849815" y="2154107"/>
            <a:ext cx="872400" cy="551700"/>
          </a:xfrm>
          <a:prstGeom prst="straightConnector1">
            <a:avLst/>
          </a:prstGeom>
          <a:noFill/>
          <a:ln w="12700" cap="flat" cmpd="sng">
            <a:solidFill>
              <a:schemeClr val="dk1"/>
            </a:solidFill>
            <a:prstDash val="solid"/>
            <a:miter lim="800000"/>
            <a:headEnd type="none" w="sm" len="sm"/>
            <a:tailEnd type="none" w="sm" len="sm"/>
          </a:ln>
        </p:spPr>
      </p:cxnSp>
      <p:cxnSp>
        <p:nvCxnSpPr>
          <p:cNvPr id="685" name="Google Shape;685;p51"/>
          <p:cNvCxnSpPr>
            <a:stCxn id="681" idx="6"/>
            <a:endCxn id="682" idx="2"/>
          </p:cNvCxnSpPr>
          <p:nvPr/>
        </p:nvCxnSpPr>
        <p:spPr>
          <a:xfrm>
            <a:off x="3256769" y="2918405"/>
            <a:ext cx="1277700" cy="90600"/>
          </a:xfrm>
          <a:prstGeom prst="straightConnector1">
            <a:avLst/>
          </a:prstGeom>
          <a:noFill/>
          <a:ln w="12700" cap="flat" cmpd="sng">
            <a:solidFill>
              <a:schemeClr val="dk1"/>
            </a:solidFill>
            <a:prstDash val="solid"/>
            <a:miter lim="800000"/>
            <a:headEnd type="none" w="sm" len="sm"/>
            <a:tailEnd type="none" w="sm" len="sm"/>
          </a:ln>
        </p:spPr>
      </p:cxnSp>
      <p:cxnSp>
        <p:nvCxnSpPr>
          <p:cNvPr id="686" name="Google Shape;686;p51"/>
          <p:cNvCxnSpPr>
            <a:stCxn id="678" idx="6"/>
            <a:endCxn id="679" idx="2"/>
          </p:cNvCxnSpPr>
          <p:nvPr/>
        </p:nvCxnSpPr>
        <p:spPr>
          <a:xfrm>
            <a:off x="3362715" y="1640908"/>
            <a:ext cx="1114800" cy="0"/>
          </a:xfrm>
          <a:prstGeom prst="straightConnector1">
            <a:avLst/>
          </a:prstGeom>
          <a:noFill/>
          <a:ln w="12700" cap="flat" cmpd="sng">
            <a:solidFill>
              <a:schemeClr val="dk1"/>
            </a:solidFill>
            <a:prstDash val="solid"/>
            <a:miter lim="800000"/>
            <a:headEnd type="none" w="sm" len="sm"/>
            <a:tailEnd type="none" w="sm" len="sm"/>
          </a:ln>
        </p:spPr>
      </p:cxnSp>
      <p:cxnSp>
        <p:nvCxnSpPr>
          <p:cNvPr id="687" name="Google Shape;687;p51"/>
          <p:cNvCxnSpPr>
            <a:endCxn id="680" idx="1"/>
          </p:cNvCxnSpPr>
          <p:nvPr/>
        </p:nvCxnSpPr>
        <p:spPr>
          <a:xfrm>
            <a:off x="5103628" y="1640784"/>
            <a:ext cx="893400" cy="388800"/>
          </a:xfrm>
          <a:prstGeom prst="straightConnector1">
            <a:avLst/>
          </a:prstGeom>
          <a:noFill/>
          <a:ln w="12700" cap="flat" cmpd="sng">
            <a:solidFill>
              <a:schemeClr val="dk1"/>
            </a:solidFill>
            <a:prstDash val="solid"/>
            <a:miter lim="800000"/>
            <a:headEnd type="none" w="sm" len="sm"/>
            <a:tailEnd type="none" w="sm" len="sm"/>
          </a:ln>
        </p:spPr>
      </p:cxnSp>
      <p:cxnSp>
        <p:nvCxnSpPr>
          <p:cNvPr id="688" name="Google Shape;688;p51"/>
          <p:cNvCxnSpPr>
            <a:stCxn id="682" idx="6"/>
            <a:endCxn id="680" idx="3"/>
          </p:cNvCxnSpPr>
          <p:nvPr/>
        </p:nvCxnSpPr>
        <p:spPr>
          <a:xfrm rot="10800000" flipH="1">
            <a:off x="5160628" y="2454673"/>
            <a:ext cx="836400" cy="554400"/>
          </a:xfrm>
          <a:prstGeom prst="straightConnector1">
            <a:avLst/>
          </a:prstGeom>
          <a:noFill/>
          <a:ln w="12700" cap="flat" cmpd="sng">
            <a:solidFill>
              <a:schemeClr val="dk1"/>
            </a:solidFill>
            <a:prstDash val="solid"/>
            <a:miter lim="800000"/>
            <a:headEnd type="none" w="sm" len="sm"/>
            <a:tailEnd type="none" w="sm" len="sm"/>
          </a:ln>
        </p:spPr>
      </p:cxnSp>
      <p:sp>
        <p:nvSpPr>
          <p:cNvPr id="689" name="Google Shape;689;p51"/>
          <p:cNvSpPr/>
          <p:nvPr/>
        </p:nvSpPr>
        <p:spPr>
          <a:xfrm>
            <a:off x="1941535" y="134028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6</a:t>
            </a:r>
            <a:endParaRPr sz="2000">
              <a:solidFill>
                <a:schemeClr val="dk1"/>
              </a:solidFill>
              <a:latin typeface="Arial"/>
              <a:ea typeface="Arial"/>
              <a:cs typeface="Arial"/>
              <a:sym typeface="Arial"/>
            </a:endParaRPr>
          </a:p>
        </p:txBody>
      </p:sp>
      <p:sp>
        <p:nvSpPr>
          <p:cNvPr id="690" name="Google Shape;690;p51"/>
          <p:cNvSpPr/>
          <p:nvPr/>
        </p:nvSpPr>
        <p:spPr>
          <a:xfrm>
            <a:off x="3552576" y="12526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7</a:t>
            </a:r>
            <a:endParaRPr sz="2000">
              <a:solidFill>
                <a:schemeClr val="dk1"/>
              </a:solidFill>
              <a:latin typeface="Arial"/>
              <a:ea typeface="Arial"/>
              <a:cs typeface="Arial"/>
              <a:sym typeface="Arial"/>
            </a:endParaRPr>
          </a:p>
        </p:txBody>
      </p:sp>
      <p:sp>
        <p:nvSpPr>
          <p:cNvPr id="691" name="Google Shape;691;p51"/>
          <p:cNvSpPr/>
          <p:nvPr/>
        </p:nvSpPr>
        <p:spPr>
          <a:xfrm>
            <a:off x="5550383" y="1424929"/>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8</a:t>
            </a:r>
            <a:endParaRPr sz="2000">
              <a:solidFill>
                <a:schemeClr val="dk1"/>
              </a:solidFill>
              <a:latin typeface="Arial"/>
              <a:ea typeface="Arial"/>
              <a:cs typeface="Arial"/>
              <a:sym typeface="Arial"/>
            </a:endParaRPr>
          </a:p>
        </p:txBody>
      </p:sp>
      <p:sp>
        <p:nvSpPr>
          <p:cNvPr id="692" name="Google Shape;692;p51"/>
          <p:cNvSpPr/>
          <p:nvPr/>
        </p:nvSpPr>
        <p:spPr>
          <a:xfrm>
            <a:off x="5660337" y="281473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4</a:t>
            </a:r>
            <a:endParaRPr sz="2000">
              <a:solidFill>
                <a:schemeClr val="dk1"/>
              </a:solidFill>
              <a:latin typeface="Arial"/>
              <a:ea typeface="Arial"/>
              <a:cs typeface="Arial"/>
              <a:sym typeface="Arial"/>
            </a:endParaRPr>
          </a:p>
        </p:txBody>
      </p:sp>
      <p:sp>
        <p:nvSpPr>
          <p:cNvPr id="693" name="Google Shape;693;p51"/>
          <p:cNvSpPr/>
          <p:nvPr/>
        </p:nvSpPr>
        <p:spPr>
          <a:xfrm>
            <a:off x="3638763" y="304670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9</a:t>
            </a:r>
            <a:endParaRPr sz="2000">
              <a:solidFill>
                <a:schemeClr val="dk1"/>
              </a:solidFill>
              <a:latin typeface="Arial"/>
              <a:ea typeface="Arial"/>
              <a:cs typeface="Arial"/>
              <a:sym typeface="Arial"/>
            </a:endParaRPr>
          </a:p>
        </p:txBody>
      </p:sp>
      <p:sp>
        <p:nvSpPr>
          <p:cNvPr id="694" name="Google Shape;694;p51"/>
          <p:cNvSpPr/>
          <p:nvPr/>
        </p:nvSpPr>
        <p:spPr>
          <a:xfrm>
            <a:off x="1766790" y="2504543"/>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3</a:t>
            </a:r>
            <a:endParaRPr sz="2000">
              <a:solidFill>
                <a:schemeClr val="dk1"/>
              </a:solidFill>
              <a:latin typeface="Arial"/>
              <a:ea typeface="Arial"/>
              <a:cs typeface="Arial"/>
              <a:sym typeface="Arial"/>
            </a:endParaRPr>
          </a:p>
        </p:txBody>
      </p:sp>
      <p:cxnSp>
        <p:nvCxnSpPr>
          <p:cNvPr id="695" name="Google Shape;695;p51"/>
          <p:cNvCxnSpPr/>
          <p:nvPr/>
        </p:nvCxnSpPr>
        <p:spPr>
          <a:xfrm rot="10800000" flipH="1">
            <a:off x="2897233" y="1956091"/>
            <a:ext cx="105946" cy="676247"/>
          </a:xfrm>
          <a:prstGeom prst="straightConnector1">
            <a:avLst/>
          </a:prstGeom>
          <a:noFill/>
          <a:ln w="12700" cap="flat" cmpd="sng">
            <a:solidFill>
              <a:schemeClr val="dk1"/>
            </a:solidFill>
            <a:prstDash val="solid"/>
            <a:miter lim="800000"/>
            <a:headEnd type="none" w="sm" len="sm"/>
            <a:tailEnd type="none" w="sm" len="sm"/>
          </a:ln>
        </p:spPr>
      </p:cxnSp>
      <p:cxnSp>
        <p:nvCxnSpPr>
          <p:cNvPr id="696" name="Google Shape;696;p51"/>
          <p:cNvCxnSpPr/>
          <p:nvPr/>
        </p:nvCxnSpPr>
        <p:spPr>
          <a:xfrm rot="10800000">
            <a:off x="4729976" y="1918671"/>
            <a:ext cx="71116" cy="804335"/>
          </a:xfrm>
          <a:prstGeom prst="straightConnector1">
            <a:avLst/>
          </a:prstGeom>
          <a:noFill/>
          <a:ln w="12700" cap="flat" cmpd="sng">
            <a:solidFill>
              <a:schemeClr val="dk1"/>
            </a:solidFill>
            <a:prstDash val="solid"/>
            <a:miter lim="800000"/>
            <a:headEnd type="none" w="sm" len="sm"/>
            <a:tailEnd type="none" w="sm" len="sm"/>
          </a:ln>
        </p:spPr>
      </p:cxnSp>
      <p:sp>
        <p:nvSpPr>
          <p:cNvPr id="697" name="Google Shape;697;p51"/>
          <p:cNvSpPr/>
          <p:nvPr/>
        </p:nvSpPr>
        <p:spPr>
          <a:xfrm>
            <a:off x="2572106" y="2075114"/>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2</a:t>
            </a:r>
            <a:endParaRPr/>
          </a:p>
        </p:txBody>
      </p:sp>
      <p:sp>
        <p:nvSpPr>
          <p:cNvPr id="698" name="Google Shape;698;p51"/>
          <p:cNvSpPr/>
          <p:nvPr/>
        </p:nvSpPr>
        <p:spPr>
          <a:xfrm>
            <a:off x="4355798" y="2102915"/>
            <a:ext cx="513567" cy="34465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Arial"/>
                <a:ea typeface="Arial"/>
                <a:cs typeface="Arial"/>
                <a:sym typeface="Arial"/>
              </a:rPr>
              <a:t>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2"/>
          <p:cNvSpPr txBox="1">
            <a:spLocks noGrp="1"/>
          </p:cNvSpPr>
          <p:nvPr>
            <p:ph type="title"/>
          </p:nvPr>
        </p:nvSpPr>
        <p:spPr>
          <a:xfrm>
            <a:off x="623888" y="1709739"/>
            <a:ext cx="7886700" cy="2852737"/>
          </a:xfrm>
          <a:prstGeom prst="rect">
            <a:avLst/>
          </a:prstGeom>
          <a:solidFill>
            <a:srgbClr val="7030A0"/>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6000"/>
              <a:buFont typeface="Calibri"/>
              <a:buNone/>
            </a:pPr>
            <a:r>
              <a:rPr lang="en-US">
                <a:solidFill>
                  <a:schemeClr val="lt1"/>
                </a:solidFill>
              </a:rPr>
              <a:t>Path Vector Routing</a:t>
            </a:r>
            <a:endParaRPr>
              <a:solidFill>
                <a:schemeClr val="lt1"/>
              </a:solidFill>
            </a:endParaRPr>
          </a:p>
        </p:txBody>
      </p:sp>
      <p:sp>
        <p:nvSpPr>
          <p:cNvPr id="704" name="Google Shape;704;p52"/>
          <p:cNvSpPr/>
          <p:nvPr/>
        </p:nvSpPr>
        <p:spPr>
          <a:xfrm>
            <a:off x="438411" y="1490597"/>
            <a:ext cx="8342334" cy="3344450"/>
          </a:xfrm>
          <a:prstGeom prst="rect">
            <a:avLst/>
          </a:prstGeom>
          <a:noFill/>
          <a:ln w="76200"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3"/>
          <p:cNvSpPr txBox="1">
            <a:spLocks noGrp="1"/>
          </p:cNvSpPr>
          <p:nvPr>
            <p:ph type="body" idx="1"/>
          </p:nvPr>
        </p:nvSpPr>
        <p:spPr>
          <a:xfrm>
            <a:off x="269834" y="1361440"/>
            <a:ext cx="8382553" cy="4994911"/>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590"/>
              <a:buChar char="•"/>
            </a:pPr>
            <a:r>
              <a:rPr lang="en-US" dirty="0"/>
              <a:t>Distance vector and link state routing are both intradomain routing protocols. </a:t>
            </a:r>
            <a:endParaRPr dirty="0"/>
          </a:p>
          <a:p>
            <a:pPr marL="228600" lvl="0" indent="-228600" algn="just" rtl="0">
              <a:lnSpc>
                <a:spcPct val="150000"/>
              </a:lnSpc>
              <a:spcBef>
                <a:spcPts val="1000"/>
              </a:spcBef>
              <a:spcAft>
                <a:spcPts val="0"/>
              </a:spcAft>
              <a:buSzPts val="2590"/>
              <a:buChar char="•"/>
            </a:pPr>
            <a:r>
              <a:rPr lang="en-US" dirty="0"/>
              <a:t>They can be used inside an autonomous system, but not between autonomous systems.</a:t>
            </a:r>
            <a:endParaRPr sz="3200" dirty="0"/>
          </a:p>
        </p:txBody>
      </p:sp>
      <p:sp>
        <p:nvSpPr>
          <p:cNvPr id="710" name="Google Shape;710;p53"/>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Path Vector Routing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53"/>
          <p:cNvSpPr txBox="1">
            <a:spLocks noGrp="1"/>
          </p:cNvSpPr>
          <p:nvPr>
            <p:ph type="body" idx="1"/>
          </p:nvPr>
        </p:nvSpPr>
        <p:spPr>
          <a:xfrm>
            <a:off x="269834" y="1361440"/>
            <a:ext cx="8343224" cy="4994911"/>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590"/>
              <a:buChar char="•"/>
            </a:pPr>
            <a:r>
              <a:rPr lang="en-US" dirty="0"/>
              <a:t>These two protocols are not suitable for interdomain routing mostly because of scalability.</a:t>
            </a:r>
            <a:endParaRPr sz="3200" dirty="0"/>
          </a:p>
          <a:p>
            <a:pPr marL="228600" lvl="0" indent="-228600" algn="just" rtl="0">
              <a:lnSpc>
                <a:spcPct val="150000"/>
              </a:lnSpc>
              <a:spcBef>
                <a:spcPts val="1000"/>
              </a:spcBef>
              <a:spcAft>
                <a:spcPts val="0"/>
              </a:spcAft>
              <a:buSzPts val="2590"/>
              <a:buChar char="•"/>
            </a:pPr>
            <a:r>
              <a:rPr lang="en-US" dirty="0"/>
              <a:t>Path vector routing proved to be useful for interdomain routing</a:t>
            </a:r>
            <a:endParaRPr sz="3200" dirty="0"/>
          </a:p>
        </p:txBody>
      </p:sp>
      <p:sp>
        <p:nvSpPr>
          <p:cNvPr id="710" name="Google Shape;710;p53"/>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Path Vector Routing</a:t>
            </a:r>
            <a:endParaRPr/>
          </a:p>
        </p:txBody>
      </p:sp>
    </p:spTree>
    <p:extLst>
      <p:ext uri="{BB962C8B-B14F-4D97-AF65-F5344CB8AC3E}">
        <p14:creationId xmlns:p14="http://schemas.microsoft.com/office/powerpoint/2010/main" val="18140518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4"/>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SzPts val="2800"/>
              <a:buChar char="•"/>
            </a:pPr>
            <a:r>
              <a:rPr lang="en-US"/>
              <a:t>It is an exterior routing protocol provided to be useful for inter-domain or inter- As routing.</a:t>
            </a:r>
            <a:endParaRPr/>
          </a:p>
          <a:p>
            <a:pPr marL="228600" lvl="0" indent="-228600" algn="just" rtl="0">
              <a:lnSpc>
                <a:spcPct val="150000"/>
              </a:lnSpc>
              <a:spcBef>
                <a:spcPts val="1000"/>
              </a:spcBef>
              <a:spcAft>
                <a:spcPts val="0"/>
              </a:spcAft>
              <a:buSzPts val="2800"/>
              <a:buChar char="•"/>
            </a:pPr>
            <a:r>
              <a:rPr lang="en-US"/>
              <a:t>In this routing, a router has a list of n/w’s that can be reached with the path to reach each one.</a:t>
            </a:r>
            <a:endParaRPr/>
          </a:p>
          <a:p>
            <a:pPr marL="228600" lvl="0" indent="-228600" algn="just" rtl="0">
              <a:lnSpc>
                <a:spcPct val="150000"/>
              </a:lnSpc>
              <a:spcBef>
                <a:spcPts val="1000"/>
              </a:spcBef>
              <a:spcAft>
                <a:spcPts val="0"/>
              </a:spcAft>
              <a:buSzPts val="2800"/>
              <a:buChar char="•"/>
            </a:pPr>
            <a:r>
              <a:rPr lang="en-US"/>
              <a:t>As the name suggests,it tells the path.</a:t>
            </a:r>
            <a:endParaRPr/>
          </a:p>
        </p:txBody>
      </p:sp>
      <p:sp>
        <p:nvSpPr>
          <p:cNvPr id="716" name="Google Shape;716;p54"/>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Path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2" name="Google Shape;722;p55"/>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Reachability</a:t>
            </a:r>
            <a:endParaRPr/>
          </a:p>
        </p:txBody>
      </p:sp>
      <p:sp>
        <p:nvSpPr>
          <p:cNvPr id="737" name="Google Shape;737;p55"/>
          <p:cNvSpPr txBox="1"/>
          <p:nvPr/>
        </p:nvSpPr>
        <p:spPr>
          <a:xfrm>
            <a:off x="243955" y="4575299"/>
            <a:ext cx="8561016" cy="2231714"/>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Clr>
                <a:schemeClr val="dk1"/>
              </a:buClr>
              <a:buSzPts val="2400"/>
              <a:buFont typeface="Arial"/>
              <a:buChar char="•"/>
            </a:pPr>
            <a:r>
              <a:rPr lang="en-US" sz="2400" dirty="0">
                <a:solidFill>
                  <a:schemeClr val="dk1"/>
                </a:solidFill>
                <a:latin typeface="Bahnschrift" panose="020B0502040204020203" pitchFamily="34" charset="0"/>
                <a:sym typeface="Arial"/>
              </a:rPr>
              <a:t>A4,B4 and C1 are a speaker nodes. </a:t>
            </a:r>
            <a:endParaRPr dirty="0">
              <a:latin typeface="Bahnschrift" panose="020B0502040204020203" pitchFamily="34" charset="0"/>
            </a:endParaRPr>
          </a:p>
          <a:p>
            <a:pPr marL="285750" marR="0" lvl="0" indent="-285750" algn="just" rtl="0">
              <a:lnSpc>
                <a:spcPct val="150000"/>
              </a:lnSpc>
              <a:spcBef>
                <a:spcPts val="0"/>
              </a:spcBef>
              <a:spcAft>
                <a:spcPts val="0"/>
              </a:spcAft>
              <a:buClr>
                <a:schemeClr val="dk1"/>
              </a:buClr>
              <a:buSzPts val="2400"/>
              <a:buFont typeface="Arial"/>
              <a:buChar char="•"/>
            </a:pPr>
            <a:r>
              <a:rPr lang="en-US" sz="2400" dirty="0">
                <a:solidFill>
                  <a:schemeClr val="dk1"/>
                </a:solidFill>
                <a:latin typeface="Bahnschrift" panose="020B0502040204020203" pitchFamily="34" charset="0"/>
                <a:sym typeface="Arial"/>
              </a:rPr>
              <a:t>Speaker nodes will communicate with another</a:t>
            </a:r>
            <a:endParaRPr dirty="0">
              <a:latin typeface="Bahnschrift" panose="020B0502040204020203" pitchFamily="34" charset="0"/>
            </a:endParaRPr>
          </a:p>
          <a:p>
            <a:pPr marL="285750" marR="0" lvl="0" indent="-285750" algn="just" rtl="0">
              <a:lnSpc>
                <a:spcPct val="150000"/>
              </a:lnSpc>
              <a:spcBef>
                <a:spcPts val="0"/>
              </a:spcBef>
              <a:spcAft>
                <a:spcPts val="0"/>
              </a:spcAft>
              <a:buClr>
                <a:schemeClr val="dk1"/>
              </a:buClr>
              <a:buSzPts val="2400"/>
              <a:buFont typeface="Arial"/>
              <a:buChar char="•"/>
            </a:pPr>
            <a:r>
              <a:rPr lang="en-US" sz="2400" dirty="0">
                <a:solidFill>
                  <a:schemeClr val="dk1"/>
                </a:solidFill>
                <a:latin typeface="Bahnschrift" panose="020B0502040204020203" pitchFamily="34" charset="0"/>
                <a:sym typeface="Arial"/>
              </a:rPr>
              <a:t>In each </a:t>
            </a:r>
            <a:r>
              <a:rPr lang="en-US" sz="2400" dirty="0" err="1">
                <a:solidFill>
                  <a:schemeClr val="dk1"/>
                </a:solidFill>
                <a:latin typeface="Bahnschrift" panose="020B0502040204020203" pitchFamily="34" charset="0"/>
                <a:sym typeface="Arial"/>
              </a:rPr>
              <a:t>autonoumous</a:t>
            </a:r>
            <a:r>
              <a:rPr lang="en-US" sz="2400" dirty="0">
                <a:solidFill>
                  <a:schemeClr val="dk1"/>
                </a:solidFill>
                <a:latin typeface="Bahnschrift" panose="020B0502040204020203" pitchFamily="34" charset="0"/>
                <a:sym typeface="Arial"/>
              </a:rPr>
              <a:t> system, each speaker node maintain routing table</a:t>
            </a:r>
            <a:endParaRPr sz="2400" dirty="0">
              <a:solidFill>
                <a:schemeClr val="dk1"/>
              </a:solidFill>
              <a:latin typeface="Bahnschrift" panose="020B0502040204020203" pitchFamily="34" charset="0"/>
              <a:sym typeface="Arial"/>
            </a:endParaRPr>
          </a:p>
        </p:txBody>
      </p:sp>
      <p:grpSp>
        <p:nvGrpSpPr>
          <p:cNvPr id="2" name="Group 1">
            <a:extLst>
              <a:ext uri="{FF2B5EF4-FFF2-40B4-BE49-F238E27FC236}">
                <a16:creationId xmlns:a16="http://schemas.microsoft.com/office/drawing/2014/main" id="{39C40C2D-2031-4432-9C3C-E0B90C624B40}"/>
              </a:ext>
            </a:extLst>
          </p:cNvPr>
          <p:cNvGrpSpPr/>
          <p:nvPr/>
        </p:nvGrpSpPr>
        <p:grpSpPr>
          <a:xfrm>
            <a:off x="751614" y="1470228"/>
            <a:ext cx="7418993" cy="3131759"/>
            <a:chOff x="269833" y="1362073"/>
            <a:chExt cx="7693115" cy="3131759"/>
          </a:xfrm>
        </p:grpSpPr>
        <p:graphicFrame>
          <p:nvGraphicFramePr>
            <p:cNvPr id="721" name="Google Shape;721;p55"/>
            <p:cNvGraphicFramePr/>
            <p:nvPr/>
          </p:nvGraphicFramePr>
          <p:xfrm>
            <a:off x="269876" y="1362073"/>
            <a:ext cx="3227140" cy="1230800"/>
          </p:xfrm>
          <a:graphic>
            <a:graphicData uri="http://schemas.openxmlformats.org/drawingml/2006/table">
              <a:tbl>
                <a:tblPr firstRow="1" bandRow="1">
                  <a:noFill/>
                  <a:tableStyleId>{1337A4F5-5DA4-4B4B-A40D-269D779A5EC6}</a:tableStyleId>
                </a:tblPr>
                <a:tblGrid>
                  <a:gridCol w="1556075">
                    <a:extLst>
                      <a:ext uri="{9D8B030D-6E8A-4147-A177-3AD203B41FA5}">
                        <a16:colId xmlns:a16="http://schemas.microsoft.com/office/drawing/2014/main" val="20000"/>
                      </a:ext>
                    </a:extLst>
                  </a:gridCol>
                  <a:gridCol w="1556075">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23" name="Google Shape;723;p55"/>
            <p:cNvSpPr/>
            <p:nvPr/>
          </p:nvSpPr>
          <p:spPr>
            <a:xfrm>
              <a:off x="751562" y="1453019"/>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A2</a:t>
              </a:r>
              <a:endParaRPr sz="1800">
                <a:solidFill>
                  <a:schemeClr val="dk1"/>
                </a:solidFill>
                <a:latin typeface="Bahnschrift" panose="020B0502040204020203" pitchFamily="34" charset="0"/>
                <a:ea typeface="Calibri"/>
                <a:cs typeface="Calibri"/>
                <a:sym typeface="Calibri"/>
              </a:endParaRPr>
            </a:p>
          </p:txBody>
        </p:sp>
        <p:sp>
          <p:nvSpPr>
            <p:cNvPr id="724" name="Google Shape;724;p55"/>
            <p:cNvSpPr/>
            <p:nvPr/>
          </p:nvSpPr>
          <p:spPr>
            <a:xfrm>
              <a:off x="2066794" y="1453019"/>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A1</a:t>
              </a:r>
              <a:endParaRPr sz="1800">
                <a:solidFill>
                  <a:schemeClr val="dk1"/>
                </a:solidFill>
                <a:latin typeface="Bahnschrift" panose="020B0502040204020203" pitchFamily="34" charset="0"/>
                <a:ea typeface="Calibri"/>
                <a:cs typeface="Calibri"/>
                <a:sym typeface="Calibri"/>
              </a:endParaRPr>
            </a:p>
          </p:txBody>
        </p:sp>
        <p:sp>
          <p:nvSpPr>
            <p:cNvPr id="725" name="Google Shape;725;p55"/>
            <p:cNvSpPr/>
            <p:nvPr/>
          </p:nvSpPr>
          <p:spPr>
            <a:xfrm>
              <a:off x="751562" y="2022954"/>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A3</a:t>
              </a:r>
              <a:endParaRPr sz="1800">
                <a:solidFill>
                  <a:schemeClr val="dk1"/>
                </a:solidFill>
                <a:latin typeface="Bahnschrift" panose="020B0502040204020203" pitchFamily="34" charset="0"/>
                <a:ea typeface="Calibri"/>
                <a:cs typeface="Calibri"/>
                <a:sym typeface="Calibri"/>
              </a:endParaRPr>
            </a:p>
          </p:txBody>
        </p:sp>
        <p:sp>
          <p:nvSpPr>
            <p:cNvPr id="726" name="Google Shape;726;p55"/>
            <p:cNvSpPr/>
            <p:nvPr/>
          </p:nvSpPr>
          <p:spPr>
            <a:xfrm>
              <a:off x="2104373" y="2022954"/>
              <a:ext cx="676405" cy="463463"/>
            </a:xfrm>
            <a:prstGeom prst="flowChartConnector">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C0C0C"/>
                  </a:solidFill>
                  <a:latin typeface="Bahnschrift" panose="020B0502040204020203" pitchFamily="34" charset="0"/>
                  <a:ea typeface="Calibri"/>
                  <a:cs typeface="Calibri"/>
                  <a:sym typeface="Calibri"/>
                </a:rPr>
                <a:t>A4</a:t>
              </a:r>
              <a:endParaRPr sz="1800">
                <a:solidFill>
                  <a:srgbClr val="0C0C0C"/>
                </a:solidFill>
                <a:latin typeface="Bahnschrift" panose="020B0502040204020203" pitchFamily="34" charset="0"/>
                <a:ea typeface="Calibri"/>
                <a:cs typeface="Calibri"/>
                <a:sym typeface="Calibri"/>
              </a:endParaRPr>
            </a:p>
          </p:txBody>
        </p:sp>
        <p:graphicFrame>
          <p:nvGraphicFramePr>
            <p:cNvPr id="727" name="Google Shape;727;p55"/>
            <p:cNvGraphicFramePr/>
            <p:nvPr>
              <p:extLst>
                <p:ext uri="{D42A27DB-BD31-4B8C-83A1-F6EECF244321}">
                  <p14:modId xmlns:p14="http://schemas.microsoft.com/office/powerpoint/2010/main" val="1891986883"/>
                </p:ext>
              </p:extLst>
            </p:nvPr>
          </p:nvGraphicFramePr>
          <p:xfrm>
            <a:off x="4596956" y="1371335"/>
            <a:ext cx="3227140" cy="1230800"/>
          </p:xfrm>
          <a:graphic>
            <a:graphicData uri="http://schemas.openxmlformats.org/drawingml/2006/table">
              <a:tbl>
                <a:tblPr firstRow="1" bandRow="1">
                  <a:noFill/>
                  <a:tableStyleId>{1337A4F5-5DA4-4B4B-A40D-269D779A5EC6}</a:tableStyleId>
                </a:tblPr>
                <a:tblGrid>
                  <a:gridCol w="1556075">
                    <a:extLst>
                      <a:ext uri="{9D8B030D-6E8A-4147-A177-3AD203B41FA5}">
                        <a16:colId xmlns:a16="http://schemas.microsoft.com/office/drawing/2014/main" val="20000"/>
                      </a:ext>
                    </a:extLst>
                  </a:gridCol>
                  <a:gridCol w="1556075">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28" name="Google Shape;728;p55"/>
            <p:cNvGraphicFramePr/>
            <p:nvPr/>
          </p:nvGraphicFramePr>
          <p:xfrm>
            <a:off x="2404996" y="3263032"/>
            <a:ext cx="3227140" cy="1230800"/>
          </p:xfrm>
          <a:graphic>
            <a:graphicData uri="http://schemas.openxmlformats.org/drawingml/2006/table">
              <a:tbl>
                <a:tblPr firstRow="1" bandRow="1">
                  <a:noFill/>
                  <a:tableStyleId>{1337A4F5-5DA4-4B4B-A40D-269D779A5EC6}</a:tableStyleId>
                </a:tblPr>
                <a:tblGrid>
                  <a:gridCol w="1556075">
                    <a:extLst>
                      <a:ext uri="{9D8B030D-6E8A-4147-A177-3AD203B41FA5}">
                        <a16:colId xmlns:a16="http://schemas.microsoft.com/office/drawing/2014/main" val="20000"/>
                      </a:ext>
                    </a:extLst>
                  </a:gridCol>
                  <a:gridCol w="1556075">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729" name="Google Shape;729;p55"/>
            <p:cNvSpPr/>
            <p:nvPr/>
          </p:nvSpPr>
          <p:spPr>
            <a:xfrm>
              <a:off x="5139841" y="1420019"/>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B1</a:t>
              </a:r>
              <a:endParaRPr sz="1800">
                <a:solidFill>
                  <a:schemeClr val="dk1"/>
                </a:solidFill>
                <a:latin typeface="Bahnschrift" panose="020B0502040204020203" pitchFamily="34" charset="0"/>
                <a:ea typeface="Calibri"/>
                <a:cs typeface="Calibri"/>
                <a:sym typeface="Calibri"/>
              </a:endParaRPr>
            </a:p>
          </p:txBody>
        </p:sp>
        <p:sp>
          <p:nvSpPr>
            <p:cNvPr id="730" name="Google Shape;730;p55"/>
            <p:cNvSpPr/>
            <p:nvPr/>
          </p:nvSpPr>
          <p:spPr>
            <a:xfrm>
              <a:off x="6373329" y="2022954"/>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B3</a:t>
              </a:r>
              <a:endParaRPr sz="1800">
                <a:solidFill>
                  <a:schemeClr val="dk1"/>
                </a:solidFill>
                <a:latin typeface="Bahnschrift" panose="020B0502040204020203" pitchFamily="34" charset="0"/>
                <a:ea typeface="Calibri"/>
                <a:cs typeface="Calibri"/>
                <a:sym typeface="Calibri"/>
              </a:endParaRPr>
            </a:p>
          </p:txBody>
        </p:sp>
        <p:sp>
          <p:nvSpPr>
            <p:cNvPr id="731" name="Google Shape;731;p55"/>
            <p:cNvSpPr/>
            <p:nvPr/>
          </p:nvSpPr>
          <p:spPr>
            <a:xfrm>
              <a:off x="6373328" y="1446756"/>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B2</a:t>
              </a:r>
              <a:endParaRPr sz="1800">
                <a:solidFill>
                  <a:schemeClr val="dk1"/>
                </a:solidFill>
                <a:latin typeface="Bahnschrift" panose="020B0502040204020203" pitchFamily="34" charset="0"/>
                <a:ea typeface="Calibri"/>
                <a:cs typeface="Calibri"/>
                <a:sym typeface="Calibri"/>
              </a:endParaRPr>
            </a:p>
          </p:txBody>
        </p:sp>
        <p:sp>
          <p:nvSpPr>
            <p:cNvPr id="732" name="Google Shape;732;p55"/>
            <p:cNvSpPr/>
            <p:nvPr/>
          </p:nvSpPr>
          <p:spPr>
            <a:xfrm>
              <a:off x="5037550" y="2022954"/>
              <a:ext cx="676405" cy="463463"/>
            </a:xfrm>
            <a:prstGeom prst="flowChartConnector">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B4</a:t>
              </a:r>
              <a:endParaRPr sz="1800">
                <a:solidFill>
                  <a:schemeClr val="dk1"/>
                </a:solidFill>
                <a:latin typeface="Bahnschrift" panose="020B0502040204020203" pitchFamily="34" charset="0"/>
                <a:ea typeface="Calibri"/>
                <a:cs typeface="Calibri"/>
                <a:sym typeface="Calibri"/>
              </a:endParaRPr>
            </a:p>
          </p:txBody>
        </p:sp>
        <p:sp>
          <p:nvSpPr>
            <p:cNvPr id="733" name="Google Shape;733;p55"/>
            <p:cNvSpPr/>
            <p:nvPr/>
          </p:nvSpPr>
          <p:spPr>
            <a:xfrm>
              <a:off x="2913343" y="3361507"/>
              <a:ext cx="676405" cy="463463"/>
            </a:xfrm>
            <a:prstGeom prst="flowChartConnector">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C1</a:t>
              </a:r>
              <a:endParaRPr sz="1800">
                <a:solidFill>
                  <a:schemeClr val="dk1"/>
                </a:solidFill>
                <a:latin typeface="Bahnschrift" panose="020B0502040204020203" pitchFamily="34" charset="0"/>
                <a:ea typeface="Calibri"/>
                <a:cs typeface="Calibri"/>
                <a:sym typeface="Calibri"/>
              </a:endParaRPr>
            </a:p>
          </p:txBody>
        </p:sp>
        <p:sp>
          <p:nvSpPr>
            <p:cNvPr id="734" name="Google Shape;734;p55"/>
            <p:cNvSpPr/>
            <p:nvPr/>
          </p:nvSpPr>
          <p:spPr>
            <a:xfrm>
              <a:off x="4148963" y="3253477"/>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C2</a:t>
              </a:r>
              <a:endParaRPr sz="1800">
                <a:solidFill>
                  <a:schemeClr val="dk1"/>
                </a:solidFill>
                <a:latin typeface="Bahnschrift" panose="020B0502040204020203" pitchFamily="34" charset="0"/>
                <a:ea typeface="Calibri"/>
                <a:cs typeface="Calibri"/>
                <a:sym typeface="Calibri"/>
              </a:endParaRPr>
            </a:p>
          </p:txBody>
        </p:sp>
        <p:sp>
          <p:nvSpPr>
            <p:cNvPr id="735" name="Google Shape;735;p55"/>
            <p:cNvSpPr/>
            <p:nvPr/>
          </p:nvSpPr>
          <p:spPr>
            <a:xfrm>
              <a:off x="4182084" y="3915110"/>
              <a:ext cx="676405" cy="430652"/>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C4</a:t>
              </a:r>
              <a:endParaRPr sz="1800">
                <a:solidFill>
                  <a:schemeClr val="dk1"/>
                </a:solidFill>
                <a:latin typeface="Bahnschrift" panose="020B0502040204020203" pitchFamily="34" charset="0"/>
                <a:ea typeface="Calibri"/>
                <a:cs typeface="Calibri"/>
                <a:sym typeface="Calibri"/>
              </a:endParaRPr>
            </a:p>
          </p:txBody>
        </p:sp>
        <p:sp>
          <p:nvSpPr>
            <p:cNvPr id="736" name="Google Shape;736;p55"/>
            <p:cNvSpPr/>
            <p:nvPr/>
          </p:nvSpPr>
          <p:spPr>
            <a:xfrm>
              <a:off x="2900394" y="3921297"/>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C3</a:t>
              </a:r>
              <a:endParaRPr sz="1800">
                <a:solidFill>
                  <a:schemeClr val="dk1"/>
                </a:solidFill>
                <a:latin typeface="Bahnschrift" panose="020B0502040204020203" pitchFamily="34" charset="0"/>
                <a:ea typeface="Calibri"/>
                <a:cs typeface="Calibri"/>
                <a:sym typeface="Calibri"/>
              </a:endParaRPr>
            </a:p>
          </p:txBody>
        </p:sp>
        <p:cxnSp>
          <p:nvCxnSpPr>
            <p:cNvPr id="738" name="Google Shape;738;p55"/>
            <p:cNvCxnSpPr/>
            <p:nvPr/>
          </p:nvCxnSpPr>
          <p:spPr>
            <a:xfrm rot="10800000" flipH="1">
              <a:off x="2780778" y="2229633"/>
              <a:ext cx="2256675" cy="62630"/>
            </a:xfrm>
            <a:prstGeom prst="straightConnector1">
              <a:avLst/>
            </a:prstGeom>
            <a:noFill/>
            <a:ln w="28575" cap="flat" cmpd="sng">
              <a:solidFill>
                <a:schemeClr val="dk1"/>
              </a:solidFill>
              <a:prstDash val="solid"/>
              <a:miter lim="800000"/>
              <a:headEnd type="none" w="sm" len="sm"/>
              <a:tailEnd type="none" w="sm" len="sm"/>
            </a:ln>
          </p:spPr>
        </p:cxnSp>
        <p:cxnSp>
          <p:nvCxnSpPr>
            <p:cNvPr id="739" name="Google Shape;739;p55"/>
            <p:cNvCxnSpPr>
              <a:stCxn id="733" idx="7"/>
            </p:cNvCxnSpPr>
            <p:nvPr/>
          </p:nvCxnSpPr>
          <p:spPr>
            <a:xfrm rot="10800000" flipH="1">
              <a:off x="3490691" y="2266580"/>
              <a:ext cx="1627200" cy="1162800"/>
            </a:xfrm>
            <a:prstGeom prst="straightConnector1">
              <a:avLst/>
            </a:prstGeom>
            <a:noFill/>
            <a:ln w="28575" cap="flat" cmpd="sng">
              <a:solidFill>
                <a:schemeClr val="dk1"/>
              </a:solidFill>
              <a:prstDash val="solid"/>
              <a:miter lim="800000"/>
              <a:headEnd type="none" w="sm" len="sm"/>
              <a:tailEnd type="none" w="sm" len="sm"/>
            </a:ln>
          </p:spPr>
        </p:cxnSp>
        <p:cxnSp>
          <p:nvCxnSpPr>
            <p:cNvPr id="740" name="Google Shape;740;p55"/>
            <p:cNvCxnSpPr>
              <a:stCxn id="726" idx="6"/>
              <a:endCxn id="733" idx="7"/>
            </p:cNvCxnSpPr>
            <p:nvPr/>
          </p:nvCxnSpPr>
          <p:spPr>
            <a:xfrm>
              <a:off x="2780778" y="2254685"/>
              <a:ext cx="709800" cy="1174800"/>
            </a:xfrm>
            <a:prstGeom prst="straightConnector1">
              <a:avLst/>
            </a:prstGeom>
            <a:noFill/>
            <a:ln w="28575" cap="flat" cmpd="sng">
              <a:solidFill>
                <a:schemeClr val="dk1"/>
              </a:solidFill>
              <a:prstDash val="solid"/>
              <a:miter lim="800000"/>
              <a:headEnd type="none" w="sm" len="sm"/>
              <a:tailEnd type="none" w="sm" len="sm"/>
            </a:ln>
          </p:spPr>
        </p:cxnSp>
        <p:cxnSp>
          <p:nvCxnSpPr>
            <p:cNvPr id="741" name="Google Shape;741;p55"/>
            <p:cNvCxnSpPr/>
            <p:nvPr/>
          </p:nvCxnSpPr>
          <p:spPr>
            <a:xfrm>
              <a:off x="1427967" y="1659699"/>
              <a:ext cx="638827" cy="0"/>
            </a:xfrm>
            <a:prstGeom prst="straightConnector1">
              <a:avLst/>
            </a:prstGeom>
            <a:noFill/>
            <a:ln w="9525" cap="flat" cmpd="sng">
              <a:solidFill>
                <a:schemeClr val="dk1"/>
              </a:solidFill>
              <a:prstDash val="solid"/>
              <a:miter lim="800000"/>
              <a:headEnd type="none" w="sm" len="sm"/>
              <a:tailEnd type="none" w="sm" len="sm"/>
            </a:ln>
          </p:spPr>
        </p:cxnSp>
        <p:cxnSp>
          <p:nvCxnSpPr>
            <p:cNvPr id="742" name="Google Shape;742;p55"/>
            <p:cNvCxnSpPr/>
            <p:nvPr/>
          </p:nvCxnSpPr>
          <p:spPr>
            <a:xfrm>
              <a:off x="1427967" y="2292263"/>
              <a:ext cx="676406" cy="0"/>
            </a:xfrm>
            <a:prstGeom prst="straightConnector1">
              <a:avLst/>
            </a:prstGeom>
            <a:noFill/>
            <a:ln w="9525" cap="flat" cmpd="sng">
              <a:solidFill>
                <a:schemeClr val="dk1"/>
              </a:solidFill>
              <a:prstDash val="solid"/>
              <a:miter lim="800000"/>
              <a:headEnd type="none" w="sm" len="sm"/>
              <a:tailEnd type="none" w="sm" len="sm"/>
            </a:ln>
          </p:spPr>
        </p:cxnSp>
        <p:cxnSp>
          <p:nvCxnSpPr>
            <p:cNvPr id="743" name="Google Shape;743;p55"/>
            <p:cNvCxnSpPr>
              <a:stCxn id="723" idx="6"/>
            </p:cNvCxnSpPr>
            <p:nvPr/>
          </p:nvCxnSpPr>
          <p:spPr>
            <a:xfrm>
              <a:off x="1427967" y="1684751"/>
              <a:ext cx="638700" cy="570000"/>
            </a:xfrm>
            <a:prstGeom prst="straightConnector1">
              <a:avLst/>
            </a:prstGeom>
            <a:noFill/>
            <a:ln w="9525" cap="flat" cmpd="sng">
              <a:solidFill>
                <a:schemeClr val="dk1"/>
              </a:solidFill>
              <a:prstDash val="solid"/>
              <a:miter lim="800000"/>
              <a:headEnd type="none" w="sm" len="sm"/>
              <a:tailEnd type="none" w="sm" len="sm"/>
            </a:ln>
          </p:spPr>
        </p:cxnSp>
        <p:cxnSp>
          <p:nvCxnSpPr>
            <p:cNvPr id="744" name="Google Shape;744;p55"/>
            <p:cNvCxnSpPr>
              <a:stCxn id="724" idx="2"/>
            </p:cNvCxnSpPr>
            <p:nvPr/>
          </p:nvCxnSpPr>
          <p:spPr>
            <a:xfrm flipH="1">
              <a:off x="1444894" y="1684751"/>
              <a:ext cx="621900" cy="635700"/>
            </a:xfrm>
            <a:prstGeom prst="straightConnector1">
              <a:avLst/>
            </a:prstGeom>
            <a:noFill/>
            <a:ln w="9525" cap="flat" cmpd="sng">
              <a:solidFill>
                <a:schemeClr val="dk1"/>
              </a:solidFill>
              <a:prstDash val="solid"/>
              <a:miter lim="800000"/>
              <a:headEnd type="none" w="sm" len="sm"/>
              <a:tailEnd type="none" w="sm" len="sm"/>
            </a:ln>
          </p:spPr>
        </p:cxnSp>
        <p:cxnSp>
          <p:nvCxnSpPr>
            <p:cNvPr id="745" name="Google Shape;745;p55"/>
            <p:cNvCxnSpPr/>
            <p:nvPr/>
          </p:nvCxnSpPr>
          <p:spPr>
            <a:xfrm>
              <a:off x="5734500" y="1551807"/>
              <a:ext cx="638827" cy="0"/>
            </a:xfrm>
            <a:prstGeom prst="straightConnector1">
              <a:avLst/>
            </a:prstGeom>
            <a:noFill/>
            <a:ln w="9525" cap="flat" cmpd="sng">
              <a:solidFill>
                <a:schemeClr val="dk1"/>
              </a:solidFill>
              <a:prstDash val="solid"/>
              <a:miter lim="800000"/>
              <a:headEnd type="none" w="sm" len="sm"/>
              <a:tailEnd type="none" w="sm" len="sm"/>
            </a:ln>
          </p:spPr>
        </p:cxnSp>
        <p:cxnSp>
          <p:nvCxnSpPr>
            <p:cNvPr id="746" name="Google Shape;746;p55"/>
            <p:cNvCxnSpPr/>
            <p:nvPr/>
          </p:nvCxnSpPr>
          <p:spPr>
            <a:xfrm>
              <a:off x="5734500" y="2184371"/>
              <a:ext cx="676406" cy="0"/>
            </a:xfrm>
            <a:prstGeom prst="straightConnector1">
              <a:avLst/>
            </a:prstGeom>
            <a:noFill/>
            <a:ln w="9525" cap="flat" cmpd="sng">
              <a:solidFill>
                <a:schemeClr val="dk1"/>
              </a:solidFill>
              <a:prstDash val="solid"/>
              <a:miter lim="800000"/>
              <a:headEnd type="none" w="sm" len="sm"/>
              <a:tailEnd type="none" w="sm" len="sm"/>
            </a:ln>
          </p:spPr>
        </p:cxnSp>
        <p:cxnSp>
          <p:nvCxnSpPr>
            <p:cNvPr id="747" name="Google Shape;747;p55"/>
            <p:cNvCxnSpPr/>
            <p:nvPr/>
          </p:nvCxnSpPr>
          <p:spPr>
            <a:xfrm>
              <a:off x="5734500" y="1576859"/>
              <a:ext cx="638827" cy="569935"/>
            </a:xfrm>
            <a:prstGeom prst="straightConnector1">
              <a:avLst/>
            </a:prstGeom>
            <a:noFill/>
            <a:ln w="9525" cap="flat" cmpd="sng">
              <a:solidFill>
                <a:schemeClr val="dk1"/>
              </a:solidFill>
              <a:prstDash val="solid"/>
              <a:miter lim="800000"/>
              <a:headEnd type="none" w="sm" len="sm"/>
              <a:tailEnd type="none" w="sm" len="sm"/>
            </a:ln>
          </p:spPr>
        </p:cxnSp>
        <p:cxnSp>
          <p:nvCxnSpPr>
            <p:cNvPr id="748" name="Google Shape;748;p55"/>
            <p:cNvCxnSpPr/>
            <p:nvPr/>
          </p:nvCxnSpPr>
          <p:spPr>
            <a:xfrm flipH="1">
              <a:off x="5751531" y="1576859"/>
              <a:ext cx="621796" cy="635830"/>
            </a:xfrm>
            <a:prstGeom prst="straightConnector1">
              <a:avLst/>
            </a:prstGeom>
            <a:noFill/>
            <a:ln w="9525" cap="flat" cmpd="sng">
              <a:solidFill>
                <a:schemeClr val="dk1"/>
              </a:solidFill>
              <a:prstDash val="solid"/>
              <a:miter lim="800000"/>
              <a:headEnd type="none" w="sm" len="sm"/>
              <a:tailEnd type="none" w="sm" len="sm"/>
            </a:ln>
          </p:spPr>
        </p:cxnSp>
        <p:cxnSp>
          <p:nvCxnSpPr>
            <p:cNvPr id="749" name="Google Shape;749;p55"/>
            <p:cNvCxnSpPr/>
            <p:nvPr/>
          </p:nvCxnSpPr>
          <p:spPr>
            <a:xfrm>
              <a:off x="3523425" y="3469554"/>
              <a:ext cx="638827" cy="0"/>
            </a:xfrm>
            <a:prstGeom prst="straightConnector1">
              <a:avLst/>
            </a:prstGeom>
            <a:noFill/>
            <a:ln w="9525" cap="flat" cmpd="sng">
              <a:solidFill>
                <a:schemeClr val="dk1"/>
              </a:solidFill>
              <a:prstDash val="solid"/>
              <a:miter lim="800000"/>
              <a:headEnd type="none" w="sm" len="sm"/>
              <a:tailEnd type="none" w="sm" len="sm"/>
            </a:ln>
          </p:spPr>
        </p:cxnSp>
        <p:cxnSp>
          <p:nvCxnSpPr>
            <p:cNvPr id="750" name="Google Shape;750;p55"/>
            <p:cNvCxnSpPr>
              <a:endCxn id="735" idx="2"/>
            </p:cNvCxnSpPr>
            <p:nvPr/>
          </p:nvCxnSpPr>
          <p:spPr>
            <a:xfrm>
              <a:off x="3570984" y="4083936"/>
              <a:ext cx="611100" cy="46500"/>
            </a:xfrm>
            <a:prstGeom prst="straightConnector1">
              <a:avLst/>
            </a:prstGeom>
            <a:noFill/>
            <a:ln w="9525" cap="flat" cmpd="sng">
              <a:solidFill>
                <a:schemeClr val="dk1"/>
              </a:solidFill>
              <a:prstDash val="solid"/>
              <a:miter lim="800000"/>
              <a:headEnd type="none" w="sm" len="sm"/>
              <a:tailEnd type="none" w="sm" len="sm"/>
            </a:ln>
          </p:spPr>
        </p:cxnSp>
        <p:cxnSp>
          <p:nvCxnSpPr>
            <p:cNvPr id="751" name="Google Shape;751;p55"/>
            <p:cNvCxnSpPr/>
            <p:nvPr/>
          </p:nvCxnSpPr>
          <p:spPr>
            <a:xfrm>
              <a:off x="3523425" y="3494606"/>
              <a:ext cx="638827" cy="569935"/>
            </a:xfrm>
            <a:prstGeom prst="straightConnector1">
              <a:avLst/>
            </a:prstGeom>
            <a:noFill/>
            <a:ln w="9525" cap="flat" cmpd="sng">
              <a:solidFill>
                <a:schemeClr val="dk1"/>
              </a:solidFill>
              <a:prstDash val="solid"/>
              <a:miter lim="800000"/>
              <a:headEnd type="none" w="sm" len="sm"/>
              <a:tailEnd type="none" w="sm" len="sm"/>
            </a:ln>
          </p:spPr>
        </p:cxnSp>
        <p:cxnSp>
          <p:nvCxnSpPr>
            <p:cNvPr id="752" name="Google Shape;752;p55"/>
            <p:cNvCxnSpPr/>
            <p:nvPr/>
          </p:nvCxnSpPr>
          <p:spPr>
            <a:xfrm flipH="1">
              <a:off x="3540456" y="3494606"/>
              <a:ext cx="621796" cy="635830"/>
            </a:xfrm>
            <a:prstGeom prst="straightConnector1">
              <a:avLst/>
            </a:prstGeom>
            <a:noFill/>
            <a:ln w="9525" cap="flat" cmpd="sng">
              <a:solidFill>
                <a:schemeClr val="dk1"/>
              </a:solidFill>
              <a:prstDash val="solid"/>
              <a:miter lim="800000"/>
              <a:headEnd type="none" w="sm" len="sm"/>
              <a:tailEnd type="none" w="sm" len="sm"/>
            </a:ln>
          </p:spPr>
        </p:cxnSp>
        <p:sp>
          <p:nvSpPr>
            <p:cNvPr id="753" name="Google Shape;753;p55"/>
            <p:cNvSpPr txBox="1"/>
            <p:nvPr/>
          </p:nvSpPr>
          <p:spPr>
            <a:xfrm>
              <a:off x="269833" y="2718148"/>
              <a:ext cx="95771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AS1</a:t>
              </a:r>
              <a:endParaRPr sz="1800">
                <a:solidFill>
                  <a:schemeClr val="dk1"/>
                </a:solidFill>
                <a:latin typeface="Bahnschrift" panose="020B0502040204020203" pitchFamily="34" charset="0"/>
                <a:ea typeface="Calibri"/>
                <a:cs typeface="Calibri"/>
                <a:sym typeface="Calibri"/>
              </a:endParaRPr>
            </a:p>
          </p:txBody>
        </p:sp>
        <p:sp>
          <p:nvSpPr>
            <p:cNvPr id="754" name="Google Shape;754;p55"/>
            <p:cNvSpPr txBox="1"/>
            <p:nvPr/>
          </p:nvSpPr>
          <p:spPr>
            <a:xfrm>
              <a:off x="7005230" y="2661699"/>
              <a:ext cx="95771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Bahnschrift" panose="020B0502040204020203" pitchFamily="34" charset="0"/>
                  <a:ea typeface="Calibri"/>
                  <a:cs typeface="Calibri"/>
                  <a:sym typeface="Calibri"/>
                </a:rPr>
                <a:t>AS2</a:t>
              </a:r>
              <a:endParaRPr sz="1800">
                <a:solidFill>
                  <a:schemeClr val="dk1"/>
                </a:solidFill>
                <a:latin typeface="Bahnschrift" panose="020B0502040204020203" pitchFamily="34" charset="0"/>
                <a:ea typeface="Calibri"/>
                <a:cs typeface="Calibri"/>
                <a:sym typeface="Calibri"/>
              </a:endParaRPr>
            </a:p>
          </p:txBody>
        </p:sp>
        <p:sp>
          <p:nvSpPr>
            <p:cNvPr id="755" name="Google Shape;755;p55"/>
            <p:cNvSpPr txBox="1"/>
            <p:nvPr/>
          </p:nvSpPr>
          <p:spPr>
            <a:xfrm>
              <a:off x="5408062" y="4083936"/>
              <a:ext cx="95771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Bahnschrift" panose="020B0502040204020203" pitchFamily="34" charset="0"/>
                  <a:ea typeface="Calibri"/>
                  <a:cs typeface="Calibri"/>
                  <a:sym typeface="Calibri"/>
                </a:rPr>
                <a:t>AS3</a:t>
              </a:r>
              <a:endParaRPr sz="1800" dirty="0">
                <a:solidFill>
                  <a:schemeClr val="dk1"/>
                </a:solidFill>
                <a:latin typeface="Bahnschrift" panose="020B0502040204020203" pitchFamily="34" charset="0"/>
                <a:ea typeface="Calibri"/>
                <a:cs typeface="Calibri"/>
                <a:sym typeface="Calibri"/>
              </a:endParaRPr>
            </a:p>
          </p:txBody>
        </p:sp>
        <p:graphicFrame>
          <p:nvGraphicFramePr>
            <p:cNvPr id="38" name="Google Shape;727;p55">
              <a:extLst>
                <a:ext uri="{FF2B5EF4-FFF2-40B4-BE49-F238E27FC236}">
                  <a16:creationId xmlns:a16="http://schemas.microsoft.com/office/drawing/2014/main" id="{4CD7B0ED-FC74-4280-A02E-C33A00933591}"/>
                </a:ext>
              </a:extLst>
            </p:cNvPr>
            <p:cNvGraphicFramePr/>
            <p:nvPr>
              <p:extLst>
                <p:ext uri="{D42A27DB-BD31-4B8C-83A1-F6EECF244321}">
                  <p14:modId xmlns:p14="http://schemas.microsoft.com/office/powerpoint/2010/main" val="1891986883"/>
                </p:ext>
              </p:extLst>
            </p:nvPr>
          </p:nvGraphicFramePr>
          <p:xfrm>
            <a:off x="2223539" y="3250391"/>
            <a:ext cx="3227140" cy="1230800"/>
          </p:xfrm>
          <a:graphic>
            <a:graphicData uri="http://schemas.openxmlformats.org/drawingml/2006/table">
              <a:tbl>
                <a:tblPr firstRow="1" bandRow="1">
                  <a:noFill/>
                  <a:tableStyleId>{1337A4F5-5DA4-4B4B-A40D-269D779A5EC6}</a:tableStyleId>
                </a:tblPr>
                <a:tblGrid>
                  <a:gridCol w="1556075">
                    <a:extLst>
                      <a:ext uri="{9D8B030D-6E8A-4147-A177-3AD203B41FA5}">
                        <a16:colId xmlns:a16="http://schemas.microsoft.com/office/drawing/2014/main" val="20000"/>
                      </a:ext>
                    </a:extLst>
                  </a:gridCol>
                  <a:gridCol w="1556075">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1" name="Google Shape;761;p56"/>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Reachability</a:t>
            </a:r>
            <a:endParaRPr/>
          </a:p>
        </p:txBody>
      </p:sp>
      <p:grpSp>
        <p:nvGrpSpPr>
          <p:cNvPr id="2" name="Group 1">
            <a:extLst>
              <a:ext uri="{FF2B5EF4-FFF2-40B4-BE49-F238E27FC236}">
                <a16:creationId xmlns:a16="http://schemas.microsoft.com/office/drawing/2014/main" id="{7814FB9B-3E9A-4B5F-9FEC-C921FE4BB859}"/>
              </a:ext>
            </a:extLst>
          </p:cNvPr>
          <p:cNvGrpSpPr/>
          <p:nvPr/>
        </p:nvGrpSpPr>
        <p:grpSpPr>
          <a:xfrm>
            <a:off x="967965" y="1643775"/>
            <a:ext cx="7439231" cy="3119500"/>
            <a:chOff x="653333" y="1411234"/>
            <a:chExt cx="7439231" cy="3119500"/>
          </a:xfrm>
        </p:grpSpPr>
        <p:graphicFrame>
          <p:nvGraphicFramePr>
            <p:cNvPr id="760" name="Google Shape;760;p56"/>
            <p:cNvGraphicFramePr/>
            <p:nvPr>
              <p:extLst>
                <p:ext uri="{D42A27DB-BD31-4B8C-83A1-F6EECF244321}">
                  <p14:modId xmlns:p14="http://schemas.microsoft.com/office/powerpoint/2010/main" val="3625578052"/>
                </p:ext>
              </p:extLst>
            </p:nvPr>
          </p:nvGraphicFramePr>
          <p:xfrm>
            <a:off x="653333" y="1411234"/>
            <a:ext cx="3112150" cy="1230800"/>
          </p:xfrm>
          <a:graphic>
            <a:graphicData uri="http://schemas.openxmlformats.org/drawingml/2006/table">
              <a:tbl>
                <a:tblPr firstRow="1" bandRow="1">
                  <a:noFill/>
                  <a:tableStyleId>{1337A4F5-5DA4-4B4B-A40D-269D779A5EC6}</a:tableStyleId>
                </a:tblPr>
                <a:tblGrid>
                  <a:gridCol w="1556075">
                    <a:extLst>
                      <a:ext uri="{9D8B030D-6E8A-4147-A177-3AD203B41FA5}">
                        <a16:colId xmlns:a16="http://schemas.microsoft.com/office/drawing/2014/main" val="20000"/>
                      </a:ext>
                    </a:extLst>
                  </a:gridCol>
                  <a:gridCol w="1556075">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sp>
          <p:nvSpPr>
            <p:cNvPr id="762" name="Google Shape;762;p56"/>
            <p:cNvSpPr/>
            <p:nvPr/>
          </p:nvSpPr>
          <p:spPr>
            <a:xfrm>
              <a:off x="1135020" y="1502180"/>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A2</a:t>
              </a:r>
              <a:endParaRPr sz="1800">
                <a:solidFill>
                  <a:schemeClr val="dk1"/>
                </a:solidFill>
                <a:latin typeface="Calibri"/>
                <a:ea typeface="Calibri"/>
                <a:cs typeface="Calibri"/>
                <a:sym typeface="Calibri"/>
              </a:endParaRPr>
            </a:p>
          </p:txBody>
        </p:sp>
        <p:sp>
          <p:nvSpPr>
            <p:cNvPr id="763" name="Google Shape;763;p56"/>
            <p:cNvSpPr/>
            <p:nvPr/>
          </p:nvSpPr>
          <p:spPr>
            <a:xfrm>
              <a:off x="2450252" y="1502180"/>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A1</a:t>
              </a:r>
              <a:endParaRPr sz="1800">
                <a:solidFill>
                  <a:schemeClr val="dk1"/>
                </a:solidFill>
                <a:latin typeface="Calibri"/>
                <a:ea typeface="Calibri"/>
                <a:cs typeface="Calibri"/>
                <a:sym typeface="Calibri"/>
              </a:endParaRPr>
            </a:p>
          </p:txBody>
        </p:sp>
        <p:sp>
          <p:nvSpPr>
            <p:cNvPr id="764" name="Google Shape;764;p56"/>
            <p:cNvSpPr/>
            <p:nvPr/>
          </p:nvSpPr>
          <p:spPr>
            <a:xfrm>
              <a:off x="1135020" y="2072115"/>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A3</a:t>
              </a:r>
              <a:endParaRPr sz="1800">
                <a:solidFill>
                  <a:schemeClr val="dk1"/>
                </a:solidFill>
                <a:latin typeface="Calibri"/>
                <a:ea typeface="Calibri"/>
                <a:cs typeface="Calibri"/>
                <a:sym typeface="Calibri"/>
              </a:endParaRPr>
            </a:p>
          </p:txBody>
        </p:sp>
        <p:sp>
          <p:nvSpPr>
            <p:cNvPr id="765" name="Google Shape;765;p56"/>
            <p:cNvSpPr/>
            <p:nvPr/>
          </p:nvSpPr>
          <p:spPr>
            <a:xfrm>
              <a:off x="2487831" y="2072115"/>
              <a:ext cx="676405" cy="463463"/>
            </a:xfrm>
            <a:prstGeom prst="flowChartConnector">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C0C0C"/>
                  </a:solidFill>
                  <a:latin typeface="Calibri"/>
                  <a:ea typeface="Calibri"/>
                  <a:cs typeface="Calibri"/>
                  <a:sym typeface="Calibri"/>
                </a:rPr>
                <a:t>A4</a:t>
              </a:r>
              <a:endParaRPr sz="1800">
                <a:solidFill>
                  <a:srgbClr val="0C0C0C"/>
                </a:solidFill>
                <a:latin typeface="Calibri"/>
                <a:ea typeface="Calibri"/>
                <a:cs typeface="Calibri"/>
                <a:sym typeface="Calibri"/>
              </a:endParaRPr>
            </a:p>
          </p:txBody>
        </p:sp>
        <p:graphicFrame>
          <p:nvGraphicFramePr>
            <p:cNvPr id="766" name="Google Shape;766;p56"/>
            <p:cNvGraphicFramePr/>
            <p:nvPr>
              <p:extLst>
                <p:ext uri="{D42A27DB-BD31-4B8C-83A1-F6EECF244321}">
                  <p14:modId xmlns:p14="http://schemas.microsoft.com/office/powerpoint/2010/main" val="3558882190"/>
                </p:ext>
              </p:extLst>
            </p:nvPr>
          </p:nvGraphicFramePr>
          <p:xfrm>
            <a:off x="4980414" y="1420496"/>
            <a:ext cx="3112150" cy="1230800"/>
          </p:xfrm>
          <a:graphic>
            <a:graphicData uri="http://schemas.openxmlformats.org/drawingml/2006/table">
              <a:tbl>
                <a:tblPr firstRow="1" bandRow="1">
                  <a:noFill/>
                  <a:tableStyleId>{1337A4F5-5DA4-4B4B-A40D-269D779A5EC6}</a:tableStyleId>
                </a:tblPr>
                <a:tblGrid>
                  <a:gridCol w="1556075">
                    <a:extLst>
                      <a:ext uri="{9D8B030D-6E8A-4147-A177-3AD203B41FA5}">
                        <a16:colId xmlns:a16="http://schemas.microsoft.com/office/drawing/2014/main" val="20000"/>
                      </a:ext>
                    </a:extLst>
                  </a:gridCol>
                  <a:gridCol w="1556075">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767" name="Google Shape;767;p56"/>
            <p:cNvGraphicFramePr/>
            <p:nvPr>
              <p:extLst>
                <p:ext uri="{D42A27DB-BD31-4B8C-83A1-F6EECF244321}">
                  <p14:modId xmlns:p14="http://schemas.microsoft.com/office/powerpoint/2010/main" val="1069282000"/>
                </p:ext>
              </p:extLst>
            </p:nvPr>
          </p:nvGraphicFramePr>
          <p:xfrm>
            <a:off x="4980414" y="3299934"/>
            <a:ext cx="3112150" cy="1230800"/>
          </p:xfrm>
          <a:graphic>
            <a:graphicData uri="http://schemas.openxmlformats.org/drawingml/2006/table">
              <a:tbl>
                <a:tblPr firstRow="1" bandRow="1">
                  <a:noFill/>
                  <a:tableStyleId>{1337A4F5-5DA4-4B4B-A40D-269D779A5EC6}</a:tableStyleId>
                </a:tblPr>
                <a:tblGrid>
                  <a:gridCol w="1617031">
                    <a:extLst>
                      <a:ext uri="{9D8B030D-6E8A-4147-A177-3AD203B41FA5}">
                        <a16:colId xmlns:a16="http://schemas.microsoft.com/office/drawing/2014/main" val="20000"/>
                      </a:ext>
                    </a:extLst>
                  </a:gridCol>
                  <a:gridCol w="1495119">
                    <a:extLst>
                      <a:ext uri="{9D8B030D-6E8A-4147-A177-3AD203B41FA5}">
                        <a16:colId xmlns:a16="http://schemas.microsoft.com/office/drawing/2014/main" val="20001"/>
                      </a:ext>
                    </a:extLst>
                  </a:gridCol>
                </a:tblGrid>
                <a:tr h="615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6154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768" name="Google Shape;768;p56"/>
            <p:cNvSpPr/>
            <p:nvPr/>
          </p:nvSpPr>
          <p:spPr>
            <a:xfrm>
              <a:off x="5421009" y="1455419"/>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B1</a:t>
              </a:r>
              <a:endParaRPr sz="1800">
                <a:solidFill>
                  <a:schemeClr val="dk1"/>
                </a:solidFill>
                <a:latin typeface="Calibri"/>
                <a:ea typeface="Calibri"/>
                <a:cs typeface="Calibri"/>
                <a:sym typeface="Calibri"/>
              </a:endParaRPr>
            </a:p>
          </p:txBody>
        </p:sp>
        <p:sp>
          <p:nvSpPr>
            <p:cNvPr id="769" name="Google Shape;769;p56"/>
            <p:cNvSpPr/>
            <p:nvPr/>
          </p:nvSpPr>
          <p:spPr>
            <a:xfrm>
              <a:off x="6756787" y="2072115"/>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B3</a:t>
              </a:r>
              <a:endParaRPr sz="1800">
                <a:solidFill>
                  <a:schemeClr val="dk1"/>
                </a:solidFill>
                <a:latin typeface="Calibri"/>
                <a:ea typeface="Calibri"/>
                <a:cs typeface="Calibri"/>
                <a:sym typeface="Calibri"/>
              </a:endParaRPr>
            </a:p>
          </p:txBody>
        </p:sp>
        <p:sp>
          <p:nvSpPr>
            <p:cNvPr id="770" name="Google Shape;770;p56"/>
            <p:cNvSpPr/>
            <p:nvPr/>
          </p:nvSpPr>
          <p:spPr>
            <a:xfrm>
              <a:off x="6756786" y="1495917"/>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B2</a:t>
              </a:r>
              <a:endParaRPr sz="1800">
                <a:solidFill>
                  <a:schemeClr val="dk1"/>
                </a:solidFill>
                <a:latin typeface="Calibri"/>
                <a:ea typeface="Calibri"/>
                <a:cs typeface="Calibri"/>
                <a:sym typeface="Calibri"/>
              </a:endParaRPr>
            </a:p>
          </p:txBody>
        </p:sp>
        <p:sp>
          <p:nvSpPr>
            <p:cNvPr id="771" name="Google Shape;771;p56"/>
            <p:cNvSpPr/>
            <p:nvPr/>
          </p:nvSpPr>
          <p:spPr>
            <a:xfrm>
              <a:off x="5421008" y="2072115"/>
              <a:ext cx="676405" cy="463463"/>
            </a:xfrm>
            <a:prstGeom prst="flowChartConnector">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B4</a:t>
              </a:r>
              <a:endParaRPr sz="1800">
                <a:solidFill>
                  <a:schemeClr val="dk1"/>
                </a:solidFill>
                <a:latin typeface="Calibri"/>
                <a:ea typeface="Calibri"/>
                <a:cs typeface="Calibri"/>
                <a:sym typeface="Calibri"/>
              </a:endParaRPr>
            </a:p>
          </p:txBody>
        </p:sp>
        <p:sp>
          <p:nvSpPr>
            <p:cNvPr id="772" name="Google Shape;772;p56"/>
            <p:cNvSpPr/>
            <p:nvPr/>
          </p:nvSpPr>
          <p:spPr>
            <a:xfrm>
              <a:off x="5356196" y="3389117"/>
              <a:ext cx="676405" cy="463463"/>
            </a:xfrm>
            <a:prstGeom prst="flowChartConnector">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C1</a:t>
              </a:r>
              <a:endParaRPr sz="1800">
                <a:solidFill>
                  <a:schemeClr val="dk1"/>
                </a:solidFill>
                <a:latin typeface="Calibri"/>
                <a:ea typeface="Calibri"/>
                <a:cs typeface="Calibri"/>
                <a:sym typeface="Calibri"/>
              </a:endParaRPr>
            </a:p>
          </p:txBody>
        </p:sp>
        <p:sp>
          <p:nvSpPr>
            <p:cNvPr id="773" name="Google Shape;773;p56"/>
            <p:cNvSpPr/>
            <p:nvPr/>
          </p:nvSpPr>
          <p:spPr>
            <a:xfrm>
              <a:off x="6834171" y="3389117"/>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C2</a:t>
              </a:r>
              <a:endParaRPr sz="1800">
                <a:solidFill>
                  <a:schemeClr val="dk1"/>
                </a:solidFill>
                <a:latin typeface="Calibri"/>
                <a:ea typeface="Calibri"/>
                <a:cs typeface="Calibri"/>
                <a:sym typeface="Calibri"/>
              </a:endParaRPr>
            </a:p>
          </p:txBody>
        </p:sp>
        <p:sp>
          <p:nvSpPr>
            <p:cNvPr id="774" name="Google Shape;774;p56"/>
            <p:cNvSpPr/>
            <p:nvPr/>
          </p:nvSpPr>
          <p:spPr>
            <a:xfrm>
              <a:off x="6936466" y="4007653"/>
              <a:ext cx="676405" cy="430652"/>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C4</a:t>
              </a:r>
              <a:endParaRPr sz="1800">
                <a:solidFill>
                  <a:schemeClr val="dk1"/>
                </a:solidFill>
                <a:latin typeface="Calibri"/>
                <a:ea typeface="Calibri"/>
                <a:cs typeface="Calibri"/>
                <a:sym typeface="Calibri"/>
              </a:endParaRPr>
            </a:p>
          </p:txBody>
        </p:sp>
        <p:sp>
          <p:nvSpPr>
            <p:cNvPr id="775" name="Google Shape;775;p56"/>
            <p:cNvSpPr/>
            <p:nvPr/>
          </p:nvSpPr>
          <p:spPr>
            <a:xfrm>
              <a:off x="5358186" y="4021870"/>
              <a:ext cx="676405" cy="463463"/>
            </a:xfrm>
            <a:prstGeom prst="flowChartConnector">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C3</a:t>
              </a:r>
              <a:endParaRPr sz="1800">
                <a:solidFill>
                  <a:schemeClr val="dk1"/>
                </a:solidFill>
                <a:latin typeface="Calibri"/>
                <a:ea typeface="Calibri"/>
                <a:cs typeface="Calibri"/>
                <a:sym typeface="Calibri"/>
              </a:endParaRPr>
            </a:p>
          </p:txBody>
        </p:sp>
      </p:grpSp>
      <p:graphicFrame>
        <p:nvGraphicFramePr>
          <p:cNvPr id="776" name="Google Shape;776;p56"/>
          <p:cNvGraphicFramePr/>
          <p:nvPr>
            <p:extLst>
              <p:ext uri="{D42A27DB-BD31-4B8C-83A1-F6EECF244321}">
                <p14:modId xmlns:p14="http://schemas.microsoft.com/office/powerpoint/2010/main" val="2329840953"/>
              </p:ext>
            </p:extLst>
          </p:nvPr>
        </p:nvGraphicFramePr>
        <p:xfrm>
          <a:off x="856753" y="3429000"/>
          <a:ext cx="4012500" cy="2656650"/>
        </p:xfrm>
        <a:graphic>
          <a:graphicData uri="http://schemas.openxmlformats.org/drawingml/2006/table">
            <a:tbl>
              <a:tblPr firstRow="1" bandRow="1">
                <a:noFill/>
                <a:tableStyleId>{593E886C-985A-4526-A257-45B422107093}</a:tableStyleId>
              </a:tblPr>
              <a:tblGrid>
                <a:gridCol w="2006250">
                  <a:extLst>
                    <a:ext uri="{9D8B030D-6E8A-4147-A177-3AD203B41FA5}">
                      <a16:colId xmlns:a16="http://schemas.microsoft.com/office/drawing/2014/main" val="20000"/>
                    </a:ext>
                  </a:extLst>
                </a:gridCol>
                <a:gridCol w="2006250">
                  <a:extLst>
                    <a:ext uri="{9D8B030D-6E8A-4147-A177-3AD203B41FA5}">
                      <a16:colId xmlns:a16="http://schemas.microsoft.com/office/drawing/2014/main" val="20001"/>
                    </a:ext>
                  </a:extLst>
                </a:gridCol>
              </a:tblGrid>
              <a:tr h="442775">
                <a:tc gridSpan="2">
                  <a:txBody>
                    <a:bodyPr/>
                    <a:lstStyle/>
                    <a:p>
                      <a:pPr marL="0" marR="0" lvl="0" indent="0" algn="ctr" rtl="0">
                        <a:spcBef>
                          <a:spcPts val="0"/>
                        </a:spcBef>
                        <a:spcAft>
                          <a:spcPts val="0"/>
                        </a:spcAft>
                        <a:buNone/>
                      </a:pPr>
                      <a:r>
                        <a:rPr lang="en-US" sz="2000">
                          <a:latin typeface="Arial"/>
                          <a:ea typeface="Arial"/>
                          <a:cs typeface="Arial"/>
                          <a:sym typeface="Arial"/>
                        </a:rPr>
                        <a:t>Routing table of A4</a:t>
                      </a:r>
                      <a:endParaRPr sz="2000">
                        <a:latin typeface="Arial"/>
                        <a:ea typeface="Arial"/>
                        <a:cs typeface="Arial"/>
                        <a:sym typeface="Arial"/>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442775">
                <a:tc>
                  <a:txBody>
                    <a:bodyPr/>
                    <a:lstStyle/>
                    <a:p>
                      <a:pPr marL="0" marR="0" lvl="0" indent="0" algn="l" rtl="0">
                        <a:spcBef>
                          <a:spcPts val="0"/>
                        </a:spcBef>
                        <a:spcAft>
                          <a:spcPts val="0"/>
                        </a:spcAft>
                        <a:buNone/>
                      </a:pPr>
                      <a:r>
                        <a:rPr lang="en-US" sz="2000">
                          <a:latin typeface="Arial"/>
                          <a:ea typeface="Arial"/>
                          <a:cs typeface="Arial"/>
                          <a:sym typeface="Arial"/>
                        </a:rPr>
                        <a:t>Destination</a:t>
                      </a:r>
                      <a:endParaRPr sz="20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2000">
                          <a:latin typeface="Arial"/>
                          <a:ea typeface="Arial"/>
                          <a:cs typeface="Arial"/>
                          <a:sym typeface="Arial"/>
                        </a:rPr>
                        <a:t>Path</a:t>
                      </a:r>
                      <a:endParaRPr sz="2000">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442775">
                <a:tc>
                  <a:txBody>
                    <a:bodyPr/>
                    <a:lstStyle/>
                    <a:p>
                      <a:pPr marL="0" marR="0" lvl="0" indent="0" algn="l" rtl="0">
                        <a:spcBef>
                          <a:spcPts val="0"/>
                        </a:spcBef>
                        <a:spcAft>
                          <a:spcPts val="0"/>
                        </a:spcAft>
                        <a:buNone/>
                      </a:pPr>
                      <a:r>
                        <a:rPr lang="en-US" sz="2000">
                          <a:latin typeface="Arial"/>
                          <a:ea typeface="Arial"/>
                          <a:cs typeface="Arial"/>
                          <a:sym typeface="Arial"/>
                        </a:rPr>
                        <a:t>A1</a:t>
                      </a:r>
                      <a:endParaRPr sz="20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2000">
                          <a:latin typeface="Arial"/>
                          <a:ea typeface="Arial"/>
                          <a:cs typeface="Arial"/>
                          <a:sym typeface="Arial"/>
                        </a:rPr>
                        <a:t>As1</a:t>
                      </a:r>
                      <a:endParaRPr sz="2000">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442775">
                <a:tc>
                  <a:txBody>
                    <a:bodyPr/>
                    <a:lstStyle/>
                    <a:p>
                      <a:pPr marL="0" marR="0" lvl="0" indent="0" algn="l" rtl="0">
                        <a:spcBef>
                          <a:spcPts val="0"/>
                        </a:spcBef>
                        <a:spcAft>
                          <a:spcPts val="0"/>
                        </a:spcAft>
                        <a:buNone/>
                      </a:pPr>
                      <a:r>
                        <a:rPr lang="en-US" sz="2000">
                          <a:latin typeface="Arial"/>
                          <a:ea typeface="Arial"/>
                          <a:cs typeface="Arial"/>
                          <a:sym typeface="Arial"/>
                        </a:rPr>
                        <a:t>A2</a:t>
                      </a:r>
                      <a:endParaRPr sz="20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2000">
                          <a:latin typeface="Arial"/>
                          <a:ea typeface="Arial"/>
                          <a:cs typeface="Arial"/>
                          <a:sym typeface="Arial"/>
                        </a:rPr>
                        <a:t>As1</a:t>
                      </a:r>
                      <a:endParaRPr sz="2000">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442775">
                <a:tc>
                  <a:txBody>
                    <a:bodyPr/>
                    <a:lstStyle/>
                    <a:p>
                      <a:pPr marL="0" marR="0" lvl="0" indent="0" algn="l" rtl="0">
                        <a:spcBef>
                          <a:spcPts val="0"/>
                        </a:spcBef>
                        <a:spcAft>
                          <a:spcPts val="0"/>
                        </a:spcAft>
                        <a:buNone/>
                      </a:pPr>
                      <a:r>
                        <a:rPr lang="en-US" sz="2000">
                          <a:latin typeface="Arial"/>
                          <a:ea typeface="Arial"/>
                          <a:cs typeface="Arial"/>
                          <a:sym typeface="Arial"/>
                        </a:rPr>
                        <a:t>A3</a:t>
                      </a:r>
                      <a:endParaRPr sz="20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2000">
                          <a:latin typeface="Arial"/>
                          <a:ea typeface="Arial"/>
                          <a:cs typeface="Arial"/>
                          <a:sym typeface="Arial"/>
                        </a:rPr>
                        <a:t>As1</a:t>
                      </a:r>
                      <a:endParaRPr sz="2000">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442775">
                <a:tc>
                  <a:txBody>
                    <a:bodyPr/>
                    <a:lstStyle/>
                    <a:p>
                      <a:pPr marL="0" marR="0" lvl="0" indent="0" algn="l" rtl="0">
                        <a:spcBef>
                          <a:spcPts val="0"/>
                        </a:spcBef>
                        <a:spcAft>
                          <a:spcPts val="0"/>
                        </a:spcAft>
                        <a:buNone/>
                      </a:pPr>
                      <a:r>
                        <a:rPr lang="en-US" sz="2000">
                          <a:latin typeface="Arial"/>
                          <a:ea typeface="Arial"/>
                          <a:cs typeface="Arial"/>
                          <a:sym typeface="Arial"/>
                        </a:rPr>
                        <a:t>A4</a:t>
                      </a:r>
                      <a:endParaRPr sz="2000">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2000">
                          <a:latin typeface="Arial"/>
                          <a:ea typeface="Arial"/>
                          <a:cs typeface="Arial"/>
                          <a:sym typeface="Arial"/>
                        </a:rPr>
                        <a:t>As1</a:t>
                      </a:r>
                      <a:endParaRPr sz="2000">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7"/>
          <p:cNvSpPr txBox="1">
            <a:spLocks noGrp="1"/>
          </p:cNvSpPr>
          <p:nvPr>
            <p:ph type="body" idx="1"/>
          </p:nvPr>
        </p:nvSpPr>
        <p:spPr>
          <a:xfrm>
            <a:off x="269833" y="1177448"/>
            <a:ext cx="8654247" cy="5178904"/>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2000"/>
              <a:buNone/>
            </a:pPr>
            <a:r>
              <a:rPr lang="en-US" sz="2000" dirty="0"/>
              <a:t>Routing tables:</a:t>
            </a:r>
            <a:endParaRPr dirty="0"/>
          </a:p>
          <a:p>
            <a:pPr marL="685800" lvl="1" indent="-228600" algn="l" rtl="0">
              <a:lnSpc>
                <a:spcPct val="150000"/>
              </a:lnSpc>
              <a:spcBef>
                <a:spcPts val="500"/>
              </a:spcBef>
              <a:spcAft>
                <a:spcPts val="0"/>
              </a:spcAft>
              <a:buSzPts val="2000"/>
              <a:buChar char="•"/>
            </a:pPr>
            <a:r>
              <a:rPr lang="en-US" sz="2000" dirty="0">
                <a:latin typeface="Bahnschrift" panose="020B0502040204020203" pitchFamily="34" charset="0"/>
              </a:rPr>
              <a:t>A path vector routing for each router can be created if ‘AS’ share their reachability list with each other.</a:t>
            </a:r>
            <a:endParaRPr sz="2000" dirty="0">
              <a:latin typeface="Bahnschrift" panose="020B0502040204020203" pitchFamily="34" charset="0"/>
            </a:endParaRPr>
          </a:p>
        </p:txBody>
      </p:sp>
      <p:sp>
        <p:nvSpPr>
          <p:cNvPr id="782" name="Google Shape;782;p57"/>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Path Vector routing</a:t>
            </a:r>
            <a:endParaRPr dirty="0"/>
          </a:p>
        </p:txBody>
      </p:sp>
      <p:graphicFrame>
        <p:nvGraphicFramePr>
          <p:cNvPr id="783" name="Google Shape;783;p57"/>
          <p:cNvGraphicFramePr/>
          <p:nvPr>
            <p:extLst>
              <p:ext uri="{D42A27DB-BD31-4B8C-83A1-F6EECF244321}">
                <p14:modId xmlns:p14="http://schemas.microsoft.com/office/powerpoint/2010/main" val="27241039"/>
              </p:ext>
            </p:extLst>
          </p:nvPr>
        </p:nvGraphicFramePr>
        <p:xfrm>
          <a:off x="269833" y="2749812"/>
          <a:ext cx="4665400" cy="3976650"/>
        </p:xfrm>
        <a:graphic>
          <a:graphicData uri="http://schemas.openxmlformats.org/drawingml/2006/table">
            <a:tbl>
              <a:tblPr firstRow="1" bandRow="1">
                <a:noFill/>
                <a:tableStyleId>{593E886C-985A-4526-A257-45B422107093}</a:tableStyleId>
              </a:tblPr>
              <a:tblGrid>
                <a:gridCol w="2332700">
                  <a:extLst>
                    <a:ext uri="{9D8B030D-6E8A-4147-A177-3AD203B41FA5}">
                      <a16:colId xmlns:a16="http://schemas.microsoft.com/office/drawing/2014/main" val="20000"/>
                    </a:ext>
                  </a:extLst>
                </a:gridCol>
                <a:gridCol w="2332700">
                  <a:extLst>
                    <a:ext uri="{9D8B030D-6E8A-4147-A177-3AD203B41FA5}">
                      <a16:colId xmlns:a16="http://schemas.microsoft.com/office/drawing/2014/main" val="20001"/>
                    </a:ext>
                  </a:extLst>
                </a:gridCol>
              </a:tblGrid>
              <a:tr h="441850">
                <a:tc>
                  <a:txBody>
                    <a:bodyPr/>
                    <a:lstStyle/>
                    <a:p>
                      <a:pPr marL="0" marR="0" lvl="0" indent="0" algn="ctr" rtl="0">
                        <a:spcBef>
                          <a:spcPts val="0"/>
                        </a:spcBef>
                        <a:spcAft>
                          <a:spcPts val="0"/>
                        </a:spcAft>
                        <a:buNone/>
                      </a:pPr>
                      <a:r>
                        <a:rPr lang="en-US" sz="1800"/>
                        <a:t>Destination</a:t>
                      </a:r>
                      <a:endParaRPr sz="1800"/>
                    </a:p>
                  </a:txBody>
                  <a:tcPr marL="91450" marR="91450" marT="45725" marB="45725" anchor="ctr"/>
                </a:tc>
                <a:tc>
                  <a:txBody>
                    <a:bodyPr/>
                    <a:lstStyle/>
                    <a:p>
                      <a:pPr marL="0" marR="0" lvl="0" indent="0" algn="ctr" rtl="0">
                        <a:spcBef>
                          <a:spcPts val="0"/>
                        </a:spcBef>
                        <a:spcAft>
                          <a:spcPts val="0"/>
                        </a:spcAft>
                        <a:buNone/>
                      </a:pPr>
                      <a:r>
                        <a:rPr lang="en-US" sz="1800"/>
                        <a:t>Path</a:t>
                      </a:r>
                      <a:endParaRPr sz="1800"/>
                    </a:p>
                  </a:txBody>
                  <a:tcPr marL="91450" marR="91450" marT="45725" marB="45725" anchor="ctr"/>
                </a:tc>
                <a:extLst>
                  <a:ext uri="{0D108BD9-81ED-4DB2-BD59-A6C34878D82A}">
                    <a16:rowId xmlns:a16="http://schemas.microsoft.com/office/drawing/2014/main" val="10000"/>
                  </a:ext>
                </a:extLst>
              </a:tr>
              <a:tr h="441850">
                <a:tc>
                  <a:txBody>
                    <a:bodyPr/>
                    <a:lstStyle/>
                    <a:p>
                      <a:pPr marL="0" marR="0" lvl="0" indent="0" algn="ctr" rtl="0">
                        <a:spcBef>
                          <a:spcPts val="0"/>
                        </a:spcBef>
                        <a:spcAft>
                          <a:spcPts val="0"/>
                        </a:spcAft>
                        <a:buNone/>
                      </a:pPr>
                      <a:r>
                        <a:rPr lang="en-US" sz="1800"/>
                        <a:t>A1</a:t>
                      </a:r>
                      <a:endParaRPr sz="1800"/>
                    </a:p>
                  </a:txBody>
                  <a:tcPr marL="91450" marR="91450" marT="45725" marB="45725" anchor="ctr"/>
                </a:tc>
                <a:tc>
                  <a:txBody>
                    <a:bodyPr/>
                    <a:lstStyle/>
                    <a:p>
                      <a:pPr marL="0" marR="0" lvl="0" indent="0" algn="ctr" rtl="0">
                        <a:spcBef>
                          <a:spcPts val="0"/>
                        </a:spcBef>
                        <a:spcAft>
                          <a:spcPts val="0"/>
                        </a:spcAft>
                        <a:buNone/>
                      </a:pPr>
                      <a:r>
                        <a:rPr lang="en-US" sz="1800"/>
                        <a:t>AS1</a:t>
                      </a:r>
                      <a:endParaRPr sz="1800"/>
                    </a:p>
                  </a:txBody>
                  <a:tcPr marL="91450" marR="91450" marT="45725" marB="45725" anchor="ctr"/>
                </a:tc>
                <a:extLst>
                  <a:ext uri="{0D108BD9-81ED-4DB2-BD59-A6C34878D82A}">
                    <a16:rowId xmlns:a16="http://schemas.microsoft.com/office/drawing/2014/main" val="10001"/>
                  </a:ext>
                </a:extLst>
              </a:tr>
              <a:tr h="441850">
                <a:tc>
                  <a:txBody>
                    <a:bodyPr/>
                    <a:lstStyle/>
                    <a:p>
                      <a:pPr marL="0" marR="0" lvl="0" indent="0" algn="ctr" rtl="0">
                        <a:spcBef>
                          <a:spcPts val="0"/>
                        </a:spcBef>
                        <a:spcAft>
                          <a:spcPts val="0"/>
                        </a:spcAft>
                        <a:buNone/>
                      </a:pPr>
                      <a:r>
                        <a:rPr lang="en-US" sz="1800"/>
                        <a:t>A2</a:t>
                      </a:r>
                      <a:endParaRPr sz="1800"/>
                    </a:p>
                  </a:txBody>
                  <a:tcPr marL="91450" marR="91450" marT="45725" marB="45725" anchor="ctr"/>
                </a:tc>
                <a:tc>
                  <a:txBody>
                    <a:bodyPr/>
                    <a:lstStyle/>
                    <a:p>
                      <a:pPr marL="0" marR="0" lvl="0" indent="0" algn="ctr" rtl="0">
                        <a:spcBef>
                          <a:spcPts val="0"/>
                        </a:spcBef>
                        <a:spcAft>
                          <a:spcPts val="0"/>
                        </a:spcAft>
                        <a:buNone/>
                      </a:pPr>
                      <a:r>
                        <a:rPr lang="en-US" sz="1800"/>
                        <a:t>AS1</a:t>
                      </a:r>
                      <a:endParaRPr sz="1800"/>
                    </a:p>
                  </a:txBody>
                  <a:tcPr marL="91450" marR="91450" marT="45725" marB="45725" anchor="ctr"/>
                </a:tc>
                <a:extLst>
                  <a:ext uri="{0D108BD9-81ED-4DB2-BD59-A6C34878D82A}">
                    <a16:rowId xmlns:a16="http://schemas.microsoft.com/office/drawing/2014/main" val="10002"/>
                  </a:ext>
                </a:extLst>
              </a:tr>
              <a:tr h="441850">
                <a:tc>
                  <a:txBody>
                    <a:bodyPr/>
                    <a:lstStyle/>
                    <a:p>
                      <a:pPr marL="0" marR="0" lvl="0" indent="0" algn="ctr" rtl="0">
                        <a:spcBef>
                          <a:spcPts val="0"/>
                        </a:spcBef>
                        <a:spcAft>
                          <a:spcPts val="0"/>
                        </a:spcAft>
                        <a:buNone/>
                      </a:pPr>
                      <a:r>
                        <a:rPr lang="en-US" sz="1800"/>
                        <a:t>A3</a:t>
                      </a:r>
                      <a:endParaRPr sz="1800"/>
                    </a:p>
                  </a:txBody>
                  <a:tcPr marL="91450" marR="91450" marT="45725" marB="45725" anchor="ctr"/>
                </a:tc>
                <a:tc>
                  <a:txBody>
                    <a:bodyPr/>
                    <a:lstStyle/>
                    <a:p>
                      <a:pPr marL="0" marR="0" lvl="0" indent="0" algn="ctr" rtl="0">
                        <a:spcBef>
                          <a:spcPts val="0"/>
                        </a:spcBef>
                        <a:spcAft>
                          <a:spcPts val="0"/>
                        </a:spcAft>
                        <a:buNone/>
                      </a:pPr>
                      <a:r>
                        <a:rPr lang="en-US" sz="1800"/>
                        <a:t>AS1</a:t>
                      </a:r>
                      <a:endParaRPr sz="1800"/>
                    </a:p>
                  </a:txBody>
                  <a:tcPr marL="91450" marR="91450" marT="45725" marB="45725" anchor="ctr"/>
                </a:tc>
                <a:extLst>
                  <a:ext uri="{0D108BD9-81ED-4DB2-BD59-A6C34878D82A}">
                    <a16:rowId xmlns:a16="http://schemas.microsoft.com/office/drawing/2014/main" val="10003"/>
                  </a:ext>
                </a:extLst>
              </a:tr>
              <a:tr h="441850">
                <a:tc>
                  <a:txBody>
                    <a:bodyPr/>
                    <a:lstStyle/>
                    <a:p>
                      <a:pPr marL="0" marR="0" lvl="0" indent="0" algn="ctr" rtl="0">
                        <a:spcBef>
                          <a:spcPts val="0"/>
                        </a:spcBef>
                        <a:spcAft>
                          <a:spcPts val="0"/>
                        </a:spcAft>
                        <a:buNone/>
                      </a:pPr>
                      <a:r>
                        <a:rPr lang="en-US" sz="1800"/>
                        <a:t>A4</a:t>
                      </a:r>
                      <a:endParaRPr sz="1800"/>
                    </a:p>
                  </a:txBody>
                  <a:tcPr marL="91450" marR="91450" marT="45725" marB="45725" anchor="ctr"/>
                </a:tc>
                <a:tc>
                  <a:txBody>
                    <a:bodyPr/>
                    <a:lstStyle/>
                    <a:p>
                      <a:pPr marL="0" marR="0" lvl="0" indent="0" algn="ctr" rtl="0">
                        <a:spcBef>
                          <a:spcPts val="0"/>
                        </a:spcBef>
                        <a:spcAft>
                          <a:spcPts val="0"/>
                        </a:spcAft>
                        <a:buNone/>
                      </a:pPr>
                      <a:r>
                        <a:rPr lang="en-US" sz="1800"/>
                        <a:t>AS1</a:t>
                      </a:r>
                      <a:endParaRPr sz="1800"/>
                    </a:p>
                  </a:txBody>
                  <a:tcPr marL="91450" marR="91450" marT="45725" marB="45725" anchor="ctr"/>
                </a:tc>
                <a:extLst>
                  <a:ext uri="{0D108BD9-81ED-4DB2-BD59-A6C34878D82A}">
                    <a16:rowId xmlns:a16="http://schemas.microsoft.com/office/drawing/2014/main" val="10004"/>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B1</a:t>
                      </a:r>
                      <a:endParaRPr sz="1800">
                        <a:latin typeface="Arial"/>
                        <a:ea typeface="Arial"/>
                        <a:cs typeface="Arial"/>
                        <a:sym typeface="Arial"/>
                      </a:endParaRPr>
                    </a:p>
                  </a:txBody>
                  <a:tcPr marL="91450" marR="91450" marT="45725" marB="45725" anchor="ctr">
                    <a:solidFill>
                      <a:srgbClr val="A5A5A5"/>
                    </a:solidFill>
                  </a:tcPr>
                </a:tc>
                <a:tc>
                  <a:txBody>
                    <a:bodyPr/>
                    <a:lstStyle/>
                    <a:p>
                      <a:pPr marL="0" marR="0" lvl="0" indent="0" algn="ctr" rtl="0">
                        <a:spcBef>
                          <a:spcPts val="0"/>
                        </a:spcBef>
                        <a:spcAft>
                          <a:spcPts val="0"/>
                        </a:spcAft>
                        <a:buNone/>
                      </a:pPr>
                      <a:r>
                        <a:rPr lang="en-US" sz="1800">
                          <a:latin typeface="Arial"/>
                          <a:ea typeface="Arial"/>
                          <a:cs typeface="Arial"/>
                          <a:sym typeface="Arial"/>
                        </a:rPr>
                        <a:t>AS1-AS2</a:t>
                      </a:r>
                      <a:endParaRPr sz="1800">
                        <a:latin typeface="Arial"/>
                        <a:ea typeface="Arial"/>
                        <a:cs typeface="Arial"/>
                        <a:sym typeface="Arial"/>
                      </a:endParaRPr>
                    </a:p>
                  </a:txBody>
                  <a:tcPr marL="91450" marR="91450" marT="45725" marB="45725" anchor="ctr">
                    <a:solidFill>
                      <a:srgbClr val="A5A5A5"/>
                    </a:solidFill>
                  </a:tcPr>
                </a:tc>
                <a:extLst>
                  <a:ext uri="{0D108BD9-81ED-4DB2-BD59-A6C34878D82A}">
                    <a16:rowId xmlns:a16="http://schemas.microsoft.com/office/drawing/2014/main" val="10005"/>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B2</a:t>
                      </a:r>
                      <a:endParaRPr sz="1800">
                        <a:latin typeface="Arial"/>
                        <a:ea typeface="Arial"/>
                        <a:cs typeface="Arial"/>
                        <a:sym typeface="Arial"/>
                      </a:endParaRPr>
                    </a:p>
                  </a:txBody>
                  <a:tcPr marL="91450" marR="91450" marT="45725" marB="45725" anchor="ctr">
                    <a:solidFill>
                      <a:srgbClr val="A5A5A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AS1-AS2</a:t>
                      </a:r>
                      <a:endParaRPr sz="1800" b="0" i="0" u="none" strike="noStrike" cap="none">
                        <a:solidFill>
                          <a:srgbClr val="000000"/>
                        </a:solidFill>
                        <a:latin typeface="Arial"/>
                        <a:ea typeface="Arial"/>
                        <a:cs typeface="Arial"/>
                        <a:sym typeface="Arial"/>
                      </a:endParaRPr>
                    </a:p>
                  </a:txBody>
                  <a:tcPr marL="91450" marR="91450" marT="45725" marB="45725" anchor="ctr">
                    <a:solidFill>
                      <a:srgbClr val="A5A5A5"/>
                    </a:solidFill>
                  </a:tcPr>
                </a:tc>
                <a:extLst>
                  <a:ext uri="{0D108BD9-81ED-4DB2-BD59-A6C34878D82A}">
                    <a16:rowId xmlns:a16="http://schemas.microsoft.com/office/drawing/2014/main" val="10006"/>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B3</a:t>
                      </a:r>
                      <a:endParaRPr sz="1800">
                        <a:latin typeface="Arial"/>
                        <a:ea typeface="Arial"/>
                        <a:cs typeface="Arial"/>
                        <a:sym typeface="Arial"/>
                      </a:endParaRPr>
                    </a:p>
                  </a:txBody>
                  <a:tcPr marL="91450" marR="91450" marT="45725" marB="45725" anchor="ctr">
                    <a:solidFill>
                      <a:srgbClr val="A5A5A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AS1-AS2</a:t>
                      </a:r>
                      <a:endParaRPr sz="1800" b="0" i="0" u="none" strike="noStrike" cap="none">
                        <a:solidFill>
                          <a:srgbClr val="000000"/>
                        </a:solidFill>
                        <a:latin typeface="Arial"/>
                        <a:ea typeface="Arial"/>
                        <a:cs typeface="Arial"/>
                        <a:sym typeface="Arial"/>
                      </a:endParaRPr>
                    </a:p>
                  </a:txBody>
                  <a:tcPr marL="91450" marR="91450" marT="45725" marB="45725" anchor="ctr">
                    <a:solidFill>
                      <a:srgbClr val="A5A5A5"/>
                    </a:solidFill>
                  </a:tcPr>
                </a:tc>
                <a:extLst>
                  <a:ext uri="{0D108BD9-81ED-4DB2-BD59-A6C34878D82A}">
                    <a16:rowId xmlns:a16="http://schemas.microsoft.com/office/drawing/2014/main" val="10007"/>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B4</a:t>
                      </a:r>
                      <a:endParaRPr sz="1800">
                        <a:latin typeface="Arial"/>
                        <a:ea typeface="Arial"/>
                        <a:cs typeface="Arial"/>
                        <a:sym typeface="Arial"/>
                      </a:endParaRPr>
                    </a:p>
                  </a:txBody>
                  <a:tcPr marL="91450" marR="91450" marT="45725" marB="45725" anchor="ctr">
                    <a:solidFill>
                      <a:srgbClr val="A5A5A5"/>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AS1-AS2</a:t>
                      </a:r>
                      <a:endParaRPr sz="1800" b="0" i="0" u="none" strike="noStrike" cap="none" dirty="0">
                        <a:solidFill>
                          <a:srgbClr val="000000"/>
                        </a:solidFill>
                        <a:latin typeface="Arial"/>
                        <a:ea typeface="Arial"/>
                        <a:cs typeface="Arial"/>
                        <a:sym typeface="Arial"/>
                      </a:endParaRPr>
                    </a:p>
                  </a:txBody>
                  <a:tcPr marL="91450" marR="91450" marT="45725" marB="45725" anchor="ctr">
                    <a:solidFill>
                      <a:srgbClr val="A5A5A5"/>
                    </a:solidFill>
                  </a:tcPr>
                </a:tc>
                <a:extLst>
                  <a:ext uri="{0D108BD9-81ED-4DB2-BD59-A6C34878D82A}">
                    <a16:rowId xmlns:a16="http://schemas.microsoft.com/office/drawing/2014/main" val="10008"/>
                  </a:ext>
                </a:extLst>
              </a:tr>
            </a:tbl>
          </a:graphicData>
        </a:graphic>
      </p:graphicFrame>
      <p:graphicFrame>
        <p:nvGraphicFramePr>
          <p:cNvPr id="784" name="Google Shape;784;p57"/>
          <p:cNvGraphicFramePr/>
          <p:nvPr>
            <p:extLst>
              <p:ext uri="{D42A27DB-BD31-4B8C-83A1-F6EECF244321}">
                <p14:modId xmlns:p14="http://schemas.microsoft.com/office/powerpoint/2010/main" val="1537410792"/>
              </p:ext>
            </p:extLst>
          </p:nvPr>
        </p:nvGraphicFramePr>
        <p:xfrm>
          <a:off x="5166890" y="2749812"/>
          <a:ext cx="3525550" cy="2209250"/>
        </p:xfrm>
        <a:graphic>
          <a:graphicData uri="http://schemas.openxmlformats.org/drawingml/2006/table">
            <a:tbl>
              <a:tblPr firstRow="1" bandRow="1">
                <a:noFill/>
                <a:tableStyleId>{593E886C-985A-4526-A257-45B422107093}</a:tableStyleId>
              </a:tblPr>
              <a:tblGrid>
                <a:gridCol w="1762775">
                  <a:extLst>
                    <a:ext uri="{9D8B030D-6E8A-4147-A177-3AD203B41FA5}">
                      <a16:colId xmlns:a16="http://schemas.microsoft.com/office/drawing/2014/main" val="20000"/>
                    </a:ext>
                  </a:extLst>
                </a:gridCol>
                <a:gridCol w="1762775">
                  <a:extLst>
                    <a:ext uri="{9D8B030D-6E8A-4147-A177-3AD203B41FA5}">
                      <a16:colId xmlns:a16="http://schemas.microsoft.com/office/drawing/2014/main" val="20001"/>
                    </a:ext>
                  </a:extLst>
                </a:gridCol>
              </a:tblGrid>
              <a:tr h="441850">
                <a:tc>
                  <a:txBody>
                    <a:bodyPr/>
                    <a:lstStyle/>
                    <a:p>
                      <a:pPr marL="0" marR="0" lvl="0" indent="0" algn="ctr" rtl="0">
                        <a:spcBef>
                          <a:spcPts val="0"/>
                        </a:spcBef>
                        <a:spcAft>
                          <a:spcPts val="0"/>
                        </a:spcAft>
                        <a:buNone/>
                      </a:pPr>
                      <a:r>
                        <a:rPr lang="en-US" sz="1800"/>
                        <a:t>Destination</a:t>
                      </a:r>
                      <a:endParaRPr sz="1800"/>
                    </a:p>
                  </a:txBody>
                  <a:tcPr marL="91450" marR="91450" marT="45725" marB="45725" anchor="ctr"/>
                </a:tc>
                <a:tc>
                  <a:txBody>
                    <a:bodyPr/>
                    <a:lstStyle/>
                    <a:p>
                      <a:pPr marL="0" marR="0" lvl="0" indent="0" algn="ctr" rtl="0">
                        <a:spcBef>
                          <a:spcPts val="0"/>
                        </a:spcBef>
                        <a:spcAft>
                          <a:spcPts val="0"/>
                        </a:spcAft>
                        <a:buNone/>
                      </a:pPr>
                      <a:r>
                        <a:rPr lang="en-US" sz="1800"/>
                        <a:t>Path</a:t>
                      </a:r>
                      <a:endParaRPr sz="1800"/>
                    </a:p>
                  </a:txBody>
                  <a:tcPr marL="91450" marR="91450" marT="45725" marB="45725" anchor="ctr"/>
                </a:tc>
                <a:extLst>
                  <a:ext uri="{0D108BD9-81ED-4DB2-BD59-A6C34878D82A}">
                    <a16:rowId xmlns:a16="http://schemas.microsoft.com/office/drawing/2014/main" val="10000"/>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C1</a:t>
                      </a:r>
                      <a:endParaRPr sz="1800">
                        <a:latin typeface="Arial"/>
                        <a:ea typeface="Arial"/>
                        <a:cs typeface="Arial"/>
                        <a:sym typeface="Arial"/>
                      </a:endParaRPr>
                    </a:p>
                  </a:txBody>
                  <a:tcPr marL="91450" marR="91450" marT="45725" marB="45725" anchor="ctr">
                    <a:solidFill>
                      <a:srgbClr val="A8D08C"/>
                    </a:solidFill>
                  </a:tcPr>
                </a:tc>
                <a:tc>
                  <a:txBody>
                    <a:bodyPr/>
                    <a:lstStyle/>
                    <a:p>
                      <a:pPr marL="0" marR="0" lvl="0" indent="0" algn="ctr" rtl="0">
                        <a:spcBef>
                          <a:spcPts val="0"/>
                        </a:spcBef>
                        <a:spcAft>
                          <a:spcPts val="0"/>
                        </a:spcAft>
                        <a:buNone/>
                      </a:pPr>
                      <a:r>
                        <a:rPr lang="en-US" sz="1800">
                          <a:latin typeface="Arial"/>
                          <a:ea typeface="Arial"/>
                          <a:cs typeface="Arial"/>
                          <a:sym typeface="Arial"/>
                        </a:rPr>
                        <a:t>AS1-AS3</a:t>
                      </a:r>
                      <a:endParaRPr sz="1800">
                        <a:latin typeface="Arial"/>
                        <a:ea typeface="Arial"/>
                        <a:cs typeface="Arial"/>
                        <a:sym typeface="Arial"/>
                      </a:endParaRPr>
                    </a:p>
                  </a:txBody>
                  <a:tcPr marL="91450" marR="91450" marT="45725" marB="45725" anchor="ctr">
                    <a:solidFill>
                      <a:srgbClr val="A8D08C"/>
                    </a:solidFill>
                  </a:tcPr>
                </a:tc>
                <a:extLst>
                  <a:ext uri="{0D108BD9-81ED-4DB2-BD59-A6C34878D82A}">
                    <a16:rowId xmlns:a16="http://schemas.microsoft.com/office/drawing/2014/main" val="10001"/>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C2</a:t>
                      </a:r>
                      <a:endParaRPr sz="1800">
                        <a:latin typeface="Arial"/>
                        <a:ea typeface="Arial"/>
                        <a:cs typeface="Arial"/>
                        <a:sym typeface="Arial"/>
                      </a:endParaRPr>
                    </a:p>
                  </a:txBody>
                  <a:tcPr marL="91450" marR="91450" marT="45725" marB="45725" anchor="ctr">
                    <a:solidFill>
                      <a:srgbClr val="A8D08C"/>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AS1-AS3</a:t>
                      </a:r>
                      <a:endParaRPr sz="1800" b="0" i="0" u="none" strike="noStrike" cap="none">
                        <a:solidFill>
                          <a:srgbClr val="000000"/>
                        </a:solidFill>
                        <a:latin typeface="Arial"/>
                        <a:ea typeface="Arial"/>
                        <a:cs typeface="Arial"/>
                        <a:sym typeface="Arial"/>
                      </a:endParaRPr>
                    </a:p>
                  </a:txBody>
                  <a:tcPr marL="91450" marR="91450" marT="45725" marB="45725" anchor="ctr">
                    <a:solidFill>
                      <a:srgbClr val="A8D08C"/>
                    </a:solidFill>
                  </a:tcPr>
                </a:tc>
                <a:extLst>
                  <a:ext uri="{0D108BD9-81ED-4DB2-BD59-A6C34878D82A}">
                    <a16:rowId xmlns:a16="http://schemas.microsoft.com/office/drawing/2014/main" val="10002"/>
                  </a:ext>
                </a:extLst>
              </a:tr>
              <a:tr h="441850">
                <a:tc>
                  <a:txBody>
                    <a:bodyPr/>
                    <a:lstStyle/>
                    <a:p>
                      <a:pPr marL="0" marR="0" lvl="0" indent="0" algn="ctr" rtl="0">
                        <a:spcBef>
                          <a:spcPts val="0"/>
                        </a:spcBef>
                        <a:spcAft>
                          <a:spcPts val="0"/>
                        </a:spcAft>
                        <a:buNone/>
                      </a:pPr>
                      <a:r>
                        <a:rPr lang="en-US" sz="1800">
                          <a:latin typeface="Arial"/>
                          <a:ea typeface="Arial"/>
                          <a:cs typeface="Arial"/>
                          <a:sym typeface="Arial"/>
                        </a:rPr>
                        <a:t>C3</a:t>
                      </a:r>
                      <a:endParaRPr sz="1800">
                        <a:latin typeface="Arial"/>
                        <a:ea typeface="Arial"/>
                        <a:cs typeface="Arial"/>
                        <a:sym typeface="Arial"/>
                      </a:endParaRPr>
                    </a:p>
                  </a:txBody>
                  <a:tcPr marL="91450" marR="91450" marT="45725" marB="45725" anchor="ctr">
                    <a:solidFill>
                      <a:srgbClr val="A8D08C"/>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AS1-AS3</a:t>
                      </a:r>
                      <a:endParaRPr sz="1800" b="0" i="0" u="none" strike="noStrike" cap="none">
                        <a:solidFill>
                          <a:srgbClr val="000000"/>
                        </a:solidFill>
                        <a:latin typeface="Arial"/>
                        <a:ea typeface="Arial"/>
                        <a:cs typeface="Arial"/>
                        <a:sym typeface="Arial"/>
                      </a:endParaRPr>
                    </a:p>
                  </a:txBody>
                  <a:tcPr marL="91450" marR="91450" marT="45725" marB="45725" anchor="ctr">
                    <a:solidFill>
                      <a:srgbClr val="A8D08C"/>
                    </a:solidFill>
                  </a:tcPr>
                </a:tc>
                <a:extLst>
                  <a:ext uri="{0D108BD9-81ED-4DB2-BD59-A6C34878D82A}">
                    <a16:rowId xmlns:a16="http://schemas.microsoft.com/office/drawing/2014/main" val="10003"/>
                  </a:ext>
                </a:extLst>
              </a:tr>
              <a:tr h="441850">
                <a:tc>
                  <a:txBody>
                    <a:bodyPr/>
                    <a:lstStyle/>
                    <a:p>
                      <a:pPr marL="0" marR="0" lvl="0" indent="0" algn="ctr" rtl="0">
                        <a:spcBef>
                          <a:spcPts val="0"/>
                        </a:spcBef>
                        <a:spcAft>
                          <a:spcPts val="0"/>
                        </a:spcAft>
                        <a:buNone/>
                      </a:pPr>
                      <a:r>
                        <a:rPr lang="en-US" sz="1800" dirty="0">
                          <a:latin typeface="Arial"/>
                          <a:ea typeface="Arial"/>
                          <a:cs typeface="Arial"/>
                          <a:sym typeface="Arial"/>
                        </a:rPr>
                        <a:t>C4</a:t>
                      </a:r>
                      <a:endParaRPr sz="1800" dirty="0">
                        <a:latin typeface="Arial"/>
                        <a:ea typeface="Arial"/>
                        <a:cs typeface="Arial"/>
                        <a:sym typeface="Arial"/>
                      </a:endParaRPr>
                    </a:p>
                  </a:txBody>
                  <a:tcPr marL="91450" marR="91450" marT="45725" marB="45725" anchor="ctr">
                    <a:solidFill>
                      <a:srgbClr val="A8D08C"/>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AS1-AS3</a:t>
                      </a:r>
                      <a:endParaRPr sz="1800" b="0" i="0" u="none" strike="noStrike" cap="none" dirty="0">
                        <a:solidFill>
                          <a:srgbClr val="000000"/>
                        </a:solidFill>
                        <a:latin typeface="Arial"/>
                        <a:ea typeface="Arial"/>
                        <a:cs typeface="Arial"/>
                        <a:sym typeface="Arial"/>
                      </a:endParaRPr>
                    </a:p>
                  </a:txBody>
                  <a:tcPr marL="91450" marR="91450" marT="45725" marB="45725" anchor="ctr">
                    <a:solidFill>
                      <a:srgbClr val="A8D08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IN" dirty="0"/>
              <a:t>Types of Protocol</a:t>
            </a:r>
            <a:endParaRPr dirty="0"/>
          </a:p>
        </p:txBody>
      </p:sp>
      <p:grpSp>
        <p:nvGrpSpPr>
          <p:cNvPr id="120" name="Google Shape;120;p19"/>
          <p:cNvGrpSpPr/>
          <p:nvPr/>
        </p:nvGrpSpPr>
        <p:grpSpPr>
          <a:xfrm>
            <a:off x="536231" y="1399481"/>
            <a:ext cx="8121449" cy="5076329"/>
            <a:chOff x="105208" y="2481"/>
            <a:chExt cx="7383752" cy="5076329"/>
          </a:xfrm>
          <a:solidFill>
            <a:srgbClr val="7030A0"/>
          </a:solidFill>
        </p:grpSpPr>
        <p:sp>
          <p:nvSpPr>
            <p:cNvPr id="121" name="Google Shape;121;p19"/>
            <p:cNvSpPr/>
            <p:nvPr/>
          </p:nvSpPr>
          <p:spPr>
            <a:xfrm>
              <a:off x="105208" y="1771505"/>
              <a:ext cx="3076563" cy="1538281"/>
            </a:xfrm>
            <a:prstGeom prst="roundRect">
              <a:avLst>
                <a:gd name="adj" fmla="val 10000"/>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22" name="Google Shape;122;p19"/>
            <p:cNvSpPr txBox="1"/>
            <p:nvPr/>
          </p:nvSpPr>
          <p:spPr>
            <a:xfrm>
              <a:off x="150263" y="1816560"/>
              <a:ext cx="2986453" cy="144817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20950" tIns="20950" rIns="20950" bIns="20950" anchor="ctr" anchorCtr="0">
              <a:noAutofit/>
            </a:bodyPr>
            <a:lstStyle/>
            <a:p>
              <a:pPr marL="0" marR="0" lvl="0" indent="0" algn="ctr" rtl="0">
                <a:lnSpc>
                  <a:spcPct val="90000"/>
                </a:lnSpc>
                <a:spcBef>
                  <a:spcPts val="0"/>
                </a:spcBef>
                <a:spcAft>
                  <a:spcPts val="0"/>
                </a:spcAft>
                <a:buNone/>
              </a:pPr>
              <a:r>
                <a:rPr lang="en-US" sz="2800" b="0" i="0" u="none" strike="noStrike" cap="none">
                  <a:solidFill>
                    <a:sysClr val="windowText" lastClr="000000"/>
                  </a:solidFill>
                  <a:latin typeface="Bahnschrift" panose="020B0502040204020203" pitchFamily="34" charset="0"/>
                  <a:ea typeface="Calibri"/>
                  <a:cs typeface="Calibri"/>
                  <a:sym typeface="Calibri"/>
                </a:rPr>
                <a:t>Three major protocols for unicast routing</a:t>
              </a:r>
              <a:endParaRPr sz="2800">
                <a:solidFill>
                  <a:sysClr val="windowText" lastClr="000000"/>
                </a:solidFill>
                <a:latin typeface="Bahnschrift" panose="020B0502040204020203" pitchFamily="34" charset="0"/>
              </a:endParaRPr>
            </a:p>
          </p:txBody>
        </p:sp>
        <p:sp>
          <p:nvSpPr>
            <p:cNvPr id="123" name="Google Shape;123;p19"/>
            <p:cNvSpPr/>
            <p:nvPr/>
          </p:nvSpPr>
          <p:spPr>
            <a:xfrm rot="-3310531">
              <a:off x="2719600" y="1628887"/>
              <a:ext cx="2154967" cy="54492"/>
            </a:xfrm>
            <a:custGeom>
              <a:avLst/>
              <a:gdLst/>
              <a:ahLst/>
              <a:cxnLst/>
              <a:rect l="l" t="t" r="r" b="b"/>
              <a:pathLst>
                <a:path w="120000" h="120000" extrusionOk="0">
                  <a:moveTo>
                    <a:pt x="0" y="60000"/>
                  </a:moveTo>
                  <a:lnTo>
                    <a:pt x="120000" y="60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24" name="Google Shape;124;p19"/>
            <p:cNvSpPr txBox="1"/>
            <p:nvPr/>
          </p:nvSpPr>
          <p:spPr>
            <a:xfrm rot="-3310531">
              <a:off x="3743210" y="1602259"/>
              <a:ext cx="107748" cy="107748"/>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800" b="0" i="0" u="none" strike="noStrike" cap="none">
                <a:solidFill>
                  <a:sysClr val="windowText" lastClr="000000"/>
                </a:solidFill>
                <a:latin typeface="Bahnschrift" panose="020B0502040204020203" pitchFamily="34" charset="0"/>
                <a:ea typeface="Calibri"/>
                <a:cs typeface="Calibri"/>
                <a:sym typeface="Calibri"/>
              </a:endParaRPr>
            </a:p>
          </p:txBody>
        </p:sp>
        <p:sp>
          <p:nvSpPr>
            <p:cNvPr id="125" name="Google Shape;125;p19"/>
            <p:cNvSpPr/>
            <p:nvPr/>
          </p:nvSpPr>
          <p:spPr>
            <a:xfrm>
              <a:off x="4412397" y="2481"/>
              <a:ext cx="3076563" cy="1538281"/>
            </a:xfrm>
            <a:prstGeom prst="roundRect">
              <a:avLst>
                <a:gd name="adj" fmla="val 10000"/>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26" name="Google Shape;126;p19"/>
            <p:cNvSpPr txBox="1"/>
            <p:nvPr/>
          </p:nvSpPr>
          <p:spPr>
            <a:xfrm>
              <a:off x="4457452" y="47536"/>
              <a:ext cx="2986453" cy="144817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20950" tIns="20950" rIns="20950" bIns="20950" anchor="ctr" anchorCtr="0">
              <a:noAutofit/>
            </a:bodyPr>
            <a:lstStyle/>
            <a:p>
              <a:pPr marL="0" marR="0" lvl="0" indent="0" algn="ctr" rtl="0">
                <a:lnSpc>
                  <a:spcPct val="90000"/>
                </a:lnSpc>
                <a:spcBef>
                  <a:spcPts val="0"/>
                </a:spcBef>
                <a:spcAft>
                  <a:spcPts val="0"/>
                </a:spcAft>
                <a:buNone/>
              </a:pPr>
              <a:r>
                <a:rPr lang="en-US" sz="2800" b="0" i="0" u="none" strike="noStrike" cap="none">
                  <a:solidFill>
                    <a:sysClr val="windowText" lastClr="000000"/>
                  </a:solidFill>
                  <a:latin typeface="Bahnschrift" panose="020B0502040204020203" pitchFamily="34" charset="0"/>
                  <a:ea typeface="Calibri"/>
                  <a:cs typeface="Calibri"/>
                  <a:sym typeface="Calibri"/>
                </a:rPr>
                <a:t>Distance Vector Routing</a:t>
              </a:r>
              <a:endParaRPr sz="2800" b="0" i="0" u="none" strike="noStrike" cap="none">
                <a:solidFill>
                  <a:sysClr val="windowText" lastClr="000000"/>
                </a:solidFill>
                <a:latin typeface="Bahnschrift" panose="020B0502040204020203" pitchFamily="34" charset="0"/>
                <a:ea typeface="Calibri"/>
                <a:cs typeface="Calibri"/>
                <a:sym typeface="Calibri"/>
              </a:endParaRPr>
            </a:p>
          </p:txBody>
        </p:sp>
        <p:sp>
          <p:nvSpPr>
            <p:cNvPr id="127" name="Google Shape;127;p19"/>
            <p:cNvSpPr/>
            <p:nvPr/>
          </p:nvSpPr>
          <p:spPr>
            <a:xfrm>
              <a:off x="3181771" y="2513399"/>
              <a:ext cx="1230625" cy="54492"/>
            </a:xfrm>
            <a:custGeom>
              <a:avLst/>
              <a:gdLst/>
              <a:ahLst/>
              <a:cxnLst/>
              <a:rect l="l" t="t" r="r" b="b"/>
              <a:pathLst>
                <a:path w="120000" h="120000" extrusionOk="0">
                  <a:moveTo>
                    <a:pt x="0" y="60000"/>
                  </a:moveTo>
                  <a:lnTo>
                    <a:pt x="120000" y="60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28" name="Google Shape;128;p19"/>
            <p:cNvSpPr txBox="1"/>
            <p:nvPr/>
          </p:nvSpPr>
          <p:spPr>
            <a:xfrm>
              <a:off x="3766318" y="2509880"/>
              <a:ext cx="61531" cy="6153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800" b="0" i="0" u="none" strike="noStrike" cap="none">
                <a:solidFill>
                  <a:sysClr val="windowText" lastClr="000000"/>
                </a:solidFill>
                <a:latin typeface="Bahnschrift" panose="020B0502040204020203" pitchFamily="34" charset="0"/>
                <a:ea typeface="Calibri"/>
                <a:cs typeface="Calibri"/>
                <a:sym typeface="Calibri"/>
              </a:endParaRPr>
            </a:p>
          </p:txBody>
        </p:sp>
        <p:sp>
          <p:nvSpPr>
            <p:cNvPr id="129" name="Google Shape;129;p19"/>
            <p:cNvSpPr/>
            <p:nvPr/>
          </p:nvSpPr>
          <p:spPr>
            <a:xfrm>
              <a:off x="4412397" y="1771505"/>
              <a:ext cx="3076563" cy="1538281"/>
            </a:xfrm>
            <a:prstGeom prst="roundRect">
              <a:avLst>
                <a:gd name="adj" fmla="val 10000"/>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30" name="Google Shape;130;p19"/>
            <p:cNvSpPr txBox="1"/>
            <p:nvPr/>
          </p:nvSpPr>
          <p:spPr>
            <a:xfrm>
              <a:off x="4457452" y="1816560"/>
              <a:ext cx="2986453" cy="144817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20950" tIns="20950" rIns="20950" bIns="20950" anchor="ctr" anchorCtr="0">
              <a:noAutofit/>
            </a:bodyPr>
            <a:lstStyle/>
            <a:p>
              <a:pPr marL="0" marR="0" lvl="0" indent="0" algn="ctr" rtl="0">
                <a:lnSpc>
                  <a:spcPct val="90000"/>
                </a:lnSpc>
                <a:spcBef>
                  <a:spcPts val="0"/>
                </a:spcBef>
                <a:spcAft>
                  <a:spcPts val="0"/>
                </a:spcAft>
                <a:buNone/>
              </a:pPr>
              <a:r>
                <a:rPr lang="en-US" sz="2800" b="0" i="0" u="none" strike="noStrike" cap="none">
                  <a:solidFill>
                    <a:sysClr val="windowText" lastClr="000000"/>
                  </a:solidFill>
                  <a:latin typeface="Bahnschrift" panose="020B0502040204020203" pitchFamily="34" charset="0"/>
                  <a:ea typeface="Calibri"/>
                  <a:cs typeface="Calibri"/>
                  <a:sym typeface="Calibri"/>
                </a:rPr>
                <a:t>Link State Routing</a:t>
              </a:r>
              <a:endParaRPr sz="2800" b="0" i="0" u="none" strike="noStrike" cap="none">
                <a:solidFill>
                  <a:sysClr val="windowText" lastClr="000000"/>
                </a:solidFill>
                <a:latin typeface="Bahnschrift" panose="020B0502040204020203" pitchFamily="34" charset="0"/>
                <a:ea typeface="Calibri"/>
                <a:cs typeface="Calibri"/>
                <a:sym typeface="Calibri"/>
              </a:endParaRPr>
            </a:p>
          </p:txBody>
        </p:sp>
        <p:sp>
          <p:nvSpPr>
            <p:cNvPr id="131" name="Google Shape;131;p19"/>
            <p:cNvSpPr/>
            <p:nvPr/>
          </p:nvSpPr>
          <p:spPr>
            <a:xfrm rot="3310531">
              <a:off x="2719600" y="3397911"/>
              <a:ext cx="2154967" cy="54492"/>
            </a:xfrm>
            <a:custGeom>
              <a:avLst/>
              <a:gdLst/>
              <a:ahLst/>
              <a:cxnLst/>
              <a:rect l="l" t="t" r="r" b="b"/>
              <a:pathLst>
                <a:path w="120000" h="120000" extrusionOk="0">
                  <a:moveTo>
                    <a:pt x="0" y="60000"/>
                  </a:moveTo>
                  <a:lnTo>
                    <a:pt x="120000" y="60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32" name="Google Shape;132;p19"/>
            <p:cNvSpPr txBox="1"/>
            <p:nvPr/>
          </p:nvSpPr>
          <p:spPr>
            <a:xfrm rot="3310531">
              <a:off x="3743210" y="3371283"/>
              <a:ext cx="107748" cy="107748"/>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800" b="0" i="0" u="none" strike="noStrike" cap="none">
                <a:solidFill>
                  <a:sysClr val="windowText" lastClr="000000"/>
                </a:solidFill>
                <a:latin typeface="Bahnschrift" panose="020B0502040204020203" pitchFamily="34" charset="0"/>
                <a:ea typeface="Calibri"/>
                <a:cs typeface="Calibri"/>
                <a:sym typeface="Calibri"/>
              </a:endParaRPr>
            </a:p>
          </p:txBody>
        </p:sp>
        <p:sp>
          <p:nvSpPr>
            <p:cNvPr id="133" name="Google Shape;133;p19"/>
            <p:cNvSpPr/>
            <p:nvPr/>
          </p:nvSpPr>
          <p:spPr>
            <a:xfrm>
              <a:off x="4412397" y="3540529"/>
              <a:ext cx="3076563" cy="1538281"/>
            </a:xfrm>
            <a:prstGeom prst="roundRect">
              <a:avLst>
                <a:gd name="adj" fmla="val 10000"/>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sz="2800">
                <a:solidFill>
                  <a:sysClr val="windowText" lastClr="000000"/>
                </a:solidFill>
                <a:latin typeface="Bahnschrift" panose="020B0502040204020203" pitchFamily="34" charset="0"/>
              </a:endParaRPr>
            </a:p>
          </p:txBody>
        </p:sp>
        <p:sp>
          <p:nvSpPr>
            <p:cNvPr id="134" name="Google Shape;134;p19"/>
            <p:cNvSpPr txBox="1"/>
            <p:nvPr/>
          </p:nvSpPr>
          <p:spPr>
            <a:xfrm>
              <a:off x="4457452" y="3585584"/>
              <a:ext cx="2986453" cy="1448171"/>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20950" tIns="20950" rIns="20950" bIns="20950" anchor="ctr" anchorCtr="0">
              <a:noAutofit/>
            </a:bodyPr>
            <a:lstStyle/>
            <a:p>
              <a:pPr marL="0" marR="0" lvl="0" indent="0" algn="ctr" rtl="0">
                <a:lnSpc>
                  <a:spcPct val="90000"/>
                </a:lnSpc>
                <a:spcBef>
                  <a:spcPts val="0"/>
                </a:spcBef>
                <a:spcAft>
                  <a:spcPts val="0"/>
                </a:spcAft>
                <a:buNone/>
              </a:pPr>
              <a:r>
                <a:rPr lang="en-US" sz="2800" b="0" i="0" u="none" strike="noStrike" cap="none">
                  <a:solidFill>
                    <a:sysClr val="windowText" lastClr="000000"/>
                  </a:solidFill>
                  <a:latin typeface="Bahnschrift" panose="020B0502040204020203" pitchFamily="34" charset="0"/>
                  <a:ea typeface="Calibri"/>
                  <a:cs typeface="Calibri"/>
                  <a:sym typeface="Calibri"/>
                </a:rPr>
                <a:t>Path-Vector Routing</a:t>
              </a:r>
              <a:endParaRPr sz="2800" b="0" i="0" u="none" strike="noStrike" cap="none">
                <a:solidFill>
                  <a:sysClr val="windowText" lastClr="000000"/>
                </a:solidFill>
                <a:latin typeface="Bahnschrift" panose="020B0502040204020203" pitchFamily="34" charset="0"/>
                <a:ea typeface="Calibri"/>
                <a:cs typeface="Calibri"/>
                <a:sym typeface="Calibri"/>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8"/>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800"/>
              <a:buNone/>
            </a:pPr>
            <a:r>
              <a:rPr lang="en-US" b="1" dirty="0"/>
              <a:t>Loop prevention</a:t>
            </a:r>
            <a:endParaRPr b="1" dirty="0"/>
          </a:p>
          <a:p>
            <a:pPr marL="685800" lvl="1" indent="-228600" algn="just" rtl="0">
              <a:lnSpc>
                <a:spcPct val="150000"/>
              </a:lnSpc>
              <a:spcBef>
                <a:spcPts val="500"/>
              </a:spcBef>
              <a:spcAft>
                <a:spcPts val="0"/>
              </a:spcAft>
              <a:buSzPts val="2400"/>
              <a:buChar char="•"/>
            </a:pPr>
            <a:r>
              <a:rPr lang="en-US" dirty="0">
                <a:latin typeface="Bahnschrift" panose="020B0502040204020203" pitchFamily="34" charset="0"/>
              </a:rPr>
              <a:t>The instability of distance vector routing and the creation of loops can be avoided in path vector routing. </a:t>
            </a:r>
            <a:endParaRPr dirty="0">
              <a:latin typeface="Bahnschrift" panose="020B0502040204020203" pitchFamily="34" charset="0"/>
            </a:endParaRPr>
          </a:p>
          <a:p>
            <a:pPr marL="685800" lvl="1" indent="-228600" algn="just" rtl="0">
              <a:lnSpc>
                <a:spcPct val="150000"/>
              </a:lnSpc>
              <a:spcBef>
                <a:spcPts val="500"/>
              </a:spcBef>
              <a:spcAft>
                <a:spcPts val="0"/>
              </a:spcAft>
              <a:buSzPts val="2400"/>
              <a:buChar char="•"/>
            </a:pPr>
            <a:r>
              <a:rPr lang="en-US" dirty="0">
                <a:latin typeface="Bahnschrift" panose="020B0502040204020203" pitchFamily="34" charset="0"/>
              </a:rPr>
              <a:t>When a router receives a message, it checks to see if its autonomous system is in the path list to the destination. </a:t>
            </a:r>
            <a:endParaRPr dirty="0">
              <a:latin typeface="Bahnschrift" panose="020B0502040204020203" pitchFamily="34" charset="0"/>
            </a:endParaRPr>
          </a:p>
          <a:p>
            <a:pPr marL="685800" lvl="1" indent="-228600" algn="just" rtl="0">
              <a:lnSpc>
                <a:spcPct val="150000"/>
              </a:lnSpc>
              <a:spcBef>
                <a:spcPts val="500"/>
              </a:spcBef>
              <a:spcAft>
                <a:spcPts val="0"/>
              </a:spcAft>
              <a:buSzPts val="2400"/>
              <a:buChar char="•"/>
            </a:pPr>
            <a:r>
              <a:rPr lang="en-US" dirty="0">
                <a:latin typeface="Bahnschrift" panose="020B0502040204020203" pitchFamily="34" charset="0"/>
              </a:rPr>
              <a:t>If it is, looping is involved and the message is ignored.</a:t>
            </a:r>
            <a:endParaRPr dirty="0">
              <a:latin typeface="Bahnschrift" panose="020B0502040204020203" pitchFamily="34" charset="0"/>
            </a:endParaRPr>
          </a:p>
        </p:txBody>
      </p:sp>
      <p:sp>
        <p:nvSpPr>
          <p:cNvPr id="790" name="Google Shape;790;p58"/>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Path Vector routing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59"/>
          <p:cNvSpPr txBox="1">
            <a:spLocks noGrp="1"/>
          </p:cNvSpPr>
          <p:nvPr>
            <p:ph type="body" idx="1"/>
          </p:nvPr>
        </p:nvSpPr>
        <p:spPr>
          <a:xfrm>
            <a:off x="269834" y="1361440"/>
            <a:ext cx="8654246" cy="4994911"/>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rgbClr val="0070C0"/>
              </a:buClr>
              <a:buSzPts val="2800"/>
              <a:buChar char="•"/>
            </a:pPr>
            <a:r>
              <a:rPr lang="en-US" b="1" dirty="0"/>
              <a:t>Routing </a:t>
            </a:r>
            <a:r>
              <a:rPr lang="en-US" dirty="0"/>
              <a:t>is process of establishing the routes that data packets must follow to reach the destination.</a:t>
            </a:r>
            <a:endParaRPr dirty="0"/>
          </a:p>
          <a:p>
            <a:pPr marL="228600" lvl="0" indent="-228600" algn="just" rtl="0">
              <a:lnSpc>
                <a:spcPct val="150000"/>
              </a:lnSpc>
              <a:spcBef>
                <a:spcPts val="1000"/>
              </a:spcBef>
              <a:spcAft>
                <a:spcPts val="0"/>
              </a:spcAft>
              <a:buClr>
                <a:srgbClr val="0070C0"/>
              </a:buClr>
              <a:buSzPts val="2800"/>
              <a:buChar char="•"/>
            </a:pPr>
            <a:r>
              <a:rPr lang="en-US" dirty="0"/>
              <a:t>In this process, a routing table is created which contains information regarding routes which data packets follow.</a:t>
            </a:r>
            <a:endParaRPr dirty="0"/>
          </a:p>
        </p:txBody>
      </p:sp>
      <p:sp>
        <p:nvSpPr>
          <p:cNvPr id="796" name="Google Shape;796;p59"/>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Routing Algorithm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grpSp>
        <p:nvGrpSpPr>
          <p:cNvPr id="801" name="Google Shape;801;p60"/>
          <p:cNvGrpSpPr/>
          <p:nvPr/>
        </p:nvGrpSpPr>
        <p:grpSpPr>
          <a:xfrm>
            <a:off x="606394" y="1530266"/>
            <a:ext cx="7487023" cy="4726005"/>
            <a:chOff x="200588" y="27569"/>
            <a:chExt cx="7487023" cy="4726005"/>
          </a:xfrm>
        </p:grpSpPr>
        <p:sp>
          <p:nvSpPr>
            <p:cNvPr id="802" name="Google Shape;802;p60"/>
            <p:cNvSpPr/>
            <p:nvPr/>
          </p:nvSpPr>
          <p:spPr>
            <a:xfrm>
              <a:off x="200588" y="2307733"/>
              <a:ext cx="2598922" cy="891312"/>
            </a:xfrm>
            <a:prstGeom prst="roundRect">
              <a:avLst>
                <a:gd name="adj" fmla="val 10000"/>
              </a:avLst>
            </a:prstGeom>
            <a:solidFill>
              <a:srgbClr val="7030A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algn="ctr"/>
              <a:r>
                <a:rPr lang="en-US" sz="2000" b="1" dirty="0">
                  <a:solidFill>
                    <a:schemeClr val="lt1"/>
                  </a:solidFill>
                  <a:latin typeface="Bahnschrift" panose="020B0502040204020203" pitchFamily="34" charset="0"/>
                  <a:ea typeface="Calibri"/>
                  <a:cs typeface="Calibri"/>
                  <a:sym typeface="Calibri"/>
                </a:rPr>
                <a:t>Classification of Routing Algorithms</a:t>
              </a:r>
            </a:p>
          </p:txBody>
        </p:sp>
        <p:sp>
          <p:nvSpPr>
            <p:cNvPr id="804" name="Google Shape;804;p60"/>
            <p:cNvSpPr/>
            <p:nvPr/>
          </p:nvSpPr>
          <p:spPr>
            <a:xfrm rot="17945813">
              <a:off x="2414369" y="1924280"/>
              <a:ext cx="1466311" cy="309337"/>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05" name="Google Shape;805;p60"/>
            <p:cNvSpPr txBox="1"/>
            <p:nvPr/>
          </p:nvSpPr>
          <p:spPr>
            <a:xfrm rot="-3654187">
              <a:off x="3042236" y="2076101"/>
              <a:ext cx="73315" cy="7331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07" name="Google Shape;807;p60"/>
            <p:cNvSpPr txBox="1"/>
            <p:nvPr/>
          </p:nvSpPr>
          <p:spPr>
            <a:xfrm>
              <a:off x="3478256" y="1043405"/>
              <a:ext cx="1730412" cy="839100"/>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dirty="0">
                  <a:solidFill>
                    <a:schemeClr val="lt1"/>
                  </a:solidFill>
                  <a:latin typeface="Bahnschrift" panose="020B0502040204020203" pitchFamily="34" charset="0"/>
                  <a:ea typeface="Calibri"/>
                  <a:cs typeface="Calibri"/>
                  <a:sym typeface="Calibri"/>
                </a:rPr>
                <a:t>Adaptive Algorithms </a:t>
              </a:r>
              <a:endParaRPr sz="2000" b="1" dirty="0">
                <a:solidFill>
                  <a:schemeClr val="lt1"/>
                </a:solidFill>
                <a:latin typeface="Bahnschrift" panose="020B0502040204020203" pitchFamily="34" charset="0"/>
                <a:ea typeface="Calibri"/>
                <a:cs typeface="Calibri"/>
                <a:sym typeface="Calibri"/>
              </a:endParaRPr>
            </a:p>
          </p:txBody>
        </p:sp>
        <p:sp>
          <p:nvSpPr>
            <p:cNvPr id="808" name="Google Shape;808;p60"/>
            <p:cNvSpPr/>
            <p:nvPr/>
          </p:nvSpPr>
          <p:spPr>
            <a:xfrm rot="-3310531">
              <a:off x="4950252" y="943561"/>
              <a:ext cx="1248632" cy="32124"/>
            </a:xfrm>
            <a:custGeom>
              <a:avLst/>
              <a:gdLst/>
              <a:ahLst/>
              <a:cxnLst/>
              <a:rect l="l" t="t" r="r" b="b"/>
              <a:pathLst>
                <a:path w="120000" h="120000" extrusionOk="0">
                  <a:moveTo>
                    <a:pt x="0" y="60000"/>
                  </a:moveTo>
                  <a:lnTo>
                    <a:pt x="120000" y="6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09" name="Google Shape;809;p60"/>
            <p:cNvSpPr txBox="1"/>
            <p:nvPr/>
          </p:nvSpPr>
          <p:spPr>
            <a:xfrm rot="-3310531">
              <a:off x="5543352" y="928408"/>
              <a:ext cx="62431" cy="6243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11" name="Google Shape;811;p60"/>
            <p:cNvSpPr txBox="1"/>
            <p:nvPr/>
          </p:nvSpPr>
          <p:spPr>
            <a:xfrm>
              <a:off x="5957199" y="27569"/>
              <a:ext cx="1730412" cy="625969"/>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a:solidFill>
                    <a:schemeClr val="lt1"/>
                  </a:solidFill>
                  <a:latin typeface="Bahnschrift" panose="020B0502040204020203" pitchFamily="34" charset="0"/>
                  <a:ea typeface="Calibri"/>
                  <a:cs typeface="Calibri"/>
                  <a:sym typeface="Calibri"/>
                </a:rPr>
                <a:t>Isolated</a:t>
              </a:r>
              <a:endParaRPr sz="2000" b="1">
                <a:solidFill>
                  <a:schemeClr val="lt1"/>
                </a:solidFill>
                <a:latin typeface="Bahnschrift" panose="020B0502040204020203" pitchFamily="34" charset="0"/>
                <a:ea typeface="Calibri"/>
                <a:cs typeface="Calibri"/>
                <a:sym typeface="Calibri"/>
              </a:endParaRPr>
            </a:p>
          </p:txBody>
        </p:sp>
        <p:sp>
          <p:nvSpPr>
            <p:cNvPr id="812" name="Google Shape;812;p60"/>
            <p:cNvSpPr/>
            <p:nvPr/>
          </p:nvSpPr>
          <p:spPr>
            <a:xfrm>
              <a:off x="5218043" y="1456066"/>
              <a:ext cx="713049" cy="32124"/>
            </a:xfrm>
            <a:custGeom>
              <a:avLst/>
              <a:gdLst/>
              <a:ahLst/>
              <a:cxnLst/>
              <a:rect l="l" t="t" r="r" b="b"/>
              <a:pathLst>
                <a:path w="120000" h="120000" extrusionOk="0">
                  <a:moveTo>
                    <a:pt x="0" y="60000"/>
                  </a:moveTo>
                  <a:lnTo>
                    <a:pt x="120000" y="6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13" name="Google Shape;813;p60"/>
            <p:cNvSpPr txBox="1"/>
            <p:nvPr/>
          </p:nvSpPr>
          <p:spPr>
            <a:xfrm>
              <a:off x="5556742" y="1454302"/>
              <a:ext cx="35652" cy="35652"/>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15" name="Google Shape;815;p60"/>
            <p:cNvSpPr txBox="1"/>
            <p:nvPr/>
          </p:nvSpPr>
          <p:spPr>
            <a:xfrm>
              <a:off x="5957199" y="1052578"/>
              <a:ext cx="1730412" cy="625969"/>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a:solidFill>
                    <a:schemeClr val="lt1"/>
                  </a:solidFill>
                  <a:latin typeface="Bahnschrift" panose="020B0502040204020203" pitchFamily="34" charset="0"/>
                  <a:ea typeface="Calibri"/>
                  <a:cs typeface="Calibri"/>
                  <a:sym typeface="Calibri"/>
                </a:rPr>
                <a:t>Centralized </a:t>
              </a:r>
              <a:endParaRPr sz="2000" b="1">
                <a:solidFill>
                  <a:schemeClr val="lt1"/>
                </a:solidFill>
                <a:latin typeface="Bahnschrift" panose="020B0502040204020203" pitchFamily="34" charset="0"/>
                <a:ea typeface="Calibri"/>
                <a:cs typeface="Calibri"/>
                <a:sym typeface="Calibri"/>
              </a:endParaRPr>
            </a:p>
          </p:txBody>
        </p:sp>
        <p:sp>
          <p:nvSpPr>
            <p:cNvPr id="816" name="Google Shape;816;p60"/>
            <p:cNvSpPr/>
            <p:nvPr/>
          </p:nvSpPr>
          <p:spPr>
            <a:xfrm rot="3310531">
              <a:off x="4950252" y="1968570"/>
              <a:ext cx="1248632" cy="32124"/>
            </a:xfrm>
            <a:custGeom>
              <a:avLst/>
              <a:gdLst/>
              <a:ahLst/>
              <a:cxnLst/>
              <a:rect l="l" t="t" r="r" b="b"/>
              <a:pathLst>
                <a:path w="120000" h="120000" extrusionOk="0">
                  <a:moveTo>
                    <a:pt x="0" y="60000"/>
                  </a:moveTo>
                  <a:lnTo>
                    <a:pt x="120000" y="6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17" name="Google Shape;817;p60"/>
            <p:cNvSpPr txBox="1"/>
            <p:nvPr/>
          </p:nvSpPr>
          <p:spPr>
            <a:xfrm rot="3310531">
              <a:off x="5543352" y="1953417"/>
              <a:ext cx="62431" cy="6243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19" name="Google Shape;819;p60"/>
            <p:cNvSpPr txBox="1"/>
            <p:nvPr/>
          </p:nvSpPr>
          <p:spPr>
            <a:xfrm>
              <a:off x="5957199" y="2077587"/>
              <a:ext cx="1730412" cy="625969"/>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a:solidFill>
                    <a:schemeClr val="lt1"/>
                  </a:solidFill>
                  <a:latin typeface="Bahnschrift" panose="020B0502040204020203" pitchFamily="34" charset="0"/>
                  <a:ea typeface="Calibri"/>
                  <a:cs typeface="Calibri"/>
                  <a:sym typeface="Calibri"/>
                </a:rPr>
                <a:t>Distributed</a:t>
              </a:r>
              <a:endParaRPr sz="2000" b="1">
                <a:solidFill>
                  <a:schemeClr val="lt1"/>
                </a:solidFill>
                <a:latin typeface="Bahnschrift" panose="020B0502040204020203" pitchFamily="34" charset="0"/>
                <a:ea typeface="Calibri"/>
                <a:cs typeface="Calibri"/>
                <a:sym typeface="Calibri"/>
              </a:endParaRPr>
            </a:p>
          </p:txBody>
        </p:sp>
        <p:sp>
          <p:nvSpPr>
            <p:cNvPr id="820" name="Google Shape;820;p60"/>
            <p:cNvSpPr/>
            <p:nvPr/>
          </p:nvSpPr>
          <p:spPr>
            <a:xfrm rot="3654187">
              <a:off x="2389798" y="3317100"/>
              <a:ext cx="1458030" cy="118885"/>
            </a:xfrm>
            <a:custGeom>
              <a:avLst/>
              <a:gdLst/>
              <a:ahLst/>
              <a:cxnLst/>
              <a:rect l="l" t="t" r="r" b="b"/>
              <a:pathLst>
                <a:path w="120000" h="120000" extrusionOk="0">
                  <a:moveTo>
                    <a:pt x="0" y="60000"/>
                  </a:moveTo>
                  <a:lnTo>
                    <a:pt x="120000" y="60000"/>
                  </a:lnTo>
                </a:path>
              </a:pathLst>
            </a:custGeom>
            <a:noFill/>
            <a:ln w="12700" cap="flat" cmpd="sng">
              <a:solidFill>
                <a:srgbClr val="345A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21" name="Google Shape;821;p60"/>
            <p:cNvSpPr txBox="1"/>
            <p:nvPr/>
          </p:nvSpPr>
          <p:spPr>
            <a:xfrm rot="3654187">
              <a:off x="3042236" y="3357362"/>
              <a:ext cx="73315" cy="7331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23" name="Google Shape;823;p60"/>
            <p:cNvSpPr txBox="1"/>
            <p:nvPr/>
          </p:nvSpPr>
          <p:spPr>
            <a:xfrm>
              <a:off x="3469890" y="3622912"/>
              <a:ext cx="1730412" cy="839100"/>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dirty="0">
                  <a:solidFill>
                    <a:schemeClr val="lt1"/>
                  </a:solidFill>
                  <a:latin typeface="Bahnschrift" panose="020B0502040204020203" pitchFamily="34" charset="0"/>
                  <a:ea typeface="Calibri"/>
                  <a:cs typeface="Calibri"/>
                  <a:sym typeface="Calibri"/>
                </a:rPr>
                <a:t>Non-Adaptive Algorithms</a:t>
              </a:r>
              <a:endParaRPr sz="2000" b="1" dirty="0">
                <a:solidFill>
                  <a:schemeClr val="lt1"/>
                </a:solidFill>
                <a:latin typeface="Bahnschrift" panose="020B0502040204020203" pitchFamily="34" charset="0"/>
                <a:ea typeface="Calibri"/>
                <a:cs typeface="Calibri"/>
                <a:sym typeface="Calibri"/>
              </a:endParaRPr>
            </a:p>
          </p:txBody>
        </p:sp>
        <p:sp>
          <p:nvSpPr>
            <p:cNvPr id="824" name="Google Shape;824;p60"/>
            <p:cNvSpPr/>
            <p:nvPr/>
          </p:nvSpPr>
          <p:spPr>
            <a:xfrm rot="-2142401">
              <a:off x="5135506" y="3762336"/>
              <a:ext cx="878123" cy="32124"/>
            </a:xfrm>
            <a:custGeom>
              <a:avLst/>
              <a:gdLst/>
              <a:ahLst/>
              <a:cxnLst/>
              <a:rect l="l" t="t" r="r" b="b"/>
              <a:pathLst>
                <a:path w="120000" h="120000" extrusionOk="0">
                  <a:moveTo>
                    <a:pt x="0" y="60000"/>
                  </a:moveTo>
                  <a:lnTo>
                    <a:pt x="120000" y="6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25" name="Google Shape;825;p60"/>
            <p:cNvSpPr txBox="1"/>
            <p:nvPr/>
          </p:nvSpPr>
          <p:spPr>
            <a:xfrm rot="-2142401">
              <a:off x="5552615" y="3756445"/>
              <a:ext cx="43906" cy="4390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27" name="Google Shape;827;p60"/>
            <p:cNvSpPr txBox="1"/>
            <p:nvPr/>
          </p:nvSpPr>
          <p:spPr>
            <a:xfrm>
              <a:off x="5957199" y="3102596"/>
              <a:ext cx="1730412" cy="625969"/>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a:solidFill>
                    <a:schemeClr val="lt1"/>
                  </a:solidFill>
                  <a:latin typeface="Bahnschrift" panose="020B0502040204020203" pitchFamily="34" charset="0"/>
                  <a:ea typeface="Calibri"/>
                  <a:cs typeface="Calibri"/>
                  <a:sym typeface="Calibri"/>
                </a:rPr>
                <a:t>Flooding </a:t>
              </a:r>
              <a:endParaRPr sz="2000" b="1">
                <a:solidFill>
                  <a:schemeClr val="lt1"/>
                </a:solidFill>
                <a:latin typeface="Bahnschrift" panose="020B0502040204020203" pitchFamily="34" charset="0"/>
                <a:ea typeface="Calibri"/>
                <a:cs typeface="Calibri"/>
                <a:sym typeface="Calibri"/>
              </a:endParaRPr>
            </a:p>
          </p:txBody>
        </p:sp>
        <p:sp>
          <p:nvSpPr>
            <p:cNvPr id="828" name="Google Shape;828;p60"/>
            <p:cNvSpPr/>
            <p:nvPr/>
          </p:nvSpPr>
          <p:spPr>
            <a:xfrm rot="2142401">
              <a:off x="5135506" y="4274841"/>
              <a:ext cx="878123" cy="32124"/>
            </a:xfrm>
            <a:custGeom>
              <a:avLst/>
              <a:gdLst/>
              <a:ahLst/>
              <a:cxnLst/>
              <a:rect l="l" t="t" r="r" b="b"/>
              <a:pathLst>
                <a:path w="120000" h="120000" extrusionOk="0">
                  <a:moveTo>
                    <a:pt x="0" y="60000"/>
                  </a:moveTo>
                  <a:lnTo>
                    <a:pt x="120000" y="60000"/>
                  </a:lnTo>
                </a:path>
              </a:pathLst>
            </a:custGeom>
            <a:noFill/>
            <a:ln w="12700" cap="flat" cmpd="sng">
              <a:solidFill>
                <a:srgbClr val="3A66B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Bahnschrift" panose="020B0502040204020203" pitchFamily="34" charset="0"/>
              </a:endParaRPr>
            </a:p>
          </p:txBody>
        </p:sp>
        <p:sp>
          <p:nvSpPr>
            <p:cNvPr id="829" name="Google Shape;829;p60"/>
            <p:cNvSpPr txBox="1"/>
            <p:nvPr/>
          </p:nvSpPr>
          <p:spPr>
            <a:xfrm rot="2142401">
              <a:off x="5552615" y="4268950"/>
              <a:ext cx="43906" cy="43906"/>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2000">
                <a:solidFill>
                  <a:schemeClr val="dk1"/>
                </a:solidFill>
                <a:latin typeface="Bahnschrift" panose="020B0502040204020203" pitchFamily="34" charset="0"/>
                <a:ea typeface="Calibri"/>
                <a:cs typeface="Calibri"/>
                <a:sym typeface="Calibri"/>
              </a:endParaRPr>
            </a:p>
          </p:txBody>
        </p:sp>
        <p:sp>
          <p:nvSpPr>
            <p:cNvPr id="831" name="Google Shape;831;p60"/>
            <p:cNvSpPr txBox="1"/>
            <p:nvPr/>
          </p:nvSpPr>
          <p:spPr>
            <a:xfrm>
              <a:off x="5957199" y="4127605"/>
              <a:ext cx="1730412" cy="625969"/>
            </a:xfrm>
            <a:prstGeom prst="rect">
              <a:avLst/>
            </a:prstGeom>
            <a:solidFill>
              <a:srgbClr val="7030A0"/>
            </a:solidFill>
            <a:ln>
              <a:noFill/>
            </a:ln>
          </p:spPr>
          <p:txBody>
            <a:bodyPr spcFirstLastPara="1" wrap="square" lIns="12050" tIns="12050" rIns="12050" bIns="12050" anchor="ctr" anchorCtr="0">
              <a:noAutofit/>
            </a:bodyPr>
            <a:lstStyle/>
            <a:p>
              <a:pPr marL="0" marR="0" lvl="0" indent="0" algn="ctr" rtl="0">
                <a:lnSpc>
                  <a:spcPct val="90000"/>
                </a:lnSpc>
                <a:spcBef>
                  <a:spcPts val="0"/>
                </a:spcBef>
                <a:spcAft>
                  <a:spcPts val="0"/>
                </a:spcAft>
                <a:buNone/>
              </a:pPr>
              <a:r>
                <a:rPr lang="en-US" sz="2000" b="1">
                  <a:solidFill>
                    <a:schemeClr val="lt1"/>
                  </a:solidFill>
                  <a:latin typeface="Bahnschrift" panose="020B0502040204020203" pitchFamily="34" charset="0"/>
                  <a:ea typeface="Calibri"/>
                  <a:cs typeface="Calibri"/>
                  <a:sym typeface="Calibri"/>
                </a:rPr>
                <a:t>Random walk </a:t>
              </a:r>
              <a:endParaRPr sz="2000">
                <a:solidFill>
                  <a:schemeClr val="lt1"/>
                </a:solidFill>
                <a:latin typeface="Bahnschrift" panose="020B0502040204020203" pitchFamily="34" charset="0"/>
                <a:ea typeface="Calibri"/>
                <a:cs typeface="Calibri"/>
                <a:sym typeface="Calibri"/>
              </a:endParaRPr>
            </a:p>
          </p:txBody>
        </p:sp>
      </p:grpSp>
      <p:sp>
        <p:nvSpPr>
          <p:cNvPr id="832" name="Google Shape;832;p60"/>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b="1"/>
              <a:t>Classification of Routing Algorithms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8" name="Google Shape;838;p61"/>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Comparison</a:t>
            </a:r>
          </a:p>
        </p:txBody>
      </p:sp>
      <p:graphicFrame>
        <p:nvGraphicFramePr>
          <p:cNvPr id="2" name="Table 2">
            <a:extLst>
              <a:ext uri="{FF2B5EF4-FFF2-40B4-BE49-F238E27FC236}">
                <a16:creationId xmlns:a16="http://schemas.microsoft.com/office/drawing/2014/main" id="{EEE9A5F1-52E2-4954-964B-E2507750529D}"/>
              </a:ext>
            </a:extLst>
          </p:cNvPr>
          <p:cNvGraphicFramePr>
            <a:graphicFrameLocks noGrp="1"/>
          </p:cNvGraphicFramePr>
          <p:nvPr>
            <p:extLst>
              <p:ext uri="{D42A27DB-BD31-4B8C-83A1-F6EECF244321}">
                <p14:modId xmlns:p14="http://schemas.microsoft.com/office/powerpoint/2010/main" val="2069719780"/>
              </p:ext>
            </p:extLst>
          </p:nvPr>
        </p:nvGraphicFramePr>
        <p:xfrm>
          <a:off x="398582" y="1666076"/>
          <a:ext cx="8396748" cy="3108960"/>
        </p:xfrm>
        <a:graphic>
          <a:graphicData uri="http://schemas.openxmlformats.org/drawingml/2006/table">
            <a:tbl>
              <a:tblPr firstRow="1" bandRow="1">
                <a:tableStyleId>{7E9639D4-E3E2-4D34-9284-5A2195B3D0D7}</a:tableStyleId>
              </a:tblPr>
              <a:tblGrid>
                <a:gridCol w="4198374">
                  <a:extLst>
                    <a:ext uri="{9D8B030D-6E8A-4147-A177-3AD203B41FA5}">
                      <a16:colId xmlns:a16="http://schemas.microsoft.com/office/drawing/2014/main" val="3509740441"/>
                    </a:ext>
                  </a:extLst>
                </a:gridCol>
                <a:gridCol w="4198374">
                  <a:extLst>
                    <a:ext uri="{9D8B030D-6E8A-4147-A177-3AD203B41FA5}">
                      <a16:colId xmlns:a16="http://schemas.microsoft.com/office/drawing/2014/main" val="230935416"/>
                    </a:ext>
                  </a:extLst>
                </a:gridCol>
              </a:tblGrid>
              <a:tr h="370840">
                <a:tc>
                  <a:txBody>
                    <a:bodyPr/>
                    <a:lstStyle/>
                    <a:p>
                      <a:pPr algn="ctr"/>
                      <a:r>
                        <a:rPr lang="en-IN" sz="2400" dirty="0"/>
                        <a:t>Routing</a:t>
                      </a:r>
                      <a:endParaRPr lang="en-IN" sz="2400" dirty="0">
                        <a:latin typeface="Bahnschrift" panose="020B0502040204020203" pitchFamily="34" charset="0"/>
                      </a:endParaRPr>
                    </a:p>
                  </a:txBody>
                  <a:tcPr anchor="ctr">
                    <a:solidFill>
                      <a:srgbClr val="7030A0"/>
                    </a:solidFill>
                  </a:tcPr>
                </a:tc>
                <a:tc>
                  <a:txBody>
                    <a:bodyPr/>
                    <a:lstStyle/>
                    <a:p>
                      <a:pPr algn="ctr"/>
                      <a:r>
                        <a:rPr lang="en-IN" sz="2400" dirty="0"/>
                        <a:t>Flooding</a:t>
                      </a:r>
                      <a:endParaRPr lang="en-IN" sz="2400" dirty="0">
                        <a:latin typeface="Bahnschrift" panose="020B0502040204020203" pitchFamily="34" charset="0"/>
                      </a:endParaRPr>
                    </a:p>
                  </a:txBody>
                  <a:tcPr anchor="ctr">
                    <a:solidFill>
                      <a:srgbClr val="7030A0"/>
                    </a:solidFill>
                  </a:tcPr>
                </a:tc>
                <a:extLst>
                  <a:ext uri="{0D108BD9-81ED-4DB2-BD59-A6C34878D82A}">
                    <a16:rowId xmlns:a16="http://schemas.microsoft.com/office/drawing/2014/main" val="2252118520"/>
                  </a:ext>
                </a:extLst>
              </a:tr>
              <a:tr h="370840">
                <a:tc>
                  <a:txBody>
                    <a:bodyPr/>
                    <a:lstStyle/>
                    <a:p>
                      <a:pPr algn="ctr"/>
                      <a:r>
                        <a:rPr lang="en-IN" sz="2400" dirty="0"/>
                        <a:t>Routing table is required</a:t>
                      </a:r>
                      <a:endParaRPr lang="en-IN" sz="2400" dirty="0">
                        <a:latin typeface="Bahnschrift" panose="020B0502040204020203" pitchFamily="34" charset="0"/>
                      </a:endParaRPr>
                    </a:p>
                  </a:txBody>
                  <a:tcPr anchor="ctr"/>
                </a:tc>
                <a:tc>
                  <a:txBody>
                    <a:bodyPr/>
                    <a:lstStyle/>
                    <a:p>
                      <a:pPr algn="ctr"/>
                      <a:r>
                        <a:rPr lang="en-IN" sz="2400" dirty="0"/>
                        <a:t>No routing table is required</a:t>
                      </a:r>
                      <a:endParaRPr lang="en-IN" sz="2400" dirty="0">
                        <a:latin typeface="Bahnschrift" panose="020B0502040204020203" pitchFamily="34" charset="0"/>
                      </a:endParaRPr>
                    </a:p>
                  </a:txBody>
                  <a:tcPr anchor="ctr"/>
                </a:tc>
                <a:extLst>
                  <a:ext uri="{0D108BD9-81ED-4DB2-BD59-A6C34878D82A}">
                    <a16:rowId xmlns:a16="http://schemas.microsoft.com/office/drawing/2014/main" val="517986752"/>
                  </a:ext>
                </a:extLst>
              </a:tr>
              <a:tr h="370840">
                <a:tc>
                  <a:txBody>
                    <a:bodyPr/>
                    <a:lstStyle/>
                    <a:p>
                      <a:pPr algn="ctr"/>
                      <a:r>
                        <a:rPr lang="en-IN" sz="2400" dirty="0"/>
                        <a:t>May give shortest path</a:t>
                      </a:r>
                      <a:endParaRPr lang="en-IN" sz="2400" dirty="0">
                        <a:latin typeface="Bahnschrift" panose="020B0502040204020203" pitchFamily="34" charset="0"/>
                      </a:endParaRPr>
                    </a:p>
                  </a:txBody>
                  <a:tcPr anchor="ctr"/>
                </a:tc>
                <a:tc>
                  <a:txBody>
                    <a:bodyPr/>
                    <a:lstStyle/>
                    <a:p>
                      <a:pPr algn="ctr"/>
                      <a:r>
                        <a:rPr lang="en-IN" sz="2400" dirty="0"/>
                        <a:t>Always gives shortest path</a:t>
                      </a:r>
                      <a:endParaRPr lang="en-IN" sz="2400" dirty="0">
                        <a:latin typeface="Bahnschrift" panose="020B0502040204020203" pitchFamily="34" charset="0"/>
                      </a:endParaRPr>
                    </a:p>
                  </a:txBody>
                  <a:tcPr anchor="ctr"/>
                </a:tc>
                <a:extLst>
                  <a:ext uri="{0D108BD9-81ED-4DB2-BD59-A6C34878D82A}">
                    <a16:rowId xmlns:a16="http://schemas.microsoft.com/office/drawing/2014/main" val="3205596350"/>
                  </a:ext>
                </a:extLst>
              </a:tr>
              <a:tr h="370840">
                <a:tc>
                  <a:txBody>
                    <a:bodyPr/>
                    <a:lstStyle/>
                    <a:p>
                      <a:pPr algn="ctr"/>
                      <a:r>
                        <a:rPr lang="en-IN" sz="2400" dirty="0"/>
                        <a:t>Less reliable</a:t>
                      </a:r>
                      <a:endParaRPr lang="en-IN" sz="2400" dirty="0">
                        <a:latin typeface="Bahnschrift" panose="020B0502040204020203" pitchFamily="34" charset="0"/>
                      </a:endParaRPr>
                    </a:p>
                  </a:txBody>
                  <a:tcPr anchor="ctr"/>
                </a:tc>
                <a:tc>
                  <a:txBody>
                    <a:bodyPr/>
                    <a:lstStyle/>
                    <a:p>
                      <a:pPr algn="ctr"/>
                      <a:r>
                        <a:rPr lang="en-IN" sz="2400" dirty="0"/>
                        <a:t>More reliable</a:t>
                      </a:r>
                      <a:endParaRPr lang="en-IN" sz="2400" dirty="0">
                        <a:latin typeface="Bahnschrift" panose="020B0502040204020203" pitchFamily="34" charset="0"/>
                      </a:endParaRPr>
                    </a:p>
                  </a:txBody>
                  <a:tcPr anchor="ctr"/>
                </a:tc>
                <a:extLst>
                  <a:ext uri="{0D108BD9-81ED-4DB2-BD59-A6C34878D82A}">
                    <a16:rowId xmlns:a16="http://schemas.microsoft.com/office/drawing/2014/main" val="4158809546"/>
                  </a:ext>
                </a:extLst>
              </a:tr>
              <a:tr h="370840">
                <a:tc>
                  <a:txBody>
                    <a:bodyPr/>
                    <a:lstStyle/>
                    <a:p>
                      <a:pPr algn="ctr"/>
                      <a:r>
                        <a:rPr lang="en-IN" sz="2400" dirty="0"/>
                        <a:t>Traffic is less</a:t>
                      </a:r>
                      <a:endParaRPr lang="en-IN" sz="2400" dirty="0">
                        <a:latin typeface="Bahnschrift" panose="020B0502040204020203" pitchFamily="34" charset="0"/>
                      </a:endParaRPr>
                    </a:p>
                  </a:txBody>
                  <a:tcPr anchor="ctr"/>
                </a:tc>
                <a:tc>
                  <a:txBody>
                    <a:bodyPr/>
                    <a:lstStyle/>
                    <a:p>
                      <a:pPr algn="ctr"/>
                      <a:r>
                        <a:rPr lang="en-IN" sz="2400" dirty="0"/>
                        <a:t>Traffic is high</a:t>
                      </a:r>
                      <a:endParaRPr lang="en-IN" sz="2400" dirty="0">
                        <a:latin typeface="Bahnschrift" panose="020B0502040204020203" pitchFamily="34" charset="0"/>
                      </a:endParaRPr>
                    </a:p>
                  </a:txBody>
                  <a:tcPr anchor="ctr"/>
                </a:tc>
                <a:extLst>
                  <a:ext uri="{0D108BD9-81ED-4DB2-BD59-A6C34878D82A}">
                    <a16:rowId xmlns:a16="http://schemas.microsoft.com/office/drawing/2014/main" val="3269875052"/>
                  </a:ext>
                </a:extLst>
              </a:tr>
              <a:tr h="370840">
                <a:tc>
                  <a:txBody>
                    <a:bodyPr/>
                    <a:lstStyle/>
                    <a:p>
                      <a:pPr algn="ctr"/>
                      <a:r>
                        <a:rPr lang="en-IN" sz="2400" dirty="0"/>
                        <a:t>No duplicate packets</a:t>
                      </a:r>
                      <a:endParaRPr lang="en-IN" sz="2400" dirty="0">
                        <a:latin typeface="Bahnschrift" panose="020B0502040204020203" pitchFamily="34" charset="0"/>
                      </a:endParaRPr>
                    </a:p>
                  </a:txBody>
                  <a:tcPr anchor="ctr"/>
                </a:tc>
                <a:tc>
                  <a:txBody>
                    <a:bodyPr/>
                    <a:lstStyle/>
                    <a:p>
                      <a:pPr algn="ctr"/>
                      <a:r>
                        <a:rPr lang="en-IN" sz="2400" dirty="0"/>
                        <a:t>Duplicate packets are present</a:t>
                      </a:r>
                      <a:endParaRPr lang="en-IN" sz="2400" dirty="0">
                        <a:latin typeface="Bahnschrift" panose="020B0502040204020203" pitchFamily="34" charset="0"/>
                      </a:endParaRPr>
                    </a:p>
                  </a:txBody>
                  <a:tcPr anchor="ctr"/>
                </a:tc>
                <a:extLst>
                  <a:ext uri="{0D108BD9-81ED-4DB2-BD59-A6C34878D82A}">
                    <a16:rowId xmlns:a16="http://schemas.microsoft.com/office/drawing/2014/main" val="2697431767"/>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body" idx="1"/>
          </p:nvPr>
        </p:nvSpPr>
        <p:spPr>
          <a:xfrm>
            <a:off x="269835" y="1371272"/>
            <a:ext cx="8654246" cy="4994911"/>
          </a:xfrm>
          <a:prstGeom prst="rect">
            <a:avLst/>
          </a:prstGeom>
          <a:noFill/>
          <a:ln>
            <a:noFill/>
          </a:ln>
        </p:spPr>
        <p:txBody>
          <a:bodyPr spcFirstLastPara="1" wrap="square" lIns="91425" tIns="45700" rIns="91425" bIns="45700" anchor="t" anchorCtr="0">
            <a:noAutofit/>
          </a:bodyPr>
          <a:lstStyle/>
          <a:p>
            <a:pPr marL="622300" marR="99060" lvl="0" indent="-609600" algn="just" rtl="0">
              <a:lnSpc>
                <a:spcPct val="150000"/>
              </a:lnSpc>
              <a:spcBef>
                <a:spcPts val="0"/>
              </a:spcBef>
              <a:spcAft>
                <a:spcPts val="0"/>
              </a:spcAft>
              <a:buClr>
                <a:srgbClr val="3333CC"/>
              </a:buClr>
              <a:buSzPts val="2590"/>
              <a:buAutoNum type="alphaLcParenR"/>
            </a:pPr>
            <a:r>
              <a:rPr lang="en-US" sz="2590" dirty="0">
                <a:ea typeface="Times New Roman"/>
                <a:cs typeface="Times New Roman"/>
                <a:sym typeface="Times New Roman"/>
              </a:rPr>
              <a:t>The least-cost route between any two nodes is the route with </a:t>
            </a:r>
            <a:r>
              <a:rPr lang="en-US" sz="2590" dirty="0">
                <a:solidFill>
                  <a:srgbClr val="FF0000"/>
                </a:solidFill>
                <a:ea typeface="Times New Roman"/>
                <a:cs typeface="Times New Roman"/>
                <a:sym typeface="Times New Roman"/>
              </a:rPr>
              <a:t> minimum distance</a:t>
            </a:r>
            <a:r>
              <a:rPr lang="en-US" sz="2590" dirty="0">
                <a:ea typeface="Times New Roman"/>
                <a:cs typeface="Times New Roman"/>
                <a:sym typeface="Times New Roman"/>
              </a:rPr>
              <a:t>.</a:t>
            </a:r>
            <a:endParaRPr dirty="0"/>
          </a:p>
          <a:p>
            <a:pPr marL="622300" marR="5080" lvl="0" indent="-609600" algn="just" rtl="0">
              <a:lnSpc>
                <a:spcPct val="150000"/>
              </a:lnSpc>
              <a:spcBef>
                <a:spcPts val="600"/>
              </a:spcBef>
              <a:spcAft>
                <a:spcPts val="0"/>
              </a:spcAft>
              <a:buClr>
                <a:srgbClr val="3333CC"/>
              </a:buClr>
              <a:buSzPts val="2590"/>
              <a:buAutoNum type="alphaLcParenR"/>
            </a:pPr>
            <a:r>
              <a:rPr lang="en-US" sz="2590" dirty="0">
                <a:ea typeface="Times New Roman"/>
                <a:cs typeface="Times New Roman"/>
                <a:sym typeface="Times New Roman"/>
              </a:rPr>
              <a:t>Each node maintains a vector(table) of </a:t>
            </a:r>
            <a:r>
              <a:rPr lang="en-US" sz="2590" dirty="0">
                <a:solidFill>
                  <a:srgbClr val="00AFEF"/>
                </a:solidFill>
                <a:ea typeface="Times New Roman"/>
                <a:cs typeface="Times New Roman"/>
                <a:sym typeface="Times New Roman"/>
              </a:rPr>
              <a:t>minimum distances </a:t>
            </a:r>
            <a:r>
              <a:rPr lang="en-US" sz="2590" dirty="0">
                <a:ea typeface="Times New Roman"/>
                <a:cs typeface="Times New Roman"/>
                <a:sym typeface="Times New Roman"/>
              </a:rPr>
              <a:t>to  every node.</a:t>
            </a:r>
            <a:endParaRPr dirty="0"/>
          </a:p>
          <a:p>
            <a:pPr marL="622300" marR="137795" lvl="0" indent="-609600" algn="just" rtl="0">
              <a:lnSpc>
                <a:spcPct val="150000"/>
              </a:lnSpc>
              <a:spcBef>
                <a:spcPts val="600"/>
              </a:spcBef>
              <a:spcAft>
                <a:spcPts val="0"/>
              </a:spcAft>
              <a:buClr>
                <a:srgbClr val="3333CC"/>
              </a:buClr>
              <a:buSzPts val="2590"/>
              <a:buAutoNum type="alphaLcParenR"/>
            </a:pPr>
            <a:r>
              <a:rPr lang="en-US" sz="2590" dirty="0">
                <a:ea typeface="Times New Roman"/>
                <a:cs typeface="Times New Roman"/>
                <a:sym typeface="Times New Roman"/>
              </a:rPr>
              <a:t>The table at </a:t>
            </a:r>
            <a:r>
              <a:rPr lang="en-US" sz="2590" dirty="0">
                <a:solidFill>
                  <a:srgbClr val="FF0000"/>
                </a:solidFill>
                <a:ea typeface="Times New Roman"/>
                <a:cs typeface="Times New Roman"/>
                <a:sym typeface="Times New Roman"/>
              </a:rPr>
              <a:t>each node also guides the packets </a:t>
            </a:r>
            <a:r>
              <a:rPr lang="en-US" sz="2590" dirty="0">
                <a:ea typeface="Times New Roman"/>
                <a:cs typeface="Times New Roman"/>
                <a:sym typeface="Times New Roman"/>
              </a:rPr>
              <a:t>to the desired  node by showing the showing the next hop routing.</a:t>
            </a:r>
            <a:endParaRPr sz="2590" dirty="0">
              <a:ea typeface="Times New Roman"/>
              <a:cs typeface="Times New Roman"/>
              <a:sym typeface="Times New Roman"/>
            </a:endParaRPr>
          </a:p>
        </p:txBody>
      </p:sp>
      <p:sp>
        <p:nvSpPr>
          <p:cNvPr id="140" name="Google Shape;140;p20"/>
          <p:cNvSpPr txBox="1">
            <a:spLocks noGrp="1"/>
          </p:cNvSpPr>
          <p:nvPr>
            <p:ph type="title"/>
          </p:nvPr>
        </p:nvSpPr>
        <p:spPr>
          <a:xfrm>
            <a:off x="269834" y="-30786"/>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Distance Vector Routing</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0"/>
          <p:cNvSpPr txBox="1">
            <a:spLocks noGrp="1"/>
          </p:cNvSpPr>
          <p:nvPr>
            <p:ph type="title"/>
          </p:nvPr>
        </p:nvSpPr>
        <p:spPr>
          <a:xfrm>
            <a:off x="269834" y="-30786"/>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dirty="0"/>
              <a:t>Distance Vector Routing</a:t>
            </a:r>
            <a:endParaRPr dirty="0"/>
          </a:p>
        </p:txBody>
      </p:sp>
      <p:sp>
        <p:nvSpPr>
          <p:cNvPr id="3" name="Text Placeholder 2">
            <a:extLst>
              <a:ext uri="{FF2B5EF4-FFF2-40B4-BE49-F238E27FC236}">
                <a16:creationId xmlns:a16="http://schemas.microsoft.com/office/drawing/2014/main" id="{08D1879A-9752-4918-AB04-F47FDFB619DE}"/>
              </a:ext>
            </a:extLst>
          </p:cNvPr>
          <p:cNvSpPr>
            <a:spLocks noGrp="1"/>
          </p:cNvSpPr>
          <p:nvPr>
            <p:ph type="body" idx="1"/>
          </p:nvPr>
        </p:nvSpPr>
        <p:spPr/>
        <p:txBody>
          <a:bodyPr/>
          <a:lstStyle/>
          <a:p>
            <a:pPr marL="0" lvl="0" indent="0" algn="just" rtl="0">
              <a:lnSpc>
                <a:spcPct val="150000"/>
              </a:lnSpc>
              <a:spcBef>
                <a:spcPts val="1000"/>
              </a:spcBef>
              <a:spcAft>
                <a:spcPts val="0"/>
              </a:spcAft>
              <a:buSzPts val="2590"/>
              <a:buNone/>
            </a:pPr>
            <a:r>
              <a:rPr lang="en-US" sz="2800" dirty="0">
                <a:ea typeface="Times New Roman"/>
                <a:cs typeface="Times New Roman"/>
                <a:sym typeface="Times New Roman"/>
              </a:rPr>
              <a:t>Example:</a:t>
            </a:r>
          </a:p>
          <a:p>
            <a:pPr marL="0" lvl="0" indent="0" algn="just" rtl="0">
              <a:lnSpc>
                <a:spcPct val="150000"/>
              </a:lnSpc>
              <a:spcBef>
                <a:spcPts val="1000"/>
              </a:spcBef>
              <a:spcAft>
                <a:spcPts val="0"/>
              </a:spcAft>
              <a:buSzPts val="2590"/>
              <a:buNone/>
            </a:pPr>
            <a:r>
              <a:rPr lang="en-US" dirty="0">
                <a:ea typeface="Times New Roman"/>
                <a:cs typeface="Times New Roman"/>
                <a:sym typeface="Times New Roman"/>
              </a:rPr>
              <a:t>Assume each </a:t>
            </a:r>
            <a:r>
              <a:rPr lang="en-US" dirty="0">
                <a:solidFill>
                  <a:srgbClr val="7030A0"/>
                </a:solidFill>
                <a:ea typeface="Times New Roman"/>
                <a:cs typeface="Times New Roman"/>
                <a:sym typeface="Times New Roman"/>
              </a:rPr>
              <a:t>nodes as the cities. Lines as the roads </a:t>
            </a:r>
            <a:r>
              <a:rPr lang="en-US" dirty="0">
                <a:ea typeface="Times New Roman"/>
                <a:cs typeface="Times New Roman"/>
                <a:sym typeface="Times New Roman"/>
              </a:rPr>
              <a:t>connecting them.</a:t>
            </a:r>
            <a:endParaRPr lang="en-US" sz="2800" dirty="0">
              <a:ea typeface="Times New Roman"/>
              <a:cs typeface="Times New Roman"/>
              <a:sym typeface="Times New Roman"/>
            </a:endParaRPr>
          </a:p>
        </p:txBody>
      </p:sp>
    </p:spTree>
    <p:extLst>
      <p:ext uri="{BB962C8B-B14F-4D97-AF65-F5344CB8AC3E}">
        <p14:creationId xmlns:p14="http://schemas.microsoft.com/office/powerpoint/2010/main" val="57904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Arial"/>
              <a:buNone/>
            </a:pPr>
            <a:r>
              <a:rPr lang="en-US"/>
              <a:t>Final Distance Vector Routing Table</a:t>
            </a:r>
            <a:endParaRPr/>
          </a:p>
        </p:txBody>
      </p:sp>
      <p:sp>
        <p:nvSpPr>
          <p:cNvPr id="146" name="Google Shape;146;p21"/>
          <p:cNvSpPr/>
          <p:nvPr/>
        </p:nvSpPr>
        <p:spPr>
          <a:xfrm>
            <a:off x="413359" y="1477035"/>
            <a:ext cx="8191392" cy="4635665"/>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body" idx="1"/>
          </p:nvPr>
        </p:nvSpPr>
        <p:spPr>
          <a:xfrm>
            <a:off x="269833" y="1265130"/>
            <a:ext cx="8654247" cy="5373666"/>
          </a:xfrm>
          <a:prstGeom prst="rect">
            <a:avLst/>
          </a:prstGeom>
          <a:noFill/>
          <a:ln>
            <a:noFill/>
          </a:ln>
        </p:spPr>
        <p:txBody>
          <a:bodyPr spcFirstLastPara="1" wrap="square" lIns="91425" tIns="45700" rIns="91425" bIns="45700" anchor="t" anchorCtr="0">
            <a:noAutofit/>
          </a:bodyPr>
          <a:lstStyle/>
          <a:p>
            <a:pPr marL="622300" lvl="0" indent="-609600" algn="just" rtl="0">
              <a:lnSpc>
                <a:spcPct val="150000"/>
              </a:lnSpc>
              <a:spcBef>
                <a:spcPts val="0"/>
              </a:spcBef>
              <a:spcAft>
                <a:spcPts val="0"/>
              </a:spcAft>
              <a:buClr>
                <a:srgbClr val="3333CC"/>
              </a:buClr>
              <a:buSzPts val="2800"/>
              <a:buAutoNum type="alphaLcParenR"/>
            </a:pPr>
            <a:r>
              <a:rPr lang="en-US" dirty="0">
                <a:ea typeface="Times New Roman"/>
                <a:cs typeface="Times New Roman"/>
                <a:sym typeface="Times New Roman"/>
              </a:rPr>
              <a:t>The table in figure are stable.</a:t>
            </a:r>
            <a:endParaRPr dirty="0"/>
          </a:p>
          <a:p>
            <a:pPr marL="622300" lvl="0" indent="-609600" algn="just" rtl="0">
              <a:lnSpc>
                <a:spcPct val="150000"/>
              </a:lnSpc>
              <a:spcBef>
                <a:spcPts val="600"/>
              </a:spcBef>
              <a:spcAft>
                <a:spcPts val="0"/>
              </a:spcAft>
              <a:buClr>
                <a:srgbClr val="3333CC"/>
              </a:buClr>
              <a:buSzPts val="2800"/>
              <a:buAutoNum type="alphaLcParenR"/>
            </a:pPr>
            <a:r>
              <a:rPr lang="en-US" dirty="0">
                <a:ea typeface="Times New Roman"/>
                <a:cs typeface="Times New Roman"/>
                <a:sym typeface="Times New Roman"/>
              </a:rPr>
              <a:t>Each node knows how to reach any other node and their </a:t>
            </a:r>
            <a:r>
              <a:rPr lang="en-US" dirty="0">
                <a:solidFill>
                  <a:srgbClr val="6F2F9F"/>
                </a:solidFill>
                <a:ea typeface="Times New Roman"/>
                <a:cs typeface="Times New Roman"/>
                <a:sym typeface="Times New Roman"/>
              </a:rPr>
              <a:t>cost</a:t>
            </a:r>
            <a:r>
              <a:rPr lang="en-US" dirty="0">
                <a:ea typeface="Times New Roman"/>
                <a:cs typeface="Times New Roman"/>
                <a:sym typeface="Times New Roman"/>
              </a:rPr>
              <a:t>.</a:t>
            </a:r>
            <a:endParaRPr dirty="0">
              <a:ea typeface="Times New Roman"/>
              <a:cs typeface="Times New Roman"/>
              <a:sym typeface="Times New Roman"/>
            </a:endParaRPr>
          </a:p>
          <a:p>
            <a:pPr marL="622300" marR="402590" lvl="0" indent="-609600" algn="just" rtl="0">
              <a:lnSpc>
                <a:spcPct val="150000"/>
              </a:lnSpc>
              <a:spcBef>
                <a:spcPts val="600"/>
              </a:spcBef>
              <a:spcAft>
                <a:spcPts val="0"/>
              </a:spcAft>
              <a:buClr>
                <a:srgbClr val="3333CC"/>
              </a:buClr>
              <a:buSzPts val="2800"/>
              <a:buAutoNum type="alphaLcParenR"/>
            </a:pPr>
            <a:r>
              <a:rPr lang="en-US" dirty="0">
                <a:ea typeface="Times New Roman"/>
                <a:cs typeface="Times New Roman"/>
                <a:sym typeface="Times New Roman"/>
              </a:rPr>
              <a:t>At the beginning, each node know the cost of itself and its  immediate neighbor.[those node directly connected to it.]</a:t>
            </a:r>
            <a:endParaRPr dirty="0"/>
          </a:p>
        </p:txBody>
      </p:sp>
      <p:sp>
        <p:nvSpPr>
          <p:cNvPr id="152" name="Google Shape;152;p22"/>
          <p:cNvSpPr txBox="1">
            <a:spLocks noGrp="1"/>
          </p:cNvSpPr>
          <p:nvPr>
            <p:ph type="title"/>
          </p:nvPr>
        </p:nvSpPr>
        <p:spPr>
          <a:xfrm>
            <a:off x="269833" y="0"/>
            <a:ext cx="8654247" cy="106487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000"/>
              <a:buFont typeface="Arial"/>
              <a:buNone/>
            </a:pPr>
            <a:r>
              <a:rPr lang="en-US" dirty="0">
                <a:ea typeface="Arial"/>
                <a:sym typeface="Arial"/>
              </a:rPr>
              <a:t>Initialization</a:t>
            </a:r>
            <a:endParaRPr dirty="0">
              <a:ea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1949</Words>
  <Application>Microsoft Office PowerPoint</Application>
  <PresentationFormat>On-screen Show (4:3)</PresentationFormat>
  <Paragraphs>797</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Bahnschrift</vt:lpstr>
      <vt:lpstr>Bahnschrift SemiBold</vt:lpstr>
      <vt:lpstr>Calibri</vt:lpstr>
      <vt:lpstr>Times New Roman</vt:lpstr>
      <vt:lpstr>Office Theme</vt:lpstr>
      <vt:lpstr>PowerPoint Presentation</vt:lpstr>
      <vt:lpstr>PowerPoint Presentation</vt:lpstr>
      <vt:lpstr>Unicast</vt:lpstr>
      <vt:lpstr>Routing Protocol</vt:lpstr>
      <vt:lpstr>Types of Protocol</vt:lpstr>
      <vt:lpstr>Distance Vector Routing</vt:lpstr>
      <vt:lpstr>Distance Vector Routing</vt:lpstr>
      <vt:lpstr>Final Distance Vector Routing Table</vt:lpstr>
      <vt:lpstr>Initialization</vt:lpstr>
      <vt:lpstr>Initialization</vt:lpstr>
      <vt:lpstr>Initialization of tables in distance vector routing (DVR)</vt:lpstr>
      <vt:lpstr>Sharing in distance vector routing (DVR)</vt:lpstr>
      <vt:lpstr>Sharing in distance vector routing (DVR)</vt:lpstr>
      <vt:lpstr>Updating in distance vector routing example:  C to A</vt:lpstr>
      <vt:lpstr>When to Share in distance vector routing (DVR)</vt:lpstr>
      <vt:lpstr>When to Share in distance vector routing (DVR)</vt:lpstr>
      <vt:lpstr>Distance vector routing</vt:lpstr>
      <vt:lpstr>Distance vector routing</vt:lpstr>
      <vt:lpstr>LINK State Routing</vt:lpstr>
      <vt:lpstr>Link State routing</vt:lpstr>
      <vt:lpstr>Link State Routing</vt:lpstr>
      <vt:lpstr>Link State Routing</vt:lpstr>
      <vt:lpstr>Link State Knowledge</vt:lpstr>
      <vt:lpstr>Link State routing</vt:lpstr>
      <vt:lpstr>Link State Routing</vt:lpstr>
      <vt:lpstr>Link State Routing</vt:lpstr>
      <vt:lpstr>Link State Routing</vt:lpstr>
      <vt:lpstr>Link State Routing</vt:lpstr>
      <vt:lpstr>Link State Routing</vt:lpstr>
      <vt:lpstr>Link State Routing</vt:lpstr>
      <vt:lpstr>Sharing</vt:lpstr>
      <vt:lpstr>Link State Routing</vt:lpstr>
      <vt:lpstr>Link State Routing</vt:lpstr>
      <vt:lpstr>Link State Routing</vt:lpstr>
      <vt:lpstr>Link State Routing</vt:lpstr>
      <vt:lpstr>Working of Dijstra Algorithm</vt:lpstr>
      <vt:lpstr>Working of Dijstra Algorithm</vt:lpstr>
      <vt:lpstr>Working of Dijstra Algorithm</vt:lpstr>
      <vt:lpstr>Working of Dijstra Algorithm</vt:lpstr>
      <vt:lpstr>Working of Dijstra Algorithm</vt:lpstr>
      <vt:lpstr>Will make routing table  </vt:lpstr>
      <vt:lpstr>Will make routing table  </vt:lpstr>
      <vt:lpstr>Path Vector Routing</vt:lpstr>
      <vt:lpstr>Path Vector Routing</vt:lpstr>
      <vt:lpstr>Path Vector Routing</vt:lpstr>
      <vt:lpstr>Path</vt:lpstr>
      <vt:lpstr>Reachability</vt:lpstr>
      <vt:lpstr>Reachability</vt:lpstr>
      <vt:lpstr>Path Vector routing</vt:lpstr>
      <vt:lpstr>Path Vector routing</vt:lpstr>
      <vt:lpstr>Routing Algorithm</vt:lpstr>
      <vt:lpstr>Classification of Routing Algorithms</vt:lpstr>
      <vt:lpstr>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 Har Mahadev</dc:creator>
  <cp:lastModifiedBy>Rajni Bhalla</cp:lastModifiedBy>
  <cp:revision>5</cp:revision>
  <dcterms:modified xsi:type="dcterms:W3CDTF">2021-02-03T08:12:45Z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560496</vt:lpwstr>
  </property>
  <property fmtid="{D5CDD505-2E9C-101B-9397-08002B2CF9AE}" name="NXPowerLiteSettings" pid="3">
    <vt:lpwstr>C6200358026400</vt:lpwstr>
  </property>
  <property fmtid="{D5CDD505-2E9C-101B-9397-08002B2CF9AE}" name="NXPowerLiteVersion" pid="4">
    <vt:lpwstr>D8.0.4</vt:lpwstr>
  </property>
</Properties>
</file>