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59" r:id="rId5"/>
    <p:sldId id="260" r:id="rId6"/>
    <p:sldId id="262" r:id="rId7"/>
    <p:sldId id="263" r:id="rId8"/>
    <p:sldId id="264" r:id="rId9"/>
    <p:sldId id="265" r:id="rId10"/>
    <p:sldId id="267" r:id="rId11"/>
    <p:sldId id="277" r:id="rId12"/>
    <p:sldId id="268" r:id="rId13"/>
    <p:sldId id="278" r:id="rId14"/>
    <p:sldId id="269" r:id="rId15"/>
    <p:sldId id="279" r:id="rId16"/>
    <p:sldId id="281" r:id="rId17"/>
    <p:sldId id="282" r:id="rId18"/>
    <p:sldId id="283" r:id="rId19"/>
    <p:sldId id="284" r:id="rId20"/>
    <p:sldId id="276" r:id="rId21"/>
    <p:sldId id="286" r:id="rId22"/>
    <p:sldId id="271" r:id="rId23"/>
    <p:sldId id="272" r:id="rId24"/>
    <p:sldId id="275" r:id="rId25"/>
    <p:sldId id="25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BE1"/>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15D018-A06C-4F25-9992-4657BA38140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57" r="12057" b="6"/>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5759DA7-AB0C-480D-8EF0-04AF322DD8CF}"/>
              </a:ext>
            </a:extLst>
          </p:cNvPr>
          <p:cNvSpPr/>
          <p:nvPr userDrawn="1"/>
        </p:nvSpPr>
        <p:spPr>
          <a:xfrm>
            <a:off x="0" y="0"/>
            <a:ext cx="9144000" cy="6858000"/>
          </a:xfrm>
          <a:prstGeom prst="rect">
            <a:avLst/>
          </a:prstGeom>
          <a:gradFill flip="none" rotWithShape="1">
            <a:gsLst>
              <a:gs pos="0">
                <a:srgbClr val="7030A0"/>
              </a:gs>
              <a:gs pos="49000">
                <a:schemeClr val="accent1">
                  <a:lumMod val="45000"/>
                  <a:lumOff val="55000"/>
                  <a:alpha val="11000"/>
                </a:schemeClr>
              </a:gs>
              <a:gs pos="100000">
                <a:srgbClr val="7030A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54EAE0-E4AA-44C1-8693-321328EE8989}"/>
              </a:ext>
            </a:extLst>
          </p:cNvPr>
          <p:cNvSpPr/>
          <p:nvPr userDrawn="1"/>
        </p:nvSpPr>
        <p:spPr>
          <a:xfrm>
            <a:off x="0" y="4043375"/>
            <a:ext cx="2514600" cy="828675"/>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00B0F0"/>
                </a:solidFill>
                <a:latin typeface="Bahnschrift SemiBold" panose="020B0502040204020203" pitchFamily="34" charset="0"/>
              </a:rPr>
              <a:t>ECAP453</a:t>
            </a:r>
            <a:endParaRPr lang="en-US" sz="4400" b="1" dirty="0">
              <a:solidFill>
                <a:srgbClr val="00B0F0"/>
              </a:solidFill>
              <a:latin typeface="Bahnschrift SemiBold" panose="020B0502040204020203" pitchFamily="34" charset="0"/>
            </a:endParaRPr>
          </a:p>
        </p:txBody>
      </p:sp>
      <p:sp>
        <p:nvSpPr>
          <p:cNvPr id="13" name="Rectangle 12">
            <a:extLst>
              <a:ext uri="{FF2B5EF4-FFF2-40B4-BE49-F238E27FC236}">
                <a16:creationId xmlns:a16="http://schemas.microsoft.com/office/drawing/2014/main" id="{7ACCF02B-1417-4DC5-8BAD-485667C840BA}"/>
              </a:ext>
            </a:extLst>
          </p:cNvPr>
          <p:cNvSpPr/>
          <p:nvPr userDrawn="1"/>
        </p:nvSpPr>
        <p:spPr>
          <a:xfrm>
            <a:off x="0" y="4872050"/>
            <a:ext cx="7029452" cy="485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1" i="0" u="none" strike="noStrike" dirty="0">
                <a:solidFill>
                  <a:schemeClr val="bg1"/>
                </a:solidFill>
                <a:effectLst/>
                <a:latin typeface="Bahnschrift SemiBold" panose="020B0502040204020203" pitchFamily="34" charset="0"/>
              </a:rPr>
              <a:t> DATA COMMUNICATION AND NETWORKING</a:t>
            </a:r>
            <a:endParaRPr lang="en-US" sz="2400" dirty="0">
              <a:solidFill>
                <a:schemeClr val="bg1"/>
              </a:solidFill>
              <a:latin typeface="Bahnschrift SemiBold" panose="020B0502040204020203" pitchFamily="34" charset="0"/>
            </a:endParaRPr>
          </a:p>
        </p:txBody>
      </p:sp>
      <p:sp>
        <p:nvSpPr>
          <p:cNvPr id="14" name="Rectangle: Rounded Corners 13">
            <a:extLst>
              <a:ext uri="{FF2B5EF4-FFF2-40B4-BE49-F238E27FC236}">
                <a16:creationId xmlns:a16="http://schemas.microsoft.com/office/drawing/2014/main" id="{24894B1A-622A-44CC-AE12-81B13D7B4CD2}"/>
              </a:ext>
            </a:extLst>
          </p:cNvPr>
          <p:cNvSpPr/>
          <p:nvPr userDrawn="1"/>
        </p:nvSpPr>
        <p:spPr>
          <a:xfrm>
            <a:off x="6529388" y="5630459"/>
            <a:ext cx="2486024" cy="48577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Bahnschrift SemiBold" panose="020B0502040204020203" pitchFamily="34" charset="0"/>
              </a:rPr>
              <a:t>Dr. Rajni Bhalla</a:t>
            </a:r>
          </a:p>
        </p:txBody>
      </p:sp>
      <p:cxnSp>
        <p:nvCxnSpPr>
          <p:cNvPr id="16" name="Straight Connector 15">
            <a:extLst>
              <a:ext uri="{FF2B5EF4-FFF2-40B4-BE49-F238E27FC236}">
                <a16:creationId xmlns:a16="http://schemas.microsoft.com/office/drawing/2014/main" id="{A608A9A3-B3FC-41EB-84F4-C5FAF148F031}"/>
              </a:ext>
            </a:extLst>
          </p:cNvPr>
          <p:cNvCxnSpPr>
            <a:cxnSpLocks/>
          </p:cNvCxnSpPr>
          <p:nvPr userDrawn="1"/>
        </p:nvCxnSpPr>
        <p:spPr>
          <a:xfrm flipV="1">
            <a:off x="6529388" y="6130277"/>
            <a:ext cx="2486025" cy="14264"/>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C62F2D8-735A-4D19-8675-71F30164B703}"/>
              </a:ext>
            </a:extLst>
          </p:cNvPr>
          <p:cNvSpPr txBox="1"/>
          <p:nvPr userDrawn="1"/>
        </p:nvSpPr>
        <p:spPr>
          <a:xfrm>
            <a:off x="6400801" y="6145469"/>
            <a:ext cx="2614611" cy="400110"/>
          </a:xfrm>
          <a:prstGeom prst="rect">
            <a:avLst/>
          </a:prstGeom>
          <a:noFill/>
        </p:spPr>
        <p:txBody>
          <a:bodyPr wrap="square" rtlCol="0">
            <a:spAutoFit/>
          </a:bodyPr>
          <a:lstStyle/>
          <a:p>
            <a:pPr algn="r"/>
            <a:r>
              <a:rPr lang="en-IN" sz="2000" b="0" dirty="0">
                <a:solidFill>
                  <a:schemeClr val="bg1"/>
                </a:solidFill>
                <a:latin typeface="Bahnschrift SemiBold" panose="020B0502040204020203" pitchFamily="34" charset="0"/>
              </a:rPr>
              <a:t>Associate Professor</a:t>
            </a:r>
            <a:endParaRPr lang="en-US" sz="2000" b="0" dirty="0">
              <a:solidFill>
                <a:schemeClr val="bg1"/>
              </a:solidFill>
              <a:latin typeface="Bahnschrift SemiBold" panose="020B0502040204020203" pitchFamily="34" charset="0"/>
            </a:endParaRPr>
          </a:p>
        </p:txBody>
      </p:sp>
      <p:cxnSp>
        <p:nvCxnSpPr>
          <p:cNvPr id="32" name="Straight Connector 31">
            <a:extLst>
              <a:ext uri="{FF2B5EF4-FFF2-40B4-BE49-F238E27FC236}">
                <a16:creationId xmlns:a16="http://schemas.microsoft.com/office/drawing/2014/main" id="{383BB2C2-8BFC-4320-BC1D-9175D97C1061}"/>
              </a:ext>
            </a:extLst>
          </p:cNvPr>
          <p:cNvCxnSpPr>
            <a:cxnSpLocks/>
          </p:cNvCxnSpPr>
          <p:nvPr userDrawn="1"/>
        </p:nvCxnSpPr>
        <p:spPr>
          <a:xfrm flipV="1">
            <a:off x="6529388" y="6546507"/>
            <a:ext cx="2486025" cy="142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0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68426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23932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72659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A19ED5-793D-48B4-AF84-08BFCFF7C032}"/>
              </a:ext>
            </a:extLst>
          </p:cNvPr>
          <p:cNvSpPr/>
          <p:nvPr userDrawn="1"/>
        </p:nvSpPr>
        <p:spPr>
          <a:xfrm>
            <a:off x="0" y="-1"/>
            <a:ext cx="9144000" cy="1933304"/>
          </a:xfrm>
          <a:prstGeom prst="rect">
            <a:avLst/>
          </a:prstGeom>
          <a:gradFill flip="none" rotWithShape="1">
            <a:gsLst>
              <a:gs pos="96000">
                <a:schemeClr val="accent6">
                  <a:lumMod val="5000"/>
                  <a:lumOff val="95000"/>
                  <a:alpha val="0"/>
                </a:schemeClr>
              </a:gs>
              <a:gs pos="45000">
                <a:schemeClr val="accent1">
                  <a:lumMod val="60000"/>
                  <a:lumOff val="40000"/>
                </a:schemeClr>
              </a:gs>
              <a:gs pos="0">
                <a:srgbClr val="7030A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52" name="Picture 4">
            <a:extLst>
              <a:ext uri="{FF2B5EF4-FFF2-40B4-BE49-F238E27FC236}">
                <a16:creationId xmlns:a16="http://schemas.microsoft.com/office/drawing/2014/main" id="{00258770-16A1-4730-BE8B-FF20DF2E6F65}"/>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10000" b="90000" l="10000" r="90000">
                        <a14:foregroundMark x1="74143" y1="55600" x2="74143" y2="55600"/>
                        <a14:foregroundMark x1="57143" y1="36600" x2="57143" y2="36600"/>
                        <a14:foregroundMark x1="63857" y1="38800" x2="63857" y2="38800"/>
                        <a14:foregroundMark x1="65000" y1="32600" x2="65000" y2="32600"/>
                        <a14:foregroundMark x1="64286" y1="26600" x2="64286" y2="26600"/>
                        <a14:foregroundMark x1="39143" y1="26600" x2="39143" y2="26600"/>
                        <a14:foregroundMark x1="39000" y1="33400" x2="39000" y2="33400"/>
                        <a14:foregroundMark x1="39429" y1="38800" x2="39429" y2="38800"/>
                        <a14:backgroundMark x1="51571" y1="55000" x2="51571" y2="55000"/>
                      </a14:backgroundRemoval>
                    </a14:imgEffect>
                  </a14:imgLayer>
                </a14:imgProps>
              </a:ext>
              <a:ext uri="{28A0092B-C50C-407E-A947-70E740481C1C}">
                <a14:useLocalDpi xmlns:a14="http://schemas.microsoft.com/office/drawing/2010/main" val="0"/>
              </a:ext>
            </a:extLst>
          </a:blip>
          <a:srcRect l="20897" t="5616" r="22245" b="5171"/>
          <a:stretch/>
        </p:blipFill>
        <p:spPr bwMode="auto">
          <a:xfrm>
            <a:off x="7486650" y="136524"/>
            <a:ext cx="1530748" cy="17155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62E51D0B-DA75-4D75-9033-F959EAF3EE9A}"/>
              </a:ext>
            </a:extLst>
          </p:cNvPr>
          <p:cNvSpPr>
            <a:spLocks noGrp="1"/>
          </p:cNvSpPr>
          <p:nvPr>
            <p:ph idx="1" hasCustomPrompt="1"/>
          </p:nvPr>
        </p:nvSpPr>
        <p:spPr>
          <a:xfrm>
            <a:off x="362268" y="2069828"/>
            <a:ext cx="8419464" cy="4283711"/>
          </a:xfrm>
        </p:spPr>
        <p:txBody>
          <a:bodyPr/>
          <a:lstStyle>
            <a:lvl1pPr>
              <a:lnSpc>
                <a:spcPct val="150000"/>
              </a:lnSpc>
              <a:buClr>
                <a:srgbClr val="49A0B1"/>
              </a:buClr>
              <a:defRPr>
                <a:latin typeface="Bahnschrift" panose="020B0502040204020203" pitchFamily="34" charset="0"/>
              </a:defRPr>
            </a:lvl1pPr>
            <a:lvl2pPr>
              <a:lnSpc>
                <a:spcPct val="150000"/>
              </a:lnSpc>
              <a:buClr>
                <a:srgbClr val="49A0B1"/>
              </a:buClr>
              <a:defRPr>
                <a:latin typeface="Bahnschrift" panose="020B0502040204020203" pitchFamily="34" charset="0"/>
              </a:defRPr>
            </a:lvl2pPr>
            <a:lvl3pPr>
              <a:buClr>
                <a:srgbClr val="49A0B1"/>
              </a:buClr>
              <a:defRPr/>
            </a:lvl3pPr>
            <a:lvl4pPr>
              <a:buClr>
                <a:srgbClr val="49A0B1"/>
              </a:buClr>
              <a:defRPr/>
            </a:lvl4pPr>
            <a:lvl5pPr>
              <a:buClr>
                <a:srgbClr val="49A0B1"/>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
        <p:nvSpPr>
          <p:cNvPr id="2" name="Rectangle 1">
            <a:extLst>
              <a:ext uri="{FF2B5EF4-FFF2-40B4-BE49-F238E27FC236}">
                <a16:creationId xmlns:a16="http://schemas.microsoft.com/office/drawing/2014/main" id="{4C0A2F7D-4116-4588-8A00-A615E67BDBC2}"/>
              </a:ext>
            </a:extLst>
          </p:cNvPr>
          <p:cNvSpPr/>
          <p:nvPr userDrawn="1"/>
        </p:nvSpPr>
        <p:spPr>
          <a:xfrm>
            <a:off x="628650" y="136524"/>
            <a:ext cx="3220019" cy="171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Outcomes</a:t>
            </a:r>
            <a:endParaRPr lang="en-US" sz="4400" dirty="0">
              <a:latin typeface="Bahnschrift SemiBold" panose="020B0502040204020203" pitchFamily="34" charset="0"/>
            </a:endParaRPr>
          </a:p>
        </p:txBody>
      </p:sp>
    </p:spTree>
    <p:extLst>
      <p:ext uri="{BB962C8B-B14F-4D97-AF65-F5344CB8AC3E}">
        <p14:creationId xmlns:p14="http://schemas.microsoft.com/office/powerpoint/2010/main" val="221902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B86E7-B855-48D8-AF59-BE3BA3BF5572}"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206640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B86E7-B855-48D8-AF59-BE3BA3BF5572}"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10095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B86E7-B855-48D8-AF59-BE3BA3BF5572}" type="datetimeFigureOut">
              <a:rPr lang="en-US" smtClean="0"/>
              <a:t>4/1/2021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186612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1 (Grey)">
    <p:bg>
      <p:bgPr>
        <a:blipFill dpi="0" rotWithShape="1">
          <a:blip r:embed="rId2">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6678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23962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gradFill flip="none" rotWithShape="1">
          <a:gsLst>
            <a:gs pos="11000">
              <a:schemeClr val="accent6">
                <a:lumMod val="5000"/>
                <a:lumOff val="95000"/>
                <a:alpha val="0"/>
              </a:schemeClr>
            </a:gs>
            <a:gs pos="55000">
              <a:schemeClr val="accent1">
                <a:lumMod val="60000"/>
                <a:lumOff val="40000"/>
              </a:schemeClr>
            </a:gs>
            <a:gs pos="92000">
              <a:srgbClr val="7030A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8B86E7-B855-48D8-AF59-BE3BA3BF5572}"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3C84D-F1F2-4EEF-AFAF-C90FA4C9F754}" type="slidenum">
              <a:rPr lang="en-US" smtClean="0"/>
              <a:t>‹#›</a:t>
            </a:fld>
            <a:endParaRPr lang="en-US"/>
          </a:p>
        </p:txBody>
      </p:sp>
      <p:sp>
        <p:nvSpPr>
          <p:cNvPr id="6" name="Rectangle: Rounded Corners 5">
            <a:extLst>
              <a:ext uri="{FF2B5EF4-FFF2-40B4-BE49-F238E27FC236}">
                <a16:creationId xmlns:a16="http://schemas.microsoft.com/office/drawing/2014/main" id="{C6ACD418-F8D3-403C-9658-74F8F9EA6A76}"/>
              </a:ext>
            </a:extLst>
          </p:cNvPr>
          <p:cNvSpPr/>
          <p:nvPr userDrawn="1"/>
        </p:nvSpPr>
        <p:spPr>
          <a:xfrm>
            <a:off x="2213655" y="2891971"/>
            <a:ext cx="4716689" cy="10740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33508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0157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86E7-B855-48D8-AF59-BE3BA3BF5572}" type="datetimeFigureOut">
              <a:rPr lang="en-US" smtClean="0"/>
              <a:t>4/1/2021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3C84D-F1F2-4EEF-AFAF-C90FA4C9F754}" type="slidenum">
              <a:rPr lang="en-US" smtClean="0"/>
              <a:t>‹#›</a:t>
            </a:fld>
            <a:endParaRPr lang="en-US"/>
          </a:p>
        </p:txBody>
      </p:sp>
    </p:spTree>
    <p:extLst>
      <p:ext uri="{BB962C8B-B14F-4D97-AF65-F5344CB8AC3E}">
        <p14:creationId xmlns:p14="http://schemas.microsoft.com/office/powerpoint/2010/main" val="774413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7" r:id="rId7"/>
    <p:sldLayoutId id="2147483666"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9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99F256-BBE5-4A99-819E-8462F3C0B0DC}"/>
              </a:ext>
            </a:extLst>
          </p:cNvPr>
          <p:cNvSpPr>
            <a:spLocks noGrp="1"/>
          </p:cNvSpPr>
          <p:nvPr>
            <p:ph idx="1"/>
          </p:nvPr>
        </p:nvSpPr>
        <p:spPr>
          <a:xfrm>
            <a:off x="269834" y="1361441"/>
            <a:ext cx="8654246" cy="2067560"/>
          </a:xfrm>
        </p:spPr>
        <p:txBody>
          <a:bodyPr>
            <a:normAutofit/>
          </a:bodyPr>
          <a:lstStyle/>
          <a:p>
            <a:pPr marL="0" indent="0" algn="l" fontAlgn="base">
              <a:lnSpc>
                <a:spcPct val="150000"/>
              </a:lnSpc>
              <a:buNone/>
            </a:pPr>
            <a:r>
              <a:rPr lang="en-US" i="0" dirty="0">
                <a:solidFill>
                  <a:srgbClr val="FF0000"/>
                </a:solidFill>
                <a:effectLst/>
              </a:rPr>
              <a:t>Undirected</a:t>
            </a:r>
          </a:p>
          <a:p>
            <a:pPr marL="457200" lvl="1" indent="0" fontAlgn="base">
              <a:lnSpc>
                <a:spcPct val="150000"/>
              </a:lnSpc>
              <a:buNone/>
            </a:pPr>
            <a:r>
              <a:rPr lang="en-US" dirty="0">
                <a:solidFill>
                  <a:srgbClr val="0A0A23"/>
                </a:solidFill>
              </a:rPr>
              <a:t>I</a:t>
            </a:r>
            <a:r>
              <a:rPr lang="en-US" b="0" i="0" dirty="0">
                <a:solidFill>
                  <a:srgbClr val="0A0A23"/>
                </a:solidFill>
                <a:effectLst/>
              </a:rPr>
              <a:t>f for every pair of connected nodes, you can go from one node to the other in both directions.</a:t>
            </a:r>
          </a:p>
          <a:p>
            <a:pPr marL="457200" lvl="1" indent="0" fontAlgn="base">
              <a:lnSpc>
                <a:spcPct val="150000"/>
              </a:lnSpc>
              <a:buNone/>
            </a:pPr>
            <a:endParaRPr lang="en-US" b="0" i="0" dirty="0">
              <a:solidFill>
                <a:srgbClr val="0A0A23"/>
              </a:solidFill>
              <a:effectLst/>
            </a:endParaRPr>
          </a:p>
          <a:p>
            <a:pPr marL="0" indent="0">
              <a:lnSpc>
                <a:spcPct val="150000"/>
              </a:lnSpc>
              <a:buNone/>
            </a:pPr>
            <a:endParaRPr lang="en-IN" dirty="0"/>
          </a:p>
        </p:txBody>
      </p:sp>
      <p:sp>
        <p:nvSpPr>
          <p:cNvPr id="3" name="Title 2">
            <a:extLst>
              <a:ext uri="{FF2B5EF4-FFF2-40B4-BE49-F238E27FC236}">
                <a16:creationId xmlns:a16="http://schemas.microsoft.com/office/drawing/2014/main" id="{C58295B3-11E3-4938-B7BC-BFAC7D205828}"/>
              </a:ext>
            </a:extLst>
          </p:cNvPr>
          <p:cNvSpPr>
            <a:spLocks noGrp="1"/>
          </p:cNvSpPr>
          <p:nvPr>
            <p:ph type="title"/>
          </p:nvPr>
        </p:nvSpPr>
        <p:spPr/>
        <p:txBody>
          <a:bodyPr vert="horz" lIns="91440" tIns="45720" rIns="91440" bIns="45720" rtlCol="0" anchor="ctr">
            <a:noAutofit/>
          </a:bodyPr>
          <a:lstStyle/>
          <a:p>
            <a:br>
              <a:rPr lang="en-IN" dirty="0">
                <a:effectLst/>
              </a:rPr>
            </a:br>
            <a:r>
              <a:rPr lang="en-IN" dirty="0">
                <a:effectLst/>
              </a:rPr>
              <a:t>Types of Graphs</a:t>
            </a:r>
            <a:br>
              <a:rPr lang="en-IN" dirty="0">
                <a:effectLst/>
              </a:rPr>
            </a:br>
            <a:endParaRPr lang="en-IN" dirty="0">
              <a:effectLst/>
            </a:endParaRPr>
          </a:p>
        </p:txBody>
      </p:sp>
      <p:pic>
        <p:nvPicPr>
          <p:cNvPr id="4" name="Content Placeholder 3">
            <a:extLst>
              <a:ext uri="{FF2B5EF4-FFF2-40B4-BE49-F238E27FC236}">
                <a16:creationId xmlns:a16="http://schemas.microsoft.com/office/drawing/2014/main" id="{717ECB67-2708-4A6E-891D-58C1E386A9DD}"/>
              </a:ext>
            </a:extLst>
          </p:cNvPr>
          <p:cNvPicPr>
            <a:picLocks noChangeAspect="1"/>
          </p:cNvPicPr>
          <p:nvPr/>
        </p:nvPicPr>
        <p:blipFill rotWithShape="1">
          <a:blip r:embed="rId2"/>
          <a:srcRect l="2141" t="6482" r="50088" b="23875"/>
          <a:stretch/>
        </p:blipFill>
        <p:spPr>
          <a:xfrm>
            <a:off x="2505075" y="3705761"/>
            <a:ext cx="4133850" cy="238760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516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99F256-BBE5-4A99-819E-8462F3C0B0DC}"/>
              </a:ext>
            </a:extLst>
          </p:cNvPr>
          <p:cNvSpPr>
            <a:spLocks noGrp="1"/>
          </p:cNvSpPr>
          <p:nvPr>
            <p:ph idx="1"/>
          </p:nvPr>
        </p:nvSpPr>
        <p:spPr/>
        <p:txBody>
          <a:bodyPr>
            <a:normAutofit/>
          </a:bodyPr>
          <a:lstStyle/>
          <a:p>
            <a:pPr marL="0" indent="0" algn="l" fontAlgn="base">
              <a:lnSpc>
                <a:spcPct val="150000"/>
              </a:lnSpc>
              <a:buNone/>
            </a:pPr>
            <a:r>
              <a:rPr lang="en-US" dirty="0">
                <a:solidFill>
                  <a:srgbClr val="FF0000"/>
                </a:solidFill>
              </a:rPr>
              <a:t>Directed</a:t>
            </a:r>
          </a:p>
          <a:p>
            <a:pPr marL="457200" lvl="1" indent="0" fontAlgn="base">
              <a:lnSpc>
                <a:spcPct val="150000"/>
              </a:lnSpc>
              <a:buNone/>
            </a:pPr>
            <a:r>
              <a:rPr lang="en-US" b="0" i="0" dirty="0">
                <a:solidFill>
                  <a:srgbClr val="0A0A23"/>
                </a:solidFill>
                <a:effectLst/>
              </a:rPr>
              <a:t>If for every pair of connected nodes, you can only go from one node to another in a specific direction. We use arrows instead of simple lines to represent directed edges.</a:t>
            </a:r>
          </a:p>
          <a:p>
            <a:pPr marL="0" indent="0">
              <a:lnSpc>
                <a:spcPct val="150000"/>
              </a:lnSpc>
              <a:buNone/>
            </a:pPr>
            <a:endParaRPr lang="en-IN" dirty="0"/>
          </a:p>
        </p:txBody>
      </p:sp>
      <p:sp>
        <p:nvSpPr>
          <p:cNvPr id="3" name="Title 2">
            <a:extLst>
              <a:ext uri="{FF2B5EF4-FFF2-40B4-BE49-F238E27FC236}">
                <a16:creationId xmlns:a16="http://schemas.microsoft.com/office/drawing/2014/main" id="{C58295B3-11E3-4938-B7BC-BFAC7D205828}"/>
              </a:ext>
            </a:extLst>
          </p:cNvPr>
          <p:cNvSpPr>
            <a:spLocks noGrp="1"/>
          </p:cNvSpPr>
          <p:nvPr>
            <p:ph type="title"/>
          </p:nvPr>
        </p:nvSpPr>
        <p:spPr/>
        <p:txBody>
          <a:bodyPr vert="horz" lIns="91440" tIns="45720" rIns="91440" bIns="45720" rtlCol="0" anchor="ctr">
            <a:noAutofit/>
          </a:bodyPr>
          <a:lstStyle/>
          <a:p>
            <a:br>
              <a:rPr lang="en-IN" dirty="0">
                <a:effectLst/>
              </a:rPr>
            </a:br>
            <a:r>
              <a:rPr lang="en-IN" dirty="0">
                <a:effectLst/>
              </a:rPr>
              <a:t>Types of Graphs</a:t>
            </a:r>
            <a:br>
              <a:rPr lang="en-IN" dirty="0">
                <a:effectLst/>
              </a:rPr>
            </a:br>
            <a:endParaRPr lang="en-IN" dirty="0">
              <a:effectLst/>
            </a:endParaRPr>
          </a:p>
        </p:txBody>
      </p:sp>
      <p:pic>
        <p:nvPicPr>
          <p:cNvPr id="4" name="Content Placeholder 3">
            <a:extLst>
              <a:ext uri="{FF2B5EF4-FFF2-40B4-BE49-F238E27FC236}">
                <a16:creationId xmlns:a16="http://schemas.microsoft.com/office/drawing/2014/main" id="{717ECB67-2708-4A6E-891D-58C1E386A9DD}"/>
              </a:ext>
            </a:extLst>
          </p:cNvPr>
          <p:cNvPicPr>
            <a:picLocks noChangeAspect="1"/>
          </p:cNvPicPr>
          <p:nvPr/>
        </p:nvPicPr>
        <p:blipFill rotWithShape="1">
          <a:blip r:embed="rId2"/>
          <a:srcRect l="51880" t="6849" r="2541" b="24284"/>
          <a:stretch/>
        </p:blipFill>
        <p:spPr>
          <a:xfrm>
            <a:off x="2599941" y="3989521"/>
            <a:ext cx="3944117" cy="236107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9731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361839-0CF9-43BA-85B5-359114FC4EAE}"/>
              </a:ext>
            </a:extLst>
          </p:cNvPr>
          <p:cNvSpPr>
            <a:spLocks noGrp="1"/>
          </p:cNvSpPr>
          <p:nvPr>
            <p:ph idx="1"/>
          </p:nvPr>
        </p:nvSpPr>
        <p:spPr/>
        <p:txBody>
          <a:bodyPr>
            <a:normAutofit lnSpcReduction="10000"/>
          </a:bodyPr>
          <a:lstStyle/>
          <a:p>
            <a:pPr marL="0" indent="0" algn="just" fontAlgn="base">
              <a:buNone/>
            </a:pPr>
            <a:r>
              <a:rPr lang="en-US" i="0" dirty="0">
                <a:solidFill>
                  <a:srgbClr val="FF0000"/>
                </a:solidFill>
                <a:effectLst/>
              </a:rPr>
              <a:t>Weighted Graph </a:t>
            </a:r>
          </a:p>
          <a:p>
            <a:pPr marL="0" indent="0" algn="just" fontAlgn="base">
              <a:lnSpc>
                <a:spcPct val="150000"/>
              </a:lnSpc>
              <a:buNone/>
            </a:pPr>
            <a:r>
              <a:rPr lang="en-US" dirty="0">
                <a:solidFill>
                  <a:srgbClr val="0A0A23"/>
                </a:solidFill>
              </a:rPr>
              <a:t>A</a:t>
            </a:r>
            <a:r>
              <a:rPr lang="en-US" b="0" i="0" dirty="0">
                <a:solidFill>
                  <a:srgbClr val="0A0A23"/>
                </a:solidFill>
                <a:effectLst/>
              </a:rPr>
              <a:t> graph whose edges have a "weight" or "cost". The weight of an edge can represent distance, time, or anything that models the "connection" between the pair of nodes it connects.</a:t>
            </a:r>
          </a:p>
          <a:p>
            <a:pPr marL="0" indent="0" algn="just" fontAlgn="base">
              <a:lnSpc>
                <a:spcPct val="150000"/>
              </a:lnSpc>
              <a:buNone/>
            </a:pPr>
            <a:r>
              <a:rPr lang="en-US" b="0" i="0" dirty="0">
                <a:solidFill>
                  <a:srgbClr val="0A0A23"/>
                </a:solidFill>
                <a:effectLst/>
              </a:rPr>
              <a:t>For example, in the weighted you can see a blue number next to each edge. This number is used to represent the weight of the corresponding edge</a:t>
            </a:r>
          </a:p>
          <a:p>
            <a:pPr marL="0" indent="0" algn="just">
              <a:buNone/>
            </a:pPr>
            <a:endParaRPr lang="en-IN" dirty="0"/>
          </a:p>
        </p:txBody>
      </p:sp>
      <p:sp>
        <p:nvSpPr>
          <p:cNvPr id="3" name="Title 2">
            <a:extLst>
              <a:ext uri="{FF2B5EF4-FFF2-40B4-BE49-F238E27FC236}">
                <a16:creationId xmlns:a16="http://schemas.microsoft.com/office/drawing/2014/main" id="{B6C085EC-E479-4380-9840-19908D4D9F0E}"/>
              </a:ext>
            </a:extLst>
          </p:cNvPr>
          <p:cNvSpPr>
            <a:spLocks noGrp="1"/>
          </p:cNvSpPr>
          <p:nvPr>
            <p:ph type="title"/>
          </p:nvPr>
        </p:nvSpPr>
        <p:spPr/>
        <p:txBody>
          <a:bodyPr vert="horz" lIns="91440" tIns="45720" rIns="91440" bIns="45720" rtlCol="0" anchor="ctr">
            <a:noAutofit/>
          </a:bodyPr>
          <a:lstStyle/>
          <a:p>
            <a:br>
              <a:rPr lang="en-IN" dirty="0">
                <a:effectLst/>
              </a:rPr>
            </a:br>
            <a:r>
              <a:rPr lang="en-IN" dirty="0">
                <a:effectLst/>
              </a:rPr>
              <a:t>Weighted Graphs</a:t>
            </a:r>
            <a:br>
              <a:rPr lang="en-IN" dirty="0">
                <a:effectLst/>
              </a:rPr>
            </a:br>
            <a:endParaRPr lang="en-IN" dirty="0">
              <a:effectLst/>
            </a:endParaRPr>
          </a:p>
        </p:txBody>
      </p:sp>
    </p:spTree>
    <p:extLst>
      <p:ext uri="{BB962C8B-B14F-4D97-AF65-F5344CB8AC3E}">
        <p14:creationId xmlns:p14="http://schemas.microsoft.com/office/powerpoint/2010/main" val="240034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361839-0CF9-43BA-85B5-359114FC4EAE}"/>
              </a:ext>
            </a:extLst>
          </p:cNvPr>
          <p:cNvSpPr>
            <a:spLocks noGrp="1"/>
          </p:cNvSpPr>
          <p:nvPr>
            <p:ph idx="1"/>
          </p:nvPr>
        </p:nvSpPr>
        <p:spPr/>
        <p:txBody>
          <a:bodyPr>
            <a:normAutofit lnSpcReduction="10000"/>
          </a:bodyPr>
          <a:lstStyle/>
          <a:p>
            <a:pPr marL="0" indent="0" algn="just" fontAlgn="base">
              <a:buNone/>
            </a:pPr>
            <a:r>
              <a:rPr lang="en-US" i="0" dirty="0">
                <a:solidFill>
                  <a:srgbClr val="FF0000"/>
                </a:solidFill>
                <a:effectLst/>
              </a:rPr>
              <a:t>Weighted Graph </a:t>
            </a:r>
          </a:p>
          <a:p>
            <a:pPr marL="0" indent="0" algn="just" fontAlgn="base">
              <a:lnSpc>
                <a:spcPct val="150000"/>
              </a:lnSpc>
              <a:buNone/>
            </a:pPr>
            <a:r>
              <a:rPr lang="en-US" dirty="0">
                <a:solidFill>
                  <a:srgbClr val="0A0A23"/>
                </a:solidFill>
              </a:rPr>
              <a:t>A</a:t>
            </a:r>
            <a:r>
              <a:rPr lang="en-US" b="0" i="0" dirty="0">
                <a:solidFill>
                  <a:srgbClr val="0A0A23"/>
                </a:solidFill>
                <a:effectLst/>
              </a:rPr>
              <a:t> graph whose edges have a "weight" or "cost". The weight of an edge can represent distance, time, or anything that models the "connection" between the pair of nodes it connects.</a:t>
            </a:r>
          </a:p>
          <a:p>
            <a:pPr marL="0" indent="0" algn="just" fontAlgn="base">
              <a:lnSpc>
                <a:spcPct val="150000"/>
              </a:lnSpc>
              <a:buNone/>
            </a:pPr>
            <a:r>
              <a:rPr lang="en-US" b="0" i="0" dirty="0">
                <a:solidFill>
                  <a:srgbClr val="0A0A23"/>
                </a:solidFill>
                <a:effectLst/>
              </a:rPr>
              <a:t>For example, in the weighted you can see a blue number next to each edge. This number is used to represent the weight of the corresponding edge</a:t>
            </a:r>
          </a:p>
          <a:p>
            <a:pPr marL="0" indent="0" algn="just">
              <a:buNone/>
            </a:pPr>
            <a:endParaRPr lang="en-IN" dirty="0"/>
          </a:p>
        </p:txBody>
      </p:sp>
      <p:sp>
        <p:nvSpPr>
          <p:cNvPr id="3" name="Title 2">
            <a:extLst>
              <a:ext uri="{FF2B5EF4-FFF2-40B4-BE49-F238E27FC236}">
                <a16:creationId xmlns:a16="http://schemas.microsoft.com/office/drawing/2014/main" id="{B6C085EC-E479-4380-9840-19908D4D9F0E}"/>
              </a:ext>
            </a:extLst>
          </p:cNvPr>
          <p:cNvSpPr>
            <a:spLocks noGrp="1"/>
          </p:cNvSpPr>
          <p:nvPr>
            <p:ph type="title"/>
          </p:nvPr>
        </p:nvSpPr>
        <p:spPr/>
        <p:txBody>
          <a:bodyPr vert="horz" lIns="91440" tIns="45720" rIns="91440" bIns="45720" rtlCol="0" anchor="ctr">
            <a:noAutofit/>
          </a:bodyPr>
          <a:lstStyle/>
          <a:p>
            <a:br>
              <a:rPr lang="en-IN" dirty="0">
                <a:effectLst/>
              </a:rPr>
            </a:br>
            <a:r>
              <a:rPr lang="en-IN" dirty="0">
                <a:effectLst/>
              </a:rPr>
              <a:t>Weighted Graphs</a:t>
            </a:r>
            <a:br>
              <a:rPr lang="en-IN" dirty="0">
                <a:effectLst/>
              </a:rPr>
            </a:br>
            <a:endParaRPr lang="en-IN" dirty="0">
              <a:effectLst/>
            </a:endParaRPr>
          </a:p>
        </p:txBody>
      </p:sp>
    </p:spTree>
    <p:extLst>
      <p:ext uri="{BB962C8B-B14F-4D97-AF65-F5344CB8AC3E}">
        <p14:creationId xmlns:p14="http://schemas.microsoft.com/office/powerpoint/2010/main" val="63542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4CFF04D-587D-47DA-A2FE-29B5CE59CA2A}"/>
              </a:ext>
            </a:extLst>
          </p:cNvPr>
          <p:cNvPicPr>
            <a:picLocks noGrp="1" noChangeAspect="1"/>
          </p:cNvPicPr>
          <p:nvPr>
            <p:ph idx="1"/>
          </p:nvPr>
        </p:nvPicPr>
        <p:blipFill>
          <a:blip r:embed="rId2"/>
          <a:stretch>
            <a:fillRect/>
          </a:stretch>
        </p:blipFill>
        <p:spPr>
          <a:xfrm>
            <a:off x="858044" y="2354262"/>
            <a:ext cx="7477125" cy="3009900"/>
          </a:xfrm>
          <a:prstGeom prst="rect">
            <a:avLst/>
          </a:prstGeom>
        </p:spPr>
      </p:pic>
      <p:sp>
        <p:nvSpPr>
          <p:cNvPr id="3" name="Title 2">
            <a:extLst>
              <a:ext uri="{FF2B5EF4-FFF2-40B4-BE49-F238E27FC236}">
                <a16:creationId xmlns:a16="http://schemas.microsoft.com/office/drawing/2014/main" id="{B22E673D-3434-4F4B-A5C4-BDE28AF4963A}"/>
              </a:ext>
            </a:extLst>
          </p:cNvPr>
          <p:cNvSpPr>
            <a:spLocks noGrp="1"/>
          </p:cNvSpPr>
          <p:nvPr>
            <p:ph type="title"/>
          </p:nvPr>
        </p:nvSpPr>
        <p:spPr/>
        <p:txBody>
          <a:bodyPr vert="horz" lIns="91440" tIns="45720" rIns="91440" bIns="45720" rtlCol="0" anchor="ctr">
            <a:noAutofit/>
          </a:bodyPr>
          <a:lstStyle/>
          <a:p>
            <a:r>
              <a:rPr lang="en-US" dirty="0">
                <a:effectLst/>
              </a:rPr>
              <a:t>Example of weighted graph</a:t>
            </a:r>
            <a:endParaRPr lang="en-IN" dirty="0">
              <a:effectLst/>
            </a:endParaRPr>
          </a:p>
        </p:txBody>
      </p:sp>
    </p:spTree>
    <p:extLst>
      <p:ext uri="{BB962C8B-B14F-4D97-AF65-F5344CB8AC3E}">
        <p14:creationId xmlns:p14="http://schemas.microsoft.com/office/powerpoint/2010/main" val="413152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BE6C394-CE76-442C-AA14-CB198820D42F}"/>
              </a:ext>
            </a:extLst>
          </p:cNvPr>
          <p:cNvGrpSpPr/>
          <p:nvPr/>
        </p:nvGrpSpPr>
        <p:grpSpPr>
          <a:xfrm>
            <a:off x="454541" y="2275524"/>
            <a:ext cx="8234917" cy="2306951"/>
            <a:chOff x="604757" y="2476064"/>
            <a:chExt cx="8234917" cy="2306951"/>
          </a:xfrm>
        </p:grpSpPr>
        <p:sp>
          <p:nvSpPr>
            <p:cNvPr id="3" name="Rectangle: Rounded Corners 2">
              <a:extLst>
                <a:ext uri="{FF2B5EF4-FFF2-40B4-BE49-F238E27FC236}">
                  <a16:creationId xmlns:a16="http://schemas.microsoft.com/office/drawing/2014/main" id="{6A4F2F1A-A09B-4821-972A-330627AB6AEB}"/>
                </a:ext>
              </a:extLst>
            </p:cNvPr>
            <p:cNvSpPr/>
            <p:nvPr/>
          </p:nvSpPr>
          <p:spPr>
            <a:xfrm>
              <a:off x="1195754" y="3088012"/>
              <a:ext cx="7643920" cy="1695003"/>
            </a:xfrm>
            <a:prstGeom prst="roundRect">
              <a:avLst>
                <a:gd name="adj" fmla="val 2844"/>
              </a:avLst>
            </a:prstGeom>
            <a:solidFill>
              <a:srgbClr val="C39BE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dirty="0">
                  <a:solidFill>
                    <a:schemeClr val="tx1"/>
                  </a:solidFill>
                  <a:latin typeface="Bahnschrift" panose="020B0502040204020203" pitchFamily="34" charset="0"/>
                </a:rPr>
                <a:t>These weights are essential for Dijkstra's Algorithm.</a:t>
              </a:r>
            </a:p>
          </p:txBody>
        </p:sp>
        <p:sp>
          <p:nvSpPr>
            <p:cNvPr id="4" name="Oval 3">
              <a:extLst>
                <a:ext uri="{FF2B5EF4-FFF2-40B4-BE49-F238E27FC236}">
                  <a16:creationId xmlns:a16="http://schemas.microsoft.com/office/drawing/2014/main" id="{228240D6-EC9C-4DAC-BCD8-C91423D02F03}"/>
                </a:ext>
              </a:extLst>
            </p:cNvPr>
            <p:cNvSpPr/>
            <p:nvPr/>
          </p:nvSpPr>
          <p:spPr>
            <a:xfrm>
              <a:off x="604757" y="2476064"/>
              <a:ext cx="970671" cy="97067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Bahnschrift SemiBold" panose="020B0502040204020203" pitchFamily="34" charset="0"/>
                </a:rPr>
                <a:t>Tip</a:t>
              </a:r>
            </a:p>
          </p:txBody>
        </p:sp>
      </p:grpSp>
    </p:spTree>
    <p:extLst>
      <p:ext uri="{BB962C8B-B14F-4D97-AF65-F5344CB8AC3E}">
        <p14:creationId xmlns:p14="http://schemas.microsoft.com/office/powerpoint/2010/main" val="2926318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B75E2E-90AE-451C-9F9B-AD3BFB49C8FC}"/>
              </a:ext>
            </a:extLst>
          </p:cNvPr>
          <p:cNvSpPr>
            <a:spLocks noGrp="1"/>
          </p:cNvSpPr>
          <p:nvPr>
            <p:ph idx="1"/>
          </p:nvPr>
        </p:nvSpPr>
        <p:spPr>
          <a:xfrm>
            <a:off x="269833" y="2261324"/>
            <a:ext cx="8654247" cy="2934789"/>
          </a:xfrm>
        </p:spPr>
        <p:txBody>
          <a:bodyPr>
            <a:normAutofit/>
          </a:bodyPr>
          <a:lstStyle/>
          <a:p>
            <a:pPr marL="0" indent="0" algn="just" fontAlgn="base">
              <a:lnSpc>
                <a:spcPct val="160000"/>
              </a:lnSpc>
              <a:buNone/>
            </a:pPr>
            <a:r>
              <a:rPr lang="en-US" b="0" i="0" dirty="0">
                <a:solidFill>
                  <a:srgbClr val="0A0A23"/>
                </a:solidFill>
                <a:effectLst/>
              </a:rPr>
              <a:t>Dijkstra's Algorithm basically starts at the node that you choose (the source node) and it analyzes the graph to find the shortest path between that node and all the other nodes in the graph.</a:t>
            </a:r>
          </a:p>
          <a:p>
            <a:pPr marL="0" indent="0">
              <a:lnSpc>
                <a:spcPct val="160000"/>
              </a:lnSpc>
              <a:buNone/>
            </a:pPr>
            <a:endParaRPr lang="en-IN" dirty="0"/>
          </a:p>
        </p:txBody>
      </p:sp>
      <p:sp>
        <p:nvSpPr>
          <p:cNvPr id="3" name="Title 2">
            <a:extLst>
              <a:ext uri="{FF2B5EF4-FFF2-40B4-BE49-F238E27FC236}">
                <a16:creationId xmlns:a16="http://schemas.microsoft.com/office/drawing/2014/main" id="{128F3AF5-525E-41A6-81A1-F4C269C4A4BA}"/>
              </a:ext>
            </a:extLst>
          </p:cNvPr>
          <p:cNvSpPr>
            <a:spLocks noGrp="1"/>
          </p:cNvSpPr>
          <p:nvPr>
            <p:ph type="title"/>
          </p:nvPr>
        </p:nvSpPr>
        <p:spPr/>
        <p:txBody>
          <a:bodyPr vert="horz" lIns="91440" tIns="45720" rIns="91440" bIns="45720" rtlCol="0" anchor="ctr">
            <a:noAutofit/>
          </a:bodyPr>
          <a:lstStyle/>
          <a:p>
            <a:r>
              <a:rPr lang="en-IN" dirty="0">
                <a:effectLst/>
              </a:rPr>
              <a:t>Basics of Dijkstra's Algorithm</a:t>
            </a:r>
          </a:p>
        </p:txBody>
      </p:sp>
    </p:spTree>
    <p:extLst>
      <p:ext uri="{BB962C8B-B14F-4D97-AF65-F5344CB8AC3E}">
        <p14:creationId xmlns:p14="http://schemas.microsoft.com/office/powerpoint/2010/main" val="134292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B75E2E-90AE-451C-9F9B-AD3BFB49C8FC}"/>
              </a:ext>
            </a:extLst>
          </p:cNvPr>
          <p:cNvSpPr>
            <a:spLocks noGrp="1"/>
          </p:cNvSpPr>
          <p:nvPr>
            <p:ph idx="1"/>
          </p:nvPr>
        </p:nvSpPr>
        <p:spPr>
          <a:xfrm>
            <a:off x="269833" y="2391953"/>
            <a:ext cx="8654247" cy="2528390"/>
          </a:xfrm>
        </p:spPr>
        <p:txBody>
          <a:bodyPr>
            <a:normAutofit/>
          </a:bodyPr>
          <a:lstStyle/>
          <a:p>
            <a:pPr marL="0" indent="0" algn="just" fontAlgn="base">
              <a:lnSpc>
                <a:spcPct val="160000"/>
              </a:lnSpc>
              <a:buNone/>
            </a:pPr>
            <a:r>
              <a:rPr lang="en-US" b="0" i="0" dirty="0">
                <a:solidFill>
                  <a:srgbClr val="0A0A23"/>
                </a:solidFill>
                <a:effectLst/>
              </a:rPr>
              <a:t>The algorithm keeps track of the currently known shortest distance from each node to the source node and it updates these values if it finds a shorter path.</a:t>
            </a:r>
          </a:p>
        </p:txBody>
      </p:sp>
      <p:sp>
        <p:nvSpPr>
          <p:cNvPr id="3" name="Title 2">
            <a:extLst>
              <a:ext uri="{FF2B5EF4-FFF2-40B4-BE49-F238E27FC236}">
                <a16:creationId xmlns:a16="http://schemas.microsoft.com/office/drawing/2014/main" id="{128F3AF5-525E-41A6-81A1-F4C269C4A4BA}"/>
              </a:ext>
            </a:extLst>
          </p:cNvPr>
          <p:cNvSpPr>
            <a:spLocks noGrp="1"/>
          </p:cNvSpPr>
          <p:nvPr>
            <p:ph type="title"/>
          </p:nvPr>
        </p:nvSpPr>
        <p:spPr/>
        <p:txBody>
          <a:bodyPr vert="horz" lIns="91440" tIns="45720" rIns="91440" bIns="45720" rtlCol="0" anchor="ctr">
            <a:noAutofit/>
          </a:bodyPr>
          <a:lstStyle/>
          <a:p>
            <a:r>
              <a:rPr lang="en-IN" dirty="0">
                <a:effectLst/>
              </a:rPr>
              <a:t>Basics of Dijkstra's Algorithm</a:t>
            </a:r>
          </a:p>
        </p:txBody>
      </p:sp>
    </p:spTree>
    <p:extLst>
      <p:ext uri="{BB962C8B-B14F-4D97-AF65-F5344CB8AC3E}">
        <p14:creationId xmlns:p14="http://schemas.microsoft.com/office/powerpoint/2010/main" val="82821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B75E2E-90AE-451C-9F9B-AD3BFB49C8FC}"/>
              </a:ext>
            </a:extLst>
          </p:cNvPr>
          <p:cNvSpPr>
            <a:spLocks noGrp="1"/>
          </p:cNvSpPr>
          <p:nvPr>
            <p:ph idx="1"/>
          </p:nvPr>
        </p:nvSpPr>
        <p:spPr>
          <a:xfrm>
            <a:off x="269833" y="2391953"/>
            <a:ext cx="8654247" cy="2528390"/>
          </a:xfrm>
        </p:spPr>
        <p:txBody>
          <a:bodyPr>
            <a:normAutofit/>
          </a:bodyPr>
          <a:lstStyle/>
          <a:p>
            <a:pPr marL="0" indent="0" algn="just" fontAlgn="base">
              <a:lnSpc>
                <a:spcPct val="160000"/>
              </a:lnSpc>
              <a:buNone/>
            </a:pPr>
            <a:r>
              <a:rPr lang="en-US" b="0" i="0" dirty="0">
                <a:solidFill>
                  <a:srgbClr val="0A0A23"/>
                </a:solidFill>
                <a:effectLst/>
              </a:rPr>
              <a:t>Once the algorithm has found the shortest path between the source node and another node, that node is marked as "visited" and added to the path.</a:t>
            </a:r>
          </a:p>
        </p:txBody>
      </p:sp>
      <p:sp>
        <p:nvSpPr>
          <p:cNvPr id="3" name="Title 2">
            <a:extLst>
              <a:ext uri="{FF2B5EF4-FFF2-40B4-BE49-F238E27FC236}">
                <a16:creationId xmlns:a16="http://schemas.microsoft.com/office/drawing/2014/main" id="{128F3AF5-525E-41A6-81A1-F4C269C4A4BA}"/>
              </a:ext>
            </a:extLst>
          </p:cNvPr>
          <p:cNvSpPr>
            <a:spLocks noGrp="1"/>
          </p:cNvSpPr>
          <p:nvPr>
            <p:ph type="title"/>
          </p:nvPr>
        </p:nvSpPr>
        <p:spPr/>
        <p:txBody>
          <a:bodyPr vert="horz" lIns="91440" tIns="45720" rIns="91440" bIns="45720" rtlCol="0" anchor="ctr">
            <a:noAutofit/>
          </a:bodyPr>
          <a:lstStyle/>
          <a:p>
            <a:r>
              <a:rPr lang="en-IN" dirty="0">
                <a:effectLst/>
              </a:rPr>
              <a:t>Basics of Dijkstra's Algorithm</a:t>
            </a:r>
          </a:p>
        </p:txBody>
      </p:sp>
    </p:spTree>
    <p:extLst>
      <p:ext uri="{BB962C8B-B14F-4D97-AF65-F5344CB8AC3E}">
        <p14:creationId xmlns:p14="http://schemas.microsoft.com/office/powerpoint/2010/main" val="1425439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B75E2E-90AE-451C-9F9B-AD3BFB49C8FC}"/>
              </a:ext>
            </a:extLst>
          </p:cNvPr>
          <p:cNvSpPr>
            <a:spLocks noGrp="1"/>
          </p:cNvSpPr>
          <p:nvPr>
            <p:ph idx="1"/>
          </p:nvPr>
        </p:nvSpPr>
        <p:spPr>
          <a:xfrm>
            <a:off x="269833" y="2391953"/>
            <a:ext cx="8654247" cy="2528390"/>
          </a:xfrm>
        </p:spPr>
        <p:txBody>
          <a:bodyPr vert="horz" lIns="91440" tIns="45720" rIns="91440" bIns="45720" rtlCol="0">
            <a:normAutofit fontScale="92500" lnSpcReduction="10000"/>
          </a:bodyPr>
          <a:lstStyle/>
          <a:p>
            <a:pPr marL="0" indent="0" algn="just" fontAlgn="base">
              <a:lnSpc>
                <a:spcPct val="160000"/>
              </a:lnSpc>
              <a:buNone/>
            </a:pPr>
            <a:r>
              <a:rPr lang="en-US" dirty="0">
                <a:solidFill>
                  <a:srgbClr val="0A0A23"/>
                </a:solidFill>
              </a:rPr>
              <a:t>The process continues until all the nodes in the graph have been added to the path. This way, we have a path that connects the source node to all other nodes following the shortest path possible to reach each node.</a:t>
            </a:r>
          </a:p>
        </p:txBody>
      </p:sp>
      <p:sp>
        <p:nvSpPr>
          <p:cNvPr id="3" name="Title 2">
            <a:extLst>
              <a:ext uri="{FF2B5EF4-FFF2-40B4-BE49-F238E27FC236}">
                <a16:creationId xmlns:a16="http://schemas.microsoft.com/office/drawing/2014/main" id="{128F3AF5-525E-41A6-81A1-F4C269C4A4BA}"/>
              </a:ext>
            </a:extLst>
          </p:cNvPr>
          <p:cNvSpPr>
            <a:spLocks noGrp="1"/>
          </p:cNvSpPr>
          <p:nvPr>
            <p:ph type="title"/>
          </p:nvPr>
        </p:nvSpPr>
        <p:spPr/>
        <p:txBody>
          <a:bodyPr vert="horz" lIns="91440" tIns="45720" rIns="91440" bIns="45720" rtlCol="0" anchor="ctr">
            <a:noAutofit/>
          </a:bodyPr>
          <a:lstStyle/>
          <a:p>
            <a:r>
              <a:rPr lang="en-IN" dirty="0">
                <a:effectLst/>
              </a:rPr>
              <a:t>Basics of Dijkstra's Algorithm</a:t>
            </a:r>
          </a:p>
        </p:txBody>
      </p:sp>
    </p:spTree>
    <p:extLst>
      <p:ext uri="{BB962C8B-B14F-4D97-AF65-F5344CB8AC3E}">
        <p14:creationId xmlns:p14="http://schemas.microsoft.com/office/powerpoint/2010/main" val="369145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5DF9D0-E301-4B88-81F8-B3B02C54B60E}"/>
              </a:ext>
            </a:extLst>
          </p:cNvPr>
          <p:cNvSpPr>
            <a:spLocks noGrp="1"/>
          </p:cNvSpPr>
          <p:nvPr>
            <p:ph idx="1"/>
          </p:nvPr>
        </p:nvSpPr>
        <p:spPr>
          <a:xfrm>
            <a:off x="362268" y="2069828"/>
            <a:ext cx="8419464" cy="4283711"/>
          </a:xfrm>
        </p:spPr>
        <p:txBody>
          <a:bodyPr/>
          <a:lstStyle/>
          <a:p>
            <a:pPr marL="0" indent="0">
              <a:buNone/>
            </a:pPr>
            <a:r>
              <a:rPr lang="en-US" dirty="0"/>
              <a:t>After this lecture you will be able to</a:t>
            </a:r>
          </a:p>
          <a:p>
            <a:pPr lvl="1"/>
            <a:r>
              <a:rPr lang="en-US" dirty="0"/>
              <a:t>learn basic concepts of graphs</a:t>
            </a:r>
          </a:p>
          <a:p>
            <a:pPr lvl="1"/>
            <a:r>
              <a:rPr lang="en-US" dirty="0" err="1"/>
              <a:t>Digkstra</a:t>
            </a:r>
            <a:r>
              <a:rPr lang="en-US" dirty="0"/>
              <a:t> Algorithm </a:t>
            </a:r>
          </a:p>
          <a:p>
            <a:endParaRPr lang="en-US" dirty="0"/>
          </a:p>
        </p:txBody>
      </p:sp>
    </p:spTree>
    <p:extLst>
      <p:ext uri="{BB962C8B-B14F-4D97-AF65-F5344CB8AC3E}">
        <p14:creationId xmlns:p14="http://schemas.microsoft.com/office/powerpoint/2010/main" val="61885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F2B17E-1E5A-419A-BDCC-F918B8F7001B}"/>
              </a:ext>
            </a:extLst>
          </p:cNvPr>
          <p:cNvSpPr>
            <a:spLocks noGrp="1"/>
          </p:cNvSpPr>
          <p:nvPr>
            <p:ph idx="1"/>
          </p:nvPr>
        </p:nvSpPr>
        <p:spPr>
          <a:xfrm>
            <a:off x="269833" y="2426310"/>
            <a:ext cx="8654247" cy="2920274"/>
          </a:xfrm>
        </p:spPr>
        <p:txBody>
          <a:bodyPr vert="horz" lIns="91440" tIns="45720" rIns="91440" bIns="45720" rtlCol="0">
            <a:normAutofit/>
          </a:bodyPr>
          <a:lstStyle/>
          <a:p>
            <a:pPr marL="0" indent="0" algn="just" fontAlgn="base">
              <a:lnSpc>
                <a:spcPct val="160000"/>
              </a:lnSpc>
              <a:buNone/>
            </a:pPr>
            <a:r>
              <a:rPr lang="en-US" sz="2600" dirty="0">
                <a:solidFill>
                  <a:srgbClr val="0A0A23"/>
                </a:solidFill>
              </a:rPr>
              <a:t>Dijkstra's Algorithm can only work with graphs that have positive weights. This is because, during the process, the weights of the edges have to be added to find the shortest path.</a:t>
            </a:r>
          </a:p>
        </p:txBody>
      </p:sp>
      <p:sp>
        <p:nvSpPr>
          <p:cNvPr id="3" name="Title 2">
            <a:extLst>
              <a:ext uri="{FF2B5EF4-FFF2-40B4-BE49-F238E27FC236}">
                <a16:creationId xmlns:a16="http://schemas.microsoft.com/office/drawing/2014/main" id="{17A29AB7-9FC0-441F-A5B8-3E2248CCB4B5}"/>
              </a:ext>
            </a:extLst>
          </p:cNvPr>
          <p:cNvSpPr>
            <a:spLocks noGrp="1"/>
          </p:cNvSpPr>
          <p:nvPr>
            <p:ph type="title"/>
          </p:nvPr>
        </p:nvSpPr>
        <p:spPr/>
        <p:txBody>
          <a:bodyPr vert="horz" lIns="91440" tIns="45720" rIns="91440" bIns="45720" rtlCol="0" anchor="ctr">
            <a:noAutofit/>
          </a:bodyPr>
          <a:lstStyle/>
          <a:p>
            <a:br>
              <a:rPr lang="en-IN" dirty="0">
                <a:effectLst/>
              </a:rPr>
            </a:br>
            <a:r>
              <a:rPr lang="en-IN" dirty="0">
                <a:effectLst/>
              </a:rPr>
              <a:t>Requirements</a:t>
            </a:r>
            <a:br>
              <a:rPr lang="en-IN" dirty="0">
                <a:effectLst/>
              </a:rPr>
            </a:br>
            <a:endParaRPr lang="en-IN" dirty="0">
              <a:effectLst/>
            </a:endParaRPr>
          </a:p>
        </p:txBody>
      </p:sp>
    </p:spTree>
    <p:extLst>
      <p:ext uri="{BB962C8B-B14F-4D97-AF65-F5344CB8AC3E}">
        <p14:creationId xmlns:p14="http://schemas.microsoft.com/office/powerpoint/2010/main" val="75681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F2B17E-1E5A-419A-BDCC-F918B8F7001B}"/>
              </a:ext>
            </a:extLst>
          </p:cNvPr>
          <p:cNvSpPr>
            <a:spLocks noGrp="1"/>
          </p:cNvSpPr>
          <p:nvPr>
            <p:ph idx="1"/>
          </p:nvPr>
        </p:nvSpPr>
        <p:spPr>
          <a:xfrm>
            <a:off x="269833" y="2106999"/>
            <a:ext cx="8654247" cy="2920274"/>
          </a:xfrm>
        </p:spPr>
        <p:txBody>
          <a:bodyPr vert="horz" lIns="91440" tIns="45720" rIns="91440" bIns="45720" rtlCol="0">
            <a:noAutofit/>
          </a:bodyPr>
          <a:lstStyle/>
          <a:p>
            <a:pPr marL="0" indent="0" algn="just" fontAlgn="base">
              <a:lnSpc>
                <a:spcPct val="160000"/>
              </a:lnSpc>
              <a:buNone/>
            </a:pPr>
            <a:r>
              <a:rPr lang="en-US" sz="2600" dirty="0">
                <a:solidFill>
                  <a:srgbClr val="0A0A23"/>
                </a:solidFill>
              </a:rPr>
              <a:t>If there is a negative weight in the graph, then the algorithm will not work properly. Once a node has been marked as "visited", the current path to that node is marked as the shortest path to reach that node. And negative weights can alter this if the total weight can be decremented after this step has occurred.</a:t>
            </a:r>
          </a:p>
        </p:txBody>
      </p:sp>
      <p:sp>
        <p:nvSpPr>
          <p:cNvPr id="3" name="Title 2">
            <a:extLst>
              <a:ext uri="{FF2B5EF4-FFF2-40B4-BE49-F238E27FC236}">
                <a16:creationId xmlns:a16="http://schemas.microsoft.com/office/drawing/2014/main" id="{17A29AB7-9FC0-441F-A5B8-3E2248CCB4B5}"/>
              </a:ext>
            </a:extLst>
          </p:cNvPr>
          <p:cNvSpPr>
            <a:spLocks noGrp="1"/>
          </p:cNvSpPr>
          <p:nvPr>
            <p:ph type="title"/>
          </p:nvPr>
        </p:nvSpPr>
        <p:spPr/>
        <p:txBody>
          <a:bodyPr vert="horz" lIns="91440" tIns="45720" rIns="91440" bIns="45720" rtlCol="0" anchor="ctr">
            <a:noAutofit/>
          </a:bodyPr>
          <a:lstStyle/>
          <a:p>
            <a:br>
              <a:rPr lang="en-IN" dirty="0">
                <a:effectLst/>
              </a:rPr>
            </a:br>
            <a:r>
              <a:rPr lang="en-IN" dirty="0">
                <a:effectLst/>
              </a:rPr>
              <a:t>Requirements</a:t>
            </a:r>
            <a:br>
              <a:rPr lang="en-IN" dirty="0">
                <a:effectLst/>
              </a:rPr>
            </a:br>
            <a:endParaRPr lang="en-IN" dirty="0">
              <a:effectLst/>
            </a:endParaRPr>
          </a:p>
        </p:txBody>
      </p:sp>
    </p:spTree>
    <p:extLst>
      <p:ext uri="{BB962C8B-B14F-4D97-AF65-F5344CB8AC3E}">
        <p14:creationId xmlns:p14="http://schemas.microsoft.com/office/powerpoint/2010/main" val="1672767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93C443-0D24-4B74-9A9B-6D755CAB8128}"/>
              </a:ext>
            </a:extLst>
          </p:cNvPr>
          <p:cNvPicPr>
            <a:picLocks noGrp="1" noChangeAspect="1"/>
          </p:cNvPicPr>
          <p:nvPr>
            <p:ph idx="1"/>
          </p:nvPr>
        </p:nvPicPr>
        <p:blipFill>
          <a:blip r:embed="rId2"/>
          <a:stretch>
            <a:fillRect/>
          </a:stretch>
        </p:blipFill>
        <p:spPr>
          <a:xfrm>
            <a:off x="269875" y="2059931"/>
            <a:ext cx="8653463" cy="3598562"/>
          </a:xfrm>
          <a:prstGeom prst="rect">
            <a:avLst/>
          </a:prstGeom>
        </p:spPr>
      </p:pic>
      <p:sp>
        <p:nvSpPr>
          <p:cNvPr id="3" name="Title 2">
            <a:extLst>
              <a:ext uri="{FF2B5EF4-FFF2-40B4-BE49-F238E27FC236}">
                <a16:creationId xmlns:a16="http://schemas.microsoft.com/office/drawing/2014/main" id="{41798322-7A67-4D62-A897-1F25CF3A9DDF}"/>
              </a:ext>
            </a:extLst>
          </p:cNvPr>
          <p:cNvSpPr>
            <a:spLocks noGrp="1"/>
          </p:cNvSpPr>
          <p:nvPr>
            <p:ph type="title"/>
          </p:nvPr>
        </p:nvSpPr>
        <p:spPr/>
        <p:txBody>
          <a:bodyPr vert="horz" lIns="91440" tIns="45720" rIns="91440" bIns="45720" rtlCol="0" anchor="ctr">
            <a:noAutofit/>
          </a:bodyPr>
          <a:lstStyle/>
          <a:p>
            <a:r>
              <a:rPr lang="en-IN" dirty="0">
                <a:effectLst/>
              </a:rPr>
              <a:t>Example of Dijkstra's Algorithm</a:t>
            </a:r>
          </a:p>
        </p:txBody>
      </p:sp>
    </p:spTree>
    <p:extLst>
      <p:ext uri="{BB962C8B-B14F-4D97-AF65-F5344CB8AC3E}">
        <p14:creationId xmlns:p14="http://schemas.microsoft.com/office/powerpoint/2010/main" val="4119075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9F7D6A-4CF8-4DF0-BAB4-21B33A730228}"/>
              </a:ext>
            </a:extLst>
          </p:cNvPr>
          <p:cNvSpPr>
            <a:spLocks noGrp="1"/>
          </p:cNvSpPr>
          <p:nvPr>
            <p:ph type="title"/>
          </p:nvPr>
        </p:nvSpPr>
        <p:spPr/>
        <p:txBody>
          <a:bodyPr vert="horz" lIns="91440" tIns="45720" rIns="91440" bIns="45720" rtlCol="0" anchor="ctr">
            <a:noAutofit/>
          </a:bodyPr>
          <a:lstStyle/>
          <a:p>
            <a:r>
              <a:rPr lang="en-IN" dirty="0">
                <a:effectLst/>
              </a:rPr>
              <a:t>Example of Dijkstra's Algorithm</a:t>
            </a:r>
          </a:p>
        </p:txBody>
      </p:sp>
      <p:pic>
        <p:nvPicPr>
          <p:cNvPr id="4" name="Content Placeholder 3">
            <a:extLst>
              <a:ext uri="{FF2B5EF4-FFF2-40B4-BE49-F238E27FC236}">
                <a16:creationId xmlns:a16="http://schemas.microsoft.com/office/drawing/2014/main" id="{9CAA59BB-792B-49BB-B459-C7FDAB2EB8B0}"/>
              </a:ext>
            </a:extLst>
          </p:cNvPr>
          <p:cNvPicPr>
            <a:picLocks noGrp="1" noChangeAspect="1"/>
          </p:cNvPicPr>
          <p:nvPr>
            <p:ph idx="1"/>
          </p:nvPr>
        </p:nvPicPr>
        <p:blipFill>
          <a:blip r:embed="rId2"/>
          <a:stretch>
            <a:fillRect/>
          </a:stretch>
        </p:blipFill>
        <p:spPr>
          <a:xfrm>
            <a:off x="110850" y="1354253"/>
            <a:ext cx="3889716" cy="1617547"/>
          </a:xfrm>
          <a:prstGeom prst="rect">
            <a:avLst/>
          </a:prstGeom>
        </p:spPr>
      </p:pic>
    </p:spTree>
    <p:extLst>
      <p:ext uri="{BB962C8B-B14F-4D97-AF65-F5344CB8AC3E}">
        <p14:creationId xmlns:p14="http://schemas.microsoft.com/office/powerpoint/2010/main" val="1017590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E59261-34AF-4BEE-A23C-4700070EB0FF}"/>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EA22F71F-2B61-43ED-8A52-B98F9562DCE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72729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81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42A60A-32DC-412F-86C2-9F487099E15A}"/>
              </a:ext>
            </a:extLst>
          </p:cNvPr>
          <p:cNvSpPr>
            <a:spLocks noGrp="1"/>
          </p:cNvSpPr>
          <p:nvPr>
            <p:ph idx="1"/>
          </p:nvPr>
        </p:nvSpPr>
        <p:spPr/>
        <p:txBody>
          <a:bodyPr/>
          <a:lstStyle/>
          <a:p>
            <a:pPr algn="just" fontAlgn="base">
              <a:lnSpc>
                <a:spcPct val="150000"/>
              </a:lnSpc>
            </a:pPr>
            <a:r>
              <a:rPr lang="en-US" b="0" i="0" dirty="0">
                <a:solidFill>
                  <a:srgbClr val="0A0A23"/>
                </a:solidFill>
                <a:effectLst/>
              </a:rPr>
              <a:t>Graphs are data structures used to represent "connections" between pairs of elements.</a:t>
            </a:r>
          </a:p>
          <a:p>
            <a:pPr lvl="1" algn="just" fontAlgn="base">
              <a:lnSpc>
                <a:spcPct val="150000"/>
              </a:lnSpc>
            </a:pPr>
            <a:r>
              <a:rPr lang="en-US" b="0" i="0" dirty="0">
                <a:solidFill>
                  <a:srgbClr val="0A0A23"/>
                </a:solidFill>
                <a:effectLst/>
              </a:rPr>
              <a:t>These elements are called </a:t>
            </a:r>
            <a:r>
              <a:rPr lang="en-US" i="0" dirty="0">
                <a:solidFill>
                  <a:srgbClr val="FF0000"/>
                </a:solidFill>
                <a:effectLst/>
              </a:rPr>
              <a:t>nodes</a:t>
            </a:r>
            <a:r>
              <a:rPr lang="en-US" b="0" i="0" dirty="0">
                <a:solidFill>
                  <a:srgbClr val="0A0A23"/>
                </a:solidFill>
                <a:effectLst/>
              </a:rPr>
              <a:t>. They represent real-life objects, persons, or entities.</a:t>
            </a:r>
          </a:p>
          <a:p>
            <a:pPr lvl="1" algn="just" fontAlgn="base">
              <a:lnSpc>
                <a:spcPct val="150000"/>
              </a:lnSpc>
            </a:pPr>
            <a:r>
              <a:rPr lang="en-US" b="0" i="0" dirty="0">
                <a:solidFill>
                  <a:srgbClr val="0A0A23"/>
                </a:solidFill>
                <a:effectLst/>
              </a:rPr>
              <a:t>The connections between nodes are called </a:t>
            </a:r>
            <a:r>
              <a:rPr lang="en-US" b="1" i="0" dirty="0">
                <a:solidFill>
                  <a:srgbClr val="FF0000"/>
                </a:solidFill>
                <a:effectLst/>
              </a:rPr>
              <a:t>edges</a:t>
            </a:r>
            <a:r>
              <a:rPr lang="en-US" b="0" i="0" dirty="0">
                <a:solidFill>
                  <a:srgbClr val="0A0A23"/>
                </a:solidFill>
                <a:effectLst/>
              </a:rPr>
              <a:t>.</a:t>
            </a:r>
          </a:p>
          <a:p>
            <a:endParaRPr lang="en-IN" dirty="0"/>
          </a:p>
        </p:txBody>
      </p:sp>
      <p:sp>
        <p:nvSpPr>
          <p:cNvPr id="3" name="Title 2">
            <a:extLst>
              <a:ext uri="{FF2B5EF4-FFF2-40B4-BE49-F238E27FC236}">
                <a16:creationId xmlns:a16="http://schemas.microsoft.com/office/drawing/2014/main" id="{17A52F16-0DCE-4740-B6BD-EFAF2FB32CA4}"/>
              </a:ext>
            </a:extLst>
          </p:cNvPr>
          <p:cNvSpPr>
            <a:spLocks noGrp="1"/>
          </p:cNvSpPr>
          <p:nvPr>
            <p:ph type="title"/>
          </p:nvPr>
        </p:nvSpPr>
        <p:spPr/>
        <p:txBody>
          <a:bodyPr vert="horz" lIns="91440" tIns="45720" rIns="91440" bIns="45720" rtlCol="0" anchor="ctr">
            <a:noAutofit/>
          </a:bodyPr>
          <a:lstStyle/>
          <a:p>
            <a:r>
              <a:rPr lang="en-US" dirty="0">
                <a:effectLst/>
              </a:rPr>
              <a:t>Basic Concepts</a:t>
            </a:r>
            <a:endParaRPr lang="en-IN" dirty="0">
              <a:effectLst/>
            </a:endParaRPr>
          </a:p>
        </p:txBody>
      </p:sp>
    </p:spTree>
    <p:extLst>
      <p:ext uri="{BB962C8B-B14F-4D97-AF65-F5344CB8AC3E}">
        <p14:creationId xmlns:p14="http://schemas.microsoft.com/office/powerpoint/2010/main" val="309756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FDC3431-FAFF-4F29-8637-EEC45641A142}"/>
              </a:ext>
            </a:extLst>
          </p:cNvPr>
          <p:cNvPicPr>
            <a:picLocks noGrp="1" noChangeAspect="1"/>
          </p:cNvPicPr>
          <p:nvPr>
            <p:ph idx="1"/>
          </p:nvPr>
        </p:nvPicPr>
        <p:blipFill>
          <a:blip r:embed="rId2"/>
          <a:stretch>
            <a:fillRect/>
          </a:stretch>
        </p:blipFill>
        <p:spPr>
          <a:xfrm>
            <a:off x="634556" y="1562100"/>
            <a:ext cx="7924800" cy="3733800"/>
          </a:xfrm>
          <a:prstGeom prst="rect">
            <a:avLst/>
          </a:prstGeom>
        </p:spPr>
      </p:pic>
      <p:sp>
        <p:nvSpPr>
          <p:cNvPr id="3" name="Title 2">
            <a:extLst>
              <a:ext uri="{FF2B5EF4-FFF2-40B4-BE49-F238E27FC236}">
                <a16:creationId xmlns:a16="http://schemas.microsoft.com/office/drawing/2014/main" id="{2973A9BE-552A-4EA9-854A-0FC707A41CC5}"/>
              </a:ext>
            </a:extLst>
          </p:cNvPr>
          <p:cNvSpPr>
            <a:spLocks noGrp="1"/>
          </p:cNvSpPr>
          <p:nvPr>
            <p:ph type="title"/>
          </p:nvPr>
        </p:nvSpPr>
        <p:spPr/>
        <p:txBody>
          <a:bodyPr vert="horz" lIns="91440" tIns="45720" rIns="91440" bIns="45720" rtlCol="0" anchor="ctr">
            <a:normAutofit/>
          </a:bodyPr>
          <a:lstStyle/>
          <a:p>
            <a:r>
              <a:rPr lang="en-US" dirty="0"/>
              <a:t>Graphical representation of a graph</a:t>
            </a:r>
            <a:endParaRPr lang="en-IN" dirty="0"/>
          </a:p>
        </p:txBody>
      </p:sp>
      <p:sp>
        <p:nvSpPr>
          <p:cNvPr id="14" name="TextBox 13">
            <a:extLst>
              <a:ext uri="{FF2B5EF4-FFF2-40B4-BE49-F238E27FC236}">
                <a16:creationId xmlns:a16="http://schemas.microsoft.com/office/drawing/2014/main" id="{86EFE7C8-A293-4A01-8E26-94F6A4847066}"/>
              </a:ext>
            </a:extLst>
          </p:cNvPr>
          <p:cNvSpPr txBox="1"/>
          <p:nvPr/>
        </p:nvSpPr>
        <p:spPr>
          <a:xfrm>
            <a:off x="269833" y="5511753"/>
            <a:ext cx="8479915" cy="1125244"/>
          </a:xfrm>
          <a:prstGeom prst="rect">
            <a:avLst/>
          </a:prstGeom>
          <a:noFill/>
        </p:spPr>
        <p:txBody>
          <a:bodyPr wrap="square">
            <a:spAutoFit/>
          </a:bodyPr>
          <a:lstStyle/>
          <a:p>
            <a:pPr algn="just">
              <a:lnSpc>
                <a:spcPct val="150000"/>
              </a:lnSpc>
            </a:pPr>
            <a:r>
              <a:rPr lang="en-US" sz="2400" b="1" i="0" dirty="0">
                <a:effectLst/>
                <a:latin typeface="Bahnschrift" panose="020B0502040204020203" pitchFamily="34" charset="0"/>
              </a:rPr>
              <a:t>Nodes </a:t>
            </a:r>
            <a:r>
              <a:rPr lang="en-US" sz="2400" b="0" i="0" dirty="0">
                <a:solidFill>
                  <a:srgbClr val="0A0A23"/>
                </a:solidFill>
                <a:effectLst/>
                <a:latin typeface="Bahnschrift" panose="020B0502040204020203" pitchFamily="34" charset="0"/>
              </a:rPr>
              <a:t>are represented with colored circles and </a:t>
            </a:r>
            <a:r>
              <a:rPr lang="en-US" sz="2400" b="1" i="0" dirty="0">
                <a:effectLst/>
                <a:latin typeface="Bahnschrift" panose="020B0502040204020203" pitchFamily="34" charset="0"/>
              </a:rPr>
              <a:t>edges </a:t>
            </a:r>
            <a:r>
              <a:rPr lang="en-US" sz="2400" b="0" i="0" dirty="0">
                <a:solidFill>
                  <a:srgbClr val="0A0A23"/>
                </a:solidFill>
                <a:effectLst/>
                <a:latin typeface="Bahnschrift" panose="020B0502040204020203" pitchFamily="34" charset="0"/>
              </a:rPr>
              <a:t>are represented with lines that connect these circles.</a:t>
            </a:r>
            <a:endParaRPr lang="en-IN" sz="2400" dirty="0">
              <a:latin typeface="Bahnschrift" panose="020B0502040204020203" pitchFamily="34" charset="0"/>
            </a:endParaRPr>
          </a:p>
        </p:txBody>
      </p:sp>
    </p:spTree>
    <p:extLst>
      <p:ext uri="{BB962C8B-B14F-4D97-AF65-F5344CB8AC3E}">
        <p14:creationId xmlns:p14="http://schemas.microsoft.com/office/powerpoint/2010/main" val="214071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CCB3001-9569-4469-9991-11B18B00834D}"/>
              </a:ext>
            </a:extLst>
          </p:cNvPr>
          <p:cNvPicPr>
            <a:picLocks noGrp="1" noChangeAspect="1"/>
          </p:cNvPicPr>
          <p:nvPr>
            <p:ph idx="1"/>
          </p:nvPr>
        </p:nvPicPr>
        <p:blipFill>
          <a:blip r:embed="rId2"/>
          <a:stretch>
            <a:fillRect/>
          </a:stretch>
        </p:blipFill>
        <p:spPr>
          <a:xfrm>
            <a:off x="391319" y="1520825"/>
            <a:ext cx="8410575" cy="4676775"/>
          </a:xfrm>
          <a:prstGeom prst="rect">
            <a:avLst/>
          </a:prstGeom>
        </p:spPr>
      </p:pic>
      <p:sp>
        <p:nvSpPr>
          <p:cNvPr id="3" name="Title 2">
            <a:extLst>
              <a:ext uri="{FF2B5EF4-FFF2-40B4-BE49-F238E27FC236}">
                <a16:creationId xmlns:a16="http://schemas.microsoft.com/office/drawing/2014/main" id="{1C1C483E-984D-47A1-8C92-FDF2F5E3B2D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36053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BE6C394-CE76-442C-AA14-CB198820D42F}"/>
              </a:ext>
            </a:extLst>
          </p:cNvPr>
          <p:cNvGrpSpPr/>
          <p:nvPr/>
        </p:nvGrpSpPr>
        <p:grpSpPr>
          <a:xfrm>
            <a:off x="454541" y="2275524"/>
            <a:ext cx="8234917" cy="2306951"/>
            <a:chOff x="604757" y="2476064"/>
            <a:chExt cx="8234917" cy="2306951"/>
          </a:xfrm>
        </p:grpSpPr>
        <p:sp>
          <p:nvSpPr>
            <p:cNvPr id="3" name="Rectangle: Rounded Corners 2">
              <a:extLst>
                <a:ext uri="{FF2B5EF4-FFF2-40B4-BE49-F238E27FC236}">
                  <a16:creationId xmlns:a16="http://schemas.microsoft.com/office/drawing/2014/main" id="{6A4F2F1A-A09B-4821-972A-330627AB6AEB}"/>
                </a:ext>
              </a:extLst>
            </p:cNvPr>
            <p:cNvSpPr/>
            <p:nvPr/>
          </p:nvSpPr>
          <p:spPr>
            <a:xfrm>
              <a:off x="1195754" y="3088012"/>
              <a:ext cx="7643920" cy="1695003"/>
            </a:xfrm>
            <a:prstGeom prst="roundRect">
              <a:avLst>
                <a:gd name="adj" fmla="val 2844"/>
              </a:avLst>
            </a:prstGeom>
            <a:solidFill>
              <a:srgbClr val="C39BE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dirty="0">
                  <a:solidFill>
                    <a:schemeClr val="tx1"/>
                  </a:solidFill>
                  <a:latin typeface="Bahnschrift" panose="020B0502040204020203" pitchFamily="34" charset="0"/>
                </a:rPr>
                <a:t>Two nodes are connected if there is an edge between them.</a:t>
              </a:r>
            </a:p>
          </p:txBody>
        </p:sp>
        <p:sp>
          <p:nvSpPr>
            <p:cNvPr id="4" name="Oval 3">
              <a:extLst>
                <a:ext uri="{FF2B5EF4-FFF2-40B4-BE49-F238E27FC236}">
                  <a16:creationId xmlns:a16="http://schemas.microsoft.com/office/drawing/2014/main" id="{228240D6-EC9C-4DAC-BCD8-C91423D02F03}"/>
                </a:ext>
              </a:extLst>
            </p:cNvPr>
            <p:cNvSpPr/>
            <p:nvPr/>
          </p:nvSpPr>
          <p:spPr>
            <a:xfrm>
              <a:off x="604757" y="2476064"/>
              <a:ext cx="970671" cy="97067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Bahnschrift SemiBold" panose="020B0502040204020203" pitchFamily="34" charset="0"/>
                </a:rPr>
                <a:t>Tip</a:t>
              </a:r>
            </a:p>
          </p:txBody>
        </p:sp>
      </p:grpSp>
    </p:spTree>
    <p:extLst>
      <p:ext uri="{BB962C8B-B14F-4D97-AF65-F5344CB8AC3E}">
        <p14:creationId xmlns:p14="http://schemas.microsoft.com/office/powerpoint/2010/main" val="198150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866C-BC73-4061-8BE9-4F17C72B04EF}"/>
              </a:ext>
            </a:extLst>
          </p:cNvPr>
          <p:cNvSpPr>
            <a:spLocks noGrp="1"/>
          </p:cNvSpPr>
          <p:nvPr>
            <p:ph idx="1"/>
          </p:nvPr>
        </p:nvSpPr>
        <p:spPr/>
        <p:txBody>
          <a:bodyPr>
            <a:normAutofit fontScale="92500"/>
          </a:bodyPr>
          <a:lstStyle/>
          <a:p>
            <a:pPr algn="just" fontAlgn="base">
              <a:lnSpc>
                <a:spcPct val="150000"/>
              </a:lnSpc>
            </a:pPr>
            <a:r>
              <a:rPr lang="en-US" b="0" i="0" dirty="0">
                <a:solidFill>
                  <a:srgbClr val="0A0A23"/>
                </a:solidFill>
                <a:effectLst/>
              </a:rPr>
              <a:t>Graphs are directly applicable to real-world scenarios. </a:t>
            </a:r>
          </a:p>
          <a:p>
            <a:pPr algn="just" fontAlgn="base">
              <a:lnSpc>
                <a:spcPct val="150000"/>
              </a:lnSpc>
            </a:pPr>
            <a:r>
              <a:rPr lang="en-US" b="0" i="0" dirty="0">
                <a:solidFill>
                  <a:srgbClr val="0A0A23"/>
                </a:solidFill>
                <a:effectLst/>
              </a:rPr>
              <a:t>For example, we could use graphs to model a transportation network where nodes would represent facilities that send or receive products and edges would represent roads or paths that connect them.</a:t>
            </a:r>
          </a:p>
          <a:p>
            <a:pPr marL="0" indent="0" algn="just">
              <a:lnSpc>
                <a:spcPct val="150000"/>
              </a:lnSpc>
              <a:buNone/>
            </a:pPr>
            <a:br>
              <a:rPr lang="en-US" dirty="0"/>
            </a:br>
            <a:endParaRPr lang="en-IN" dirty="0"/>
          </a:p>
        </p:txBody>
      </p:sp>
      <p:sp>
        <p:nvSpPr>
          <p:cNvPr id="3" name="Title 2">
            <a:extLst>
              <a:ext uri="{FF2B5EF4-FFF2-40B4-BE49-F238E27FC236}">
                <a16:creationId xmlns:a16="http://schemas.microsoft.com/office/drawing/2014/main" id="{FEBED05F-BFF7-401F-9A3B-F959FAD28E21}"/>
              </a:ext>
            </a:extLst>
          </p:cNvPr>
          <p:cNvSpPr>
            <a:spLocks noGrp="1"/>
          </p:cNvSpPr>
          <p:nvPr>
            <p:ph type="title"/>
          </p:nvPr>
        </p:nvSpPr>
        <p:spPr/>
        <p:txBody>
          <a:bodyPr/>
          <a:lstStyle/>
          <a:p>
            <a:r>
              <a:rPr lang="en-US" dirty="0"/>
              <a:t>Applications</a:t>
            </a:r>
            <a:endParaRPr lang="en-IN" dirty="0"/>
          </a:p>
        </p:txBody>
      </p:sp>
    </p:spTree>
    <p:extLst>
      <p:ext uri="{BB962C8B-B14F-4D97-AF65-F5344CB8AC3E}">
        <p14:creationId xmlns:p14="http://schemas.microsoft.com/office/powerpoint/2010/main" val="54501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9E68B5-05BB-44DB-8435-5A2D181AB022}"/>
              </a:ext>
            </a:extLst>
          </p:cNvPr>
          <p:cNvPicPr>
            <a:picLocks noGrp="1" noChangeAspect="1"/>
          </p:cNvPicPr>
          <p:nvPr>
            <p:ph idx="1"/>
          </p:nvPr>
        </p:nvPicPr>
        <p:blipFill>
          <a:blip r:embed="rId2"/>
          <a:stretch>
            <a:fillRect/>
          </a:stretch>
        </p:blipFill>
        <p:spPr>
          <a:xfrm>
            <a:off x="391319" y="1520825"/>
            <a:ext cx="8410575" cy="4676775"/>
          </a:xfrm>
          <a:prstGeom prst="rect">
            <a:avLst/>
          </a:prstGeom>
        </p:spPr>
      </p:pic>
      <p:sp>
        <p:nvSpPr>
          <p:cNvPr id="3" name="Title 2">
            <a:extLst>
              <a:ext uri="{FF2B5EF4-FFF2-40B4-BE49-F238E27FC236}">
                <a16:creationId xmlns:a16="http://schemas.microsoft.com/office/drawing/2014/main" id="{015D433B-63D8-4697-8CE5-3C91C073DD70}"/>
              </a:ext>
            </a:extLst>
          </p:cNvPr>
          <p:cNvSpPr>
            <a:spLocks noGrp="1"/>
          </p:cNvSpPr>
          <p:nvPr>
            <p:ph type="title"/>
          </p:nvPr>
        </p:nvSpPr>
        <p:spPr/>
        <p:txBody>
          <a:bodyPr/>
          <a:lstStyle/>
          <a:p>
            <a:r>
              <a:rPr lang="en-US" dirty="0"/>
              <a:t>Network represented with a graph</a:t>
            </a:r>
            <a:endParaRPr lang="en-IN" dirty="0"/>
          </a:p>
        </p:txBody>
      </p:sp>
    </p:spTree>
    <p:extLst>
      <p:ext uri="{BB962C8B-B14F-4D97-AF65-F5344CB8AC3E}">
        <p14:creationId xmlns:p14="http://schemas.microsoft.com/office/powerpoint/2010/main" val="131889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8295B3-11E3-4938-B7BC-BFAC7D205828}"/>
              </a:ext>
            </a:extLst>
          </p:cNvPr>
          <p:cNvSpPr>
            <a:spLocks noGrp="1"/>
          </p:cNvSpPr>
          <p:nvPr>
            <p:ph type="title"/>
          </p:nvPr>
        </p:nvSpPr>
        <p:spPr/>
        <p:txBody>
          <a:bodyPr>
            <a:noAutofit/>
          </a:bodyPr>
          <a:lstStyle/>
          <a:p>
            <a:br>
              <a:rPr lang="en-IN" i="0" dirty="0">
                <a:effectLst/>
              </a:rPr>
            </a:br>
            <a:r>
              <a:rPr lang="en-IN" i="0" dirty="0">
                <a:effectLst/>
              </a:rPr>
              <a:t>Types of Graphs</a:t>
            </a:r>
            <a:br>
              <a:rPr lang="en-IN" i="0" dirty="0">
                <a:effectLst/>
              </a:rPr>
            </a:br>
            <a:endParaRPr lang="en-IN" dirty="0"/>
          </a:p>
        </p:txBody>
      </p:sp>
      <p:sp>
        <p:nvSpPr>
          <p:cNvPr id="4" name="Freeform: Shape 3">
            <a:extLst>
              <a:ext uri="{FF2B5EF4-FFF2-40B4-BE49-F238E27FC236}">
                <a16:creationId xmlns:a16="http://schemas.microsoft.com/office/drawing/2014/main" id="{A606E00D-CE21-4B6F-AB90-7794F7898519}"/>
              </a:ext>
            </a:extLst>
          </p:cNvPr>
          <p:cNvSpPr/>
          <p:nvPr/>
        </p:nvSpPr>
        <p:spPr>
          <a:xfrm>
            <a:off x="1525152" y="3422039"/>
            <a:ext cx="2236932" cy="1118465"/>
          </a:xfrm>
          <a:custGeom>
            <a:avLst/>
            <a:gdLst>
              <a:gd name="connsiteX0" fmla="*/ 0 w 2460625"/>
              <a:gd name="connsiteY0" fmla="*/ 123031 h 1230312"/>
              <a:gd name="connsiteX1" fmla="*/ 123031 w 2460625"/>
              <a:gd name="connsiteY1" fmla="*/ 0 h 1230312"/>
              <a:gd name="connsiteX2" fmla="*/ 2337594 w 2460625"/>
              <a:gd name="connsiteY2" fmla="*/ 0 h 1230312"/>
              <a:gd name="connsiteX3" fmla="*/ 2460625 w 2460625"/>
              <a:gd name="connsiteY3" fmla="*/ 123031 h 1230312"/>
              <a:gd name="connsiteX4" fmla="*/ 2460625 w 2460625"/>
              <a:gd name="connsiteY4" fmla="*/ 1107281 h 1230312"/>
              <a:gd name="connsiteX5" fmla="*/ 2337594 w 2460625"/>
              <a:gd name="connsiteY5" fmla="*/ 1230312 h 1230312"/>
              <a:gd name="connsiteX6" fmla="*/ 123031 w 2460625"/>
              <a:gd name="connsiteY6" fmla="*/ 1230312 h 1230312"/>
              <a:gd name="connsiteX7" fmla="*/ 0 w 2460625"/>
              <a:gd name="connsiteY7" fmla="*/ 1107281 h 1230312"/>
              <a:gd name="connsiteX8" fmla="*/ 0 w 2460625"/>
              <a:gd name="connsiteY8" fmla="*/ 123031 h 123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0625" h="1230312">
                <a:moveTo>
                  <a:pt x="0" y="123031"/>
                </a:moveTo>
                <a:cubicBezTo>
                  <a:pt x="0" y="55083"/>
                  <a:pt x="55083" y="0"/>
                  <a:pt x="123031" y="0"/>
                </a:cubicBezTo>
                <a:lnTo>
                  <a:pt x="2337594" y="0"/>
                </a:lnTo>
                <a:cubicBezTo>
                  <a:pt x="2405542" y="0"/>
                  <a:pt x="2460625" y="55083"/>
                  <a:pt x="2460625" y="123031"/>
                </a:cubicBezTo>
                <a:lnTo>
                  <a:pt x="2460625" y="1107281"/>
                </a:lnTo>
                <a:cubicBezTo>
                  <a:pt x="2460625" y="1175229"/>
                  <a:pt x="2405542" y="1230312"/>
                  <a:pt x="2337594" y="1230312"/>
                </a:cubicBezTo>
                <a:lnTo>
                  <a:pt x="123031" y="1230312"/>
                </a:lnTo>
                <a:cubicBezTo>
                  <a:pt x="55083" y="1230312"/>
                  <a:pt x="0" y="1175229"/>
                  <a:pt x="0" y="1107281"/>
                </a:cubicBezTo>
                <a:lnTo>
                  <a:pt x="0" y="123031"/>
                </a:lnTo>
                <a:close/>
              </a:path>
            </a:pathLst>
          </a:cu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800" tIns="60800" rIns="60800" bIns="60800" numCol="1" spcCol="1270" anchor="ctr" anchorCtr="0">
            <a:noAutofit/>
          </a:bodyPr>
          <a:lstStyle/>
          <a:p>
            <a:pPr marL="0" lvl="0" indent="0" algn="ctr" defTabSz="1733550">
              <a:lnSpc>
                <a:spcPct val="90000"/>
              </a:lnSpc>
              <a:spcBef>
                <a:spcPct val="0"/>
              </a:spcBef>
              <a:spcAft>
                <a:spcPct val="35000"/>
              </a:spcAft>
              <a:buNone/>
            </a:pPr>
            <a:r>
              <a:rPr lang="en-US" sz="2800" kern="1200" dirty="0">
                <a:latin typeface="Bahnschrift" panose="020B0502040204020203" pitchFamily="34" charset="0"/>
              </a:rPr>
              <a:t>Types of graphs</a:t>
            </a:r>
          </a:p>
        </p:txBody>
      </p:sp>
      <p:sp>
        <p:nvSpPr>
          <p:cNvPr id="6" name="Freeform: Shape 5">
            <a:extLst>
              <a:ext uri="{FF2B5EF4-FFF2-40B4-BE49-F238E27FC236}">
                <a16:creationId xmlns:a16="http://schemas.microsoft.com/office/drawing/2014/main" id="{CD9ED9B9-EBA2-462A-AE90-1EC065DA4E85}"/>
              </a:ext>
            </a:extLst>
          </p:cNvPr>
          <p:cNvSpPr/>
          <p:nvPr/>
        </p:nvSpPr>
        <p:spPr>
          <a:xfrm rot="18289469">
            <a:off x="3414808" y="3231037"/>
            <a:ext cx="1723535" cy="54492"/>
          </a:xfrm>
          <a:custGeom>
            <a:avLst/>
            <a:gdLst>
              <a:gd name="connsiteX0" fmla="*/ 0 w 1723535"/>
              <a:gd name="connsiteY0" fmla="*/ 27246 h 54492"/>
              <a:gd name="connsiteX1" fmla="*/ 1723535 w 1723535"/>
              <a:gd name="connsiteY1" fmla="*/ 27246 h 54492"/>
            </a:gdLst>
            <a:ahLst/>
            <a:cxnLst>
              <a:cxn ang="0">
                <a:pos x="connsiteX0" y="connsiteY0"/>
              </a:cxn>
              <a:cxn ang="0">
                <a:pos x="connsiteX1" y="connsiteY1"/>
              </a:cxn>
            </a:cxnLst>
            <a:rect l="l" t="t" r="r" b="b"/>
            <a:pathLst>
              <a:path w="1723535" h="54492">
                <a:moveTo>
                  <a:pt x="0" y="27246"/>
                </a:moveTo>
                <a:lnTo>
                  <a:pt x="1723535" y="27246"/>
                </a:lnTo>
              </a:path>
            </a:pathLst>
          </a:custGeom>
          <a:noFill/>
          <a:ln w="28575"/>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31379" tIns="-15843" rIns="831379" bIns="-15842" numCol="1" spcCol="1270" anchor="ctr" anchorCtr="0">
            <a:noAutofit/>
          </a:bodyPr>
          <a:lstStyle/>
          <a:p>
            <a:pPr marL="0" lvl="0" indent="0" algn="ctr" defTabSz="266700">
              <a:lnSpc>
                <a:spcPct val="90000"/>
              </a:lnSpc>
              <a:spcBef>
                <a:spcPct val="0"/>
              </a:spcBef>
              <a:spcAft>
                <a:spcPct val="35000"/>
              </a:spcAft>
              <a:buNone/>
            </a:pPr>
            <a:endParaRPr lang="en-IN" sz="600" kern="1200"/>
          </a:p>
        </p:txBody>
      </p:sp>
      <p:sp>
        <p:nvSpPr>
          <p:cNvPr id="7" name="Freeform: Shape 6">
            <a:extLst>
              <a:ext uri="{FF2B5EF4-FFF2-40B4-BE49-F238E27FC236}">
                <a16:creationId xmlns:a16="http://schemas.microsoft.com/office/drawing/2014/main" id="{27724880-E6C8-4938-8B01-1073A2429A53}"/>
              </a:ext>
            </a:extLst>
          </p:cNvPr>
          <p:cNvSpPr/>
          <p:nvPr/>
        </p:nvSpPr>
        <p:spPr>
          <a:xfrm>
            <a:off x="4768701" y="2042460"/>
            <a:ext cx="2460625" cy="1016786"/>
          </a:xfrm>
          <a:custGeom>
            <a:avLst/>
            <a:gdLst>
              <a:gd name="connsiteX0" fmla="*/ 0 w 2460625"/>
              <a:gd name="connsiteY0" fmla="*/ 123031 h 1230312"/>
              <a:gd name="connsiteX1" fmla="*/ 123031 w 2460625"/>
              <a:gd name="connsiteY1" fmla="*/ 0 h 1230312"/>
              <a:gd name="connsiteX2" fmla="*/ 2337594 w 2460625"/>
              <a:gd name="connsiteY2" fmla="*/ 0 h 1230312"/>
              <a:gd name="connsiteX3" fmla="*/ 2460625 w 2460625"/>
              <a:gd name="connsiteY3" fmla="*/ 123031 h 1230312"/>
              <a:gd name="connsiteX4" fmla="*/ 2460625 w 2460625"/>
              <a:gd name="connsiteY4" fmla="*/ 1107281 h 1230312"/>
              <a:gd name="connsiteX5" fmla="*/ 2337594 w 2460625"/>
              <a:gd name="connsiteY5" fmla="*/ 1230312 h 1230312"/>
              <a:gd name="connsiteX6" fmla="*/ 123031 w 2460625"/>
              <a:gd name="connsiteY6" fmla="*/ 1230312 h 1230312"/>
              <a:gd name="connsiteX7" fmla="*/ 0 w 2460625"/>
              <a:gd name="connsiteY7" fmla="*/ 1107281 h 1230312"/>
              <a:gd name="connsiteX8" fmla="*/ 0 w 2460625"/>
              <a:gd name="connsiteY8" fmla="*/ 123031 h 123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0625" h="1230312">
                <a:moveTo>
                  <a:pt x="0" y="123031"/>
                </a:moveTo>
                <a:cubicBezTo>
                  <a:pt x="0" y="55083"/>
                  <a:pt x="55083" y="0"/>
                  <a:pt x="123031" y="0"/>
                </a:cubicBezTo>
                <a:lnTo>
                  <a:pt x="2337594" y="0"/>
                </a:lnTo>
                <a:cubicBezTo>
                  <a:pt x="2405542" y="0"/>
                  <a:pt x="2460625" y="55083"/>
                  <a:pt x="2460625" y="123031"/>
                </a:cubicBezTo>
                <a:lnTo>
                  <a:pt x="2460625" y="1107281"/>
                </a:lnTo>
                <a:cubicBezTo>
                  <a:pt x="2460625" y="1175229"/>
                  <a:pt x="2405542" y="1230312"/>
                  <a:pt x="2337594" y="1230312"/>
                </a:cubicBezTo>
                <a:lnTo>
                  <a:pt x="123031" y="1230312"/>
                </a:lnTo>
                <a:cubicBezTo>
                  <a:pt x="55083" y="1230312"/>
                  <a:pt x="0" y="1175229"/>
                  <a:pt x="0" y="1107281"/>
                </a:cubicBezTo>
                <a:lnTo>
                  <a:pt x="0" y="123031"/>
                </a:lnTo>
                <a:close/>
              </a:path>
            </a:pathLst>
          </a:cu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800" tIns="60800" rIns="60800" bIns="60800" numCol="1" spcCol="1270" anchor="ctr" anchorCtr="0">
            <a:noAutofit/>
          </a:bodyPr>
          <a:lstStyle/>
          <a:p>
            <a:pPr marL="0" lvl="0" indent="0" algn="ctr" defTabSz="1733550">
              <a:lnSpc>
                <a:spcPct val="90000"/>
              </a:lnSpc>
              <a:spcBef>
                <a:spcPct val="0"/>
              </a:spcBef>
              <a:spcAft>
                <a:spcPct val="35000"/>
              </a:spcAft>
              <a:buNone/>
            </a:pPr>
            <a:r>
              <a:rPr lang="en-US" sz="2800" kern="1200" dirty="0">
                <a:latin typeface="Bahnschrift" panose="020B0502040204020203" pitchFamily="34" charset="0"/>
              </a:rPr>
              <a:t>Undirected graph</a:t>
            </a:r>
          </a:p>
        </p:txBody>
      </p:sp>
      <p:sp>
        <p:nvSpPr>
          <p:cNvPr id="8" name="Freeform: Shape 7">
            <a:extLst>
              <a:ext uri="{FF2B5EF4-FFF2-40B4-BE49-F238E27FC236}">
                <a16:creationId xmlns:a16="http://schemas.microsoft.com/office/drawing/2014/main" id="{B34B1C91-15CA-44F3-A3DB-54EE7FABFF1F}"/>
              </a:ext>
            </a:extLst>
          </p:cNvPr>
          <p:cNvSpPr/>
          <p:nvPr/>
        </p:nvSpPr>
        <p:spPr>
          <a:xfrm>
            <a:off x="3784450" y="3938466"/>
            <a:ext cx="984250" cy="54492"/>
          </a:xfrm>
          <a:custGeom>
            <a:avLst/>
            <a:gdLst>
              <a:gd name="connsiteX0" fmla="*/ 0 w 984250"/>
              <a:gd name="connsiteY0" fmla="*/ 27246 h 54492"/>
              <a:gd name="connsiteX1" fmla="*/ 984250 w 984250"/>
              <a:gd name="connsiteY1" fmla="*/ 27246 h 54492"/>
            </a:gdLst>
            <a:ahLst/>
            <a:cxnLst>
              <a:cxn ang="0">
                <a:pos x="connsiteX0" y="connsiteY0"/>
              </a:cxn>
              <a:cxn ang="0">
                <a:pos x="connsiteX1" y="connsiteY1"/>
              </a:cxn>
            </a:cxnLst>
            <a:rect l="l" t="t" r="r" b="b"/>
            <a:pathLst>
              <a:path w="984250" h="54492">
                <a:moveTo>
                  <a:pt x="0" y="27246"/>
                </a:moveTo>
                <a:lnTo>
                  <a:pt x="984250" y="27246"/>
                </a:lnTo>
              </a:path>
            </a:pathLst>
          </a:custGeom>
          <a:noFill/>
          <a:ln w="28575"/>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31379" tIns="-15843" rIns="831379" bIns="-15842" numCol="1" spcCol="1270" anchor="ctr" anchorCtr="0">
            <a:noAutofit/>
          </a:bodyPr>
          <a:lstStyle/>
          <a:p>
            <a:pPr algn="ctr" defTabSz="266700">
              <a:lnSpc>
                <a:spcPct val="90000"/>
              </a:lnSpc>
              <a:spcBef>
                <a:spcPct val="0"/>
              </a:spcBef>
              <a:spcAft>
                <a:spcPct val="35000"/>
              </a:spcAft>
            </a:pPr>
            <a:endParaRPr lang="en-IN" sz="600"/>
          </a:p>
        </p:txBody>
      </p:sp>
      <p:sp>
        <p:nvSpPr>
          <p:cNvPr id="9" name="Freeform: Shape 8">
            <a:extLst>
              <a:ext uri="{FF2B5EF4-FFF2-40B4-BE49-F238E27FC236}">
                <a16:creationId xmlns:a16="http://schemas.microsoft.com/office/drawing/2014/main" id="{7E59983E-A24F-4120-863C-7B12C85B5ECA}"/>
              </a:ext>
            </a:extLst>
          </p:cNvPr>
          <p:cNvSpPr/>
          <p:nvPr/>
        </p:nvSpPr>
        <p:spPr>
          <a:xfrm>
            <a:off x="4768701" y="3457319"/>
            <a:ext cx="2460625" cy="1016786"/>
          </a:xfrm>
          <a:custGeom>
            <a:avLst/>
            <a:gdLst>
              <a:gd name="connsiteX0" fmla="*/ 0 w 2460625"/>
              <a:gd name="connsiteY0" fmla="*/ 123031 h 1230312"/>
              <a:gd name="connsiteX1" fmla="*/ 123031 w 2460625"/>
              <a:gd name="connsiteY1" fmla="*/ 0 h 1230312"/>
              <a:gd name="connsiteX2" fmla="*/ 2337594 w 2460625"/>
              <a:gd name="connsiteY2" fmla="*/ 0 h 1230312"/>
              <a:gd name="connsiteX3" fmla="*/ 2460625 w 2460625"/>
              <a:gd name="connsiteY3" fmla="*/ 123031 h 1230312"/>
              <a:gd name="connsiteX4" fmla="*/ 2460625 w 2460625"/>
              <a:gd name="connsiteY4" fmla="*/ 1107281 h 1230312"/>
              <a:gd name="connsiteX5" fmla="*/ 2337594 w 2460625"/>
              <a:gd name="connsiteY5" fmla="*/ 1230312 h 1230312"/>
              <a:gd name="connsiteX6" fmla="*/ 123031 w 2460625"/>
              <a:gd name="connsiteY6" fmla="*/ 1230312 h 1230312"/>
              <a:gd name="connsiteX7" fmla="*/ 0 w 2460625"/>
              <a:gd name="connsiteY7" fmla="*/ 1107281 h 1230312"/>
              <a:gd name="connsiteX8" fmla="*/ 0 w 2460625"/>
              <a:gd name="connsiteY8" fmla="*/ 123031 h 123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0625" h="1230312">
                <a:moveTo>
                  <a:pt x="0" y="123031"/>
                </a:moveTo>
                <a:cubicBezTo>
                  <a:pt x="0" y="55083"/>
                  <a:pt x="55083" y="0"/>
                  <a:pt x="123031" y="0"/>
                </a:cubicBezTo>
                <a:lnTo>
                  <a:pt x="2337594" y="0"/>
                </a:lnTo>
                <a:cubicBezTo>
                  <a:pt x="2405542" y="0"/>
                  <a:pt x="2460625" y="55083"/>
                  <a:pt x="2460625" y="123031"/>
                </a:cubicBezTo>
                <a:lnTo>
                  <a:pt x="2460625" y="1107281"/>
                </a:lnTo>
                <a:cubicBezTo>
                  <a:pt x="2460625" y="1175229"/>
                  <a:pt x="2405542" y="1230312"/>
                  <a:pt x="2337594" y="1230312"/>
                </a:cubicBezTo>
                <a:lnTo>
                  <a:pt x="123031" y="1230312"/>
                </a:lnTo>
                <a:cubicBezTo>
                  <a:pt x="55083" y="1230312"/>
                  <a:pt x="0" y="1175229"/>
                  <a:pt x="0" y="1107281"/>
                </a:cubicBezTo>
                <a:lnTo>
                  <a:pt x="0" y="123031"/>
                </a:lnTo>
                <a:close/>
              </a:path>
            </a:pathLst>
          </a:cu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800" tIns="60800" rIns="60800" bIns="60800" numCol="1" spcCol="1270" anchor="ctr" anchorCtr="0">
            <a:noAutofit/>
          </a:bodyPr>
          <a:lstStyle/>
          <a:p>
            <a:pPr marL="0" lvl="0" indent="0" algn="ctr" defTabSz="1733550">
              <a:lnSpc>
                <a:spcPct val="90000"/>
              </a:lnSpc>
              <a:spcBef>
                <a:spcPct val="0"/>
              </a:spcBef>
              <a:spcAft>
                <a:spcPct val="35000"/>
              </a:spcAft>
              <a:buNone/>
            </a:pPr>
            <a:r>
              <a:rPr lang="en-US" sz="2800" kern="1200" dirty="0">
                <a:latin typeface="Bahnschrift" panose="020B0502040204020203" pitchFamily="34" charset="0"/>
              </a:rPr>
              <a:t>Directed graph</a:t>
            </a:r>
          </a:p>
        </p:txBody>
      </p:sp>
      <p:sp>
        <p:nvSpPr>
          <p:cNvPr id="10" name="Freeform: Shape 9">
            <a:extLst>
              <a:ext uri="{FF2B5EF4-FFF2-40B4-BE49-F238E27FC236}">
                <a16:creationId xmlns:a16="http://schemas.microsoft.com/office/drawing/2014/main" id="{EB849002-A42A-4CDA-96DB-D817C7A9289D}"/>
              </a:ext>
            </a:extLst>
          </p:cNvPr>
          <p:cNvSpPr/>
          <p:nvPr/>
        </p:nvSpPr>
        <p:spPr>
          <a:xfrm rot="3310531">
            <a:off x="3414808" y="4645896"/>
            <a:ext cx="1723535" cy="54492"/>
          </a:xfrm>
          <a:custGeom>
            <a:avLst/>
            <a:gdLst>
              <a:gd name="connsiteX0" fmla="*/ 0 w 1723535"/>
              <a:gd name="connsiteY0" fmla="*/ 27246 h 54492"/>
              <a:gd name="connsiteX1" fmla="*/ 1723535 w 1723535"/>
              <a:gd name="connsiteY1" fmla="*/ 27246 h 54492"/>
            </a:gdLst>
            <a:ahLst/>
            <a:cxnLst>
              <a:cxn ang="0">
                <a:pos x="connsiteX0" y="connsiteY0"/>
              </a:cxn>
              <a:cxn ang="0">
                <a:pos x="connsiteX1" y="connsiteY1"/>
              </a:cxn>
            </a:cxnLst>
            <a:rect l="l" t="t" r="r" b="b"/>
            <a:pathLst>
              <a:path w="1723535" h="54492">
                <a:moveTo>
                  <a:pt x="0" y="27246"/>
                </a:moveTo>
                <a:lnTo>
                  <a:pt x="1723535" y="27246"/>
                </a:lnTo>
              </a:path>
            </a:pathLst>
          </a:custGeom>
          <a:noFill/>
          <a:ln w="28575"/>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31378" tIns="-15842" rIns="831380" bIns="-15842" numCol="1" spcCol="1270" anchor="ctr" anchorCtr="0">
            <a:noAutofit/>
          </a:bodyPr>
          <a:lstStyle/>
          <a:p>
            <a:pPr marL="0" lvl="0" indent="0" algn="ctr" defTabSz="266700">
              <a:lnSpc>
                <a:spcPct val="90000"/>
              </a:lnSpc>
              <a:spcBef>
                <a:spcPct val="0"/>
              </a:spcBef>
              <a:spcAft>
                <a:spcPct val="35000"/>
              </a:spcAft>
              <a:buNone/>
            </a:pPr>
            <a:endParaRPr lang="en-IN" sz="600" kern="1200"/>
          </a:p>
        </p:txBody>
      </p:sp>
      <p:sp>
        <p:nvSpPr>
          <p:cNvPr id="11" name="Freeform: Shape 10">
            <a:extLst>
              <a:ext uri="{FF2B5EF4-FFF2-40B4-BE49-F238E27FC236}">
                <a16:creationId xmlns:a16="http://schemas.microsoft.com/office/drawing/2014/main" id="{59AE429C-1295-4418-8CA2-849574FAD75F}"/>
              </a:ext>
            </a:extLst>
          </p:cNvPr>
          <p:cNvSpPr/>
          <p:nvPr/>
        </p:nvSpPr>
        <p:spPr>
          <a:xfrm>
            <a:off x="4768701" y="4872179"/>
            <a:ext cx="2460625" cy="1016786"/>
          </a:xfrm>
          <a:custGeom>
            <a:avLst/>
            <a:gdLst>
              <a:gd name="connsiteX0" fmla="*/ 0 w 2460625"/>
              <a:gd name="connsiteY0" fmla="*/ 123031 h 1230312"/>
              <a:gd name="connsiteX1" fmla="*/ 123031 w 2460625"/>
              <a:gd name="connsiteY1" fmla="*/ 0 h 1230312"/>
              <a:gd name="connsiteX2" fmla="*/ 2337594 w 2460625"/>
              <a:gd name="connsiteY2" fmla="*/ 0 h 1230312"/>
              <a:gd name="connsiteX3" fmla="*/ 2460625 w 2460625"/>
              <a:gd name="connsiteY3" fmla="*/ 123031 h 1230312"/>
              <a:gd name="connsiteX4" fmla="*/ 2460625 w 2460625"/>
              <a:gd name="connsiteY4" fmla="*/ 1107281 h 1230312"/>
              <a:gd name="connsiteX5" fmla="*/ 2337594 w 2460625"/>
              <a:gd name="connsiteY5" fmla="*/ 1230312 h 1230312"/>
              <a:gd name="connsiteX6" fmla="*/ 123031 w 2460625"/>
              <a:gd name="connsiteY6" fmla="*/ 1230312 h 1230312"/>
              <a:gd name="connsiteX7" fmla="*/ 0 w 2460625"/>
              <a:gd name="connsiteY7" fmla="*/ 1107281 h 1230312"/>
              <a:gd name="connsiteX8" fmla="*/ 0 w 2460625"/>
              <a:gd name="connsiteY8" fmla="*/ 123031 h 123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0625" h="1230312">
                <a:moveTo>
                  <a:pt x="0" y="123031"/>
                </a:moveTo>
                <a:cubicBezTo>
                  <a:pt x="0" y="55083"/>
                  <a:pt x="55083" y="0"/>
                  <a:pt x="123031" y="0"/>
                </a:cubicBezTo>
                <a:lnTo>
                  <a:pt x="2337594" y="0"/>
                </a:lnTo>
                <a:cubicBezTo>
                  <a:pt x="2405542" y="0"/>
                  <a:pt x="2460625" y="55083"/>
                  <a:pt x="2460625" y="123031"/>
                </a:cubicBezTo>
                <a:lnTo>
                  <a:pt x="2460625" y="1107281"/>
                </a:lnTo>
                <a:cubicBezTo>
                  <a:pt x="2460625" y="1175229"/>
                  <a:pt x="2405542" y="1230312"/>
                  <a:pt x="2337594" y="1230312"/>
                </a:cubicBezTo>
                <a:lnTo>
                  <a:pt x="123031" y="1230312"/>
                </a:lnTo>
                <a:cubicBezTo>
                  <a:pt x="55083" y="1230312"/>
                  <a:pt x="0" y="1175229"/>
                  <a:pt x="0" y="1107281"/>
                </a:cubicBezTo>
                <a:lnTo>
                  <a:pt x="0" y="123031"/>
                </a:lnTo>
                <a:close/>
              </a:path>
            </a:pathLst>
          </a:cu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800" tIns="60800" rIns="60800" bIns="60800" numCol="1" spcCol="1270" anchor="ctr" anchorCtr="0">
            <a:noAutofit/>
          </a:bodyPr>
          <a:lstStyle/>
          <a:p>
            <a:pPr marL="0" lvl="0" indent="0" algn="ctr" defTabSz="1733550">
              <a:lnSpc>
                <a:spcPct val="90000"/>
              </a:lnSpc>
              <a:spcBef>
                <a:spcPct val="0"/>
              </a:spcBef>
              <a:spcAft>
                <a:spcPct val="35000"/>
              </a:spcAft>
              <a:buNone/>
            </a:pPr>
            <a:r>
              <a:rPr lang="en-US" sz="2800" kern="1200" dirty="0">
                <a:latin typeface="Bahnschrift" panose="020B0502040204020203" pitchFamily="34" charset="0"/>
              </a:rPr>
              <a:t>Weighted graph</a:t>
            </a:r>
            <a:endParaRPr lang="en-IN" sz="2800" kern="1200" dirty="0">
              <a:latin typeface="Bahnschrift" panose="020B0502040204020203" pitchFamily="34" charset="0"/>
            </a:endParaRPr>
          </a:p>
        </p:txBody>
      </p:sp>
    </p:spTree>
    <p:extLst>
      <p:ext uri="{BB962C8B-B14F-4D97-AF65-F5344CB8AC3E}">
        <p14:creationId xmlns:p14="http://schemas.microsoft.com/office/powerpoint/2010/main" val="20032030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1392</TotalTime>
  <Words>651</Words>
  <Application>Microsoft Office PowerPoint</Application>
  <PresentationFormat>On-screen Show (4:3)</PresentationFormat>
  <Paragraphs>52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Bahnschrift</vt:lpstr>
      <vt:lpstr>Bahnschrift SemiBold</vt:lpstr>
      <vt:lpstr>Calibri</vt:lpstr>
      <vt:lpstr>Calibri Light</vt:lpstr>
      <vt:lpstr>Office Theme</vt:lpstr>
      <vt:lpstr>PowerPoint Presentation</vt:lpstr>
      <vt:lpstr>PowerPoint Presentation</vt:lpstr>
      <vt:lpstr>Basic Concepts</vt:lpstr>
      <vt:lpstr>Graphical representation of a graph</vt:lpstr>
      <vt:lpstr>PowerPoint Presentation</vt:lpstr>
      <vt:lpstr>PowerPoint Presentation</vt:lpstr>
      <vt:lpstr>Applications</vt:lpstr>
      <vt:lpstr>Network represented with a graph</vt:lpstr>
      <vt:lpstr> Types of Graphs </vt:lpstr>
      <vt:lpstr> Types of Graphs </vt:lpstr>
      <vt:lpstr> Types of Graphs </vt:lpstr>
      <vt:lpstr> Weighted Graphs </vt:lpstr>
      <vt:lpstr> Weighted Graphs </vt:lpstr>
      <vt:lpstr>Example of weighted graph</vt:lpstr>
      <vt:lpstr>PowerPoint Presentation</vt:lpstr>
      <vt:lpstr>Basics of Dijkstra's Algorithm</vt:lpstr>
      <vt:lpstr>Basics of Dijkstra's Algorithm</vt:lpstr>
      <vt:lpstr>Basics of Dijkstra's Algorithm</vt:lpstr>
      <vt:lpstr>Basics of Dijkstra's Algorithm</vt:lpstr>
      <vt:lpstr> Requirements </vt:lpstr>
      <vt:lpstr> Requirements </vt:lpstr>
      <vt:lpstr>Example of Dijkstra's Algorithm</vt:lpstr>
      <vt:lpstr>Example of Dijkstra's Algorithm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79</cp:revision>
  <dcterms:created xsi:type="dcterms:W3CDTF">2020-12-01T08:07:04Z</dcterms:created>
  <dcterms:modified xsi:type="dcterms:W3CDTF">2021-04-01T08:52:56Z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393079</vt:lpwstr>
  </property>
  <property fmtid="{D5CDD505-2E9C-101B-9397-08002B2CF9AE}" name="NXPowerLiteSettings" pid="3">
    <vt:lpwstr>C6200358026400</vt:lpwstr>
  </property>
  <property fmtid="{D5CDD505-2E9C-101B-9397-08002B2CF9AE}" name="NXPowerLiteVersion" pid="4">
    <vt:lpwstr>D8.0.4</vt:lpwstr>
  </property>
</Properties>
</file>