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2" r:id="rId4"/>
    <p:sldId id="274" r:id="rId5"/>
    <p:sldId id="263" r:id="rId6"/>
    <p:sldId id="264" r:id="rId7"/>
    <p:sldId id="265" r:id="rId8"/>
    <p:sldId id="275" r:id="rId9"/>
    <p:sldId id="266" r:id="rId10"/>
    <p:sldId id="267" r:id="rId11"/>
    <p:sldId id="268" r:id="rId12"/>
    <p:sldId id="276" r:id="rId13"/>
    <p:sldId id="269" r:id="rId14"/>
    <p:sldId id="270" r:id="rId15"/>
    <p:sldId id="271" r:id="rId16"/>
    <p:sldId id="272" r:id="rId17"/>
    <p:sldId id="273" r:id="rId18"/>
    <p:sldId id="277" r:id="rId19"/>
    <p:sldId id="25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14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37CE-4C0B-4E98-AFE8-08C7E2416ABA}" type="datetimeFigureOut">
              <a:rPr lang="en-US" smtClean="0"/>
              <a:t>1/27/2021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B27BD-F9AA-4E6F-9AFA-F072543EC00E}" type="slidenum">
              <a:rPr lang="en-US" smtClean="0"/>
              <a:t>‹#›</a:t>
            </a:fld>
            <a:endParaRPr lang="en-US" dirty="0"/>
          </a:p>
        </p:txBody>
      </p:sp>
    </p:spTree>
    <p:extLst>
      <p:ext uri="{BB962C8B-B14F-4D97-AF65-F5344CB8AC3E}">
        <p14:creationId xmlns:p14="http://schemas.microsoft.com/office/powerpoint/2010/main" val="1465056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1FFF3-7D14-4FA4-877D-799C4FB2084B}" type="slidenum">
              <a:rPr lang="en-US" altLang="en-US"/>
              <a:pPr/>
              <a:t>3</a:t>
            </a:fld>
            <a:endParaRPr lang="en-US" altLang="en-US" dirty="0"/>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27540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29D68-1AF9-4712-BB79-0C00C6F8492F}" type="slidenum">
              <a:rPr lang="en-US" altLang="en-US"/>
              <a:pPr/>
              <a:t>12</a:t>
            </a:fld>
            <a:endParaRPr lang="en-US" alt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0098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1F7B2-6F21-46EE-BE88-48C0F0D046A7}" type="slidenum">
              <a:rPr lang="en-US" altLang="en-US"/>
              <a:pPr/>
              <a:t>13</a:t>
            </a:fld>
            <a:endParaRPr lang="en-US" altLang="en-US"/>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1390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0CD7-142C-4468-89AB-1AE3D89D08E5}" type="slidenum">
              <a:rPr lang="en-US" altLang="en-US"/>
              <a:pPr/>
              <a:t>14</a:t>
            </a:fld>
            <a:endParaRPr lang="en-US" altLang="en-US" dirty="0"/>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27621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FCC93-24C4-4952-A012-A95A0A505CF4}" type="slidenum">
              <a:rPr lang="en-US" altLang="en-US"/>
              <a:pPr/>
              <a:t>15</a:t>
            </a:fld>
            <a:endParaRPr lang="en-US" altLang="en-US" dirty="0"/>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0126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1FFF3-7D14-4FA4-877D-799C4FB2084B}" type="slidenum">
              <a:rPr lang="en-US" altLang="en-US"/>
              <a:pPr/>
              <a:t>4</a:t>
            </a:fld>
            <a:endParaRPr lang="en-US" altLang="en-US" dirty="0"/>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8338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5595B-B6D7-48B1-8B7D-B34E086577FE}" type="slidenum">
              <a:rPr lang="en-US" altLang="en-US"/>
              <a:pPr/>
              <a:t>5</a:t>
            </a:fld>
            <a:endParaRPr lang="en-US" altLang="en-US" dirty="0"/>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69419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9B544-4605-48E5-A907-932D26D91F83}" type="slidenum">
              <a:rPr lang="en-US" altLang="en-US"/>
              <a:pPr/>
              <a:t>6</a:t>
            </a:fld>
            <a:endParaRPr lang="en-US" altLang="en-US" dirty="0"/>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3195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136A8-2D7C-45B4-839A-0D0F6901559E}" type="slidenum">
              <a:rPr lang="en-US" altLang="en-US"/>
              <a:pPr/>
              <a:t>7</a:t>
            </a:fld>
            <a:endParaRPr lang="en-US" altLang="en-US" dirty="0"/>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5574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136A8-2D7C-45B4-839A-0D0F6901559E}" type="slidenum">
              <a:rPr lang="en-US" altLang="en-US"/>
              <a:pPr/>
              <a:t>8</a:t>
            </a:fld>
            <a:endParaRPr lang="en-US" altLang="en-US" dirty="0"/>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33759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9088D-23FB-447F-82A4-0FC424AC54B3}" type="slidenum">
              <a:rPr lang="en-US" altLang="en-US"/>
              <a:pPr/>
              <a:t>9</a:t>
            </a:fld>
            <a:endParaRPr lang="en-US" altLang="en-US" dirty="0"/>
          </a:p>
        </p:txBody>
      </p:sp>
      <p:sp>
        <p:nvSpPr>
          <p:cNvPr id="911362" name="Rectangle 2"/>
          <p:cNvSpPr>
            <a:spLocks noGrp="1" noRot="1" noChangeAspec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453513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D518F-E54A-4D51-BD69-7F604773B17F}" type="slidenum">
              <a:rPr lang="en-US" altLang="en-US"/>
              <a:pPr/>
              <a:t>10</a:t>
            </a:fld>
            <a:endParaRPr lang="en-US" altLang="en-US" dirty="0"/>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6029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29D68-1AF9-4712-BB79-0C00C6F8492F}" type="slidenum">
              <a:rPr lang="en-US" altLang="en-US"/>
              <a:pPr/>
              <a:t>11</a:t>
            </a:fld>
            <a:endParaRPr lang="en-US" alt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3557374"/>
      </p:ext>
    </p:extLst>
  </p:cSld>
  <p:clrMapOvr>
    <a:masterClrMapping/>
  </p:clrMapOvr>
</p:note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dirty="0"/>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dirty="0"/>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dirty="0"/>
          </a:p>
        </p:txBody>
      </p:sp>
    </p:spTree>
    <p:extLst>
      <p:ext uri="{BB962C8B-B14F-4D97-AF65-F5344CB8AC3E}">
        <p14:creationId xmlns:p14="http://schemas.microsoft.com/office/powerpoint/2010/main" val="37265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dirty="0"/>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dirty="0"/>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dirty="0"/>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dirty="0"/>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dirty="0"/>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1/27/2021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dirty="0"/>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dirty="0">
                <a:effectLst/>
                <a:latin typeface="Bahnschrift SemiBold" panose="020B0502040204020203" pitchFamily="34" charset="0"/>
              </a:rPr>
            </a:br>
            <a:r>
              <a:rPr lang="en-US" altLang="en-US" dirty="0">
                <a:effectLst/>
                <a:latin typeface="Bahnschrift SemiBold" panose="020B0502040204020203" pitchFamily="34" charset="0"/>
              </a:rPr>
              <a:t>Packet Delay and Throughput as Functions of Load</a:t>
            </a:r>
            <a:br>
              <a:rPr lang="en-US" altLang="en-US" dirty="0">
                <a:effectLst/>
                <a:latin typeface="Bahnschrift SemiBold" panose="020B0502040204020203" pitchFamily="34" charset="0"/>
              </a:rPr>
            </a:br>
            <a:endParaRPr lang="en-US" dirty="0">
              <a:effectLst/>
              <a:latin typeface="Bahnschrift SemiBold" panose="020B0502040204020203" pitchFamily="34" charset="0"/>
            </a:endParaRPr>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8" y="2182813"/>
            <a:ext cx="7751762"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0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effectLst/>
                <a:latin typeface="Bahnschrift SemiBold" panose="020B0502040204020203" pitchFamily="34" charset="0"/>
              </a:rPr>
              <a:t>Congestion Control</a:t>
            </a:r>
            <a:endParaRPr lang="en-US" dirty="0">
              <a:latin typeface="Bahnschrift SemiBold" panose="020B0502040204020203" pitchFamily="34" charset="0"/>
            </a:endParaRPr>
          </a:p>
        </p:txBody>
      </p:sp>
      <p:sp>
        <p:nvSpPr>
          <p:cNvPr id="85914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dirty="0">
              <a:latin typeface="Times New Roman" panose="02020603050405020304" pitchFamily="18" charset="0"/>
            </a:endParaRPr>
          </a:p>
        </p:txBody>
      </p:sp>
      <p:sp>
        <p:nvSpPr>
          <p:cNvPr id="859141" name="Rectangle 5"/>
          <p:cNvSpPr>
            <a:spLocks noChangeArrowheads="1"/>
          </p:cNvSpPr>
          <p:nvPr/>
        </p:nvSpPr>
        <p:spPr bwMode="auto">
          <a:xfrm>
            <a:off x="398180" y="1336173"/>
            <a:ext cx="8397551" cy="452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lnSpc>
                <a:spcPct val="150000"/>
              </a:lnSpc>
            </a:pPr>
            <a:r>
              <a:rPr lang="en-US" altLang="en-US" sz="2800" dirty="0">
                <a:latin typeface="Bahnschrift" panose="020B0502040204020203" pitchFamily="34" charset="0"/>
              </a:rPr>
              <a:t>Congestion control refers to techniques and mechanisms that can either prevent congestion, before it happens, or remove congestion, after it has happened. In general, we can divide congestion control mechanisms into two broad categories:</a:t>
            </a:r>
          </a:p>
          <a:p>
            <a:pPr marL="914400" lvl="1" indent="-457200" algn="just">
              <a:lnSpc>
                <a:spcPct val="150000"/>
              </a:lnSpc>
              <a:buFont typeface="Arial" panose="020B0604020202020204" pitchFamily="34" charset="0"/>
              <a:buChar char="•"/>
            </a:pPr>
            <a:r>
              <a:rPr lang="en-US" altLang="en-US" sz="2600" dirty="0">
                <a:latin typeface="Bahnschrift" panose="020B0502040204020203" pitchFamily="34" charset="0"/>
              </a:rPr>
              <a:t>open-loop congestion control (prevention) and</a:t>
            </a:r>
          </a:p>
          <a:p>
            <a:pPr marL="914400" lvl="1" indent="-457200" algn="just">
              <a:lnSpc>
                <a:spcPct val="150000"/>
              </a:lnSpc>
              <a:buFont typeface="Arial" panose="020B0604020202020204" pitchFamily="34" charset="0"/>
              <a:buChar char="•"/>
            </a:pPr>
            <a:r>
              <a:rPr lang="en-US" altLang="en-US" sz="2600" dirty="0">
                <a:latin typeface="Bahnschrift" panose="020B0502040204020203" pitchFamily="34" charset="0"/>
              </a:rPr>
              <a:t>closed-loop congestion control (removal).</a:t>
            </a:r>
          </a:p>
        </p:txBody>
      </p:sp>
    </p:spTree>
    <p:extLst>
      <p:ext uri="{BB962C8B-B14F-4D97-AF65-F5344CB8AC3E}">
        <p14:creationId xmlns:p14="http://schemas.microsoft.com/office/powerpoint/2010/main" val="121824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effectLst/>
                <a:latin typeface="Bahnschrift SemiBold" panose="020B0502040204020203" pitchFamily="34" charset="0"/>
              </a:rPr>
              <a:t>Congestion Control</a:t>
            </a:r>
            <a:endParaRPr lang="en-US" dirty="0">
              <a:latin typeface="Bahnschrift SemiBold" panose="020B0502040204020203" pitchFamily="34" charset="0"/>
            </a:endParaRPr>
          </a:p>
        </p:txBody>
      </p:sp>
      <p:sp>
        <p:nvSpPr>
          <p:cNvPr id="85914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dirty="0">
              <a:latin typeface="Times New Roman" panose="02020603050405020304" pitchFamily="18" charset="0"/>
            </a:endParaRPr>
          </a:p>
        </p:txBody>
      </p:sp>
      <p:sp>
        <p:nvSpPr>
          <p:cNvPr id="859147" name="Rectangle 11"/>
          <p:cNvSpPr>
            <a:spLocks noChangeArrowheads="1"/>
          </p:cNvSpPr>
          <p:nvPr/>
        </p:nvSpPr>
        <p:spPr bwMode="auto">
          <a:xfrm>
            <a:off x="665584" y="1410802"/>
            <a:ext cx="6705600" cy="194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Clr>
                <a:schemeClr val="tx1"/>
              </a:buClr>
              <a:buSzPct val="117000"/>
            </a:pPr>
            <a:r>
              <a:rPr lang="en-US" altLang="en-US" sz="2800" dirty="0">
                <a:solidFill>
                  <a:schemeClr val="hlink"/>
                </a:solidFill>
                <a:latin typeface="Bahnschrift" panose="020B0502040204020203" pitchFamily="34" charset="0"/>
              </a:rPr>
              <a:t>Topics discussed in this section:</a:t>
            </a:r>
          </a:p>
          <a:p>
            <a:pPr marL="914400" lvl="1" indent="-457200">
              <a:lnSpc>
                <a:spcPct val="150000"/>
              </a:lnSpc>
              <a:buClr>
                <a:schemeClr val="tx1"/>
              </a:buClr>
              <a:buSzPct val="117000"/>
              <a:buFont typeface="Arial" panose="020B0604020202020204" pitchFamily="34" charset="0"/>
              <a:buChar char="•"/>
            </a:pPr>
            <a:r>
              <a:rPr lang="en-US" altLang="en-US" sz="2800" dirty="0">
                <a:latin typeface="Bahnschrift" panose="020B0502040204020203" pitchFamily="34" charset="0"/>
              </a:rPr>
              <a:t>Open-Loop Congestion Control</a:t>
            </a:r>
          </a:p>
          <a:p>
            <a:pPr marL="914400" lvl="1" indent="-457200">
              <a:lnSpc>
                <a:spcPct val="150000"/>
              </a:lnSpc>
              <a:buClr>
                <a:schemeClr val="tx1"/>
              </a:buClr>
              <a:buSzPct val="117000"/>
              <a:buFont typeface="Arial" panose="020B0604020202020204" pitchFamily="34" charset="0"/>
              <a:buChar char="•"/>
            </a:pPr>
            <a:r>
              <a:rPr lang="fr-FR" altLang="en-US" sz="2800" dirty="0" err="1">
                <a:latin typeface="Bahnschrift" panose="020B0502040204020203" pitchFamily="34" charset="0"/>
              </a:rPr>
              <a:t>Closed</a:t>
            </a:r>
            <a:r>
              <a:rPr lang="fr-FR" altLang="en-US" sz="2800" dirty="0">
                <a:latin typeface="Bahnschrift" panose="020B0502040204020203" pitchFamily="34" charset="0"/>
              </a:rPr>
              <a:t>-Loop Congestion Control</a:t>
            </a:r>
            <a:endParaRPr lang="en-US" altLang="en-US" sz="2800" dirty="0">
              <a:latin typeface="Bahnschrift" panose="020B0502040204020203" pitchFamily="34" charset="0"/>
            </a:endParaRPr>
          </a:p>
        </p:txBody>
      </p:sp>
    </p:spTree>
    <p:extLst>
      <p:ext uri="{BB962C8B-B14F-4D97-AF65-F5344CB8AC3E}">
        <p14:creationId xmlns:p14="http://schemas.microsoft.com/office/powerpoint/2010/main" val="32508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effectLst/>
                <a:latin typeface="Bahnschrift SemiBold" panose="020B0502040204020203" pitchFamily="34" charset="0"/>
              </a:rPr>
              <a:t>Congestion Control Categories</a:t>
            </a:r>
            <a:endParaRPr lang="en-US" dirty="0">
              <a:effectLst/>
              <a:latin typeface="Bahnschrift SemiBold" panose="020B0502040204020203" pitchFamily="34" charset="0"/>
            </a:endParaRPr>
          </a:p>
        </p:txBody>
      </p:sp>
      <p:grpSp>
        <p:nvGrpSpPr>
          <p:cNvPr id="4" name="Group 3">
            <a:extLst>
              <a:ext uri="{FF2B5EF4-FFF2-40B4-BE49-F238E27FC236}">
                <a16:creationId xmlns:a16="http://schemas.microsoft.com/office/drawing/2014/main" id="{77DB6A79-6E4D-4E70-BCFA-FDB1D0439A22}"/>
              </a:ext>
            </a:extLst>
          </p:cNvPr>
          <p:cNvGrpSpPr/>
          <p:nvPr/>
        </p:nvGrpSpPr>
        <p:grpSpPr>
          <a:xfrm>
            <a:off x="1002337" y="1746379"/>
            <a:ext cx="7189237" cy="4029269"/>
            <a:chOff x="1002337" y="1746379"/>
            <a:chExt cx="7189237" cy="4029269"/>
          </a:xfrm>
        </p:grpSpPr>
        <p:pic>
          <p:nvPicPr>
            <p:cNvPr id="870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37" y="1746379"/>
              <a:ext cx="7189237" cy="402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69D3AC28-83D3-4D44-9A77-D20C63978BDF}"/>
                </a:ext>
              </a:extLst>
            </p:cNvPr>
            <p:cNvSpPr txBox="1"/>
            <p:nvPr/>
          </p:nvSpPr>
          <p:spPr>
            <a:xfrm>
              <a:off x="3349690" y="1787774"/>
              <a:ext cx="1828800" cy="646331"/>
            </a:xfrm>
            <a:prstGeom prst="rect">
              <a:avLst/>
            </a:prstGeom>
            <a:solidFill>
              <a:srgbClr val="FFFFFF"/>
            </a:solidFill>
          </p:spPr>
          <p:txBody>
            <a:bodyPr wrap="square" rtlCol="0">
              <a:spAutoFit/>
            </a:bodyPr>
            <a:lstStyle/>
            <a:p>
              <a:pPr algn="ctr"/>
              <a:r>
                <a:rPr lang="en-IN" sz="2000" dirty="0">
                  <a:latin typeface="Bahnschrift" panose="020B0502040204020203" pitchFamily="34" charset="0"/>
                </a:rPr>
                <a:t>Congestion Control</a:t>
              </a:r>
            </a:p>
          </p:txBody>
        </p:sp>
        <p:sp>
          <p:nvSpPr>
            <p:cNvPr id="8" name="TextBox 7">
              <a:extLst>
                <a:ext uri="{FF2B5EF4-FFF2-40B4-BE49-F238E27FC236}">
                  <a16:creationId xmlns:a16="http://schemas.microsoft.com/office/drawing/2014/main" id="{31A3661C-989D-4B7E-B9BE-3B364795F4D5}"/>
                </a:ext>
              </a:extLst>
            </p:cNvPr>
            <p:cNvSpPr txBox="1"/>
            <p:nvPr/>
          </p:nvSpPr>
          <p:spPr>
            <a:xfrm>
              <a:off x="5542384" y="3237724"/>
              <a:ext cx="1894114" cy="461665"/>
            </a:xfrm>
            <a:prstGeom prst="rect">
              <a:avLst/>
            </a:prstGeom>
            <a:solidFill>
              <a:srgbClr val="FFFF00"/>
            </a:solidFill>
          </p:spPr>
          <p:txBody>
            <a:bodyPr wrap="square" rtlCol="0">
              <a:spAutoFit/>
            </a:bodyPr>
            <a:lstStyle/>
            <a:p>
              <a:pPr algn="ctr"/>
              <a:r>
                <a:rPr lang="en-IN" sz="2400" dirty="0">
                  <a:latin typeface="Bahnschrift" panose="020B0502040204020203" pitchFamily="34" charset="0"/>
                </a:rPr>
                <a:t>Closed Loop</a:t>
              </a:r>
            </a:p>
          </p:txBody>
        </p:sp>
        <p:sp>
          <p:nvSpPr>
            <p:cNvPr id="9" name="TextBox 8">
              <a:extLst>
                <a:ext uri="{FF2B5EF4-FFF2-40B4-BE49-F238E27FC236}">
                  <a16:creationId xmlns:a16="http://schemas.microsoft.com/office/drawing/2014/main" id="{214446A7-D37A-4578-AB9C-532EDCAA7F3F}"/>
                </a:ext>
              </a:extLst>
            </p:cNvPr>
            <p:cNvSpPr txBox="1"/>
            <p:nvPr/>
          </p:nvSpPr>
          <p:spPr>
            <a:xfrm>
              <a:off x="1063688" y="3198167"/>
              <a:ext cx="1828800" cy="461665"/>
            </a:xfrm>
            <a:prstGeom prst="rect">
              <a:avLst/>
            </a:prstGeom>
            <a:solidFill>
              <a:srgbClr val="FFFF00"/>
            </a:solidFill>
          </p:spPr>
          <p:txBody>
            <a:bodyPr wrap="square" rtlCol="0">
              <a:spAutoFit/>
            </a:bodyPr>
            <a:lstStyle/>
            <a:p>
              <a:pPr algn="ctr"/>
              <a:r>
                <a:rPr lang="en-IN" sz="2400" dirty="0">
                  <a:latin typeface="Bahnschrift" panose="020B0502040204020203" pitchFamily="34" charset="0"/>
                </a:rPr>
                <a:t>Open Loop</a:t>
              </a:r>
            </a:p>
          </p:txBody>
        </p:sp>
      </p:grpSp>
    </p:spTree>
    <p:extLst>
      <p:ext uri="{BB962C8B-B14F-4D97-AF65-F5344CB8AC3E}">
        <p14:creationId xmlns:p14="http://schemas.microsoft.com/office/powerpoint/2010/main" val="240058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35" y="113501"/>
            <a:ext cx="8689130" cy="839402"/>
          </a:xfrm>
        </p:spPr>
        <p:txBody>
          <a:bodyPr>
            <a:normAutofit fontScale="90000"/>
          </a:bodyPr>
          <a:lstStyle/>
          <a:p>
            <a:r>
              <a:rPr lang="en-US" altLang="en-US" dirty="0">
                <a:effectLst/>
                <a:latin typeface="Bahnschrift SemiBold" panose="020B0502040204020203" pitchFamily="34" charset="0"/>
              </a:rPr>
              <a:t>Backpressure Method for Alleviating Congestion</a:t>
            </a:r>
            <a:endParaRPr lang="en-US" dirty="0">
              <a:effectLst/>
              <a:latin typeface="Bahnschrift SemiBold" panose="020B0502040204020203" pitchFamily="34" charset="0"/>
            </a:endParaRPr>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740025"/>
            <a:ext cx="852805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07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effectLst/>
                <a:latin typeface="Bahnschrift SemiBold" panose="020B0502040204020203" pitchFamily="34" charset="0"/>
              </a:rPr>
            </a:br>
            <a:r>
              <a:rPr lang="en-US" dirty="0">
                <a:effectLst/>
                <a:latin typeface="Bahnschrift SemiBold" panose="020B0502040204020203" pitchFamily="34" charset="0"/>
              </a:rPr>
              <a:t>Choke Packet</a:t>
            </a:r>
            <a:br>
              <a:rPr lang="en-US" dirty="0">
                <a:effectLst/>
                <a:latin typeface="Bahnschrift SemiBold" panose="020B0502040204020203" pitchFamily="34" charset="0"/>
              </a:rPr>
            </a:br>
            <a:endParaRPr lang="en-US" dirty="0">
              <a:effectLst/>
              <a:latin typeface="Bahnschrift SemiBold" panose="020B0502040204020203" pitchFamily="34" charset="0"/>
            </a:endParaRPr>
          </a:p>
        </p:txBody>
      </p:sp>
      <p:pic>
        <p:nvPicPr>
          <p:cNvPr id="872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31315"/>
            <a:ext cx="852805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135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a:t>Implicit signaling, there is no communication between the congested nodes and the source. The source guesses that there is congestion in a network. For example when sender sends several packets and there is no acknowledgment for a while, one assumption is that there is a congestion.</a:t>
            </a:r>
          </a:p>
        </p:txBody>
      </p:sp>
      <p:sp>
        <p:nvSpPr>
          <p:cNvPr id="3" name="Title 2"/>
          <p:cNvSpPr>
            <a:spLocks noGrp="1"/>
          </p:cNvSpPr>
          <p:nvPr>
            <p:ph type="title"/>
          </p:nvPr>
        </p:nvSpPr>
        <p:spPr/>
        <p:txBody>
          <a:bodyPr/>
          <a:lstStyle/>
          <a:p>
            <a:r>
              <a:rPr lang="en-US" dirty="0">
                <a:effectLst/>
                <a:latin typeface="Bahnschrift SemiBold" panose="020B0502040204020203" pitchFamily="34" charset="0"/>
              </a:rPr>
              <a:t>Implicit Signaling</a:t>
            </a:r>
            <a:endParaRPr lang="en-US" dirty="0">
              <a:latin typeface="Bahnschrift SemiBold" panose="020B0502040204020203" pitchFamily="34" charset="0"/>
            </a:endParaRPr>
          </a:p>
        </p:txBody>
      </p:sp>
    </p:spTree>
    <p:extLst>
      <p:ext uri="{BB962C8B-B14F-4D97-AF65-F5344CB8AC3E}">
        <p14:creationId xmlns:p14="http://schemas.microsoft.com/office/powerpoint/2010/main" val="272852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77" y="1314786"/>
            <a:ext cx="8654246" cy="4994911"/>
          </a:xfrm>
        </p:spPr>
        <p:txBody>
          <a:bodyPr>
            <a:normAutofit/>
          </a:bodyPr>
          <a:lstStyle/>
          <a:p>
            <a:pPr algn="just" fontAlgn="base">
              <a:lnSpc>
                <a:spcPct val="150000"/>
              </a:lnSpc>
            </a:pPr>
            <a:r>
              <a:rPr lang="en-US" dirty="0"/>
              <a:t>In explicit signaling, if a node experiences congestion it can explicitly sends a packet to the source or destination to inform about congestion. Explicit signaling can occur in either forward or backward direction.</a:t>
            </a:r>
          </a:p>
        </p:txBody>
      </p:sp>
      <p:sp>
        <p:nvSpPr>
          <p:cNvPr id="3" name="Title 2"/>
          <p:cNvSpPr>
            <a:spLocks noGrp="1"/>
          </p:cNvSpPr>
          <p:nvPr>
            <p:ph type="title"/>
          </p:nvPr>
        </p:nvSpPr>
        <p:spPr/>
        <p:txBody>
          <a:bodyPr/>
          <a:lstStyle/>
          <a:p>
            <a:r>
              <a:rPr lang="en-US" dirty="0">
                <a:effectLst/>
                <a:latin typeface="Bahnschrift SemiBold" panose="020B0502040204020203" pitchFamily="34" charset="0"/>
              </a:rPr>
              <a:t>Explicit Signaling</a:t>
            </a:r>
          </a:p>
        </p:txBody>
      </p:sp>
    </p:spTree>
    <p:extLst>
      <p:ext uri="{BB962C8B-B14F-4D97-AF65-F5344CB8AC3E}">
        <p14:creationId xmlns:p14="http://schemas.microsoft.com/office/powerpoint/2010/main" val="143826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5169989"/>
          </a:xfrm>
        </p:spPr>
        <p:txBody>
          <a:bodyPr>
            <a:normAutofit fontScale="92500"/>
          </a:bodyPr>
          <a:lstStyle/>
          <a:p>
            <a:pPr algn="just" fontAlgn="base">
              <a:lnSpc>
                <a:spcPct val="150000"/>
              </a:lnSpc>
            </a:pPr>
            <a:r>
              <a:rPr lang="en-US" b="1" dirty="0"/>
              <a:t>Forward Signaling:</a:t>
            </a:r>
            <a:r>
              <a:rPr lang="en-US" dirty="0"/>
              <a:t> In forward signaling signal is sent in the direction of the congestion. The destination is warned about congestion. The receiver in this case adopt policies to prevent further congestion.</a:t>
            </a:r>
          </a:p>
          <a:p>
            <a:pPr algn="just" fontAlgn="base">
              <a:lnSpc>
                <a:spcPct val="150000"/>
              </a:lnSpc>
            </a:pPr>
            <a:r>
              <a:rPr lang="en-US" b="1" dirty="0"/>
              <a:t>Backward Signaling:</a:t>
            </a:r>
            <a:r>
              <a:rPr lang="en-US" dirty="0"/>
              <a:t> In backward signaling signal is sent in the opposite direction of the congestion. The source is warned about congestion and it needs to slow down.</a:t>
            </a:r>
          </a:p>
          <a:p>
            <a:pPr algn="just">
              <a:lnSpc>
                <a:spcPct val="150000"/>
              </a:lnSpc>
            </a:pPr>
            <a:endParaRPr lang="en-US" dirty="0"/>
          </a:p>
        </p:txBody>
      </p:sp>
      <p:sp>
        <p:nvSpPr>
          <p:cNvPr id="3" name="Title 2"/>
          <p:cNvSpPr>
            <a:spLocks noGrp="1"/>
          </p:cNvSpPr>
          <p:nvPr>
            <p:ph type="title"/>
          </p:nvPr>
        </p:nvSpPr>
        <p:spPr/>
        <p:txBody>
          <a:bodyPr/>
          <a:lstStyle/>
          <a:p>
            <a:r>
              <a:rPr lang="en-US" dirty="0">
                <a:effectLst/>
                <a:latin typeface="Bahnschrift SemiBold" panose="020B0502040204020203" pitchFamily="34" charset="0"/>
              </a:rPr>
              <a:t>Explicit Signaling</a:t>
            </a:r>
          </a:p>
        </p:txBody>
      </p:sp>
    </p:spTree>
    <p:extLst>
      <p:ext uri="{BB962C8B-B14F-4D97-AF65-F5344CB8AC3E}">
        <p14:creationId xmlns:p14="http://schemas.microsoft.com/office/powerpoint/2010/main" val="302354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464905" y="2107150"/>
            <a:ext cx="8419464" cy="4283711"/>
          </a:xfrm>
        </p:spPr>
        <p:txBody>
          <a:bodyPr/>
          <a:lstStyle/>
          <a:p>
            <a:pPr marL="0" indent="0">
              <a:buNone/>
            </a:pPr>
            <a:r>
              <a:rPr lang="en-US" dirty="0"/>
              <a:t>After this lecture you will be able to</a:t>
            </a:r>
          </a:p>
          <a:p>
            <a:pPr lvl="1"/>
            <a:r>
              <a:rPr lang="en-US" sz="2600" dirty="0"/>
              <a:t>understand traffic descriptor and traffic profiles.</a:t>
            </a:r>
          </a:p>
          <a:p>
            <a:pPr lvl="1"/>
            <a:r>
              <a:rPr lang="en-US" sz="2600" dirty="0"/>
              <a:t>understanding congestion control categories.</a:t>
            </a:r>
          </a:p>
          <a:p>
            <a:endParaRPr lang="en-US" dirty="0"/>
          </a:p>
        </p:txBody>
      </p:sp>
    </p:spTree>
    <p:extLst>
      <p:ext uri="{BB962C8B-B14F-4D97-AF65-F5344CB8AC3E}">
        <p14:creationId xmlns:p14="http://schemas.microsoft.com/office/powerpoint/2010/main" val="6188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ffectLst/>
                <a:latin typeface="Bahnschrift SemiBold" panose="020B0502040204020203" pitchFamily="34" charset="0"/>
              </a:rPr>
              <a:t>Data Traffic</a:t>
            </a:r>
            <a:endParaRPr lang="en-US" dirty="0">
              <a:effectLst/>
              <a:latin typeface="Bahnschrift SemiBold" panose="020B0502040204020203" pitchFamily="34" charset="0"/>
            </a:endParaRP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dirty="0">
              <a:latin typeface="Times New Roman" panose="02020603050405020304" pitchFamily="18" charset="0"/>
            </a:endParaRPr>
          </a:p>
        </p:txBody>
      </p:sp>
      <p:sp>
        <p:nvSpPr>
          <p:cNvPr id="565253" name="Rectangle 5"/>
          <p:cNvSpPr>
            <a:spLocks noChangeArrowheads="1"/>
          </p:cNvSpPr>
          <p:nvPr/>
        </p:nvSpPr>
        <p:spPr bwMode="auto">
          <a:xfrm>
            <a:off x="457200" y="1164470"/>
            <a:ext cx="8229600" cy="452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lnSpc>
                <a:spcPct val="150000"/>
              </a:lnSpc>
            </a:pPr>
            <a:r>
              <a:rPr lang="en-US" altLang="en-US" sz="2800" dirty="0">
                <a:latin typeface="Bahnschrift" panose="020B0502040204020203" pitchFamily="34" charset="0"/>
              </a:rPr>
              <a:t>The main focus of congestion control and quality of service is </a:t>
            </a:r>
            <a:r>
              <a:rPr lang="en-US" altLang="en-US" sz="2800" dirty="0">
                <a:solidFill>
                  <a:schemeClr val="hlink"/>
                </a:solidFill>
                <a:latin typeface="Bahnschrift" panose="020B0502040204020203" pitchFamily="34" charset="0"/>
              </a:rPr>
              <a:t>data traffic</a:t>
            </a:r>
            <a:r>
              <a:rPr lang="en-US" altLang="en-US" sz="2800" dirty="0">
                <a:latin typeface="Bahnschrift" panose="020B0502040204020203" pitchFamily="34" charset="0"/>
              </a:rPr>
              <a:t>. In congestion control we try to avoid traffic congestion. In quality of service, we try to create an appropriate environment for the traffic. So, before talking about congestion control and quality of service, we discuss the data traffic itself.</a:t>
            </a:r>
          </a:p>
        </p:txBody>
      </p:sp>
    </p:spTree>
    <p:extLst>
      <p:ext uri="{BB962C8B-B14F-4D97-AF65-F5344CB8AC3E}">
        <p14:creationId xmlns:p14="http://schemas.microsoft.com/office/powerpoint/2010/main" val="377732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ffectLst/>
                <a:latin typeface="Bahnschrift SemiBold" panose="020B0502040204020203" pitchFamily="34" charset="0"/>
              </a:rPr>
              <a:t>Data Traffic</a:t>
            </a:r>
            <a:endParaRPr lang="en-US" dirty="0">
              <a:effectLst/>
              <a:latin typeface="Bahnschrift SemiBold" panose="020B0502040204020203" pitchFamily="34" charset="0"/>
            </a:endParaRP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dirty="0">
              <a:latin typeface="Times New Roman" panose="02020603050405020304" pitchFamily="18" charset="0"/>
            </a:endParaRPr>
          </a:p>
        </p:txBody>
      </p:sp>
      <p:sp>
        <p:nvSpPr>
          <p:cNvPr id="565278" name="Text Box 30"/>
          <p:cNvSpPr txBox="1">
            <a:spLocks noChangeArrowheads="1"/>
          </p:cNvSpPr>
          <p:nvPr/>
        </p:nvSpPr>
        <p:spPr bwMode="auto">
          <a:xfrm>
            <a:off x="564118" y="1485263"/>
            <a:ext cx="5347939" cy="194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800" dirty="0">
                <a:solidFill>
                  <a:schemeClr val="hlink"/>
                </a:solidFill>
                <a:latin typeface="Bahnschrift" panose="020B0502040204020203" pitchFamily="34" charset="0"/>
              </a:rPr>
              <a:t>Topics discussed in this section:</a:t>
            </a:r>
          </a:p>
          <a:p>
            <a:pPr marL="914400" lvl="1" indent="-457200">
              <a:lnSpc>
                <a:spcPct val="150000"/>
              </a:lnSpc>
              <a:buFont typeface="Arial" panose="020B0604020202020204" pitchFamily="34" charset="0"/>
              <a:buChar char="•"/>
            </a:pPr>
            <a:r>
              <a:rPr lang="en-US" altLang="en-US" sz="2800" dirty="0">
                <a:latin typeface="Bahnschrift" panose="020B0502040204020203" pitchFamily="34" charset="0"/>
              </a:rPr>
              <a:t>Traffic Descriptor</a:t>
            </a:r>
          </a:p>
          <a:p>
            <a:pPr marL="914400" lvl="1" indent="-457200">
              <a:lnSpc>
                <a:spcPct val="150000"/>
              </a:lnSpc>
              <a:buFont typeface="Arial" panose="020B0604020202020204" pitchFamily="34" charset="0"/>
              <a:buChar char="•"/>
            </a:pPr>
            <a:r>
              <a:rPr lang="fr-FR" altLang="en-US" sz="2800" dirty="0">
                <a:latin typeface="Bahnschrift" panose="020B0502040204020203" pitchFamily="34" charset="0"/>
              </a:rPr>
              <a:t>Traffic Profiles</a:t>
            </a:r>
            <a:endParaRPr lang="en-US" altLang="en-US" sz="2800" dirty="0">
              <a:latin typeface="Bahnschrift" panose="020B0502040204020203" pitchFamily="34" charset="0"/>
            </a:endParaRPr>
          </a:p>
        </p:txBody>
      </p:sp>
    </p:spTree>
    <p:extLst>
      <p:ext uri="{BB962C8B-B14F-4D97-AF65-F5344CB8AC3E}">
        <p14:creationId xmlns:p14="http://schemas.microsoft.com/office/powerpoint/2010/main" val="27203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62" y="-12765"/>
            <a:ext cx="8654247" cy="1064870"/>
          </a:xfrm>
        </p:spPr>
        <p:txBody>
          <a:bodyPr/>
          <a:lstStyle/>
          <a:p>
            <a:r>
              <a:rPr lang="en-US" altLang="en-US" dirty="0">
                <a:effectLst/>
                <a:latin typeface="Bahnschrift SemiBold" panose="020B0502040204020203" pitchFamily="34" charset="0"/>
              </a:rPr>
              <a:t>Traffic Descriptors</a:t>
            </a:r>
            <a:endParaRPr lang="en-US" dirty="0">
              <a:effectLst/>
              <a:latin typeface="Bahnschrift SemiBold" panose="020B0502040204020203" pitchFamily="34" charset="0"/>
            </a:endParaRPr>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831" y="2018807"/>
            <a:ext cx="7148338" cy="282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56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latin typeface="Bahnschrift SemiBold" panose="020B0502040204020203" pitchFamily="34" charset="0"/>
              </a:rPr>
              <a:t>Three Traffic Profiles</a:t>
            </a:r>
            <a:endParaRPr lang="en-US" dirty="0">
              <a:effectLst/>
              <a:latin typeface="Bahnschrift SemiBold" panose="020B0502040204020203" pitchFamily="34" charset="0"/>
            </a:endParaRPr>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630882"/>
            <a:ext cx="7148512" cy="420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89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latin typeface="Bahnschrift SemiBold" panose="020B0502040204020203" pitchFamily="34" charset="0"/>
              </a:rPr>
              <a:t>Congestion</a:t>
            </a:r>
            <a:endParaRPr lang="en-US" dirty="0">
              <a:effectLst/>
              <a:latin typeface="Bahnschrift SemiBold" panose="020B0502040204020203" pitchFamily="34" charset="0"/>
            </a:endParaRP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dirty="0">
              <a:latin typeface="Times New Roman" panose="02020603050405020304" pitchFamily="18" charset="0"/>
            </a:endParaRPr>
          </a:p>
        </p:txBody>
      </p:sp>
      <p:sp>
        <p:nvSpPr>
          <p:cNvPr id="858117" name="Rectangle 5"/>
          <p:cNvSpPr>
            <a:spLocks noChangeArrowheads="1"/>
          </p:cNvSpPr>
          <p:nvPr/>
        </p:nvSpPr>
        <p:spPr bwMode="auto">
          <a:xfrm>
            <a:off x="457200" y="1548717"/>
            <a:ext cx="8229600" cy="452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lnSpc>
                <a:spcPct val="150000"/>
              </a:lnSpc>
            </a:pPr>
            <a:r>
              <a:rPr lang="en-US" altLang="en-US" sz="2800" dirty="0">
                <a:latin typeface="Bahnschrift" panose="020B0502040204020203" pitchFamily="34" charset="0"/>
              </a:rPr>
              <a:t>Congestion in a network may occur if the load on the network (the number of packets sent to the network) bis greater than the capacity of the network (the number of packets a network can handle). </a:t>
            </a:r>
          </a:p>
          <a:p>
            <a:pPr algn="just" eaLnBrk="1" hangingPunct="1">
              <a:lnSpc>
                <a:spcPct val="150000"/>
              </a:lnSpc>
            </a:pPr>
            <a:r>
              <a:rPr lang="en-US" altLang="en-US" sz="2800" dirty="0">
                <a:latin typeface="Bahnschrift" panose="020B0502040204020203" pitchFamily="34" charset="0"/>
              </a:rPr>
              <a:t>Congestion control refers to the mechanisms and techniques to control the congestion and keep the load below the capacity.</a:t>
            </a:r>
          </a:p>
        </p:txBody>
      </p:sp>
    </p:spTree>
    <p:extLst>
      <p:ext uri="{BB962C8B-B14F-4D97-AF65-F5344CB8AC3E}">
        <p14:creationId xmlns:p14="http://schemas.microsoft.com/office/powerpoint/2010/main" val="191511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latin typeface="Bahnschrift SemiBold" panose="020B0502040204020203" pitchFamily="34" charset="0"/>
              </a:rPr>
              <a:t>Congestion</a:t>
            </a:r>
            <a:endParaRPr lang="en-US" dirty="0">
              <a:effectLst/>
              <a:latin typeface="Bahnschrift SemiBold" panose="020B0502040204020203" pitchFamily="34" charset="0"/>
            </a:endParaRP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dirty="0">
              <a:latin typeface="Times New Roman" panose="02020603050405020304" pitchFamily="18" charset="0"/>
            </a:endParaRPr>
          </a:p>
        </p:txBody>
      </p:sp>
      <p:sp>
        <p:nvSpPr>
          <p:cNvPr id="858119" name="Text Box 7"/>
          <p:cNvSpPr txBox="1">
            <a:spLocks noChangeArrowheads="1"/>
          </p:cNvSpPr>
          <p:nvPr/>
        </p:nvSpPr>
        <p:spPr bwMode="auto">
          <a:xfrm>
            <a:off x="513709" y="1518129"/>
            <a:ext cx="5541858" cy="108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800" dirty="0">
                <a:solidFill>
                  <a:schemeClr val="hlink"/>
                </a:solidFill>
                <a:latin typeface="Bahnschrift" panose="020B0502040204020203" pitchFamily="34" charset="0"/>
              </a:rPr>
              <a:t>Topic discussed in this section:</a:t>
            </a:r>
          </a:p>
          <a:p>
            <a:pPr marL="914400" lvl="1" indent="-457200">
              <a:lnSpc>
                <a:spcPct val="150000"/>
              </a:lnSpc>
              <a:buFont typeface="Arial" panose="020B0604020202020204" pitchFamily="34" charset="0"/>
              <a:buChar char="•"/>
            </a:pPr>
            <a:r>
              <a:rPr lang="en-US" altLang="en-US" sz="2800" dirty="0">
                <a:latin typeface="Bahnschrift" panose="020B0502040204020203" pitchFamily="34" charset="0"/>
              </a:rPr>
              <a:t>Network Performance</a:t>
            </a:r>
          </a:p>
        </p:txBody>
      </p:sp>
    </p:spTree>
    <p:extLst>
      <p:ext uri="{BB962C8B-B14F-4D97-AF65-F5344CB8AC3E}">
        <p14:creationId xmlns:p14="http://schemas.microsoft.com/office/powerpoint/2010/main" val="304909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effectLst/>
                <a:latin typeface="Bahnschrift SemiBold" panose="020B0502040204020203" pitchFamily="34" charset="0"/>
              </a:rPr>
              <a:t>Queues in a Router</a:t>
            </a:r>
            <a:endParaRPr lang="en-US" dirty="0">
              <a:effectLst/>
              <a:latin typeface="Bahnschrift SemiBold" panose="020B0502040204020203" pitchFamily="34" charset="0"/>
            </a:endParaRPr>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356" y="2028631"/>
            <a:ext cx="7761287"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965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1323</TotalTime>
  <Words>440</Words>
  <Application>Microsoft Office PowerPoint</Application>
  <PresentationFormat>On-screen Show (4:3)</PresentationFormat>
  <Paragraphs>53</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Bahnschrift</vt:lpstr>
      <vt:lpstr>Bahnschrift SemiBold</vt:lpstr>
      <vt:lpstr>Calibri</vt:lpstr>
      <vt:lpstr>Calibri Light</vt:lpstr>
      <vt:lpstr>Times New Roman</vt:lpstr>
      <vt:lpstr>Office Theme</vt:lpstr>
      <vt:lpstr>PowerPoint Presentation</vt:lpstr>
      <vt:lpstr>PowerPoint Presentation</vt:lpstr>
      <vt:lpstr>Data Traffic</vt:lpstr>
      <vt:lpstr>Data Traffic</vt:lpstr>
      <vt:lpstr>Traffic Descriptors</vt:lpstr>
      <vt:lpstr>Three Traffic Profiles</vt:lpstr>
      <vt:lpstr>Congestion</vt:lpstr>
      <vt:lpstr>Congestion</vt:lpstr>
      <vt:lpstr>Queues in a Router</vt:lpstr>
      <vt:lpstr> Packet Delay and Throughput as Functions of Load </vt:lpstr>
      <vt:lpstr>Congestion Control</vt:lpstr>
      <vt:lpstr>Congestion Control</vt:lpstr>
      <vt:lpstr>Congestion Control Categories</vt:lpstr>
      <vt:lpstr>Backpressure Method for Alleviating Congestion</vt:lpstr>
      <vt:lpstr> Choke Packet </vt:lpstr>
      <vt:lpstr>Implicit Signaling</vt:lpstr>
      <vt:lpstr>Explicit Signaling</vt:lpstr>
      <vt:lpstr>Explicit Signaling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51</cp:revision>
  <dcterms:created xsi:type="dcterms:W3CDTF">2020-12-01T08:07:04Z</dcterms:created>
  <dcterms:modified xsi:type="dcterms:W3CDTF">2021-01-27T04:38:48Z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319856</vt:lpwstr>
  </property>
  <property fmtid="{D5CDD505-2E9C-101B-9397-08002B2CF9AE}" name="NXPowerLiteSettings" pid="3">
    <vt:lpwstr>C6200358026400</vt:lpwstr>
  </property>
  <property fmtid="{D5CDD505-2E9C-101B-9397-08002B2CF9AE}" name="NXPowerLiteVersion" pid="4">
    <vt:lpwstr>D8.0.4</vt:lpwstr>
  </property>
</Properties>
</file>