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58" r:id="rId3"/>
    <p:sldId id="269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6" r:id="rId12"/>
    <p:sldId id="275" r:id="rId13"/>
    <p:sldId id="267" r:id="rId14"/>
    <p:sldId id="277" r:id="rId15"/>
    <p:sldId id="278" r:id="rId16"/>
    <p:sldId id="279" r:id="rId17"/>
    <p:sldId id="268" r:id="rId18"/>
    <p:sldId id="270" r:id="rId19"/>
    <p:sldId id="271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6" r:id="rId36"/>
    <p:sldId id="295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257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9D8CC"/>
    <a:srgbClr val="C59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3A89D-A17D-422E-B7A9-D97F3657F13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8A2B2-2280-4C6D-8EE1-014DF71D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88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31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1681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26.</a:t>
            </a:r>
            <a:fld id="{EB40B323-28D3-4EF5-A953-24FEF129F3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4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TELNET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2853"/>
              </p:ext>
            </p:extLst>
          </p:nvPr>
        </p:nvGraphicFramePr>
        <p:xfrm>
          <a:off x="1306882" y="2198491"/>
          <a:ext cx="6530236" cy="2461017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65118">
                  <a:extLst>
                    <a:ext uri="{9D8B030D-6E8A-4147-A177-3AD203B41FA5}">
                      <a16:colId xmlns:a16="http://schemas.microsoft.com/office/drawing/2014/main" val="468035544"/>
                    </a:ext>
                  </a:extLst>
                </a:gridCol>
                <a:gridCol w="3265118">
                  <a:extLst>
                    <a:ext uri="{9D8B030D-6E8A-4147-A177-3AD203B41FA5}">
                      <a16:colId xmlns:a16="http://schemas.microsoft.com/office/drawing/2014/main" val="3976977837"/>
                    </a:ext>
                  </a:extLst>
                </a:gridCol>
              </a:tblGrid>
              <a:tr h="2461017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When</a:t>
                      </a:r>
                      <a:r>
                        <a:rPr lang="en-US" sz="2400" b="0" baseline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 a users logs into a local timesharing system, it is called log-in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latin typeface="Bahnschrift" panose="020B050204020402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9E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When a user wants to access an application program or utility located</a:t>
                      </a:r>
                      <a:r>
                        <a:rPr lang="en-US" sz="2400" b="0" baseline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 on a remote machine, it is called remote log-in.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latin typeface="Bahnschrift" panose="020B0502040204020203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52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98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</a:t>
            </a:r>
            <a:endParaRPr lang="en-US" i="1" dirty="0"/>
          </a:p>
          <a:p>
            <a:pPr lvl="1" algn="just">
              <a:lnSpc>
                <a:spcPct val="150000"/>
              </a:lnSpc>
            </a:pPr>
            <a:r>
              <a:rPr lang="en-US" sz="2800" dirty="0"/>
              <a:t>To access the system, user logs into the system with user-id. The system also includes password checking to prevent an unauthorized user accessing the resources.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Logging process can be local logging or remote logging.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</p:spTree>
    <p:extLst>
      <p:ext uri="{BB962C8B-B14F-4D97-AF65-F5344CB8AC3E}">
        <p14:creationId xmlns:p14="http://schemas.microsoft.com/office/powerpoint/2010/main" val="347601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log-in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  <p:pic>
        <p:nvPicPr>
          <p:cNvPr id="1026" name="Picture 2" descr="Remote login.89 to 9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9" t="14767" r="19080" b="14400"/>
          <a:stretch/>
        </p:blipFill>
        <p:spPr bwMode="auto">
          <a:xfrm>
            <a:off x="2154476" y="1917318"/>
            <a:ext cx="4835048" cy="417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37785" y="5987019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Local log-in</a:t>
            </a:r>
          </a:p>
        </p:txBody>
      </p:sp>
    </p:spTree>
    <p:extLst>
      <p:ext uri="{BB962C8B-B14F-4D97-AF65-F5344CB8AC3E}">
        <p14:creationId xmlns:p14="http://schemas.microsoft.com/office/powerpoint/2010/main" val="249939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37" y="1834138"/>
            <a:ext cx="6938799" cy="45222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66960" y="632354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Remote log-in</a:t>
            </a:r>
          </a:p>
        </p:txBody>
      </p:sp>
    </p:spTree>
    <p:extLst>
      <p:ext uri="{BB962C8B-B14F-4D97-AF65-F5344CB8AC3E}">
        <p14:creationId xmlns:p14="http://schemas.microsoft.com/office/powerpoint/2010/main" val="109717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The user sends the keystrokes to the terminal driver, where the local operating system accepts the characters but does not interpret them.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The characters are sent to the TELNET client, which transforms the characters to a universal character set called network virtual terminal(NVT) characters and delivers them to the local TCP/IP protocol stack.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</p:spTree>
    <p:extLst>
      <p:ext uri="{BB962C8B-B14F-4D97-AF65-F5344CB8AC3E}">
        <p14:creationId xmlns:p14="http://schemas.microsoft.com/office/powerpoint/2010/main" val="97232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text in NVT form travel through the internet and arrive at the TCP/IP stack at the remote machine.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characters are delivered to the operating system and passed to the TELNET server which changes the characters to the corresponding characters understandable by the remote computer.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</p:spTree>
    <p:extLst>
      <p:ext uri="{BB962C8B-B14F-4D97-AF65-F5344CB8AC3E}">
        <p14:creationId xmlns:p14="http://schemas.microsoft.com/office/powerpoint/2010/main" val="311116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However, the characters cannot be passed directly to the operating system because the remote operating system is not designed to receive characters from a TELNET server.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is designed to receive characters from a terminal driver.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software called a pseudo terminal driver is added which pretends that the characters are coming from a terminal.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</p:spTree>
    <p:extLst>
      <p:ext uri="{BB962C8B-B14F-4D97-AF65-F5344CB8AC3E}">
        <p14:creationId xmlns:p14="http://schemas.microsoft.com/office/powerpoint/2010/main" val="417459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312" y="1361440"/>
            <a:ext cx="8773768" cy="5352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Network Virtual Terminal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Access a remote computer is complex.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This is so because every computer and its operating system accept a special combination of characters as tokens.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For example</a:t>
            </a:r>
            <a:r>
              <a:rPr lang="en-US" dirty="0"/>
              <a:t>, the end-of-file token in a computer running the DOS operating system is </a:t>
            </a:r>
            <a:r>
              <a:rPr lang="en-US" dirty="0" err="1"/>
              <a:t>Ctrl+z</a:t>
            </a:r>
            <a:r>
              <a:rPr lang="en-US" dirty="0"/>
              <a:t>, while the UNIX operating system recognizes </a:t>
            </a:r>
            <a:r>
              <a:rPr lang="en-US" dirty="0" err="1"/>
              <a:t>Ctrl+d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</p:spTree>
    <p:extLst>
      <p:ext uri="{BB962C8B-B14F-4D97-AF65-F5344CB8AC3E}">
        <p14:creationId xmlns:p14="http://schemas.microsoft.com/office/powerpoint/2010/main" val="249142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312" y="1361440"/>
            <a:ext cx="8773768" cy="53525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Network Virtual Terminal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install the specific terminal emulator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network virtual terminal (NVT) </a:t>
            </a:r>
            <a:r>
              <a:rPr lang="en-US" dirty="0"/>
              <a:t>character set.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Via this interface, the client TELNET translates characters (data or commands) that come from the local terminal into NVT form and delivers them to the network.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</p:spTree>
    <p:extLst>
      <p:ext uri="{BB962C8B-B14F-4D97-AF65-F5344CB8AC3E}">
        <p14:creationId xmlns:p14="http://schemas.microsoft.com/office/powerpoint/2010/main" val="348243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5517" y="4701307"/>
            <a:ext cx="409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" panose="020B0502040204020203"/>
              </a:rPr>
              <a:t>Concept of NVT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216" t="49725" r="5163" b="22184"/>
          <a:stretch/>
        </p:blipFill>
        <p:spPr>
          <a:xfrm>
            <a:off x="449428" y="2307921"/>
            <a:ext cx="8508190" cy="22421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64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this lecture you will be able to</a:t>
            </a:r>
          </a:p>
          <a:p>
            <a:pPr lvl="1"/>
            <a:r>
              <a:rPr lang="en-US" sz="2600" dirty="0"/>
              <a:t>understand Telnet, FTP</a:t>
            </a:r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client telnet translates characters that come from local terminal into NVT form and delivers them to the network.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server telnet translates data and commands from NVT form into the form acceptable by the remote computer.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</p:spTree>
    <p:extLst>
      <p:ext uri="{BB962C8B-B14F-4D97-AF65-F5344CB8AC3E}">
        <p14:creationId xmlns:p14="http://schemas.microsoft.com/office/powerpoint/2010/main" val="2720455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NVT Character Set</a:t>
            </a:r>
          </a:p>
          <a:p>
            <a:pPr>
              <a:lnSpc>
                <a:spcPct val="150000"/>
              </a:lnSpc>
            </a:pPr>
            <a:r>
              <a:rPr lang="en-US" dirty="0"/>
              <a:t>It uses two sets of characters one for data and one for control.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TELNET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661" t="46225" r="12485" b="40597"/>
          <a:stretch/>
        </p:blipFill>
        <p:spPr>
          <a:xfrm>
            <a:off x="467541" y="3667043"/>
            <a:ext cx="8258829" cy="107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2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361440"/>
            <a:ext cx="8654247" cy="5327459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EMBEDDING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Telnet uses only one TCP connection.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same connection is used for sending both data and control characters.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Telnet accomplishes this by embedding the control characters in the data stream.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To distinguish data from control characters, each sequence of control characters is preceded by a special control character called interpret as control(IAC).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</p:spTree>
    <p:extLst>
      <p:ext uri="{BB962C8B-B14F-4D97-AF65-F5344CB8AC3E}">
        <p14:creationId xmlns:p14="http://schemas.microsoft.com/office/powerpoint/2010/main" val="1416286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embedding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167" t="40396" r="22604" b="35834"/>
          <a:stretch/>
        </p:blipFill>
        <p:spPr>
          <a:xfrm>
            <a:off x="890438" y="2841674"/>
            <a:ext cx="7413035" cy="20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92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Options are extra features available to a user with a more sophisticated terminal.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Some common options are as-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292" t="50226" r="25938" b="19834"/>
          <a:stretch/>
        </p:blipFill>
        <p:spPr>
          <a:xfrm>
            <a:off x="1374999" y="3614420"/>
            <a:ext cx="6393998" cy="2924629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1C8E5D-A129-41C8-BF14-B237C6FB6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00389"/>
              </p:ext>
            </p:extLst>
          </p:nvPr>
        </p:nvGraphicFramePr>
        <p:xfrm>
          <a:off x="1375000" y="3243580"/>
          <a:ext cx="6393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33">
                  <a:extLst>
                    <a:ext uri="{9D8B030D-6E8A-4147-A177-3AD203B41FA5}">
                      <a16:colId xmlns:a16="http://schemas.microsoft.com/office/drawing/2014/main" val="979835638"/>
                    </a:ext>
                  </a:extLst>
                </a:gridCol>
                <a:gridCol w="2131333">
                  <a:extLst>
                    <a:ext uri="{9D8B030D-6E8A-4147-A177-3AD203B41FA5}">
                      <a16:colId xmlns:a16="http://schemas.microsoft.com/office/drawing/2014/main" val="1659340481"/>
                    </a:ext>
                  </a:extLst>
                </a:gridCol>
                <a:gridCol w="2131333">
                  <a:extLst>
                    <a:ext uri="{9D8B030D-6E8A-4147-A177-3AD203B41FA5}">
                      <a16:colId xmlns:a16="http://schemas.microsoft.com/office/drawing/2014/main" val="38494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Bahnschrift" panose="020B0502040204020203" pitchFamily="34" charset="0"/>
                        </a:rPr>
                        <a:t>CODE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Bahnschrift" panose="020B0502040204020203" pitchFamily="34" charset="0"/>
                        </a:rPr>
                        <a:t>OPTION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Bahnschrift" panose="020B0502040204020203" pitchFamily="34" charset="0"/>
                        </a:rPr>
                        <a:t>MEANING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72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820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/>
              <a:t>Telnet lets the client and server negotiate options before or during the use of the service.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Four control characters are used for this purpose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Negotiation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29314" t="30163" r="28206" b="23188"/>
          <a:stretch/>
        </p:blipFill>
        <p:spPr>
          <a:xfrm>
            <a:off x="2342367" y="3429000"/>
            <a:ext cx="4459266" cy="30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30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52" t="44303" r="21871" b="37790"/>
          <a:stretch/>
        </p:blipFill>
        <p:spPr>
          <a:xfrm>
            <a:off x="1244991" y="2746717"/>
            <a:ext cx="6654018" cy="136456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CA70C0-4546-4776-98F4-40462A35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Offer to Enable an Option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36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81" t="43823" r="21706" b="39741"/>
          <a:stretch/>
        </p:blipFill>
        <p:spPr>
          <a:xfrm>
            <a:off x="950305" y="2841674"/>
            <a:ext cx="7194889" cy="12524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2732590-122F-4EE5-988B-6A0D378D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Request to Enable an Option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63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575" t="41544" r="21656" b="40364"/>
          <a:stretch/>
        </p:blipFill>
        <p:spPr>
          <a:xfrm>
            <a:off x="1111348" y="2739683"/>
            <a:ext cx="6921304" cy="137863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E109CD-67EC-4D93-AA39-BDDB06C1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Offer to Disable an Option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95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20" t="45461" r="19897" b="36480"/>
          <a:stretch/>
        </p:blipFill>
        <p:spPr>
          <a:xfrm>
            <a:off x="1013544" y="2740952"/>
            <a:ext cx="7166823" cy="13760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Request to Disable an Option</a:t>
            </a:r>
          </a:p>
        </p:txBody>
      </p:sp>
    </p:spTree>
    <p:extLst>
      <p:ext uri="{BB962C8B-B14F-4D97-AF65-F5344CB8AC3E}">
        <p14:creationId xmlns:p14="http://schemas.microsoft.com/office/powerpoint/2010/main" val="19926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Timesharing environment</a:t>
            </a:r>
          </a:p>
          <a:p>
            <a:pPr>
              <a:lnSpc>
                <a:spcPct val="150000"/>
              </a:lnSpc>
            </a:pPr>
            <a:r>
              <a:rPr lang="en-US" dirty="0"/>
              <a:t>Logging</a:t>
            </a:r>
          </a:p>
          <a:p>
            <a:pPr>
              <a:lnSpc>
                <a:spcPct val="150000"/>
              </a:lnSpc>
            </a:pPr>
            <a:r>
              <a:rPr lang="en-US" dirty="0"/>
              <a:t>Network virtual terminal</a:t>
            </a:r>
          </a:p>
          <a:p>
            <a:pPr>
              <a:lnSpc>
                <a:spcPct val="150000"/>
              </a:lnSpc>
            </a:pPr>
            <a:r>
              <a:rPr lang="en-US" dirty="0"/>
              <a:t>Embedding</a:t>
            </a:r>
          </a:p>
          <a:p>
            <a:pPr>
              <a:lnSpc>
                <a:spcPct val="150000"/>
              </a:lnSpc>
            </a:pPr>
            <a:r>
              <a:rPr lang="en-US" dirty="0"/>
              <a:t>Options</a:t>
            </a:r>
          </a:p>
          <a:p>
            <a:pPr>
              <a:lnSpc>
                <a:spcPct val="150000"/>
              </a:lnSpc>
            </a:pPr>
            <a:r>
              <a:rPr lang="en-US" dirty="0"/>
              <a:t>Mode of Operation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Topics to be discussed</a:t>
            </a:r>
          </a:p>
        </p:txBody>
      </p:sp>
    </p:spTree>
    <p:extLst>
      <p:ext uri="{BB962C8B-B14F-4D97-AF65-F5344CB8AC3E}">
        <p14:creationId xmlns:p14="http://schemas.microsoft.com/office/powerpoint/2010/main" val="404483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87" t="32420" r="20211" b="30712"/>
          <a:stretch/>
        </p:blipFill>
        <p:spPr>
          <a:xfrm>
            <a:off x="715039" y="1856984"/>
            <a:ext cx="7763833" cy="31440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Example of Option ‘Echo’</a:t>
            </a:r>
          </a:p>
        </p:txBody>
      </p:sp>
    </p:spTree>
    <p:extLst>
      <p:ext uri="{BB962C8B-B14F-4D97-AF65-F5344CB8AC3E}">
        <p14:creationId xmlns:p14="http://schemas.microsoft.com/office/powerpoint/2010/main" val="2133712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Most Telnet implementation operate in one of the three modes-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/>
              <a:t>Default mode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/>
              <a:t>Character mode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/>
              <a:t>Line mode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of Operation</a:t>
            </a:r>
          </a:p>
        </p:txBody>
      </p:sp>
    </p:spTree>
    <p:extLst>
      <p:ext uri="{BB962C8B-B14F-4D97-AF65-F5344CB8AC3E}">
        <p14:creationId xmlns:p14="http://schemas.microsoft.com/office/powerpoint/2010/main" val="2099803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This mode is used if no other modes are invoked through option negotiation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Echoing is done by the client.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user types the character , client echoes the character but does not send it until a whole line is completed.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Mode</a:t>
            </a:r>
          </a:p>
        </p:txBody>
      </p:sp>
    </p:spTree>
    <p:extLst>
      <p:ext uri="{BB962C8B-B14F-4D97-AF65-F5344CB8AC3E}">
        <p14:creationId xmlns:p14="http://schemas.microsoft.com/office/powerpoint/2010/main" val="2205902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Each character typed is sent by the client to the server.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server echoes the character back to be displayed on the client screen.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Echoing of the character can be displayed if the transmission time is long.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also creates overhead for the network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Mode</a:t>
            </a:r>
          </a:p>
        </p:txBody>
      </p:sp>
    </p:spTree>
    <p:extLst>
      <p:ext uri="{BB962C8B-B14F-4D97-AF65-F5344CB8AC3E}">
        <p14:creationId xmlns:p14="http://schemas.microsoft.com/office/powerpoint/2010/main" val="2283691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It is proposed to compensate for the deficiencies of default mode and character mode.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this line echoing is done by the client.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client then sends the whole line to the server.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Mode</a:t>
            </a:r>
          </a:p>
        </p:txBody>
      </p:sp>
    </p:spTree>
    <p:extLst>
      <p:ext uri="{BB962C8B-B14F-4D97-AF65-F5344CB8AC3E}">
        <p14:creationId xmlns:p14="http://schemas.microsoft.com/office/powerpoint/2010/main" val="3826484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91306" y="2543968"/>
            <a:ext cx="8561388" cy="1770063"/>
          </a:xfrm>
          <a:solidFill>
            <a:srgbClr val="7030A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FILE TRANSFER PROTOCOL(FTP)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4EDA0A-FD93-4218-A709-E6B227A72510}"/>
              </a:ext>
            </a:extLst>
          </p:cNvPr>
          <p:cNvCxnSpPr/>
          <p:nvPr/>
        </p:nvCxnSpPr>
        <p:spPr>
          <a:xfrm>
            <a:off x="239151" y="2335233"/>
            <a:ext cx="86516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3CFCF6-3114-4544-AE5F-1C57EF2F71FF}"/>
              </a:ext>
            </a:extLst>
          </p:cNvPr>
          <p:cNvCxnSpPr/>
          <p:nvPr/>
        </p:nvCxnSpPr>
        <p:spPr>
          <a:xfrm>
            <a:off x="246184" y="2473565"/>
            <a:ext cx="86516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18AD2-5954-4B33-86F4-4965CC0D6A34}"/>
              </a:ext>
            </a:extLst>
          </p:cNvPr>
          <p:cNvCxnSpPr/>
          <p:nvPr/>
        </p:nvCxnSpPr>
        <p:spPr>
          <a:xfrm>
            <a:off x="246184" y="4372710"/>
            <a:ext cx="86516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BC80C-D14B-4A87-98CB-14745A17DA01}"/>
              </a:ext>
            </a:extLst>
          </p:cNvPr>
          <p:cNvCxnSpPr/>
          <p:nvPr/>
        </p:nvCxnSpPr>
        <p:spPr>
          <a:xfrm>
            <a:off x="253217" y="4511042"/>
            <a:ext cx="86516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44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Transferring files from one computer to another is one of the most common tasks expected from a networking or internetworking environment.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As a matter of fact, the greatest volume of data exchange in the Internet today is due to file transfer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223963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2" y="1377862"/>
            <a:ext cx="8654247" cy="497848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File Transfer Protocol (FTP) is the standard  mechanism provided by TCP/IP  for copying a file from one host to another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Transfer Protocol (FTP)</a:t>
            </a:r>
          </a:p>
        </p:txBody>
      </p:sp>
    </p:spTree>
    <p:extLst>
      <p:ext uri="{BB962C8B-B14F-4D97-AF65-F5344CB8AC3E}">
        <p14:creationId xmlns:p14="http://schemas.microsoft.com/office/powerpoint/2010/main" val="1829713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457200" y="1706562"/>
            <a:ext cx="8229600" cy="344487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</a:pPr>
            <a:r>
              <a:rPr lang="en-US" altLang="en-US" sz="3600" dirty="0">
                <a:solidFill>
                  <a:schemeClr val="bg1"/>
                </a:solidFill>
                <a:latin typeface="Bahnschrift" panose="020B0502040204020203" pitchFamily="34" charset="0"/>
                <a:cs typeface="Times" panose="02020603050405020304" pitchFamily="18" charset="0"/>
              </a:rPr>
              <a:t>FTP uses the services of TCP. </a:t>
            </a:r>
            <a:br>
              <a:rPr lang="en-US" altLang="en-US" sz="3600" dirty="0">
                <a:solidFill>
                  <a:schemeClr val="bg1"/>
                </a:solidFill>
                <a:latin typeface="Bahnschrift" panose="020B0502040204020203" pitchFamily="34" charset="0"/>
                <a:cs typeface="Times" panose="02020603050405020304" pitchFamily="18" charset="0"/>
              </a:rPr>
            </a:br>
            <a:r>
              <a:rPr lang="en-US" altLang="en-US" sz="3600" dirty="0">
                <a:solidFill>
                  <a:schemeClr val="bg1"/>
                </a:solidFill>
                <a:latin typeface="Bahnschrift" panose="020B0502040204020203" pitchFamily="34" charset="0"/>
                <a:cs typeface="Times" panose="02020603050405020304" pitchFamily="18" charset="0"/>
              </a:rPr>
              <a:t>It needs two TCP connections. </a:t>
            </a:r>
            <a:br>
              <a:rPr lang="en-US" altLang="en-US" sz="3600" dirty="0">
                <a:solidFill>
                  <a:schemeClr val="bg1"/>
                </a:solidFill>
                <a:latin typeface="Bahnschrift" panose="020B0502040204020203" pitchFamily="34" charset="0"/>
                <a:cs typeface="Times" panose="02020603050405020304" pitchFamily="18" charset="0"/>
              </a:rPr>
            </a:br>
            <a:r>
              <a:rPr lang="en-US" altLang="en-US" sz="3600" dirty="0">
                <a:solidFill>
                  <a:schemeClr val="bg1"/>
                </a:solidFill>
                <a:latin typeface="Bahnschrift" panose="020B0502040204020203" pitchFamily="34" charset="0"/>
                <a:cs typeface="Times" panose="02020603050405020304" pitchFamily="18" charset="0"/>
              </a:rPr>
              <a:t>The well-known port 21 is used </a:t>
            </a:r>
            <a:br>
              <a:rPr lang="en-US" altLang="en-US" sz="3600" dirty="0">
                <a:solidFill>
                  <a:schemeClr val="bg1"/>
                </a:solidFill>
                <a:latin typeface="Bahnschrift" panose="020B0502040204020203" pitchFamily="34" charset="0"/>
                <a:cs typeface="Times" panose="02020603050405020304" pitchFamily="18" charset="0"/>
              </a:rPr>
            </a:br>
            <a:r>
              <a:rPr lang="en-US" altLang="en-US" sz="3600" dirty="0">
                <a:solidFill>
                  <a:schemeClr val="bg1"/>
                </a:solidFill>
                <a:latin typeface="Bahnschrift" panose="020B0502040204020203" pitchFamily="34" charset="0"/>
                <a:cs typeface="Times" panose="02020603050405020304" pitchFamily="18" charset="0"/>
              </a:rPr>
              <a:t>for the control connection </a:t>
            </a:r>
            <a:br>
              <a:rPr lang="en-US" altLang="en-US" sz="3600" dirty="0">
                <a:solidFill>
                  <a:schemeClr val="bg1"/>
                </a:solidFill>
                <a:latin typeface="Bahnschrift" panose="020B0502040204020203" pitchFamily="34" charset="0"/>
                <a:cs typeface="Times" panose="02020603050405020304" pitchFamily="18" charset="0"/>
              </a:rPr>
            </a:br>
            <a:r>
              <a:rPr lang="en-US" altLang="en-US" sz="3600" dirty="0">
                <a:solidFill>
                  <a:schemeClr val="bg1"/>
                </a:solidFill>
                <a:latin typeface="Bahnschrift" panose="020B0502040204020203" pitchFamily="34" charset="0"/>
                <a:cs typeface="Times" panose="02020603050405020304" pitchFamily="18" charset="0"/>
              </a:rPr>
              <a:t>and the well-known </a:t>
            </a:r>
            <a:br>
              <a:rPr lang="en-US" altLang="en-US" sz="3600" dirty="0">
                <a:solidFill>
                  <a:schemeClr val="bg1"/>
                </a:solidFill>
                <a:latin typeface="Bahnschrift" panose="020B0502040204020203" pitchFamily="34" charset="0"/>
                <a:cs typeface="Times" panose="02020603050405020304" pitchFamily="18" charset="0"/>
              </a:rPr>
            </a:br>
            <a:r>
              <a:rPr lang="en-US" altLang="en-US" sz="3600" dirty="0">
                <a:solidFill>
                  <a:schemeClr val="bg1"/>
                </a:solidFill>
                <a:latin typeface="Bahnschrift" panose="020B0502040204020203" pitchFamily="34" charset="0"/>
                <a:cs typeface="Times" panose="02020603050405020304" pitchFamily="18" charset="0"/>
              </a:rPr>
              <a:t>port 20 for the data connection</a:t>
            </a:r>
            <a: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Bahnschrift" panose="020B0502040204020203" pitchFamily="34" charset="0"/>
                <a:cs typeface="Times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906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720148"/>
            <a:ext cx="8902700" cy="407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2" name="Rectangle 1028"/>
          <p:cNvSpPr>
            <a:spLocks noChangeArrowheads="1"/>
          </p:cNvSpPr>
          <p:nvPr/>
        </p:nvSpPr>
        <p:spPr bwMode="auto">
          <a:xfrm>
            <a:off x="240082" y="211289"/>
            <a:ext cx="28225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167301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70D9-A4A7-428C-8FCA-680EB71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063" y="2516737"/>
            <a:ext cx="4251872" cy="792670"/>
          </a:xfrm>
          <a:solidFill>
            <a:srgbClr val="7030A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Teletype Network protocol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65F5B-D10C-4A3B-BB7E-5DEBDA39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05370D9-A4A7-428C-8FCA-680EB7163EF8}"/>
              </a:ext>
            </a:extLst>
          </p:cNvPr>
          <p:cNvSpPr txBox="1">
            <a:spLocks/>
          </p:cNvSpPr>
          <p:nvPr/>
        </p:nvSpPr>
        <p:spPr>
          <a:xfrm>
            <a:off x="2446063" y="3850410"/>
            <a:ext cx="4251872" cy="7926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Terminal Network</a:t>
            </a:r>
          </a:p>
        </p:txBody>
      </p:sp>
    </p:spTree>
    <p:extLst>
      <p:ext uri="{BB962C8B-B14F-4D97-AF65-F5344CB8AC3E}">
        <p14:creationId xmlns:p14="http://schemas.microsoft.com/office/powerpoint/2010/main" val="2014852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13" y="1430090"/>
            <a:ext cx="6333973" cy="521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48883" y="208670"/>
            <a:ext cx="69317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Connections: The Control Connection</a:t>
            </a:r>
          </a:p>
        </p:txBody>
      </p:sp>
    </p:spTree>
    <p:extLst>
      <p:ext uri="{BB962C8B-B14F-4D97-AF65-F5344CB8AC3E}">
        <p14:creationId xmlns:p14="http://schemas.microsoft.com/office/powerpoint/2010/main" val="3805509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Uses Server’s well-known port 20</a:t>
            </a:r>
          </a:p>
          <a:p>
            <a:pPr marL="609600" indent="-609600" algn="just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Client issues a passive open on an ephemeral port, say </a:t>
            </a:r>
            <a:r>
              <a:rPr lang="en-US" altLang="en-US" i="1" dirty="0"/>
              <a:t>x</a:t>
            </a:r>
            <a:r>
              <a:rPr lang="en-US" altLang="en-US" dirty="0"/>
              <a:t>.</a:t>
            </a:r>
          </a:p>
          <a:p>
            <a:pPr marL="609600" indent="-609600" algn="just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Client uses PORT command to tell the server about the port number </a:t>
            </a:r>
            <a:r>
              <a:rPr lang="en-US" altLang="en-US" i="1" dirty="0"/>
              <a:t>x</a:t>
            </a:r>
            <a:r>
              <a:rPr lang="en-US" altLang="en-US" dirty="0"/>
              <a:t>.</a:t>
            </a:r>
          </a:p>
          <a:p>
            <a:pPr marL="609600" indent="-609600" algn="just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Server issues an active open from port 20 to port </a:t>
            </a:r>
            <a:r>
              <a:rPr lang="en-US" altLang="en-US" i="1" dirty="0"/>
              <a:t>x</a:t>
            </a:r>
            <a:r>
              <a:rPr lang="en-US" altLang="en-US" dirty="0"/>
              <a:t>.</a:t>
            </a:r>
          </a:p>
          <a:p>
            <a:pPr marL="609600" indent="-609600" algn="just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Server creates a child server/ephemeral port number to serve the client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Connection</a:t>
            </a:r>
          </a:p>
        </p:txBody>
      </p:sp>
    </p:spTree>
    <p:extLst>
      <p:ext uri="{BB962C8B-B14F-4D97-AF65-F5344CB8AC3E}">
        <p14:creationId xmlns:p14="http://schemas.microsoft.com/office/powerpoint/2010/main" val="2916337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64" y="1421331"/>
            <a:ext cx="4416469" cy="529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57" y="137979"/>
            <a:ext cx="8686085" cy="814349"/>
          </a:xfrm>
        </p:spPr>
        <p:txBody>
          <a:bodyPr>
            <a:normAutofit/>
          </a:bodyPr>
          <a:lstStyle/>
          <a:p>
            <a:r>
              <a:rPr lang="en-US" altLang="en-US" dirty="0"/>
              <a:t>Creating the Data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79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897063"/>
            <a:ext cx="8458200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>
                <a:latin typeface="Bahnschrift SemiBold" panose="020B0502040204020203" pitchFamily="34" charset="0"/>
              </a:rPr>
              <a:t>Communication Using the Control Connection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748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4A716F-9C52-41BC-99FC-CE6C896BE60F}"/>
              </a:ext>
            </a:extLst>
          </p:cNvPr>
          <p:cNvGrpSpPr/>
          <p:nvPr/>
        </p:nvGrpSpPr>
        <p:grpSpPr>
          <a:xfrm>
            <a:off x="381000" y="2276622"/>
            <a:ext cx="8382000" cy="2820988"/>
            <a:chOff x="381000" y="1981200"/>
            <a:chExt cx="8382000" cy="2820988"/>
          </a:xfrm>
        </p:grpSpPr>
        <p:pic>
          <p:nvPicPr>
            <p:cNvPr id="8806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133600"/>
              <a:ext cx="8382000" cy="2668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069" name="Text Box 5"/>
            <p:cNvSpPr txBox="1">
              <a:spLocks noChangeArrowheads="1"/>
            </p:cNvSpPr>
            <p:nvPr/>
          </p:nvSpPr>
          <p:spPr bwMode="auto">
            <a:xfrm>
              <a:off x="2286000" y="1981200"/>
              <a:ext cx="914400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FTP</a:t>
              </a:r>
            </a:p>
          </p:txBody>
        </p:sp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5486400" y="2057400"/>
              <a:ext cx="914400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FTP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834" y="0"/>
            <a:ext cx="8874166" cy="1077238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NVT</a:t>
            </a:r>
          </a:p>
        </p:txBody>
      </p:sp>
    </p:spTree>
    <p:extLst>
      <p:ext uri="{BB962C8B-B14F-4D97-AF65-F5344CB8AC3E}">
        <p14:creationId xmlns:p14="http://schemas.microsoft.com/office/powerpoint/2010/main" val="1535193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757488"/>
            <a:ext cx="6502400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b="1" dirty="0">
                <a:latin typeface="Bahnschrift SemiBold" panose="020B0502040204020203" pitchFamily="34" charset="0"/>
              </a:rPr>
              <a:t>Format of NVT ASCII characters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944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757488"/>
            <a:ext cx="6502400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>
                <a:latin typeface="Bahnschrift SemiBold" panose="020B0502040204020203" pitchFamily="34" charset="0"/>
              </a:rPr>
              <a:t>Format of NVT Control Characters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09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33" y="2618581"/>
            <a:ext cx="8455025" cy="162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r>
              <a:rPr lang="en-US" altLang="en-US" sz="3600" b="1" dirty="0">
                <a:latin typeface="Bahnschrift SemiBold" panose="020B0502040204020203" pitchFamily="34" charset="0"/>
              </a:rPr>
              <a:t>Using</a:t>
            </a:r>
            <a:r>
              <a:rPr lang="en-US" altLang="en-US" dirty="0">
                <a:effectLst/>
                <a:latin typeface="Bahnschrift" panose="020B0502040204020203"/>
              </a:rPr>
              <a:t> </a:t>
            </a:r>
            <a:r>
              <a:rPr lang="en-US" altLang="en-US" sz="3600" b="1" dirty="0">
                <a:effectLst/>
                <a:latin typeface="Bahnschrift SemiBold" panose="020B0502040204020203" pitchFamily="34" charset="0"/>
              </a:rPr>
              <a:t>t</a:t>
            </a:r>
            <a:r>
              <a:rPr lang="en-US" altLang="en-US" sz="3600" b="1" dirty="0">
                <a:latin typeface="Bahnschrift SemiBold" panose="020B0502040204020203" pitchFamily="34" charset="0"/>
              </a:rPr>
              <a:t>he Data Connection</a:t>
            </a:r>
            <a:br>
              <a:rPr lang="en-US" altLang="en-US" sz="3600" b="1" dirty="0">
                <a:latin typeface="Bahnschrift SemiBold" panose="020B0502040204020203" pitchFamily="34" charset="0"/>
              </a:rPr>
            </a:br>
            <a:endParaRPr lang="en-US" sz="36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79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ASCII   or EBCDIC</a:t>
            </a:r>
          </a:p>
          <a:p>
            <a:pPr lvl="1">
              <a:lnSpc>
                <a:spcPct val="150000"/>
              </a:lnSpc>
            </a:pPr>
            <a:r>
              <a:rPr lang="en-US" altLang="en-US" dirty="0" err="1"/>
              <a:t>Nonprint</a:t>
            </a:r>
            <a:endParaRPr lang="en-US" altLang="en-US" dirty="0"/>
          </a:p>
          <a:p>
            <a:pPr lvl="1">
              <a:lnSpc>
                <a:spcPct val="150000"/>
              </a:lnSpc>
            </a:pPr>
            <a:r>
              <a:rPr lang="en-US" altLang="en-US" dirty="0"/>
              <a:t>TELNET 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Image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latin typeface="Bahnschrift SemiBold" panose="020B0502040204020203" pitchFamily="34" charset="0"/>
              </a:rPr>
              <a:t>File Type</a:t>
            </a:r>
          </a:p>
        </p:txBody>
      </p:sp>
    </p:spTree>
    <p:extLst>
      <p:ext uri="{BB962C8B-B14F-4D97-AF65-F5344CB8AC3E}">
        <p14:creationId xmlns:p14="http://schemas.microsoft.com/office/powerpoint/2010/main" val="16013500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File Structure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Record Structure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Page Structure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Bahnschrift SemiBold" panose="020B0502040204020203" pitchFamily="34" charset="0"/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5329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When it is developed?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05370D9-A4A7-428C-8FCA-680EB7163EF8}"/>
              </a:ext>
            </a:extLst>
          </p:cNvPr>
          <p:cNvSpPr txBox="1">
            <a:spLocks/>
          </p:cNvSpPr>
          <p:nvPr/>
        </p:nvSpPr>
        <p:spPr>
          <a:xfrm>
            <a:off x="1228341" y="2781886"/>
            <a:ext cx="6687317" cy="129422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Telnet, developed in 1969</a:t>
            </a:r>
          </a:p>
        </p:txBody>
      </p:sp>
    </p:spTree>
    <p:extLst>
      <p:ext uri="{BB962C8B-B14F-4D97-AF65-F5344CB8AC3E}">
        <p14:creationId xmlns:p14="http://schemas.microsoft.com/office/powerpoint/2010/main" val="157338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Stream mode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Block mode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Compressed mode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Bahnschrift SemiBold" panose="020B0502040204020203" pitchFamily="34" charset="0"/>
              </a:rPr>
              <a:t>Transmission Mode</a:t>
            </a:r>
          </a:p>
        </p:txBody>
      </p:sp>
    </p:spTree>
    <p:extLst>
      <p:ext uri="{BB962C8B-B14F-4D97-AF65-F5344CB8AC3E}">
        <p14:creationId xmlns:p14="http://schemas.microsoft.com/office/powerpoint/2010/main" val="33529620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755106"/>
            <a:ext cx="7861300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Bahnschrift SemiBold" panose="020B0502040204020203" pitchFamily="34" charset="0"/>
              </a:rPr>
              <a:t>Command Processing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225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545556"/>
            <a:ext cx="78613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File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2978290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56" y="1274763"/>
            <a:ext cx="8712200" cy="558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39E8AC1-39B5-4949-A1D6-45483E35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802867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91" y="1273290"/>
            <a:ext cx="6650895" cy="558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7AC3CFF-C636-4A07-A547-2DEB373B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40591242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614509" y="2713037"/>
            <a:ext cx="25523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USER</a:t>
            </a:r>
          </a:p>
          <a:p>
            <a:pPr algn="ctr"/>
            <a:r>
              <a:rPr lang="en-US" altLang="en-U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308969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29756" y="1510739"/>
            <a:ext cx="8534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/>
              </a:rPr>
              <a:t>% ftp challenger.atc.fhda.edu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/>
              </a:rPr>
              <a:t>Connected to challenger.atc.fhda.edu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/>
              </a:rPr>
              <a:t>220 Server ready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/>
              </a:rPr>
              <a:t>Name: </a:t>
            </a:r>
            <a:r>
              <a:rPr lang="en-US" altLang="en-US" sz="2800" dirty="0" err="1">
                <a:latin typeface="Bahnschrift" panose="020B0502040204020203"/>
              </a:rPr>
              <a:t>forouzan</a:t>
            </a:r>
            <a:endParaRPr lang="en-US" altLang="en-US" sz="2800" dirty="0">
              <a:latin typeface="Bahnschrift" panose="020B0502040204020203"/>
            </a:endParaRP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/>
              </a:rPr>
              <a:t>Password: </a:t>
            </a:r>
            <a:r>
              <a:rPr lang="en-US" altLang="en-US" sz="2800" dirty="0" err="1">
                <a:latin typeface="Bahnschrift" panose="020B0502040204020203"/>
              </a:rPr>
              <a:t>xxxxxxx</a:t>
            </a:r>
            <a:endParaRPr lang="en-US" altLang="en-US" sz="2800" dirty="0">
              <a:latin typeface="Bahnschrift" panose="020B0502040204020203"/>
            </a:endParaRP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/>
              </a:rPr>
              <a:t>ftp &gt; ls /</a:t>
            </a:r>
            <a:r>
              <a:rPr lang="en-US" altLang="en-US" sz="2800" dirty="0" err="1">
                <a:latin typeface="Bahnschrift" panose="020B0502040204020203"/>
              </a:rPr>
              <a:t>usr</a:t>
            </a:r>
            <a:r>
              <a:rPr lang="en-US" altLang="en-US" sz="2800" dirty="0">
                <a:latin typeface="Bahnschrift" panose="020B0502040204020203"/>
              </a:rPr>
              <a:t>/user/report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/>
              </a:rPr>
              <a:t>200 OK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411B0-AC73-4BFE-B2C8-D35D9763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033807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89680" y="1551563"/>
            <a:ext cx="85344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 pitchFamily="34" charset="0"/>
              </a:rPr>
              <a:t>150 Opening ASCII mode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 pitchFamily="34" charset="0"/>
              </a:rPr>
              <a:t>...........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 pitchFamily="34" charset="0"/>
              </a:rPr>
              <a:t>226 transfer complete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 pitchFamily="34" charset="0"/>
              </a:rPr>
              <a:t>ftp &gt;</a:t>
            </a:r>
            <a:r>
              <a:rPr lang="en-US" altLang="en-US" sz="2800" dirty="0">
                <a:solidFill>
                  <a:schemeClr val="bg2"/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2800" dirty="0">
                <a:latin typeface="Bahnschrift" panose="020B0502040204020203" pitchFamily="34" charset="0"/>
              </a:rPr>
              <a:t>close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 pitchFamily="34" charset="0"/>
              </a:rPr>
              <a:t>221 Goodbye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 pitchFamily="34" charset="0"/>
              </a:rPr>
              <a:t>ftp &gt;</a:t>
            </a:r>
            <a:r>
              <a:rPr lang="en-US" altLang="en-US" sz="2800" dirty="0">
                <a:solidFill>
                  <a:schemeClr val="bg2"/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2800" dirty="0">
                <a:latin typeface="Bahnschrift" panose="020B0502040204020203" pitchFamily="34" charset="0"/>
              </a:rPr>
              <a:t>quit </a:t>
            </a:r>
            <a:endParaRPr lang="en-US" altLang="en-US" sz="3200" dirty="0">
              <a:latin typeface="Bahnschrift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A80CF7-FDC2-49E3-90AE-96BB090A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5249378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 descr="Large confetti"/>
          <p:cNvSpPr>
            <a:spLocks noChangeArrowheads="1"/>
          </p:cNvSpPr>
          <p:nvPr/>
        </p:nvSpPr>
        <p:spPr bwMode="auto">
          <a:xfrm>
            <a:off x="869852" y="1219200"/>
            <a:ext cx="7404295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409249" y="2713037"/>
            <a:ext cx="29049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ANONYMOUS</a:t>
            </a:r>
          </a:p>
          <a:p>
            <a:pPr algn="ctr"/>
            <a:r>
              <a:rPr lang="en-US" altLang="en-U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2399624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69833" y="1463617"/>
            <a:ext cx="8653462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 pitchFamily="34" charset="0"/>
              </a:rPr>
              <a:t>% ftp internic.net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 pitchFamily="34" charset="0"/>
              </a:rPr>
              <a:t>Connected to internic.net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 pitchFamily="34" charset="0"/>
              </a:rPr>
              <a:t>220 Server ready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 pitchFamily="34" charset="0"/>
              </a:rPr>
              <a:t>Name: anonymous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 pitchFamily="34" charset="0"/>
              </a:rPr>
              <a:t>331 Guest login OK, send “guest” as password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 pitchFamily="34" charset="0"/>
              </a:rPr>
              <a:t>Password: guest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 pitchFamily="34" charset="0"/>
              </a:rPr>
              <a:t>ftp &gt; </a:t>
            </a:r>
            <a:r>
              <a:rPr lang="en-US" altLang="en-US" sz="2800" dirty="0" err="1">
                <a:latin typeface="Bahnschrift" panose="020B0502040204020203" pitchFamily="34" charset="0"/>
              </a:rPr>
              <a:t>pwd</a:t>
            </a:r>
            <a:endParaRPr lang="en-US" altLang="en-US" sz="2800" dirty="0">
              <a:latin typeface="Bahnschrift" panose="020B0502040204020203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 pitchFamily="34" charset="0"/>
              </a:rPr>
              <a:t>257 ’/’ is current directory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58A2D1-91ED-43C0-909B-B7492200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94293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It is the standard TCP/IP protocol for virtual terminal service as proposed by the </a:t>
            </a:r>
            <a:r>
              <a:rPr lang="en-US" dirty="0">
                <a:solidFill>
                  <a:srgbClr val="FF0000"/>
                </a:solidFill>
              </a:rPr>
              <a:t>International Organization for Standards (ISO)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is a general purpose client/server application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proposed TELNET ?</a:t>
            </a:r>
          </a:p>
        </p:txBody>
      </p:sp>
    </p:spTree>
    <p:extLst>
      <p:ext uri="{BB962C8B-B14F-4D97-AF65-F5344CB8AC3E}">
        <p14:creationId xmlns:p14="http://schemas.microsoft.com/office/powerpoint/2010/main" val="29314730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261938" y="1290180"/>
            <a:ext cx="8653462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/>
              </a:rPr>
              <a:t>ftp &gt; ls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/>
              </a:rPr>
              <a:t>200 OK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/>
              </a:rPr>
              <a:t>150 Opening ASCII mode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/>
              </a:rPr>
              <a:t>bin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/>
              </a:rPr>
              <a:t>…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/>
              </a:rPr>
              <a:t>ftp&gt; close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/>
              </a:rPr>
              <a:t>221 Goodbye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latin typeface="Bahnschrift" panose="020B0502040204020203"/>
              </a:rPr>
              <a:t>ftp&gt; quit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A7EB1A-40C9-4403-80B7-7AF66653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245099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TELNET enables the establishment of a connection to a remote system in such a way that the local  terminal appears to be a terminal at the remote system.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TELNET?</a:t>
            </a:r>
          </a:p>
        </p:txBody>
      </p:sp>
    </p:spTree>
    <p:extLst>
      <p:ext uri="{BB962C8B-B14F-4D97-AF65-F5344CB8AC3E}">
        <p14:creationId xmlns:p14="http://schemas.microsoft.com/office/powerpoint/2010/main" val="31623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23044" y="2788920"/>
            <a:ext cx="8697912" cy="1280160"/>
          </a:xfrm>
          <a:solidFill>
            <a:srgbClr val="7030A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TELNET is a general-purpose client/server application program.</a:t>
            </a:r>
            <a:endParaRPr lang="en-US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760820-B146-4F7E-B9D2-63F9D18BD409}"/>
              </a:ext>
            </a:extLst>
          </p:cNvPr>
          <p:cNvCxnSpPr/>
          <p:nvPr/>
        </p:nvCxnSpPr>
        <p:spPr>
          <a:xfrm>
            <a:off x="239151" y="2504049"/>
            <a:ext cx="86516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DFA472-7B1B-4B17-AB91-2487415C4A22}"/>
              </a:ext>
            </a:extLst>
          </p:cNvPr>
          <p:cNvCxnSpPr/>
          <p:nvPr/>
        </p:nvCxnSpPr>
        <p:spPr>
          <a:xfrm>
            <a:off x="246184" y="2642381"/>
            <a:ext cx="86516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C1FDED-37E9-4E33-A9F6-AF9FE595943A}"/>
              </a:ext>
            </a:extLst>
          </p:cNvPr>
          <p:cNvCxnSpPr/>
          <p:nvPr/>
        </p:nvCxnSpPr>
        <p:spPr>
          <a:xfrm>
            <a:off x="246184" y="4232030"/>
            <a:ext cx="86516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8073B8-83AD-4B91-A043-1775AAA5B8E0}"/>
              </a:ext>
            </a:extLst>
          </p:cNvPr>
          <p:cNvCxnSpPr/>
          <p:nvPr/>
        </p:nvCxnSpPr>
        <p:spPr>
          <a:xfrm>
            <a:off x="253217" y="4370362"/>
            <a:ext cx="86516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8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164492"/>
            <a:ext cx="8654246" cy="58130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Timesharing </a:t>
            </a:r>
            <a:r>
              <a:rPr lang="en-US" sz="2400" dirty="0" err="1"/>
              <a:t>Enviroment</a:t>
            </a:r>
            <a:endParaRPr lang="en-US" sz="2400" dirty="0"/>
          </a:p>
          <a:p>
            <a:pPr lvl="1" algn="just">
              <a:lnSpc>
                <a:spcPct val="150000"/>
              </a:lnSpc>
            </a:pPr>
            <a:r>
              <a:rPr lang="en-US" sz="2150" dirty="0"/>
              <a:t>TELNET was designed at a time when most operating systems, such as UNIX, were operating in a timesharing environment.</a:t>
            </a:r>
          </a:p>
          <a:p>
            <a:pPr lvl="1" algn="just">
              <a:lnSpc>
                <a:spcPct val="150000"/>
              </a:lnSpc>
            </a:pPr>
            <a:r>
              <a:rPr lang="en-US" sz="2150" dirty="0"/>
              <a:t>In such an environment, a large computer supports multiple users. </a:t>
            </a:r>
          </a:p>
          <a:p>
            <a:pPr lvl="1" algn="just">
              <a:lnSpc>
                <a:spcPct val="150000"/>
              </a:lnSpc>
            </a:pPr>
            <a:r>
              <a:rPr lang="en-US" sz="2150" dirty="0"/>
              <a:t>The interaction between a user and the computer occurs through a terminal, which is usually a combination of keyboard, monitor, and mouse. </a:t>
            </a:r>
          </a:p>
          <a:p>
            <a:pPr lvl="1" algn="just">
              <a:lnSpc>
                <a:spcPct val="150000"/>
              </a:lnSpc>
            </a:pPr>
            <a:r>
              <a:rPr lang="en-US" sz="2150" dirty="0"/>
              <a:t>Even a microcomputer can simulate a terminal with a terminal emulator.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</p:spTree>
    <p:extLst>
      <p:ext uri="{BB962C8B-B14F-4D97-AF65-F5344CB8AC3E}">
        <p14:creationId xmlns:p14="http://schemas.microsoft.com/office/powerpoint/2010/main" val="614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1681</TotalTime>
  <Words>1288</Words>
  <Application>Microsoft Office PowerPoint</Application>
  <PresentationFormat>On-screen Show (4:3)</PresentationFormat>
  <Paragraphs>185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Bahnschrift</vt:lpstr>
      <vt:lpstr>Bahnschrift SemiBold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Topics to be discussed</vt:lpstr>
      <vt:lpstr>TELNET</vt:lpstr>
      <vt:lpstr>When it is developed?</vt:lpstr>
      <vt:lpstr>Who proposed TELNET ?</vt:lpstr>
      <vt:lpstr>What is TELNET?</vt:lpstr>
      <vt:lpstr>PowerPoint Presentation</vt:lpstr>
      <vt:lpstr>TELNET</vt:lpstr>
      <vt:lpstr>TELNET</vt:lpstr>
      <vt:lpstr>TELNET</vt:lpstr>
      <vt:lpstr>TELNET</vt:lpstr>
      <vt:lpstr>TELNET</vt:lpstr>
      <vt:lpstr>TELNET</vt:lpstr>
      <vt:lpstr>TELNET</vt:lpstr>
      <vt:lpstr>TELNET</vt:lpstr>
      <vt:lpstr>TELNET</vt:lpstr>
      <vt:lpstr>TELNET</vt:lpstr>
      <vt:lpstr>TELNET</vt:lpstr>
      <vt:lpstr>TELNET</vt:lpstr>
      <vt:lpstr>TELNET</vt:lpstr>
      <vt:lpstr>TELNET</vt:lpstr>
      <vt:lpstr>TELNET</vt:lpstr>
      <vt:lpstr>OPTIONS</vt:lpstr>
      <vt:lpstr>Option Negotiation</vt:lpstr>
      <vt:lpstr>Offer to Enable an Option</vt:lpstr>
      <vt:lpstr>Request to Enable an Option</vt:lpstr>
      <vt:lpstr>Offer to Disable an Option</vt:lpstr>
      <vt:lpstr>Request to Disable an Option</vt:lpstr>
      <vt:lpstr>Example of Option ‘Echo’</vt:lpstr>
      <vt:lpstr>Mode of Operation</vt:lpstr>
      <vt:lpstr>Default Mode</vt:lpstr>
      <vt:lpstr>Character Mode</vt:lpstr>
      <vt:lpstr>Line Mode</vt:lpstr>
      <vt:lpstr>PowerPoint Presentation</vt:lpstr>
      <vt:lpstr>FTP</vt:lpstr>
      <vt:lpstr>File Transfer Protocol (FTP)</vt:lpstr>
      <vt:lpstr>PowerPoint Presentation</vt:lpstr>
      <vt:lpstr>PowerPoint Presentation</vt:lpstr>
      <vt:lpstr>PowerPoint Presentation</vt:lpstr>
      <vt:lpstr>The Data Connection</vt:lpstr>
      <vt:lpstr>Creating the Data Connection</vt:lpstr>
      <vt:lpstr>Communication Using the Control Connection</vt:lpstr>
      <vt:lpstr>NVT</vt:lpstr>
      <vt:lpstr>Format of NVT ASCII characters</vt:lpstr>
      <vt:lpstr>Format of NVT Control Characters</vt:lpstr>
      <vt:lpstr> Using the Data Connection </vt:lpstr>
      <vt:lpstr>File Type</vt:lpstr>
      <vt:lpstr>Data Structure</vt:lpstr>
      <vt:lpstr>Transmission Mode</vt:lpstr>
      <vt:lpstr>Command Processing</vt:lpstr>
      <vt:lpstr>File Transfer Protocol</vt:lpstr>
      <vt:lpstr>Example 1</vt:lpstr>
      <vt:lpstr>Example 2</vt:lpstr>
      <vt:lpstr>PowerPoint Presentation</vt:lpstr>
      <vt:lpstr>Solution</vt:lpstr>
      <vt:lpstr>Solution</vt:lpstr>
      <vt:lpstr>PowerPoint Presentation</vt:lpstr>
      <vt:lpstr>Solution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166</cp:revision>
  <dcterms:created xsi:type="dcterms:W3CDTF">2020-12-01T08:07:04Z</dcterms:created>
  <dcterms:modified xsi:type="dcterms:W3CDTF">2021-02-01T10:40:19Z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2036529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