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image/x-wmf" Extension="wmf"/>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28.xml"/>
  <Override ContentType="application/vnd.openxmlformats-officedocument.presentationml.slideLayout+xml" PartName="/ppt/slideLayouts/slideLayout29.xml"/>
  <Override ContentType="application/vnd.openxmlformats-officedocument.presentationml.slideLayout+xml" PartName="/ppt/slideLayouts/slideLayout30.xml"/>
  <Override ContentType="application/vnd.openxmlformats-officedocument.presentationml.slideLayout+xml" PartName="/ppt/slideLayouts/slideLayout31.xml"/>
  <Override ContentType="application/vnd.openxmlformats-officedocument.presentationml.slideLayout+xml" PartName="/ppt/slideLayouts/slideLayout32.xml"/>
  <Override ContentType="application/vnd.openxmlformats-officedocument.presentationml.slideLayout+xml" PartName="/ppt/slideLayouts/slideLayout33.xml"/>
  <Override ContentType="application/vnd.openxmlformats-officedocument.presentationml.slideLayout+xml" PartName="/ppt/slideLayouts/slideLayout34.xml"/>
  <Override ContentType="application/vnd.openxmlformats-officedocument.presentationml.slideLayout+xml" PartName="/ppt/slideLayouts/slideLayout35.xml"/>
  <Override ContentType="application/vnd.openxmlformats-officedocument.presentationml.slideLayout+xml" PartName="/ppt/slideLayouts/slideLayout36.xml"/>
  <Override ContentType="application/vnd.openxmlformats-officedocument.presentationml.slideLayout+xml" PartName="/ppt/slideLayouts/slideLayout37.xml"/>
  <Override ContentType="application/vnd.openxmlformats-officedocument.presentationml.slideLayout+xml" PartName="/ppt/slideLayouts/slideLayout38.xml"/>
  <Override ContentType="application/vnd.openxmlformats-officedocument.presentationml.slideLayout+xml" PartName="/ppt/slideLayouts/slideLayout39.xml"/>
  <Override ContentType="application/vnd.openxmlformats-officedocument.presentationml.slideLayout+xml" PartName="/ppt/slideLayouts/slideLayout40.xml"/>
  <Override ContentType="application/vnd.openxmlformats-officedocument.presentationml.slideLayout+xml" PartName="/ppt/slideLayouts/slideLayout41.xml"/>
  <Override ContentType="application/vnd.openxmlformats-officedocument.presentationml.slideLayout+xml" PartName="/ppt/slideLayouts/slideLayout42.xml"/>
  <Override ContentType="application/vnd.openxmlformats-officedocument.presentationml.slideLayout+xml" PartName="/ppt/slideLayouts/slideLayout43.xml"/>
  <Override ContentType="application/vnd.openxmlformats-officedocument.presentationml.slideLayout+xml" PartName="/ppt/slideLayouts/slideLayout44.xml"/>
  <Override ContentType="application/vnd.openxmlformats-officedocument.presentationml.slideLayout+xml" PartName="/ppt/slideLayouts/slideLayout45.xml"/>
  <Override ContentType="application/vnd.openxmlformats-officedocument.presentationml.slideLayout+xml" PartName="/ppt/slideLayouts/slideLayout46.xml"/>
  <Override ContentType="application/vnd.openxmlformats-officedocument.presentationml.slideLayout+xml" PartName="/ppt/slideLayouts/slideLayout47.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50.xml"/>
  <Override ContentType="application/vnd.openxmlformats-officedocument.presentationml.slideLayout+xml" PartName="/ppt/slideLayouts/slideLayout51.xml"/>
  <Override ContentType="application/vnd.openxmlformats-officedocument.presentationml.slideLayout+xml" PartName="/ppt/slideLayouts/slideLayout52.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701" r:id="rId2"/>
  </p:sldMasterIdLst>
  <p:notesMasterIdLst>
    <p:notesMasterId r:id="rId42"/>
  </p:notesMasterIdLst>
  <p:sldIdLst>
    <p:sldId id="357" r:id="rId3"/>
    <p:sldId id="258" r:id="rId4"/>
    <p:sldId id="321" r:id="rId5"/>
    <p:sldId id="322" r:id="rId6"/>
    <p:sldId id="354" r:id="rId7"/>
    <p:sldId id="355" r:id="rId8"/>
    <p:sldId id="356"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48" r:id="rId35"/>
    <p:sldId id="349" r:id="rId36"/>
    <p:sldId id="350" r:id="rId37"/>
    <p:sldId id="351" r:id="rId38"/>
    <p:sldId id="352" r:id="rId39"/>
    <p:sldId id="353" r:id="rId40"/>
    <p:sldId id="257"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13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571303-541D-4389-8A22-524BBDB85A22}" type="datetimeFigureOut">
              <a:rPr lang="en-IN" smtClean="0"/>
              <a:t>01-02-2021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A31E0-2275-4AEE-9BF6-6FF690D9FD31}" type="slidenum">
              <a:rPr lang="en-IN" smtClean="0"/>
              <a:t>‹#›</a:t>
            </a:fld>
            <a:endParaRPr lang="en-IN"/>
          </a:p>
        </p:txBody>
      </p:sp>
    </p:spTree>
    <p:extLst>
      <p:ext uri="{BB962C8B-B14F-4D97-AF65-F5344CB8AC3E}">
        <p14:creationId xmlns:p14="http://schemas.microsoft.com/office/powerpoint/2010/main" val="441175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1A6EAE7-2F52-4831-AD88-C4A37732A428}" type="slidenum">
              <a:rPr lang="en-US" altLang="en-US" sz="1200" b="0">
                <a:latin typeface="Times New Roman" panose="02020603050405020304" pitchFamily="18" charset="0"/>
              </a:rPr>
              <a:pPr/>
              <a:t>3</a:t>
            </a:fld>
            <a:endParaRPr lang="en-US" altLang="en-US" sz="1200" b="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xfrm>
            <a:off x="1371600" y="1143000"/>
            <a:ext cx="4114800" cy="3086100"/>
          </a:xfrm>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78436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8FC04CA-4F0F-46C0-8980-CE123DF01213}" type="slidenum">
              <a:rPr lang="en-US" altLang="en-US" sz="1200" b="0">
                <a:latin typeface="Times New Roman" panose="02020603050405020304" pitchFamily="18" charset="0"/>
              </a:rPr>
              <a:pPr/>
              <a:t>17</a:t>
            </a:fld>
            <a:endParaRPr lang="en-US" altLang="en-US" sz="1200" b="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xfrm>
            <a:off x="1371600" y="1143000"/>
            <a:ext cx="4114800" cy="3086100"/>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74789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52196D2-1C9D-40A7-A145-325B8BEE3216}" type="slidenum">
              <a:rPr lang="en-US" altLang="en-US" sz="1200" b="0">
                <a:latin typeface="Times New Roman" panose="02020603050405020304" pitchFamily="18" charset="0"/>
              </a:rPr>
              <a:pPr/>
              <a:t>18</a:t>
            </a:fld>
            <a:endParaRPr lang="en-US" altLang="en-US" sz="1200" b="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xfrm>
            <a:off x="1371600" y="1143000"/>
            <a:ext cx="4114800" cy="3086100"/>
          </a:xfrm>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26240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C9B2BEE-EF46-43C1-9AD9-0627D7D49FC9}" type="slidenum">
              <a:rPr lang="en-US" altLang="en-US" sz="1200" b="0">
                <a:latin typeface="Times New Roman" panose="02020603050405020304" pitchFamily="18" charset="0"/>
              </a:rPr>
              <a:pPr/>
              <a:t>19</a:t>
            </a:fld>
            <a:endParaRPr lang="en-US" altLang="en-US" sz="1200" b="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xfrm>
            <a:off x="1371600" y="1143000"/>
            <a:ext cx="4114800" cy="3086100"/>
          </a:xfrm>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83053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6C438CD-2C69-4C9C-8D76-868717A8BDF8}" type="slidenum">
              <a:rPr lang="en-US" altLang="en-US" sz="1200" b="0">
                <a:latin typeface="Times New Roman" panose="02020603050405020304" pitchFamily="18" charset="0"/>
              </a:rPr>
              <a:pPr/>
              <a:t>20</a:t>
            </a:fld>
            <a:endParaRPr lang="en-US" altLang="en-US" sz="1200" b="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xfrm>
            <a:off x="1371600" y="1143000"/>
            <a:ext cx="4114800" cy="3086100"/>
          </a:xfrm>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89822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68CF04F-4214-469C-92A2-EDB058C244AE}" type="slidenum">
              <a:rPr lang="en-US" altLang="en-US" sz="1200" b="0">
                <a:latin typeface="Times New Roman" panose="02020603050405020304" pitchFamily="18" charset="0"/>
              </a:rPr>
              <a:pPr/>
              <a:t>21</a:t>
            </a:fld>
            <a:endParaRPr lang="en-US" altLang="en-US" sz="1200" b="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xfrm>
            <a:off x="1371600" y="1143000"/>
            <a:ext cx="4114800" cy="3086100"/>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24719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5A4F943-7540-4CCE-8B5B-93F86AF346C9}" type="slidenum">
              <a:rPr lang="en-US" altLang="en-US" sz="1200" b="0">
                <a:latin typeface="Times New Roman" panose="02020603050405020304" pitchFamily="18" charset="0"/>
              </a:rPr>
              <a:pPr/>
              <a:t>22</a:t>
            </a:fld>
            <a:endParaRPr lang="en-US" altLang="en-US" sz="1200" b="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xfrm>
            <a:off x="1371600" y="1143000"/>
            <a:ext cx="4114800" cy="3086100"/>
          </a:xfrm>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73623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AE6ECD2-EFE0-4C74-9641-80F295B8D04E}" type="slidenum">
              <a:rPr lang="en-US" altLang="en-US" sz="1200" b="0">
                <a:latin typeface="Times New Roman" panose="02020603050405020304" pitchFamily="18" charset="0"/>
              </a:rPr>
              <a:pPr/>
              <a:t>23</a:t>
            </a:fld>
            <a:endParaRPr lang="en-US" altLang="en-US" sz="1200" b="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xfrm>
            <a:off x="1371600" y="1143000"/>
            <a:ext cx="4114800" cy="3086100"/>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52214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283563E-3802-4623-BA8C-2466CC61AD0B}" type="slidenum">
              <a:rPr lang="en-US" altLang="en-US" sz="1200" b="0">
                <a:latin typeface="Times New Roman" panose="02020603050405020304" pitchFamily="18" charset="0"/>
              </a:rPr>
              <a:pPr/>
              <a:t>24</a:t>
            </a:fld>
            <a:endParaRPr lang="en-US" altLang="en-US" sz="1200" b="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xfrm>
            <a:off x="1371600" y="1143000"/>
            <a:ext cx="4114800" cy="308610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41873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4656B57-1D5A-41A5-91C8-40EE492068AA}" type="slidenum">
              <a:rPr lang="en-US" altLang="en-US" sz="1200" b="0">
                <a:latin typeface="Times New Roman" panose="02020603050405020304" pitchFamily="18" charset="0"/>
              </a:rPr>
              <a:pPr/>
              <a:t>25</a:t>
            </a:fld>
            <a:endParaRPr lang="en-US" altLang="en-US" sz="1200" b="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xfrm>
            <a:off x="1371600" y="1143000"/>
            <a:ext cx="4114800" cy="3086100"/>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7616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2491A70-A520-4AD6-A455-4419C6D1553F}" type="slidenum">
              <a:rPr lang="en-US" altLang="en-US" sz="1200" b="0">
                <a:latin typeface="Times New Roman" panose="02020603050405020304" pitchFamily="18" charset="0"/>
              </a:rPr>
              <a:pPr/>
              <a:t>26</a:t>
            </a:fld>
            <a:endParaRPr lang="en-US" altLang="en-US" sz="1200" b="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xfrm>
            <a:off x="1371600" y="1143000"/>
            <a:ext cx="4114800" cy="308610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296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F420570-580B-4C93-A58F-78A7F4BD0D29}" type="slidenum">
              <a:rPr lang="en-US" altLang="en-US" sz="1200" b="0">
                <a:latin typeface="Times New Roman" panose="02020603050405020304" pitchFamily="18" charset="0"/>
              </a:rPr>
              <a:pPr/>
              <a:t>4</a:t>
            </a:fld>
            <a:endParaRPr lang="en-US" altLang="en-US" sz="1200" b="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xfrm>
            <a:off x="1371600" y="1143000"/>
            <a:ext cx="4114800" cy="3086100"/>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88048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C741423-07F1-4BAE-BF49-9F289ACDDC93}" type="slidenum">
              <a:rPr lang="en-US" altLang="en-US" sz="1200" b="0">
                <a:latin typeface="Times New Roman" panose="02020603050405020304" pitchFamily="18" charset="0"/>
              </a:rPr>
              <a:pPr/>
              <a:t>27</a:t>
            </a:fld>
            <a:endParaRPr lang="en-US" altLang="en-US" sz="1200" b="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xfrm>
            <a:off x="1371600" y="1143000"/>
            <a:ext cx="4114800" cy="3086100"/>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90918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068CE7D-1947-434F-BBF4-EA89CE7104E1}" type="slidenum">
              <a:rPr lang="en-US" altLang="en-US" sz="1200" b="0">
                <a:latin typeface="Times New Roman" panose="02020603050405020304" pitchFamily="18" charset="0"/>
              </a:rPr>
              <a:pPr/>
              <a:t>28</a:t>
            </a:fld>
            <a:endParaRPr lang="en-US" altLang="en-US" sz="1200" b="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xfrm>
            <a:off x="1371600" y="1143000"/>
            <a:ext cx="4114800" cy="308610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31797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FFE6307-9290-45DB-96B7-4B35DCF28FDA}" type="slidenum">
              <a:rPr lang="zh-CN" altLang="en-US" sz="1200" b="0">
                <a:latin typeface="Times New Roman" panose="02020603050405020304" pitchFamily="18" charset="0"/>
              </a:rPr>
              <a:pPr/>
              <a:t>29</a:t>
            </a:fld>
            <a:endParaRPr lang="en-US" altLang="zh-CN" sz="1200" b="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xfrm>
            <a:off x="1371600" y="1143000"/>
            <a:ext cx="4114800" cy="3086100"/>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199583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A9B9F2E-F046-464F-93B7-E9D133C3E6CC}" type="slidenum">
              <a:rPr lang="zh-CN" altLang="en-US" sz="1200" b="0">
                <a:latin typeface="Times New Roman" panose="02020603050405020304" pitchFamily="18" charset="0"/>
              </a:rPr>
              <a:pPr/>
              <a:t>30</a:t>
            </a:fld>
            <a:endParaRPr lang="en-US" altLang="zh-CN" sz="1200" b="0">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a:xfrm>
            <a:off x="1371600" y="1143000"/>
            <a:ext cx="4114800" cy="3086100"/>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42531434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6B55A17-39F8-4E44-9887-FADA5E5DD14B}" type="slidenum">
              <a:rPr lang="en-US" altLang="en-US" sz="1200" b="0">
                <a:latin typeface="Times New Roman" panose="02020603050405020304" pitchFamily="18" charset="0"/>
              </a:rPr>
              <a:pPr/>
              <a:t>33</a:t>
            </a:fld>
            <a:endParaRPr lang="en-US" altLang="en-US" sz="1200" b="0">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xfrm>
            <a:off x="1371600" y="1143000"/>
            <a:ext cx="4114800" cy="308610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21301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FBC13C4-2EB6-40F3-A9A1-E40130815D22}" type="slidenum">
              <a:rPr lang="en-US" altLang="en-US" sz="1200" b="0">
                <a:latin typeface="Times New Roman" panose="02020603050405020304" pitchFamily="18" charset="0"/>
              </a:rPr>
              <a:pPr/>
              <a:t>34</a:t>
            </a:fld>
            <a:endParaRPr lang="en-US" altLang="en-US" sz="1200" b="0">
              <a:latin typeface="Times New Roman" panose="02020603050405020304" pitchFamily="18" charset="0"/>
            </a:endParaRPr>
          </a:p>
        </p:txBody>
      </p:sp>
      <p:sp>
        <p:nvSpPr>
          <p:cNvPr id="83971" name="Rectangle 2"/>
          <p:cNvSpPr>
            <a:spLocks noGrp="1" noRot="1" noChangeAspect="1" noChangeArrowheads="1" noTextEdit="1"/>
          </p:cNvSpPr>
          <p:nvPr>
            <p:ph type="sldImg"/>
          </p:nvPr>
        </p:nvSpPr>
        <p:spPr>
          <a:xfrm>
            <a:off x="1371600" y="1143000"/>
            <a:ext cx="4114800" cy="3086100"/>
          </a:xfrm>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14355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B313D24-6CFA-492D-8258-FB16244FF61E}" type="slidenum">
              <a:rPr lang="en-US" altLang="en-US" sz="1200" b="0">
                <a:latin typeface="Times New Roman" panose="02020603050405020304" pitchFamily="18" charset="0"/>
              </a:rPr>
              <a:pPr/>
              <a:t>35</a:t>
            </a:fld>
            <a:endParaRPr lang="en-US" altLang="en-US" sz="1200" b="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xfrm>
            <a:off x="1371600" y="1143000"/>
            <a:ext cx="4114800" cy="308610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42771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8C7A50F-27D3-4B76-B411-70905E95B6D5}" type="slidenum">
              <a:rPr lang="zh-CN" altLang="en-US" sz="1200" b="0">
                <a:latin typeface="Times New Roman" panose="02020603050405020304" pitchFamily="18" charset="0"/>
              </a:rPr>
              <a:pPr/>
              <a:t>36</a:t>
            </a:fld>
            <a:endParaRPr lang="en-US" altLang="zh-CN" sz="1200" b="0">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a:xfrm>
            <a:off x="1371600" y="1143000"/>
            <a:ext cx="4114800" cy="308610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608727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5F013BA-9526-4E84-BF8F-E65C2B787F4A}" type="slidenum">
              <a:rPr lang="en-US" altLang="en-US" sz="1200" b="0">
                <a:latin typeface="Times New Roman" panose="02020603050405020304" pitchFamily="18" charset="0"/>
              </a:rPr>
              <a:pPr/>
              <a:t>37</a:t>
            </a:fld>
            <a:endParaRPr lang="en-US" altLang="en-US" sz="1200" b="0">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xfrm>
            <a:off x="1371600" y="1143000"/>
            <a:ext cx="4114800" cy="3086100"/>
          </a:xfrm>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70304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090EFC3-239E-40A6-891A-0FF651D832D8}" type="slidenum">
              <a:rPr lang="en-US" altLang="en-US" sz="1200" b="0">
                <a:latin typeface="Times New Roman" panose="02020603050405020304" pitchFamily="18" charset="0"/>
              </a:rPr>
              <a:pPr/>
              <a:t>38</a:t>
            </a:fld>
            <a:endParaRPr lang="en-US" altLang="en-US" sz="1200" b="0">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xfrm>
            <a:off x="1371600" y="1143000"/>
            <a:ext cx="4114800" cy="3086100"/>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91440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2574646-A9E5-4761-99C0-B379BA806451}" type="slidenum">
              <a:rPr lang="en-US" altLang="en-US" sz="1200" b="0">
                <a:latin typeface="Times New Roman" panose="02020603050405020304" pitchFamily="18" charset="0"/>
              </a:rPr>
              <a:pPr/>
              <a:t>8</a:t>
            </a:fld>
            <a:endParaRPr lang="en-US" altLang="en-US" sz="1200" b="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xfrm>
            <a:off x="1371600" y="1143000"/>
            <a:ext cx="4114800" cy="3086100"/>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21229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A1C3292-B117-457C-8A4B-A681CEC1E728}" type="slidenum">
              <a:rPr lang="en-US" altLang="en-US" sz="1200" b="0">
                <a:latin typeface="Times New Roman" panose="02020603050405020304" pitchFamily="18" charset="0"/>
              </a:rPr>
              <a:pPr/>
              <a:t>9</a:t>
            </a:fld>
            <a:endParaRPr lang="en-US" altLang="en-US" sz="1200" b="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xfrm>
            <a:off x="1371600" y="1143000"/>
            <a:ext cx="4114800" cy="3086100"/>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74638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E3879EB-88C6-4284-9FBC-CABE453531C3}" type="slidenum">
              <a:rPr lang="en-US" altLang="en-US" sz="1200" b="0">
                <a:latin typeface="Times New Roman" panose="02020603050405020304" pitchFamily="18" charset="0"/>
              </a:rPr>
              <a:pPr/>
              <a:t>12</a:t>
            </a:fld>
            <a:endParaRPr lang="en-US" altLang="en-US" sz="1200" b="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xfrm>
            <a:off x="1371600" y="1143000"/>
            <a:ext cx="4114800" cy="30861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4894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7290500-3BB3-4704-8D28-FFFB61D1EAB6}" type="slidenum">
              <a:rPr lang="en-US" altLang="en-US" sz="1200" b="0">
                <a:latin typeface="Times New Roman" panose="02020603050405020304" pitchFamily="18" charset="0"/>
              </a:rPr>
              <a:pPr/>
              <a:t>13</a:t>
            </a:fld>
            <a:endParaRPr lang="en-US" altLang="en-US" sz="1200" b="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xfrm>
            <a:off x="1371600" y="1143000"/>
            <a:ext cx="4114800" cy="3086100"/>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92724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E05E125-19DF-4FBE-9065-4EF4ED039A38}" type="slidenum">
              <a:rPr lang="en-US" altLang="en-US" sz="1200" b="0">
                <a:latin typeface="Times New Roman" panose="02020603050405020304" pitchFamily="18" charset="0"/>
              </a:rPr>
              <a:pPr/>
              <a:t>14</a:t>
            </a:fld>
            <a:endParaRPr lang="en-US" altLang="en-US" sz="1200" b="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xfrm>
            <a:off x="1371600" y="1143000"/>
            <a:ext cx="4114800" cy="308610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1845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FB8C2E4-ABEC-438B-8CED-234C9BAF4ED9}" type="slidenum">
              <a:rPr lang="en-US" altLang="en-US" sz="1200" b="0">
                <a:latin typeface="Times New Roman" panose="02020603050405020304" pitchFamily="18" charset="0"/>
              </a:rPr>
              <a:pPr/>
              <a:t>15</a:t>
            </a:fld>
            <a:endParaRPr lang="en-US" altLang="en-US" sz="1200" b="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xfrm>
            <a:off x="1371600" y="1143000"/>
            <a:ext cx="4114800" cy="3086100"/>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58396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18DADB6-FF85-4D5B-BFD5-7068510B34DB}" type="slidenum">
              <a:rPr lang="en-US" altLang="en-US" sz="1200" b="0">
                <a:latin typeface="Times New Roman" panose="02020603050405020304" pitchFamily="18" charset="0"/>
              </a:rPr>
              <a:pPr/>
              <a:t>16</a:t>
            </a:fld>
            <a:endParaRPr lang="en-US" altLang="en-US" sz="1200" b="0">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xfrm>
            <a:off x="1371600" y="1143000"/>
            <a:ext cx="4114800" cy="3086100"/>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32959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arget="../media/image2.jpeg" Type="http://schemas.openxmlformats.org/officeDocument/2006/relationships/image"/><Relationship Id="rId1" Target="../slideMasters/slideMaster2.xml" Type="http://schemas.openxmlformats.org/officeDocument/2006/relationships/slideMaster"/></Relationships>
</file>

<file path=ppt/slideLayouts/_rels/slideLayout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7E9BB5-DA40-40D3-AA2B-65FADF57AB6A}"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909CCC-CB9E-4B50-AFBD-850F7478DBDA}" type="slidenum">
              <a:rPr lang="en-IN" smtClean="0"/>
              <a:t>‹#›</a:t>
            </a:fld>
            <a:endParaRPr lang="en-IN"/>
          </a:p>
        </p:txBody>
      </p:sp>
    </p:spTree>
    <p:extLst>
      <p:ext uri="{BB962C8B-B14F-4D97-AF65-F5344CB8AC3E}">
        <p14:creationId xmlns:p14="http://schemas.microsoft.com/office/powerpoint/2010/main" val="399330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7E9BB5-DA40-40D3-AA2B-65FADF57AB6A}"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909CCC-CB9E-4B50-AFBD-850F7478DBDA}" type="slidenum">
              <a:rPr lang="en-IN" smtClean="0"/>
              <a:t>‹#›</a:t>
            </a:fld>
            <a:endParaRPr lang="en-IN"/>
          </a:p>
        </p:txBody>
      </p:sp>
    </p:spTree>
    <p:extLst>
      <p:ext uri="{BB962C8B-B14F-4D97-AF65-F5344CB8AC3E}">
        <p14:creationId xmlns:p14="http://schemas.microsoft.com/office/powerpoint/2010/main" val="183688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7E9BB5-DA40-40D3-AA2B-65FADF57AB6A}"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909CCC-CB9E-4B50-AFBD-850F7478DBDA}" type="slidenum">
              <a:rPr lang="en-IN" smtClean="0"/>
              <a:t>‹#›</a:t>
            </a:fld>
            <a:endParaRPr lang="en-IN"/>
          </a:p>
        </p:txBody>
      </p:sp>
    </p:spTree>
    <p:extLst>
      <p:ext uri="{BB962C8B-B14F-4D97-AF65-F5344CB8AC3E}">
        <p14:creationId xmlns:p14="http://schemas.microsoft.com/office/powerpoint/2010/main" val="1801019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AYOUT 1 (Grey)">
    <p:bg>
      <p:bgPr>
        <a:blipFill dpi="0" rotWithShape="1">
          <a:blip r:embed="rId2">
            <a:alphaModFix amt="5000"/>
            <a:lum/>
          </a:blip>
          <a:srcRect/>
          <a:tile tx="0" ty="0" sx="100000" sy="100000" flip="none" algn="tl"/>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SemiBold"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728159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376456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bg>
      <p:bgPr>
        <a:gradFill flip="none" rotWithShape="1">
          <a:gsLst>
            <a:gs pos="11000">
              <a:schemeClr val="accent6">
                <a:lumMod val="5000"/>
                <a:lumOff val="95000"/>
                <a:alpha val="0"/>
              </a:schemeClr>
            </a:gs>
            <a:gs pos="55000">
              <a:schemeClr val="accent1">
                <a:lumMod val="60000"/>
                <a:lumOff val="40000"/>
              </a:schemeClr>
            </a:gs>
            <a:gs pos="92000">
              <a:srgbClr val="7030A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3C84D-F1F2-4EEF-AFAF-C90FA4C9F754}" type="slidenum">
              <a:rPr lang="en-US" smtClean="0"/>
              <a:t>‹#›</a:t>
            </a:fld>
            <a:endParaRPr lang="en-US"/>
          </a:p>
        </p:txBody>
      </p:sp>
      <p:sp>
        <p:nvSpPr>
          <p:cNvPr id="6" name="Rectangle: Rounded Corners 5">
            <a:extLst>
              <a:ext uri="{FF2B5EF4-FFF2-40B4-BE49-F238E27FC236}">
                <a16:creationId xmlns:a16="http://schemas.microsoft.com/office/drawing/2014/main" id="{C6ACD418-F8D3-403C-9658-74F8F9EA6A76}"/>
              </a:ext>
            </a:extLst>
          </p:cNvPr>
          <p:cNvSpPr/>
          <p:nvPr userDrawn="1"/>
        </p:nvSpPr>
        <p:spPr>
          <a:xfrm>
            <a:off x="2213656" y="2891973"/>
            <a:ext cx="4716689" cy="10740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That’s all for now…</a:t>
            </a:r>
            <a:endParaRPr lang="en-US" sz="3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p:txBody>
      </p:sp>
    </p:spTree>
    <p:extLst>
      <p:ext uri="{BB962C8B-B14F-4D97-AF65-F5344CB8AC3E}">
        <p14:creationId xmlns:p14="http://schemas.microsoft.com/office/powerpoint/2010/main" val="364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091029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4112832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46260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101898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84885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7E9BB5-DA40-40D3-AA2B-65FADF57AB6A}"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909CCC-CB9E-4B50-AFBD-850F7478DBDA}" type="slidenum">
              <a:rPr lang="en-IN" smtClean="0"/>
              <a:t>‹#›</a:t>
            </a:fld>
            <a:endParaRPr lang="en-IN"/>
          </a:p>
        </p:txBody>
      </p:sp>
    </p:spTree>
    <p:extLst>
      <p:ext uri="{BB962C8B-B14F-4D97-AF65-F5344CB8AC3E}">
        <p14:creationId xmlns:p14="http://schemas.microsoft.com/office/powerpoint/2010/main" val="34305126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20630862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39027208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8522152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3067807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32139022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3392085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28479743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20606329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5494863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182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7E9BB5-DA40-40D3-AA2B-65FADF57AB6A}"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909CCC-CB9E-4B50-AFBD-850F7478DBDA}" type="slidenum">
              <a:rPr lang="en-IN" smtClean="0"/>
              <a:t>‹#›</a:t>
            </a:fld>
            <a:endParaRPr lang="en-IN"/>
          </a:p>
        </p:txBody>
      </p:sp>
    </p:spTree>
    <p:extLst>
      <p:ext uri="{BB962C8B-B14F-4D97-AF65-F5344CB8AC3E}">
        <p14:creationId xmlns:p14="http://schemas.microsoft.com/office/powerpoint/2010/main" val="26405434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41892742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2934222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3531743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0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2214032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1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2088877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27005192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27846068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4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2"/>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sz="1350"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2"/>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5" y="1361442"/>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4" y="0"/>
            <a:ext cx="8654247" cy="1064870"/>
          </a:xfrm>
        </p:spPr>
        <p:txBody>
          <a:bodyPr>
            <a:normAutofit/>
          </a:bodyPr>
          <a:lstStyle>
            <a:lvl1pPr>
              <a:defRPr sz="24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2975842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915D018-A06C-4F25-9992-4657BA38140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057" r="12057" b="6"/>
          <a:stretch/>
        </p:blipFill>
        <p:spPr bwMode="auto">
          <a:xfrm>
            <a:off x="0" y="1"/>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D5759DA7-AB0C-480D-8EF0-04AF322DD8CF}"/>
              </a:ext>
            </a:extLst>
          </p:cNvPr>
          <p:cNvSpPr/>
          <p:nvPr userDrawn="1"/>
        </p:nvSpPr>
        <p:spPr>
          <a:xfrm>
            <a:off x="0" y="0"/>
            <a:ext cx="9144000" cy="6858000"/>
          </a:xfrm>
          <a:prstGeom prst="rect">
            <a:avLst/>
          </a:prstGeom>
          <a:gradFill flip="none" rotWithShape="1">
            <a:gsLst>
              <a:gs pos="0">
                <a:srgbClr val="7030A0"/>
              </a:gs>
              <a:gs pos="49000">
                <a:schemeClr val="accent1">
                  <a:lumMod val="45000"/>
                  <a:lumOff val="55000"/>
                  <a:alpha val="11000"/>
                </a:schemeClr>
              </a:gs>
              <a:gs pos="100000">
                <a:srgbClr val="7030A0"/>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C54EAE0-E4AA-44C1-8693-321328EE8989}"/>
              </a:ext>
            </a:extLst>
          </p:cNvPr>
          <p:cNvSpPr/>
          <p:nvPr userDrawn="1"/>
        </p:nvSpPr>
        <p:spPr>
          <a:xfrm>
            <a:off x="0" y="4043375"/>
            <a:ext cx="2514600" cy="828675"/>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rgbClr val="00B0F0"/>
                </a:solidFill>
                <a:latin typeface="Bahnschrift SemiBold" panose="020B0502040204020203" pitchFamily="34" charset="0"/>
              </a:rPr>
              <a:t>ECAP453</a:t>
            </a:r>
            <a:endParaRPr lang="en-US" sz="4400" b="1" dirty="0">
              <a:solidFill>
                <a:srgbClr val="00B0F0"/>
              </a:solidFill>
              <a:latin typeface="Bahnschrift SemiBold" panose="020B0502040204020203" pitchFamily="34" charset="0"/>
            </a:endParaRPr>
          </a:p>
        </p:txBody>
      </p:sp>
      <p:sp>
        <p:nvSpPr>
          <p:cNvPr id="13" name="Rectangle 12">
            <a:extLst>
              <a:ext uri="{FF2B5EF4-FFF2-40B4-BE49-F238E27FC236}">
                <a16:creationId xmlns:a16="http://schemas.microsoft.com/office/drawing/2014/main" id="{7ACCF02B-1417-4DC5-8BAD-485667C840BA}"/>
              </a:ext>
            </a:extLst>
          </p:cNvPr>
          <p:cNvSpPr/>
          <p:nvPr userDrawn="1"/>
        </p:nvSpPr>
        <p:spPr>
          <a:xfrm>
            <a:off x="0" y="4872050"/>
            <a:ext cx="7029452" cy="48577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b="1" i="0" u="none" strike="noStrike" dirty="0">
                <a:solidFill>
                  <a:schemeClr val="bg1"/>
                </a:solidFill>
                <a:effectLst/>
                <a:latin typeface="Times New Roman" panose="02020603050405020304" pitchFamily="18" charset="0"/>
              </a:rPr>
              <a:t> DATA COMMUNICATION AND NETWORKING</a:t>
            </a:r>
            <a:endParaRPr lang="en-US" sz="2400" dirty="0">
              <a:solidFill>
                <a:schemeClr val="bg1"/>
              </a:solidFill>
              <a:latin typeface="Bahnschrift" panose="020B0502040204020203" pitchFamily="34" charset="0"/>
            </a:endParaRPr>
          </a:p>
        </p:txBody>
      </p:sp>
      <p:sp>
        <p:nvSpPr>
          <p:cNvPr id="14" name="Rectangle: Rounded Corners 13">
            <a:extLst>
              <a:ext uri="{FF2B5EF4-FFF2-40B4-BE49-F238E27FC236}">
                <a16:creationId xmlns:a16="http://schemas.microsoft.com/office/drawing/2014/main" id="{24894B1A-622A-44CC-AE12-81B13D7B4CD2}"/>
              </a:ext>
            </a:extLst>
          </p:cNvPr>
          <p:cNvSpPr/>
          <p:nvPr userDrawn="1"/>
        </p:nvSpPr>
        <p:spPr>
          <a:xfrm>
            <a:off x="6529388" y="5630459"/>
            <a:ext cx="2486024" cy="485775"/>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Bahnschrift" panose="020B0502040204020203" pitchFamily="34" charset="0"/>
              </a:rPr>
              <a:t>Dr. Rajni Bhalla</a:t>
            </a:r>
          </a:p>
        </p:txBody>
      </p:sp>
      <p:cxnSp>
        <p:nvCxnSpPr>
          <p:cNvPr id="16" name="Straight Connector 15">
            <a:extLst>
              <a:ext uri="{FF2B5EF4-FFF2-40B4-BE49-F238E27FC236}">
                <a16:creationId xmlns:a16="http://schemas.microsoft.com/office/drawing/2014/main" id="{A608A9A3-B3FC-41EB-84F4-C5FAF148F031}"/>
              </a:ext>
            </a:extLst>
          </p:cNvPr>
          <p:cNvCxnSpPr>
            <a:cxnSpLocks/>
          </p:cNvCxnSpPr>
          <p:nvPr userDrawn="1"/>
        </p:nvCxnSpPr>
        <p:spPr>
          <a:xfrm flipV="1">
            <a:off x="6529388" y="6130277"/>
            <a:ext cx="2486025" cy="14264"/>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6C62F2D8-735A-4D19-8675-71F30164B703}"/>
              </a:ext>
            </a:extLst>
          </p:cNvPr>
          <p:cNvSpPr txBox="1"/>
          <p:nvPr userDrawn="1"/>
        </p:nvSpPr>
        <p:spPr>
          <a:xfrm>
            <a:off x="6400801" y="6145469"/>
            <a:ext cx="2614611" cy="400110"/>
          </a:xfrm>
          <a:prstGeom prst="rect">
            <a:avLst/>
          </a:prstGeom>
          <a:noFill/>
        </p:spPr>
        <p:txBody>
          <a:bodyPr wrap="square" rtlCol="0">
            <a:spAutoFit/>
          </a:bodyPr>
          <a:lstStyle/>
          <a:p>
            <a:pPr algn="r"/>
            <a:r>
              <a:rPr lang="en-IN" sz="2000" b="0" dirty="0">
                <a:solidFill>
                  <a:schemeClr val="bg1"/>
                </a:solidFill>
                <a:latin typeface="Bahnschrift" panose="020B0502040204020203" pitchFamily="34" charset="0"/>
              </a:rPr>
              <a:t>Associate Professor</a:t>
            </a:r>
            <a:endParaRPr lang="en-US" sz="2000" b="0" dirty="0">
              <a:solidFill>
                <a:schemeClr val="bg1"/>
              </a:solidFill>
              <a:latin typeface="Bahnschrift" panose="020B0502040204020203" pitchFamily="34" charset="0"/>
            </a:endParaRPr>
          </a:p>
        </p:txBody>
      </p:sp>
      <p:cxnSp>
        <p:nvCxnSpPr>
          <p:cNvPr id="32" name="Straight Connector 31">
            <a:extLst>
              <a:ext uri="{FF2B5EF4-FFF2-40B4-BE49-F238E27FC236}">
                <a16:creationId xmlns:a16="http://schemas.microsoft.com/office/drawing/2014/main" id="{383BB2C2-8BFC-4320-BC1D-9175D97C1061}"/>
              </a:ext>
            </a:extLst>
          </p:cNvPr>
          <p:cNvCxnSpPr>
            <a:cxnSpLocks/>
          </p:cNvCxnSpPr>
          <p:nvPr userDrawn="1"/>
        </p:nvCxnSpPr>
        <p:spPr>
          <a:xfrm flipV="1">
            <a:off x="6529388" y="6546507"/>
            <a:ext cx="2486025" cy="1426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16590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A19ED5-793D-48B4-AF84-08BFCFF7C032}"/>
              </a:ext>
            </a:extLst>
          </p:cNvPr>
          <p:cNvSpPr/>
          <p:nvPr userDrawn="1"/>
        </p:nvSpPr>
        <p:spPr>
          <a:xfrm>
            <a:off x="0" y="-1"/>
            <a:ext cx="9144000" cy="1933304"/>
          </a:xfrm>
          <a:prstGeom prst="rect">
            <a:avLst/>
          </a:prstGeom>
          <a:gradFill flip="none" rotWithShape="1">
            <a:gsLst>
              <a:gs pos="96000">
                <a:schemeClr val="accent6">
                  <a:lumMod val="5000"/>
                  <a:lumOff val="95000"/>
                  <a:alpha val="0"/>
                </a:schemeClr>
              </a:gs>
              <a:gs pos="45000">
                <a:schemeClr val="accent1">
                  <a:lumMod val="60000"/>
                  <a:lumOff val="40000"/>
                </a:schemeClr>
              </a:gs>
              <a:gs pos="0">
                <a:srgbClr val="7030A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2052" name="Picture 4">
            <a:extLst>
              <a:ext uri="{FF2B5EF4-FFF2-40B4-BE49-F238E27FC236}">
                <a16:creationId xmlns:a16="http://schemas.microsoft.com/office/drawing/2014/main" id="{00258770-16A1-4730-BE8B-FF20DF2E6F65}"/>
              </a:ext>
            </a:extLst>
          </p:cNvP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ackgroundRemoval t="10000" b="90000" l="10000" r="90000">
                        <a14:foregroundMark x1="74143" y1="55600" x2="74143" y2="55600"/>
                        <a14:foregroundMark x1="57143" y1="36600" x2="57143" y2="36600"/>
                        <a14:foregroundMark x1="63857" y1="38800" x2="63857" y2="38800"/>
                        <a14:foregroundMark x1="65000" y1="32600" x2="65000" y2="32600"/>
                        <a14:foregroundMark x1="64286" y1="26600" x2="64286" y2="26600"/>
                        <a14:foregroundMark x1="39143" y1="26600" x2="39143" y2="26600"/>
                        <a14:foregroundMark x1="39000" y1="33400" x2="39000" y2="33400"/>
                        <a14:foregroundMark x1="39429" y1="38800" x2="39429" y2="38800"/>
                        <a14:backgroundMark x1="51571" y1="55000" x2="51571" y2="55000"/>
                      </a14:backgroundRemoval>
                    </a14:imgEffect>
                  </a14:imgLayer>
                </a14:imgProps>
              </a:ext>
              <a:ext uri="{28A0092B-C50C-407E-A947-70E740481C1C}">
                <a14:useLocalDpi xmlns:a14="http://schemas.microsoft.com/office/drawing/2010/main" val="0"/>
              </a:ext>
            </a:extLst>
          </a:blip>
          <a:srcRect l="20897" t="5616" r="22245" b="5171"/>
          <a:stretch/>
        </p:blipFill>
        <p:spPr bwMode="auto">
          <a:xfrm>
            <a:off x="7486650" y="136524"/>
            <a:ext cx="1530748" cy="1715589"/>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62E51D0B-DA75-4D75-9033-F959EAF3EE9A}"/>
              </a:ext>
            </a:extLst>
          </p:cNvPr>
          <p:cNvSpPr>
            <a:spLocks noGrp="1"/>
          </p:cNvSpPr>
          <p:nvPr>
            <p:ph idx="1" hasCustomPrompt="1"/>
          </p:nvPr>
        </p:nvSpPr>
        <p:spPr>
          <a:xfrm>
            <a:off x="362268" y="2069828"/>
            <a:ext cx="8419464" cy="4283711"/>
          </a:xfrm>
        </p:spPr>
        <p:txBody>
          <a:bodyPr/>
          <a:lstStyle>
            <a:lvl1pPr>
              <a:lnSpc>
                <a:spcPct val="150000"/>
              </a:lnSpc>
              <a:buClr>
                <a:srgbClr val="49A0B1"/>
              </a:buClr>
              <a:defRPr>
                <a:latin typeface="Bahnschrift" panose="020B0502040204020203" pitchFamily="34" charset="0"/>
              </a:defRPr>
            </a:lvl1pPr>
            <a:lvl2pPr>
              <a:lnSpc>
                <a:spcPct val="150000"/>
              </a:lnSpc>
              <a:buClr>
                <a:srgbClr val="49A0B1"/>
              </a:buClr>
              <a:defRPr>
                <a:latin typeface="Bahnschrift" panose="020B0502040204020203" pitchFamily="34" charset="0"/>
              </a:defRPr>
            </a:lvl2pPr>
            <a:lvl3pPr>
              <a:buClr>
                <a:srgbClr val="49A0B1"/>
              </a:buClr>
              <a:defRPr/>
            </a:lvl3pPr>
            <a:lvl4pPr>
              <a:buClr>
                <a:srgbClr val="49A0B1"/>
              </a:buClr>
              <a:defRPr/>
            </a:lvl4pPr>
            <a:lvl5pPr>
              <a:buClr>
                <a:srgbClr val="49A0B1"/>
              </a:buClr>
              <a:defRPr/>
            </a:lvl5pPr>
          </a:lstStyle>
          <a:p>
            <a:pPr lvl="0"/>
            <a:r>
              <a:rPr lang="en-US" dirty="0"/>
              <a:t>After this lecture you will be able to</a:t>
            </a:r>
          </a:p>
          <a:p>
            <a:pPr lvl="1"/>
            <a:r>
              <a:rPr lang="en-US" dirty="0"/>
              <a:t>Outcome 1</a:t>
            </a:r>
          </a:p>
          <a:p>
            <a:pPr lvl="1"/>
            <a:r>
              <a:rPr lang="en-US" dirty="0"/>
              <a:t>Outcome 2</a:t>
            </a:r>
          </a:p>
          <a:p>
            <a:pPr lvl="1"/>
            <a:r>
              <a:rPr lang="en-US" dirty="0"/>
              <a:t>Outcome 3</a:t>
            </a:r>
          </a:p>
        </p:txBody>
      </p:sp>
      <p:sp>
        <p:nvSpPr>
          <p:cNvPr id="2" name="Rectangle 1">
            <a:extLst>
              <a:ext uri="{FF2B5EF4-FFF2-40B4-BE49-F238E27FC236}">
                <a16:creationId xmlns:a16="http://schemas.microsoft.com/office/drawing/2014/main" id="{4C0A2F7D-4116-4588-8A00-A615E67BDBC2}"/>
              </a:ext>
            </a:extLst>
          </p:cNvPr>
          <p:cNvSpPr/>
          <p:nvPr userDrawn="1"/>
        </p:nvSpPr>
        <p:spPr>
          <a:xfrm>
            <a:off x="628650" y="136524"/>
            <a:ext cx="3220019" cy="1715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4400" dirty="0">
                <a:latin typeface="Bahnschrift SemiBold" panose="020B0502040204020203" pitchFamily="34" charset="0"/>
              </a:rPr>
              <a:t>Learning Outcomes</a:t>
            </a:r>
            <a:endParaRPr lang="en-US" sz="4400" dirty="0">
              <a:latin typeface="Bahnschrift SemiBold" panose="020B0502040204020203" pitchFamily="34" charset="0"/>
            </a:endParaRPr>
          </a:p>
        </p:txBody>
      </p:sp>
    </p:spTree>
    <p:extLst>
      <p:ext uri="{BB962C8B-B14F-4D97-AF65-F5344CB8AC3E}">
        <p14:creationId xmlns:p14="http://schemas.microsoft.com/office/powerpoint/2010/main" val="26258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7E9BB5-DA40-40D3-AA2B-65FADF57AB6A}"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909CCC-CB9E-4B50-AFBD-850F7478DBDA}" type="slidenum">
              <a:rPr lang="en-IN" smtClean="0"/>
              <a:t>‹#›</a:t>
            </a:fld>
            <a:endParaRPr lang="en-IN"/>
          </a:p>
        </p:txBody>
      </p:sp>
    </p:spTree>
    <p:extLst>
      <p:ext uri="{BB962C8B-B14F-4D97-AF65-F5344CB8AC3E}">
        <p14:creationId xmlns:p14="http://schemas.microsoft.com/office/powerpoint/2010/main" val="10002780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15511699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38521028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28306990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AYOUT 1 (Grey)">
    <p:bg>
      <p:bgPr>
        <a:blipFill dpi="0" rotWithShape="1">
          <a:blip r:embed="rId2">
            <a:alphaModFix amt="5000"/>
            <a:lum/>
          </a:blip>
          <a:srcRect/>
          <a:tile tx="0" ty="0" sx="100000" sy="100000" flip="none" algn="tl"/>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0"/>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0"/>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4" y="1361440"/>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3" y="0"/>
            <a:ext cx="8654247" cy="1064870"/>
          </a:xfrm>
        </p:spPr>
        <p:txBody>
          <a:bodyPr>
            <a:normAutofit/>
          </a:bodyPr>
          <a:lstStyle>
            <a:lvl1pPr>
              <a:defRPr sz="3200">
                <a:solidFill>
                  <a:schemeClr val="bg1"/>
                </a:solidFill>
                <a:effectLst>
                  <a:outerShdw blurRad="38100" dist="38100" dir="2700000" algn="tl">
                    <a:srgbClr val="000000">
                      <a:alpha val="43137"/>
                    </a:srgbClr>
                  </a:outerShdw>
                </a:effectLst>
                <a:latin typeface="Bahnschrift SemiBold"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35782610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0"/>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0"/>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4" y="1361440"/>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3" y="0"/>
            <a:ext cx="8654247" cy="1064870"/>
          </a:xfrm>
        </p:spPr>
        <p:txBody>
          <a:bodyPr>
            <a:normAutofit/>
          </a:bodyPr>
          <a:lstStyle>
            <a:lvl1pPr>
              <a:defRPr sz="32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5647085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bg>
      <p:bgPr>
        <a:gradFill flip="none" rotWithShape="1">
          <a:gsLst>
            <a:gs pos="11000">
              <a:schemeClr val="accent6">
                <a:lumMod val="5000"/>
                <a:lumOff val="95000"/>
                <a:alpha val="0"/>
              </a:schemeClr>
            </a:gs>
            <a:gs pos="55000">
              <a:schemeClr val="accent1">
                <a:lumMod val="60000"/>
                <a:lumOff val="40000"/>
              </a:schemeClr>
            </a:gs>
            <a:gs pos="92000">
              <a:srgbClr val="7030A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3C84D-F1F2-4EEF-AFAF-C90FA4C9F754}" type="slidenum">
              <a:rPr lang="en-US" smtClean="0"/>
              <a:t>‹#›</a:t>
            </a:fld>
            <a:endParaRPr lang="en-US"/>
          </a:p>
        </p:txBody>
      </p:sp>
      <p:sp>
        <p:nvSpPr>
          <p:cNvPr id="6" name="Rectangle: Rounded Corners 5">
            <a:extLst>
              <a:ext uri="{FF2B5EF4-FFF2-40B4-BE49-F238E27FC236}">
                <a16:creationId xmlns:a16="http://schemas.microsoft.com/office/drawing/2014/main" id="{C6ACD418-F8D3-403C-9658-74F8F9EA6A76}"/>
              </a:ext>
            </a:extLst>
          </p:cNvPr>
          <p:cNvSpPr/>
          <p:nvPr userDrawn="1"/>
        </p:nvSpPr>
        <p:spPr>
          <a:xfrm>
            <a:off x="2213655" y="2891971"/>
            <a:ext cx="4716689" cy="10740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That’s all for now…</a:t>
            </a:r>
            <a:endParaRPr lang="en-US" sz="4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p:txBody>
      </p:sp>
    </p:spTree>
    <p:extLst>
      <p:ext uri="{BB962C8B-B14F-4D97-AF65-F5344CB8AC3E}">
        <p14:creationId xmlns:p14="http://schemas.microsoft.com/office/powerpoint/2010/main" val="19391740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19687608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33469083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22543869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t>‹#›</a:t>
            </a:fld>
            <a:endParaRPr lang="en-US"/>
          </a:p>
        </p:txBody>
      </p:sp>
    </p:spTree>
    <p:extLst>
      <p:ext uri="{BB962C8B-B14F-4D97-AF65-F5344CB8AC3E}">
        <p14:creationId xmlns:p14="http://schemas.microsoft.com/office/powerpoint/2010/main" val="180605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7E9BB5-DA40-40D3-AA2B-65FADF57AB6A}" type="datetimeFigureOut">
              <a:rPr lang="en-IN" smtClean="0"/>
              <a:t>01-02-2021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909CCC-CB9E-4B50-AFBD-850F7478DBDA}" type="slidenum">
              <a:rPr lang="en-IN" smtClean="0"/>
              <a:t>‹#›</a:t>
            </a:fld>
            <a:endParaRPr lang="en-IN"/>
          </a:p>
        </p:txBody>
      </p:sp>
    </p:spTree>
    <p:extLst>
      <p:ext uri="{BB962C8B-B14F-4D97-AF65-F5344CB8AC3E}">
        <p14:creationId xmlns:p14="http://schemas.microsoft.com/office/powerpoint/2010/main" val="5677123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1307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3777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6"/>
          <p:cNvSpPr>
            <a:spLocks noGrp="1" noChangeArrowheads="1"/>
          </p:cNvSpPr>
          <p:nvPr>
            <p:ph type="sldNum" sz="quarter" idx="10"/>
          </p:nvPr>
        </p:nvSpPr>
        <p:spPr>
          <a:ln/>
        </p:spPr>
        <p:txBody>
          <a:bodyPr/>
          <a:lstStyle>
            <a:lvl1pPr>
              <a:defRPr/>
            </a:lvl1pPr>
          </a:lstStyle>
          <a:p>
            <a:r>
              <a:rPr lang="en-US" altLang="en-US"/>
              <a:t>26.</a:t>
            </a:r>
            <a:fld id="{EB40B323-28D3-4EF5-A953-24FEF129F394}" type="slidenum">
              <a:rPr lang="en-US" altLang="en-US"/>
              <a:pPr/>
              <a:t>‹#›</a:t>
            </a:fld>
            <a:endParaRPr lang="en-US" altLang="en-US"/>
          </a:p>
        </p:txBody>
      </p:sp>
    </p:spTree>
    <p:extLst>
      <p:ext uri="{BB962C8B-B14F-4D97-AF65-F5344CB8AC3E}">
        <p14:creationId xmlns:p14="http://schemas.microsoft.com/office/powerpoint/2010/main" val="2231569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7E9BB5-DA40-40D3-AA2B-65FADF57AB6A}" type="datetimeFigureOut">
              <a:rPr lang="en-IN" smtClean="0"/>
              <a:t>01-02-2021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909CCC-CB9E-4B50-AFBD-850F7478DBDA}" type="slidenum">
              <a:rPr lang="en-IN" smtClean="0"/>
              <a:t>‹#›</a:t>
            </a:fld>
            <a:endParaRPr lang="en-IN"/>
          </a:p>
        </p:txBody>
      </p:sp>
    </p:spTree>
    <p:extLst>
      <p:ext uri="{BB962C8B-B14F-4D97-AF65-F5344CB8AC3E}">
        <p14:creationId xmlns:p14="http://schemas.microsoft.com/office/powerpoint/2010/main" val="377389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E9BB5-DA40-40D3-AA2B-65FADF57AB6A}" type="datetimeFigureOut">
              <a:rPr lang="en-IN" smtClean="0"/>
              <a:t>01-02-2021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909CCC-CB9E-4B50-AFBD-850F7478DBDA}" type="slidenum">
              <a:rPr lang="en-IN" smtClean="0"/>
              <a:t>‹#›</a:t>
            </a:fld>
            <a:endParaRPr lang="en-IN"/>
          </a:p>
        </p:txBody>
      </p:sp>
    </p:spTree>
    <p:extLst>
      <p:ext uri="{BB962C8B-B14F-4D97-AF65-F5344CB8AC3E}">
        <p14:creationId xmlns:p14="http://schemas.microsoft.com/office/powerpoint/2010/main" val="31654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7E9BB5-DA40-40D3-AA2B-65FADF57AB6A}"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909CCC-CB9E-4B50-AFBD-850F7478DBDA}" type="slidenum">
              <a:rPr lang="en-IN" smtClean="0"/>
              <a:t>‹#›</a:t>
            </a:fld>
            <a:endParaRPr lang="en-IN"/>
          </a:p>
        </p:txBody>
      </p:sp>
    </p:spTree>
    <p:extLst>
      <p:ext uri="{BB962C8B-B14F-4D97-AF65-F5344CB8AC3E}">
        <p14:creationId xmlns:p14="http://schemas.microsoft.com/office/powerpoint/2010/main" val="405796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7E9BB5-DA40-40D3-AA2B-65FADF57AB6A}"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909CCC-CB9E-4B50-AFBD-850F7478DBDA}" type="slidenum">
              <a:rPr lang="en-IN" smtClean="0"/>
              <a:t>‹#›</a:t>
            </a:fld>
            <a:endParaRPr lang="en-IN"/>
          </a:p>
        </p:txBody>
      </p:sp>
    </p:spTree>
    <p:extLst>
      <p:ext uri="{BB962C8B-B14F-4D97-AF65-F5344CB8AC3E}">
        <p14:creationId xmlns:p14="http://schemas.microsoft.com/office/powerpoint/2010/main" val="23659210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6" Type="http://schemas.openxmlformats.org/officeDocument/2006/relationships/theme" Target="../theme/theme2.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E9BB5-DA40-40D3-AA2B-65FADF57AB6A}" type="datetimeFigureOut">
              <a:rPr lang="en-IN" smtClean="0"/>
              <a:t>01-02-2021</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909CCC-CB9E-4B50-AFBD-850F7478DBDA}" type="slidenum">
              <a:rPr lang="en-IN" smtClean="0"/>
              <a:t>‹#›</a:t>
            </a:fld>
            <a:endParaRPr lang="en-IN"/>
          </a:p>
        </p:txBody>
      </p:sp>
    </p:spTree>
    <p:extLst>
      <p:ext uri="{BB962C8B-B14F-4D97-AF65-F5344CB8AC3E}">
        <p14:creationId xmlns:p14="http://schemas.microsoft.com/office/powerpoint/2010/main" val="4380608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3C84D-F1F2-4EEF-AFAF-C90FA4C9F754}" type="slidenum">
              <a:rPr lang="en-US" smtClean="0"/>
              <a:t>‹#›</a:t>
            </a:fld>
            <a:endParaRPr lang="en-US"/>
          </a:p>
        </p:txBody>
      </p:sp>
    </p:spTree>
    <p:extLst>
      <p:ext uri="{BB962C8B-B14F-4D97-AF65-F5344CB8AC3E}">
        <p14:creationId xmlns:p14="http://schemas.microsoft.com/office/powerpoint/2010/main" val="207956721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3" Target="../media/image15.png" Type="http://schemas.openxmlformats.org/officeDocument/2006/relationships/image"/><Relationship Id="rId2" Target="../notesSlides/notesSlide13.xml" Type="http://schemas.openxmlformats.org/officeDocument/2006/relationships/notesSlide"/><Relationship Id="rId1" Target="../slideLayouts/slideLayout13.xml" Type="http://schemas.openxmlformats.org/officeDocument/2006/relationships/slideLayout"/></Relationships>
</file>

<file path=ppt/slides/_rels/slide21.xml.rels><?xml version="1.0" encoding="UTF-8" standalone="yes" ?><Relationships xmlns="http://schemas.openxmlformats.org/package/2006/relationships"><Relationship Id="rId3" Target="../media/image16.png" Type="http://schemas.openxmlformats.org/officeDocument/2006/relationships/image"/><Relationship Id="rId2" Target="../notesSlides/notesSlide14.xml" Type="http://schemas.openxmlformats.org/officeDocument/2006/relationships/notesSlide"/><Relationship Id="rId1" Target="../slideLayouts/slideLayout13.xml" Type="http://schemas.openxmlformats.org/officeDocument/2006/relationships/slideLayout"/></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arget="../media/image20.png" Type="http://schemas.openxmlformats.org/officeDocument/2006/relationships/image"/><Relationship Id="rId2" Target="../notesSlides/notesSlide18.xml" Type="http://schemas.openxmlformats.org/officeDocument/2006/relationships/notesSlide"/><Relationship Id="rId1" Target="../slideLayouts/slideLayout13.xml" Type="http://schemas.openxmlformats.org/officeDocument/2006/relationships/slideLayout"/><Relationship Id="rId4" Target="../media/image21.png" Type="http://schemas.openxmlformats.org/officeDocument/2006/relationships/image"/></Relationships>
</file>

<file path=ppt/slides/_rels/slide26.xml.rels><?xml version="1.0" encoding="UTF-8" standalone="yes" ?><Relationships xmlns="http://schemas.openxmlformats.org/package/2006/relationships"><Relationship Id="rId3" Target="../media/image22.png" Type="http://schemas.openxmlformats.org/officeDocument/2006/relationships/image"/><Relationship Id="rId2" Target="../notesSlides/notesSlide19.xml" Type="http://schemas.openxmlformats.org/officeDocument/2006/relationships/notesSlide"/><Relationship Id="rId1" Target="../slideLayouts/slideLayout13.xml" Type="http://schemas.openxmlformats.org/officeDocument/2006/relationships/slideLayout"/></Relationships>
</file>

<file path=ppt/slides/_rels/slide27.xml.rels><?xml version="1.0" encoding="UTF-8" standalone="yes" ?><Relationships xmlns="http://schemas.openxmlformats.org/package/2006/relationships"><Relationship Id="rId3" Target="../media/image23.png" Type="http://schemas.openxmlformats.org/officeDocument/2006/relationships/image"/><Relationship Id="rId2" Target="../notesSlides/notesSlide20.xml" Type="http://schemas.openxmlformats.org/officeDocument/2006/relationships/notesSlide"/><Relationship Id="rId1" Target="../slideLayouts/slideLayout13.xml" Type="http://schemas.openxmlformats.org/officeDocument/2006/relationships/slideLayout"/></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en.wikipedia.org/wiki/Blacklist_%28computing%29" TargetMode="External"/><Relationship Id="rId2" Type="http://schemas.openxmlformats.org/officeDocument/2006/relationships/hyperlink" Target="http://en.wikipedia.org/wiki/Spam_%28electronic%29" TargetMode="External"/><Relationship Id="rId1" Type="http://schemas.openxmlformats.org/officeDocument/2006/relationships/slideLayout" Target="../slideLayouts/slideLayout13.xml"/><Relationship Id="rId4" Type="http://schemas.openxmlformats.org/officeDocument/2006/relationships/hyperlink" Target="http://en.wikipedia.org/wiki/Open_mail_relay"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arget="../media/image6.jpeg" Type="http://schemas.openxmlformats.org/officeDocument/2006/relationships/image"/><Relationship Id="rId2" Target="../media/image1.jpeg" Type="http://schemas.openxmlformats.org/officeDocument/2006/relationships/image"/><Relationship Id="rId1" Target="../slideLayouts/slideLayout12.xml" Type="http://schemas.openxmlformats.org/officeDocument/2006/relationships/slideLayout"/></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0521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Typical Email Operation</a:t>
            </a:r>
          </a:p>
        </p:txBody>
      </p:sp>
      <p:grpSp>
        <p:nvGrpSpPr>
          <p:cNvPr id="3" name="Group 2">
            <a:extLst>
              <a:ext uri="{FF2B5EF4-FFF2-40B4-BE49-F238E27FC236}">
                <a16:creationId xmlns:a16="http://schemas.microsoft.com/office/drawing/2014/main" id="{C7C07846-FCD2-48E6-A7E2-1AA3A1B7FA30}"/>
              </a:ext>
            </a:extLst>
          </p:cNvPr>
          <p:cNvGrpSpPr/>
          <p:nvPr/>
        </p:nvGrpSpPr>
        <p:grpSpPr>
          <a:xfrm>
            <a:off x="1478866" y="1646800"/>
            <a:ext cx="6186267" cy="4528917"/>
            <a:chOff x="2057401" y="1885951"/>
            <a:chExt cx="5370910" cy="3943349"/>
          </a:xfrm>
        </p:grpSpPr>
        <p:pic>
          <p:nvPicPr>
            <p:cNvPr id="16387" name="Picture 4" descr="500px-Email.sv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1885951"/>
              <a:ext cx="5370910" cy="389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ular Callout 7"/>
            <p:cNvSpPr/>
            <p:nvPr/>
          </p:nvSpPr>
          <p:spPr>
            <a:xfrm>
              <a:off x="2171700" y="5372100"/>
              <a:ext cx="1600200" cy="457200"/>
            </a:xfrm>
            <a:prstGeom prst="wedgeRectCallout">
              <a:avLst>
                <a:gd name="adj1" fmla="val 34357"/>
                <a:gd name="adj2" fmla="val -110903"/>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rgbClr val="FF0000"/>
                  </a:solidFill>
                </a:rPr>
                <a:t>Email server’s DNS name and IP</a:t>
              </a:r>
            </a:p>
          </p:txBody>
        </p:sp>
        <p:sp>
          <p:nvSpPr>
            <p:cNvPr id="9" name="Rectangular Callout 8"/>
            <p:cNvSpPr/>
            <p:nvPr/>
          </p:nvSpPr>
          <p:spPr>
            <a:xfrm>
              <a:off x="4572000" y="5372100"/>
              <a:ext cx="1600200" cy="457200"/>
            </a:xfrm>
            <a:prstGeom prst="wedgeRectCallout">
              <a:avLst>
                <a:gd name="adj1" fmla="val 4800"/>
                <a:gd name="adj2" fmla="val -134179"/>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rgbClr val="FF0000"/>
                  </a:solidFill>
                </a:rPr>
                <a:t>DNS query for MX RR</a:t>
              </a:r>
            </a:p>
          </p:txBody>
        </p:sp>
        <p:sp>
          <p:nvSpPr>
            <p:cNvPr id="10" name="Rectangular Callout 9"/>
            <p:cNvSpPr/>
            <p:nvPr/>
          </p:nvSpPr>
          <p:spPr>
            <a:xfrm>
              <a:off x="4171950" y="2686050"/>
              <a:ext cx="1600200" cy="457200"/>
            </a:xfrm>
            <a:prstGeom prst="wedgeRectCallout">
              <a:avLst>
                <a:gd name="adj1" fmla="val 69825"/>
                <a:gd name="adj2" fmla="val 23580"/>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rgbClr val="FF0000"/>
                  </a:solidFill>
                </a:rPr>
                <a:t>Could also be IMAP4 </a:t>
              </a:r>
            </a:p>
          </p:txBody>
        </p:sp>
      </p:grpSp>
    </p:spTree>
    <p:extLst>
      <p:ext uri="{BB962C8B-B14F-4D97-AF65-F5344CB8AC3E}">
        <p14:creationId xmlns:p14="http://schemas.microsoft.com/office/powerpoint/2010/main" val="3654903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Client’s Email Operation Mode</a:t>
            </a:r>
          </a:p>
        </p:txBody>
      </p:sp>
      <p:sp>
        <p:nvSpPr>
          <p:cNvPr id="17413" name="Text Box 3"/>
          <p:cNvSpPr txBox="1">
            <a:spLocks noChangeArrowheads="1"/>
          </p:cNvSpPr>
          <p:nvPr/>
        </p:nvSpPr>
        <p:spPr bwMode="auto">
          <a:xfrm>
            <a:off x="269834" y="1193905"/>
            <a:ext cx="8654247" cy="5557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3200" b="1">
                <a:solidFill>
                  <a:schemeClr val="tx1"/>
                </a:solidFill>
                <a:latin typeface="Arial" panose="020B0604020202020204" pitchFamily="34" charset="0"/>
              </a:defRPr>
            </a:lvl1pPr>
            <a:lvl2pPr marL="514350" indent="-514350">
              <a:defRPr sz="3200" b="1">
                <a:solidFill>
                  <a:schemeClr val="tx1"/>
                </a:solidFill>
                <a:latin typeface="Arial" panose="020B0604020202020204" pitchFamily="34" charset="0"/>
              </a:defRPr>
            </a:lvl2pPr>
            <a:lvl3pPr marL="971550" indent="-51435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257175" lvl="1" indent="-257175" algn="just">
              <a:lnSpc>
                <a:spcPct val="150000"/>
              </a:lnSpc>
              <a:buFont typeface="Arial" panose="020B0604020202020204" pitchFamily="34" charset="0"/>
              <a:buChar char="•"/>
            </a:pPr>
            <a:r>
              <a:rPr lang="en-US" altLang="en-US" sz="2400" b="0" dirty="0">
                <a:latin typeface="Bahnschrift" panose="020B0502040204020203" pitchFamily="34" charset="0"/>
              </a:rPr>
              <a:t>Remote terminal using SSH to email server directly</a:t>
            </a:r>
          </a:p>
          <a:p>
            <a:pPr marL="600075" lvl="2" indent="-257175" algn="just">
              <a:lnSpc>
                <a:spcPct val="150000"/>
              </a:lnSpc>
              <a:buFont typeface="Arial" panose="020B0604020202020204" pitchFamily="34" charset="0"/>
              <a:buChar char="•"/>
            </a:pPr>
            <a:r>
              <a:rPr lang="en-US" altLang="en-US" sz="2400" b="0" dirty="0">
                <a:latin typeface="Bahnschrift" panose="020B0502040204020203" pitchFamily="34" charset="0"/>
              </a:rPr>
              <a:t>Then uses MUA on email server</a:t>
            </a:r>
          </a:p>
          <a:p>
            <a:pPr marL="600075" lvl="2" indent="-257175" algn="just">
              <a:lnSpc>
                <a:spcPct val="150000"/>
              </a:lnSpc>
              <a:buFont typeface="Arial" panose="020B0604020202020204" pitchFamily="34" charset="0"/>
              <a:buChar char="•"/>
            </a:pPr>
            <a:r>
              <a:rPr lang="en-US" altLang="en-US" sz="2400" b="0" dirty="0">
                <a:latin typeface="Bahnschrift" panose="020B0502040204020203" pitchFamily="34" charset="0"/>
              </a:rPr>
              <a:t>Such as Pine, Elm on Unix machines</a:t>
            </a:r>
          </a:p>
          <a:p>
            <a:pPr marL="257175" lvl="1" indent="-257175" algn="just">
              <a:lnSpc>
                <a:spcPct val="150000"/>
              </a:lnSpc>
              <a:buFont typeface="Arial" panose="020B0604020202020204" pitchFamily="34" charset="0"/>
              <a:buChar char="•"/>
            </a:pPr>
            <a:r>
              <a:rPr lang="en-US" altLang="en-US" sz="2400" b="0" dirty="0">
                <a:latin typeface="Bahnschrift" panose="020B0502040204020203" pitchFamily="34" charset="0"/>
              </a:rPr>
              <a:t>Use MUA on a client’s own computer</a:t>
            </a:r>
          </a:p>
          <a:p>
            <a:pPr marL="600075" lvl="2" indent="-257175" algn="just">
              <a:lnSpc>
                <a:spcPct val="150000"/>
              </a:lnSpc>
              <a:buFont typeface="Arial" panose="020B0604020202020204" pitchFamily="34" charset="0"/>
              <a:buChar char="•"/>
            </a:pPr>
            <a:r>
              <a:rPr lang="en-US" altLang="en-US" sz="2400" b="0" dirty="0">
                <a:latin typeface="Bahnschrift" panose="020B0502040204020203" pitchFamily="34" charset="0"/>
              </a:rPr>
              <a:t>The MUA formats and sends email to sender’s email server</a:t>
            </a:r>
          </a:p>
          <a:p>
            <a:pPr marL="257175" lvl="1" indent="-257175" algn="just">
              <a:lnSpc>
                <a:spcPct val="150000"/>
              </a:lnSpc>
              <a:buFont typeface="Arial" panose="020B0604020202020204" pitchFamily="34" charset="0"/>
              <a:buChar char="•"/>
            </a:pPr>
            <a:r>
              <a:rPr lang="en-US" altLang="en-US" sz="2400" b="0" dirty="0">
                <a:latin typeface="Bahnschrift" panose="020B0502040204020203" pitchFamily="34" charset="0"/>
              </a:rPr>
              <a:t>Web-based email systems using web browser</a:t>
            </a:r>
          </a:p>
          <a:p>
            <a:pPr marL="600075" lvl="2" indent="-257175" algn="just">
              <a:lnSpc>
                <a:spcPct val="150000"/>
              </a:lnSpc>
              <a:buFont typeface="Arial" panose="020B0604020202020204" pitchFamily="34" charset="0"/>
              <a:buChar char="•"/>
            </a:pPr>
            <a:r>
              <a:rPr lang="en-US" altLang="en-US" sz="2400" b="0" dirty="0">
                <a:latin typeface="Bahnschrift" panose="020B0502040204020203" pitchFamily="34" charset="0"/>
              </a:rPr>
              <a:t>Gmail, yahoo mail, </a:t>
            </a:r>
            <a:r>
              <a:rPr lang="en-US" altLang="en-US" sz="2400" b="0" dirty="0" err="1">
                <a:latin typeface="Bahnschrift" panose="020B0502040204020203" pitchFamily="34" charset="0"/>
              </a:rPr>
              <a:t>hotmail</a:t>
            </a:r>
            <a:r>
              <a:rPr lang="en-US" altLang="en-US" sz="2400" b="0" dirty="0">
                <a:latin typeface="Bahnschrift" panose="020B0502040204020203" pitchFamily="34" charset="0"/>
              </a:rPr>
              <a:t>,….</a:t>
            </a:r>
          </a:p>
          <a:p>
            <a:pPr marL="257175" lvl="1" indent="-257175" algn="just">
              <a:lnSpc>
                <a:spcPct val="150000"/>
              </a:lnSpc>
              <a:buFont typeface="Arial" panose="020B0604020202020204" pitchFamily="34" charset="0"/>
              <a:buChar char="•"/>
            </a:pPr>
            <a:r>
              <a:rPr lang="en-US" altLang="en-US" sz="2400" b="0" dirty="0">
                <a:solidFill>
                  <a:srgbClr val="FF0000"/>
                </a:solidFill>
                <a:latin typeface="Bahnschrift" panose="020B0502040204020203" pitchFamily="34" charset="0"/>
              </a:rPr>
              <a:t>Spammer: program a simple code sending email to email servers via SMTP protocol</a:t>
            </a:r>
          </a:p>
        </p:txBody>
      </p:sp>
    </p:spTree>
    <p:extLst>
      <p:ext uri="{BB962C8B-B14F-4D97-AF65-F5344CB8AC3E}">
        <p14:creationId xmlns:p14="http://schemas.microsoft.com/office/powerpoint/2010/main" val="947068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latin typeface="Bahnschrift SemiBold" panose="020B0502040204020203" pitchFamily="34" charset="0"/>
              </a:rPr>
              <a:t>Services of User Agent</a:t>
            </a:r>
            <a:endParaRPr lang="en-US" sz="3200" dirty="0">
              <a:latin typeface="Bahnschrift SemiBold" panose="020B0502040204020203" pitchFamily="34" charset="0"/>
            </a:endParaRPr>
          </a:p>
        </p:txBody>
      </p:sp>
      <p:pic>
        <p:nvPicPr>
          <p:cNvPr id="1843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51" y="2446281"/>
            <a:ext cx="8336697" cy="196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622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E1AC5A7-EF18-4052-AA59-0992C08F4F2D}"/>
              </a:ext>
            </a:extLst>
          </p:cNvPr>
          <p:cNvGrpSpPr/>
          <p:nvPr/>
        </p:nvGrpSpPr>
        <p:grpSpPr>
          <a:xfrm>
            <a:off x="611339" y="1875742"/>
            <a:ext cx="7921321" cy="3106515"/>
            <a:chOff x="1457324" y="2375298"/>
            <a:chExt cx="6143626" cy="1565240"/>
          </a:xfrm>
        </p:grpSpPr>
        <p:sp>
          <p:nvSpPr>
            <p:cNvPr id="19466" name="Line 9"/>
            <p:cNvSpPr>
              <a:spLocks noChangeShapeType="1"/>
            </p:cNvSpPr>
            <p:nvPr/>
          </p:nvSpPr>
          <p:spPr bwMode="auto">
            <a:xfrm>
              <a:off x="1485900" y="2857500"/>
              <a:ext cx="611505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9467" name="Line 10"/>
            <p:cNvSpPr>
              <a:spLocks noChangeShapeType="1"/>
            </p:cNvSpPr>
            <p:nvPr/>
          </p:nvSpPr>
          <p:spPr bwMode="auto">
            <a:xfrm>
              <a:off x="1457324" y="3940538"/>
              <a:ext cx="611505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9468" name="Rectangle 11"/>
            <p:cNvSpPr>
              <a:spLocks noChangeArrowheads="1"/>
            </p:cNvSpPr>
            <p:nvPr/>
          </p:nvSpPr>
          <p:spPr bwMode="auto">
            <a:xfrm>
              <a:off x="1514475" y="2926557"/>
              <a:ext cx="6057900" cy="952529"/>
            </a:xfrm>
            <a:prstGeom prst="rect">
              <a:avLst/>
            </a:prstGeom>
            <a:solidFill>
              <a:srgbClr val="7030A0"/>
            </a:solidFill>
            <a:ln>
              <a:noFill/>
            </a:ln>
          </p:spPr>
          <p:txBody>
            <a:bodyPr>
              <a:no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lnSpc>
                  <a:spcPct val="150000"/>
                </a:lnSpc>
              </a:pPr>
              <a:r>
                <a:rPr lang="en-US" altLang="en-US" sz="2400" b="0" dirty="0">
                  <a:solidFill>
                    <a:schemeClr val="bg1"/>
                  </a:solidFill>
                  <a:latin typeface="Bahnschrift" panose="020B0502040204020203" pitchFamily="34" charset="0"/>
                  <a:cs typeface="Arial" panose="020B0604020202020204" pitchFamily="34" charset="0"/>
                </a:rPr>
                <a:t>Some examples of command-driven user agents are mail, pine, </a:t>
              </a:r>
              <a:br>
                <a:rPr lang="en-US" altLang="en-US" sz="2400" b="0" dirty="0">
                  <a:solidFill>
                    <a:schemeClr val="bg1"/>
                  </a:solidFill>
                  <a:latin typeface="Bahnschrift" panose="020B0502040204020203" pitchFamily="34" charset="0"/>
                  <a:cs typeface="Arial" panose="020B0604020202020204" pitchFamily="34" charset="0"/>
                </a:rPr>
              </a:br>
              <a:r>
                <a:rPr lang="en-US" altLang="en-US" sz="2400" b="0" dirty="0">
                  <a:solidFill>
                    <a:schemeClr val="bg1"/>
                  </a:solidFill>
                  <a:latin typeface="Bahnschrift" panose="020B0502040204020203" pitchFamily="34" charset="0"/>
                  <a:cs typeface="Arial" panose="020B0604020202020204" pitchFamily="34" charset="0"/>
                </a:rPr>
                <a:t>and elm (under Unix).</a:t>
              </a:r>
            </a:p>
          </p:txBody>
        </p:sp>
        <p:grpSp>
          <p:nvGrpSpPr>
            <p:cNvPr id="19469" name="Group 12"/>
            <p:cNvGrpSpPr>
              <a:grpSpLocks/>
            </p:cNvGrpSpPr>
            <p:nvPr/>
          </p:nvGrpSpPr>
          <p:grpSpPr bwMode="auto">
            <a:xfrm>
              <a:off x="1485900" y="2375298"/>
              <a:ext cx="857250" cy="425053"/>
              <a:chOff x="1200" y="1248"/>
              <a:chExt cx="720" cy="357"/>
            </a:xfrm>
          </p:grpSpPr>
          <p:pic>
            <p:nvPicPr>
              <p:cNvPr id="1947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1" name="Text Box 14"/>
              <p:cNvSpPr txBox="1">
                <a:spLocks noChangeArrowheads="1"/>
              </p:cNvSpPr>
              <p:nvPr/>
            </p:nvSpPr>
            <p:spPr bwMode="auto">
              <a:xfrm>
                <a:off x="1284" y="1335"/>
                <a:ext cx="49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100" b="0" dirty="0">
                    <a:solidFill>
                      <a:schemeClr val="hlink"/>
                    </a:solidFill>
                    <a:latin typeface="Bahnschrift" panose="020B0502040204020203" pitchFamily="34" charset="0"/>
                  </a:rPr>
                  <a:t>Note</a:t>
                </a:r>
              </a:p>
            </p:txBody>
          </p:sp>
        </p:grpSp>
      </p:grpSp>
    </p:spTree>
    <p:extLst>
      <p:ext uri="{BB962C8B-B14F-4D97-AF65-F5344CB8AC3E}">
        <p14:creationId xmlns:p14="http://schemas.microsoft.com/office/powerpoint/2010/main" val="1034839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A0C3254-486D-4D56-B0BA-A4D433244FF6}"/>
              </a:ext>
            </a:extLst>
          </p:cNvPr>
          <p:cNvGrpSpPr/>
          <p:nvPr/>
        </p:nvGrpSpPr>
        <p:grpSpPr>
          <a:xfrm>
            <a:off x="462806" y="2423160"/>
            <a:ext cx="8218389" cy="2011680"/>
            <a:chOff x="1457325" y="2375298"/>
            <a:chExt cx="6143625" cy="1725215"/>
          </a:xfrm>
        </p:grpSpPr>
        <p:sp>
          <p:nvSpPr>
            <p:cNvPr id="20490" name="Line 9"/>
            <p:cNvSpPr>
              <a:spLocks noChangeShapeType="1"/>
            </p:cNvSpPr>
            <p:nvPr/>
          </p:nvSpPr>
          <p:spPr bwMode="auto">
            <a:xfrm>
              <a:off x="1485900" y="2857500"/>
              <a:ext cx="611505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0491" name="Line 10"/>
            <p:cNvSpPr>
              <a:spLocks noChangeShapeType="1"/>
            </p:cNvSpPr>
            <p:nvPr/>
          </p:nvSpPr>
          <p:spPr bwMode="auto">
            <a:xfrm>
              <a:off x="1457325" y="4100513"/>
              <a:ext cx="611505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0492" name="Rectangle 11"/>
            <p:cNvSpPr>
              <a:spLocks noChangeArrowheads="1"/>
            </p:cNvSpPr>
            <p:nvPr/>
          </p:nvSpPr>
          <p:spPr bwMode="auto">
            <a:xfrm>
              <a:off x="1514475" y="2926557"/>
              <a:ext cx="6057900" cy="1125244"/>
            </a:xfrm>
            <a:prstGeom prst="rect">
              <a:avLst/>
            </a:prstGeom>
            <a:solidFill>
              <a:srgbClr val="7030A0"/>
            </a:solidFill>
            <a:ln>
              <a:noFill/>
            </a:ln>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lnSpc>
                  <a:spcPct val="150000"/>
                </a:lnSpc>
              </a:pPr>
              <a:r>
                <a:rPr lang="en-US" altLang="en-US" sz="2400" b="0" dirty="0">
                  <a:solidFill>
                    <a:schemeClr val="bg1"/>
                  </a:solidFill>
                  <a:latin typeface="Bahnschrift" panose="020B0502040204020203" pitchFamily="34" charset="0"/>
                </a:rPr>
                <a:t>Some examples of GUI-based user agents are Eudora, Outlook, and Netscape.</a:t>
              </a:r>
            </a:p>
          </p:txBody>
        </p:sp>
        <p:grpSp>
          <p:nvGrpSpPr>
            <p:cNvPr id="20493" name="Group 12"/>
            <p:cNvGrpSpPr>
              <a:grpSpLocks/>
            </p:cNvGrpSpPr>
            <p:nvPr/>
          </p:nvGrpSpPr>
          <p:grpSpPr bwMode="auto">
            <a:xfrm>
              <a:off x="1485900" y="2375298"/>
              <a:ext cx="857250" cy="425053"/>
              <a:chOff x="1200" y="1248"/>
              <a:chExt cx="720" cy="357"/>
            </a:xfrm>
          </p:grpSpPr>
          <p:pic>
            <p:nvPicPr>
              <p:cNvPr id="2049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5" name="Text Box 14"/>
              <p:cNvSpPr txBox="1">
                <a:spLocks noChangeArrowheads="1"/>
              </p:cNvSpPr>
              <p:nvPr/>
            </p:nvSpPr>
            <p:spPr bwMode="auto">
              <a:xfrm>
                <a:off x="1284" y="1248"/>
                <a:ext cx="63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100" b="0" dirty="0">
                    <a:solidFill>
                      <a:schemeClr val="hlink"/>
                    </a:solidFill>
                    <a:latin typeface="Bahnschrift" panose="020B0502040204020203" pitchFamily="34" charset="0"/>
                  </a:rPr>
                  <a:t>Note</a:t>
                </a:r>
              </a:p>
            </p:txBody>
          </p:sp>
        </p:grpSp>
      </p:grpSp>
    </p:spTree>
    <p:extLst>
      <p:ext uri="{BB962C8B-B14F-4D97-AF65-F5344CB8AC3E}">
        <p14:creationId xmlns:p14="http://schemas.microsoft.com/office/powerpoint/2010/main" val="214530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200" dirty="0"/>
              <a:t>Format of an e-mail</a:t>
            </a:r>
            <a:endParaRPr lang="en-US" sz="3200" dirty="0"/>
          </a:p>
        </p:txBody>
      </p:sp>
      <p:pic>
        <p:nvPicPr>
          <p:cNvPr id="215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6023" y="1357020"/>
            <a:ext cx="6011954" cy="488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905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latin typeface="Bahnschrift SemiBold" panose="020B0502040204020203" pitchFamily="34" charset="0"/>
              </a:rPr>
              <a:t>E-mail Address</a:t>
            </a:r>
            <a:endParaRPr lang="en-US" sz="3200" dirty="0">
              <a:latin typeface="Bahnschrift SemiBold" panose="020B0502040204020203" pitchFamily="34" charset="0"/>
            </a:endParaRPr>
          </a:p>
        </p:txBody>
      </p:sp>
      <p:pic>
        <p:nvPicPr>
          <p:cNvPr id="225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358" y="1844294"/>
            <a:ext cx="6591283" cy="2014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Text Box 3"/>
          <p:cNvSpPr txBox="1">
            <a:spLocks noChangeArrowheads="1"/>
          </p:cNvSpPr>
          <p:nvPr/>
        </p:nvSpPr>
        <p:spPr bwMode="auto">
          <a:xfrm>
            <a:off x="269834" y="4171950"/>
            <a:ext cx="8522474" cy="252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3200" b="1">
                <a:solidFill>
                  <a:schemeClr val="tx1"/>
                </a:solidFill>
                <a:latin typeface="Arial" panose="020B0604020202020204" pitchFamily="34" charset="0"/>
              </a:defRPr>
            </a:lvl1pPr>
            <a:lvl2pPr marL="514350" indent="-5143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lvl="1" indent="0" algn="just">
              <a:lnSpc>
                <a:spcPct val="150000"/>
              </a:lnSpc>
            </a:pPr>
            <a:r>
              <a:rPr lang="en-US" altLang="en-US" sz="2800" b="0" dirty="0">
                <a:latin typeface="Bahnschrift" panose="020B0502040204020203" pitchFamily="34" charset="0"/>
              </a:rPr>
              <a:t>Sender uses DNS query for MX record on the domain name in order to find the name and IP of the target email server</a:t>
            </a:r>
          </a:p>
          <a:p>
            <a:pPr lvl="1">
              <a:buFont typeface="Arial" panose="020B0604020202020204" pitchFamily="34" charset="0"/>
              <a:buChar char="•"/>
            </a:pPr>
            <a:endParaRPr lang="en-US" altLang="en-US" b="0" dirty="0">
              <a:latin typeface="Times" panose="02020603050405020304" pitchFamily="18" charset="0"/>
            </a:endParaRPr>
          </a:p>
        </p:txBody>
      </p:sp>
    </p:spTree>
    <p:extLst>
      <p:ext uri="{BB962C8B-B14F-4D97-AF65-F5344CB8AC3E}">
        <p14:creationId xmlns:p14="http://schemas.microsoft.com/office/powerpoint/2010/main" val="3145976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200" dirty="0">
                <a:latin typeface="Bahnschrift SemiBold" panose="020B0502040204020203" pitchFamily="34" charset="0"/>
              </a:rPr>
              <a:t>MIME (Multipurpose Internet Mail Extensions)</a:t>
            </a:r>
            <a:endParaRPr lang="en-US" sz="3200" dirty="0">
              <a:latin typeface="Bahnschrift SemiBold" panose="020B0502040204020203" pitchFamily="34" charset="0"/>
            </a:endParaRPr>
          </a:p>
        </p:txBody>
      </p:sp>
      <p:grpSp>
        <p:nvGrpSpPr>
          <p:cNvPr id="3" name="Group 2">
            <a:extLst>
              <a:ext uri="{FF2B5EF4-FFF2-40B4-BE49-F238E27FC236}">
                <a16:creationId xmlns:a16="http://schemas.microsoft.com/office/drawing/2014/main" id="{19630E0E-30B6-4179-98A5-7728ECC34838}"/>
              </a:ext>
            </a:extLst>
          </p:cNvPr>
          <p:cNvGrpSpPr/>
          <p:nvPr/>
        </p:nvGrpSpPr>
        <p:grpSpPr>
          <a:xfrm>
            <a:off x="1008477" y="1967829"/>
            <a:ext cx="7127045" cy="4010940"/>
            <a:chOff x="1257300" y="2178845"/>
            <a:chExt cx="6572250" cy="3421855"/>
          </a:xfrm>
        </p:grpSpPr>
        <p:sp>
          <p:nvSpPr>
            <p:cNvPr id="23558" name="Line 5"/>
            <p:cNvSpPr>
              <a:spLocks noChangeShapeType="1"/>
            </p:cNvSpPr>
            <p:nvPr/>
          </p:nvSpPr>
          <p:spPr bwMode="auto">
            <a:xfrm>
              <a:off x="1257300" y="5543550"/>
              <a:ext cx="657225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sz="1350"/>
            </a:p>
          </p:txBody>
        </p:sp>
        <p:pic>
          <p:nvPicPr>
            <p:cNvPr id="2355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357" y="2178845"/>
              <a:ext cx="5436394" cy="302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TextBox 7"/>
            <p:cNvSpPr txBox="1">
              <a:spLocks noChangeArrowheads="1"/>
            </p:cNvSpPr>
            <p:nvPr/>
          </p:nvSpPr>
          <p:spPr bwMode="auto">
            <a:xfrm>
              <a:off x="3314701" y="3829051"/>
              <a:ext cx="256999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350"/>
                <a:t>NVT: network virtual terminal</a:t>
              </a:r>
            </a:p>
            <a:p>
              <a:r>
                <a:rPr lang="en-US" altLang="en-US" sz="1350"/>
                <a:t>             (telnet)</a:t>
              </a:r>
            </a:p>
          </p:txBody>
        </p:sp>
        <p:sp>
          <p:nvSpPr>
            <p:cNvPr id="23561" name="Rectangular Callout 8"/>
            <p:cNvSpPr>
              <a:spLocks noChangeArrowheads="1"/>
            </p:cNvSpPr>
            <p:nvPr/>
          </p:nvSpPr>
          <p:spPr bwMode="auto">
            <a:xfrm>
              <a:off x="3028950" y="5257800"/>
              <a:ext cx="3028950" cy="342900"/>
            </a:xfrm>
            <a:prstGeom prst="wedgeRectCallout">
              <a:avLst>
                <a:gd name="adj1" fmla="val -4731"/>
                <a:gd name="adj2" fmla="val -126259"/>
              </a:avLst>
            </a:prstGeom>
            <a:solidFill>
              <a:schemeClr val="accent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500" dirty="0"/>
                <a:t>SMTP protocol only this data </a:t>
              </a:r>
            </a:p>
          </p:txBody>
        </p:sp>
      </p:grpSp>
    </p:spTree>
    <p:extLst>
      <p:ext uri="{BB962C8B-B14F-4D97-AF65-F5344CB8AC3E}">
        <p14:creationId xmlns:p14="http://schemas.microsoft.com/office/powerpoint/2010/main" val="3781741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ltLang="en-US" dirty="0">
                <a:latin typeface="Bahnschrift" panose="020B0502040204020203"/>
              </a:rPr>
            </a:br>
            <a:r>
              <a:rPr lang="en-US" altLang="en-US" sz="3600" dirty="0">
                <a:latin typeface="Bahnschrift SemiBold" panose="020B0502040204020203" pitchFamily="34" charset="0"/>
              </a:rPr>
              <a:t>MIME</a:t>
            </a:r>
            <a:br>
              <a:rPr lang="en-US" altLang="en-US" sz="2100" i="1" dirty="0">
                <a:latin typeface="Bahnschrift" panose="020B0502040204020203"/>
              </a:rPr>
            </a:br>
            <a:endParaRPr lang="en-US" dirty="0">
              <a:latin typeface="Bahnschrift" panose="020B0502040204020203"/>
            </a:endParaRPr>
          </a:p>
        </p:txBody>
      </p:sp>
      <p:sp>
        <p:nvSpPr>
          <p:cNvPr id="24583" name="Text Box 3"/>
          <p:cNvSpPr txBox="1">
            <a:spLocks noChangeArrowheads="1"/>
          </p:cNvSpPr>
          <p:nvPr/>
        </p:nvSpPr>
        <p:spPr bwMode="auto">
          <a:xfrm>
            <a:off x="269833" y="1354015"/>
            <a:ext cx="8654247"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3200" b="1">
                <a:solidFill>
                  <a:schemeClr val="tx1"/>
                </a:solidFill>
                <a:latin typeface="Arial" panose="020B0604020202020204" pitchFamily="34" charset="0"/>
              </a:defRPr>
            </a:lvl1pPr>
            <a:lvl2pPr marL="514350" indent="-5143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lvl="1" algn="just">
              <a:lnSpc>
                <a:spcPct val="150000"/>
              </a:lnSpc>
              <a:buFont typeface="Arial" panose="020B0604020202020204" pitchFamily="34" charset="0"/>
              <a:buChar char="•"/>
            </a:pPr>
            <a:r>
              <a:rPr lang="en-US" altLang="en-US" sz="2800" b="0" dirty="0">
                <a:latin typeface="Bahnschrift" panose="020B0502040204020203" pitchFamily="34" charset="0"/>
              </a:rPr>
              <a:t>User agents makes the translation between non-ASCII data and ASCII email message</a:t>
            </a:r>
          </a:p>
          <a:p>
            <a:pPr lvl="1" algn="just">
              <a:lnSpc>
                <a:spcPct val="150000"/>
              </a:lnSpc>
              <a:buFont typeface="Arial" panose="020B0604020202020204" pitchFamily="34" charset="0"/>
              <a:buChar char="•"/>
            </a:pPr>
            <a:r>
              <a:rPr lang="en-US" altLang="en-US" sz="2800" b="0" dirty="0">
                <a:latin typeface="Bahnschrift" panose="020B0502040204020203" pitchFamily="34" charset="0"/>
              </a:rPr>
              <a:t>If you check the source file of an email that has attachment, you will find the MIME usage</a:t>
            </a:r>
          </a:p>
          <a:p>
            <a:pPr lvl="1" algn="just">
              <a:lnSpc>
                <a:spcPct val="150000"/>
              </a:lnSpc>
              <a:buFont typeface="Arial" panose="020B0604020202020204" pitchFamily="34" charset="0"/>
              <a:buChar char="•"/>
            </a:pPr>
            <a:r>
              <a:rPr lang="en-US" altLang="en-US" sz="2800" b="0" dirty="0">
                <a:latin typeface="Bahnschrift" panose="020B0502040204020203" pitchFamily="34" charset="0"/>
              </a:rPr>
              <a:t>This is the main reason why your email with an attachment becomes bigger? </a:t>
            </a:r>
          </a:p>
          <a:p>
            <a:pPr lvl="1">
              <a:buFont typeface="Arial" panose="020B0604020202020204" pitchFamily="34" charset="0"/>
              <a:buChar char="•"/>
            </a:pPr>
            <a:endParaRPr lang="en-US" altLang="en-US" b="0" dirty="0">
              <a:latin typeface="Times" panose="02020603050405020304" pitchFamily="18" charset="0"/>
            </a:endParaRPr>
          </a:p>
        </p:txBody>
      </p:sp>
    </p:spTree>
    <p:extLst>
      <p:ext uri="{BB962C8B-B14F-4D97-AF65-F5344CB8AC3E}">
        <p14:creationId xmlns:p14="http://schemas.microsoft.com/office/powerpoint/2010/main" val="259389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200" dirty="0">
                <a:latin typeface="Bahnschrift SemiBold" panose="020B0502040204020203" pitchFamily="34" charset="0"/>
              </a:rPr>
              <a:t>MIME Header</a:t>
            </a:r>
            <a:endParaRPr lang="en-US" sz="3200" dirty="0">
              <a:latin typeface="Bahnschrift SemiBold" panose="020B0502040204020203" pitchFamily="34" charset="0"/>
            </a:endParaRPr>
          </a:p>
        </p:txBody>
      </p:sp>
      <p:pic>
        <p:nvPicPr>
          <p:cNvPr id="2560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644" y="1940418"/>
            <a:ext cx="6924711" cy="3363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9148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5DF9D0-E301-4B88-81F8-B3B02C54B60E}"/>
              </a:ext>
            </a:extLst>
          </p:cNvPr>
          <p:cNvSpPr>
            <a:spLocks noGrp="1"/>
          </p:cNvSpPr>
          <p:nvPr>
            <p:ph idx="1"/>
          </p:nvPr>
        </p:nvSpPr>
        <p:spPr>
          <a:xfrm>
            <a:off x="531080" y="2126098"/>
            <a:ext cx="8419464" cy="4283711"/>
          </a:xfrm>
        </p:spPr>
        <p:txBody>
          <a:bodyPr/>
          <a:lstStyle/>
          <a:p>
            <a:pPr marL="0" indent="0">
              <a:buNone/>
            </a:pPr>
            <a:r>
              <a:rPr lang="en-US" dirty="0"/>
              <a:t>After this lecture you will be able to</a:t>
            </a:r>
          </a:p>
          <a:p>
            <a:pPr lvl="1"/>
            <a:r>
              <a:rPr lang="en-US" sz="2600" dirty="0"/>
              <a:t>understand E-mail, POP, IMAP</a:t>
            </a:r>
          </a:p>
        </p:txBody>
      </p:sp>
    </p:spTree>
    <p:extLst>
      <p:ext uri="{BB962C8B-B14F-4D97-AF65-F5344CB8AC3E}">
        <p14:creationId xmlns:p14="http://schemas.microsoft.com/office/powerpoint/2010/main" val="618852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693" y="1816699"/>
            <a:ext cx="5374481" cy="425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5459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latin typeface="Bahnschrift SemiBold" panose="020B0502040204020203" pitchFamily="34" charset="0"/>
              </a:rPr>
              <a:t>Content-transfer-encoding</a:t>
            </a:r>
            <a:endParaRPr lang="en-US" sz="3200" dirty="0">
              <a:latin typeface="Bahnschrift SemiBold" panose="020B0502040204020203" pitchFamily="34" charset="0"/>
            </a:endParaRPr>
          </a:p>
        </p:txBody>
      </p:sp>
      <p:pic>
        <p:nvPicPr>
          <p:cNvPr id="276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2" y="1993107"/>
            <a:ext cx="5786438" cy="206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9228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latin typeface="Bahnschrift SemiBold" panose="020B0502040204020203" pitchFamily="34" charset="0"/>
              </a:rPr>
              <a:t>SMTP (Simple Mail Transfer Protocol) Range</a:t>
            </a:r>
            <a:endParaRPr lang="en-US" sz="3200" dirty="0">
              <a:latin typeface="Bahnschrift SemiBold" panose="020B0502040204020203" pitchFamily="34" charset="0"/>
            </a:endParaRPr>
          </a:p>
        </p:txBody>
      </p:sp>
      <p:pic>
        <p:nvPicPr>
          <p:cNvPr id="2867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4236" y="2380061"/>
            <a:ext cx="5992415" cy="236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Rectangular Callout 7"/>
          <p:cNvSpPr>
            <a:spLocks noChangeArrowheads="1"/>
          </p:cNvSpPr>
          <p:nvPr/>
        </p:nvSpPr>
        <p:spPr bwMode="auto">
          <a:xfrm>
            <a:off x="6172200" y="2228850"/>
            <a:ext cx="1485900" cy="285750"/>
          </a:xfrm>
          <a:prstGeom prst="wedgeRectCallout">
            <a:avLst>
              <a:gd name="adj1" fmla="val -55389"/>
              <a:gd name="adj2" fmla="val 386657"/>
            </a:avLst>
          </a:prstGeom>
          <a:solidFill>
            <a:schemeClr val="accent1"/>
          </a:solidFill>
          <a:ln w="9525" algn="ctr">
            <a:solidFill>
              <a:schemeClr val="tx1"/>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350"/>
              <a:t>POP3 or IMAP4</a:t>
            </a:r>
          </a:p>
        </p:txBody>
      </p:sp>
    </p:spTree>
    <p:extLst>
      <p:ext uri="{BB962C8B-B14F-4D97-AF65-F5344CB8AC3E}">
        <p14:creationId xmlns:p14="http://schemas.microsoft.com/office/powerpoint/2010/main" val="1905084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latin typeface="Bahnschrift SemiBold" panose="020B0502040204020203" pitchFamily="34" charset="0"/>
              </a:rPr>
              <a:t>Commands and Responses</a:t>
            </a:r>
            <a:endParaRPr lang="en-US" sz="3200" dirty="0">
              <a:latin typeface="Bahnschrift SemiBold" panose="020B0502040204020203" pitchFamily="34" charset="0"/>
            </a:endParaRPr>
          </a:p>
        </p:txBody>
      </p:sp>
      <p:pic>
        <p:nvPicPr>
          <p:cNvPr id="297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223" y="3045619"/>
            <a:ext cx="6355556"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8330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latin typeface="Bahnschrift SemiBold" panose="020B0502040204020203" pitchFamily="34" charset="0"/>
              </a:rPr>
              <a:t>Command Format</a:t>
            </a:r>
            <a:endParaRPr lang="en-US" sz="3200" dirty="0">
              <a:latin typeface="Bahnschrift SemiBold" panose="020B0502040204020203" pitchFamily="34" charset="0"/>
            </a:endParaRPr>
          </a:p>
        </p:txBody>
      </p:sp>
      <p:sp>
        <p:nvSpPr>
          <p:cNvPr id="30724" name="Line 3"/>
          <p:cNvSpPr>
            <a:spLocks noChangeShapeType="1"/>
          </p:cNvSpPr>
          <p:nvPr/>
        </p:nvSpPr>
        <p:spPr bwMode="auto">
          <a:xfrm>
            <a:off x="1257300" y="1885950"/>
            <a:ext cx="657225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726" name="Line 5"/>
          <p:cNvSpPr>
            <a:spLocks noChangeShapeType="1"/>
          </p:cNvSpPr>
          <p:nvPr/>
        </p:nvSpPr>
        <p:spPr bwMode="auto">
          <a:xfrm>
            <a:off x="1257300" y="5543550"/>
            <a:ext cx="657225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sz="1350"/>
          </a:p>
        </p:txBody>
      </p:sp>
      <p:pic>
        <p:nvPicPr>
          <p:cNvPr id="307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3065861"/>
            <a:ext cx="5942410" cy="72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7717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latin typeface="Bahnschrift SemiBold" panose="020B0502040204020203" pitchFamily="34" charset="0"/>
              </a:rPr>
              <a:t>Commands</a:t>
            </a:r>
            <a:endParaRPr lang="en-US" sz="3200" dirty="0">
              <a:latin typeface="Bahnschrift SemiBold" panose="020B0502040204020203" pitchFamily="34" charset="0"/>
            </a:endParaRPr>
          </a:p>
        </p:txBody>
      </p:sp>
      <p:grpSp>
        <p:nvGrpSpPr>
          <p:cNvPr id="31748" name="Group 6"/>
          <p:cNvGrpSpPr>
            <a:grpSpLocks/>
          </p:cNvGrpSpPr>
          <p:nvPr/>
        </p:nvGrpSpPr>
        <p:grpSpPr bwMode="auto">
          <a:xfrm>
            <a:off x="2631702" y="2057400"/>
            <a:ext cx="3918030" cy="3471863"/>
            <a:chOff x="1176" y="354"/>
            <a:chExt cx="3288" cy="3598"/>
          </a:xfrm>
        </p:grpSpPr>
        <p:pic>
          <p:nvPicPr>
            <p:cNvPr id="317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 y="354"/>
              <a:ext cx="3288" cy="2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3216"/>
              <a:ext cx="3196"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62598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latin typeface="Bahnschrift SemiBold" panose="020B0502040204020203" pitchFamily="34" charset="0"/>
              </a:rPr>
              <a:t>Responses</a:t>
            </a:r>
            <a:endParaRPr lang="en-US" sz="3200" dirty="0">
              <a:latin typeface="Bahnschrift SemiBold" panose="020B0502040204020203" pitchFamily="34" charset="0"/>
            </a:endParaRPr>
          </a:p>
        </p:txBody>
      </p:sp>
      <p:pic>
        <p:nvPicPr>
          <p:cNvPr id="3277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2333" y="1938373"/>
            <a:ext cx="4199335" cy="392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9429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latin typeface="Bahnschrift SemiBold" panose="020B0502040204020203" pitchFamily="34" charset="0"/>
              </a:rPr>
              <a:t>Responses</a:t>
            </a:r>
            <a:endParaRPr lang="en-US" sz="3200" dirty="0">
              <a:latin typeface="Bahnschrift SemiBold" panose="020B0502040204020203" pitchFamily="34" charset="0"/>
            </a:endParaRPr>
          </a:p>
        </p:txBody>
      </p:sp>
      <p:grpSp>
        <p:nvGrpSpPr>
          <p:cNvPr id="33796" name="Group 6"/>
          <p:cNvGrpSpPr>
            <a:grpSpLocks/>
          </p:cNvGrpSpPr>
          <p:nvPr/>
        </p:nvGrpSpPr>
        <p:grpSpPr bwMode="auto">
          <a:xfrm>
            <a:off x="2219325" y="1768519"/>
            <a:ext cx="4538663" cy="3424238"/>
            <a:chOff x="1008" y="984"/>
            <a:chExt cx="3812" cy="2876"/>
          </a:xfrm>
        </p:grpSpPr>
        <p:pic>
          <p:nvPicPr>
            <p:cNvPr id="3379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1248"/>
              <a:ext cx="3812" cy="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Picture 5"/>
            <p:cNvSpPr>
              <a:spLocks noChangeAspect="1" noChangeArrowheads="1"/>
            </p:cNvSpPr>
            <p:nvPr/>
          </p:nvSpPr>
          <p:spPr bwMode="auto">
            <a:xfrm>
              <a:off x="1028" y="984"/>
              <a:ext cx="377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350"/>
            </a:p>
          </p:txBody>
        </p:sp>
      </p:grpSp>
    </p:spTree>
    <p:extLst>
      <p:ext uri="{BB962C8B-B14F-4D97-AF65-F5344CB8AC3E}">
        <p14:creationId xmlns:p14="http://schemas.microsoft.com/office/powerpoint/2010/main" val="3359983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6" name="Rectangle 9"/>
          <p:cNvSpPr>
            <a:spLocks noChangeArrowheads="1"/>
          </p:cNvSpPr>
          <p:nvPr/>
        </p:nvSpPr>
        <p:spPr bwMode="auto">
          <a:xfrm>
            <a:off x="259372" y="1364787"/>
            <a:ext cx="8504799" cy="517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150000"/>
              </a:lnSpc>
            </a:pPr>
            <a:r>
              <a:rPr lang="en-US" altLang="en-US" sz="2800" b="0" dirty="0">
                <a:latin typeface="Bahnschrift" panose="020B0502040204020203" pitchFamily="34" charset="0"/>
                <a:cs typeface="Times New Roman" panose="02020603050405020304" pitchFamily="18" charset="0"/>
              </a:rPr>
              <a:t>Let us see how we can directly use SMTP to send an </a:t>
            </a:r>
            <a:br>
              <a:rPr lang="en-US" altLang="en-US" sz="2800" b="0" dirty="0">
                <a:latin typeface="Bahnschrift" panose="020B0502040204020203" pitchFamily="34" charset="0"/>
                <a:cs typeface="Times New Roman" panose="02020603050405020304" pitchFamily="18" charset="0"/>
              </a:rPr>
            </a:br>
            <a:r>
              <a:rPr lang="en-US" altLang="en-US" sz="2800" b="0" dirty="0">
                <a:latin typeface="Bahnschrift" panose="020B0502040204020203" pitchFamily="34" charset="0"/>
                <a:cs typeface="Times New Roman" panose="02020603050405020304" pitchFamily="18" charset="0"/>
              </a:rPr>
              <a:t>e-mail and simulate the commands and responses we described in this section. We use TELNET to log into port 25 (the service port for SMTP). We then use the commands directly to send an e-mail. </a:t>
            </a:r>
          </a:p>
          <a:p>
            <a:pPr algn="just">
              <a:lnSpc>
                <a:spcPct val="150000"/>
              </a:lnSpc>
            </a:pPr>
            <a:r>
              <a:rPr lang="en-US" altLang="en-US" sz="2800" b="0" dirty="0">
                <a:latin typeface="Bahnschrift" panose="020B0502040204020203" pitchFamily="34" charset="0"/>
                <a:cs typeface="Times New Roman" panose="02020603050405020304" pitchFamily="18" charset="0"/>
              </a:rPr>
              <a:t>Through this process, you can see why you cannot trust the “sender” or any part of a received email, why email spam is so easy to be generated.</a:t>
            </a:r>
          </a:p>
        </p:txBody>
      </p:sp>
    </p:spTree>
    <p:extLst>
      <p:ext uri="{BB962C8B-B14F-4D97-AF65-F5344CB8AC3E}">
        <p14:creationId xmlns:p14="http://schemas.microsoft.com/office/powerpoint/2010/main" val="4258256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ctr" anchorCtr="0" compatLnSpc="1">
            <a:prstTxWarp prst="textNoShape">
              <a:avLst/>
            </a:prstTxWarp>
            <a:normAutofit/>
          </a:bodyPr>
          <a:lstStyle/>
          <a:p>
            <a:r>
              <a:rPr lang="en-US" altLang="zh-CN" sz="3200" dirty="0">
                <a:latin typeface="Bahnschrift SemiBold" panose="020B0502040204020203" pitchFamily="34" charset="0"/>
              </a:rPr>
              <a:t>Sample email sending using telnet “telnet longwood.cs.ucf.edu 25”</a:t>
            </a:r>
          </a:p>
        </p:txBody>
      </p:sp>
      <p:sp>
        <p:nvSpPr>
          <p:cNvPr id="35843" name="Rectangle 3"/>
          <p:cNvSpPr>
            <a:spLocks noChangeArrowheads="1"/>
          </p:cNvSpPr>
          <p:nvPr/>
        </p:nvSpPr>
        <p:spPr bwMode="auto">
          <a:xfrm>
            <a:off x="613363" y="1470888"/>
            <a:ext cx="7967187"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zh-CN" sz="1800" dirty="0">
              <a:latin typeface="Courier New" panose="02070309020205020404" pitchFamily="49" charset="0"/>
              <a:ea typeface="宋体" panose="02010600030101010101" pitchFamily="2" charset="-122"/>
            </a:endParaRPr>
          </a:p>
          <a:p>
            <a:r>
              <a:rPr lang="en-US" altLang="zh-CN" sz="1800" dirty="0">
                <a:latin typeface="Courier New" panose="02070309020205020404" pitchFamily="49" charset="0"/>
                <a:ea typeface="宋体" panose="02010600030101010101" pitchFamily="2" charset="-122"/>
              </a:rPr>
              <a:t>     C: </a:t>
            </a:r>
            <a:r>
              <a:rPr lang="en-US" altLang="zh-CN" sz="1800" dirty="0">
                <a:solidFill>
                  <a:srgbClr val="FF0000"/>
                </a:solidFill>
                <a:latin typeface="Courier New" panose="02070309020205020404" pitchFamily="49" charset="0"/>
                <a:ea typeface="宋体" panose="02010600030101010101" pitchFamily="2" charset="-122"/>
              </a:rPr>
              <a:t>HELO </a:t>
            </a:r>
            <a:r>
              <a:rPr lang="en-US" altLang="zh-CN" sz="1800" dirty="0" err="1">
                <a:solidFill>
                  <a:srgbClr val="FF0000"/>
                </a:solidFill>
                <a:latin typeface="Courier New" panose="02070309020205020404" pitchFamily="49" charset="0"/>
                <a:ea typeface="宋体" panose="02010600030101010101" pitchFamily="2" charset="-122"/>
              </a:rPr>
              <a:t>fake.domain</a:t>
            </a:r>
            <a:r>
              <a:rPr lang="en-US" altLang="zh-CN" sz="1800" dirty="0">
                <a:solidFill>
                  <a:srgbClr val="FF0000"/>
                </a:solidFill>
                <a:latin typeface="Courier New" panose="02070309020205020404" pitchFamily="49" charset="0"/>
                <a:ea typeface="宋体" panose="02010600030101010101" pitchFamily="2" charset="-122"/>
              </a:rPr>
              <a:t> </a:t>
            </a:r>
          </a:p>
          <a:p>
            <a:r>
              <a:rPr lang="en-US" altLang="zh-CN" sz="1800" dirty="0">
                <a:latin typeface="Courier New" panose="02070309020205020404" pitchFamily="49" charset="0"/>
                <a:ea typeface="宋体" panose="02010600030101010101" pitchFamily="2" charset="-122"/>
              </a:rPr>
              <a:t>     S: 250  Hello crepes.fr, pleased to meet you </a:t>
            </a:r>
          </a:p>
          <a:p>
            <a:r>
              <a:rPr lang="en-US" altLang="zh-CN" sz="1800" dirty="0">
                <a:latin typeface="Courier New" panose="02070309020205020404" pitchFamily="49" charset="0"/>
                <a:ea typeface="宋体" panose="02010600030101010101" pitchFamily="2" charset="-122"/>
              </a:rPr>
              <a:t>     C: </a:t>
            </a:r>
            <a:r>
              <a:rPr lang="en-US" altLang="zh-CN" sz="1800" dirty="0">
                <a:solidFill>
                  <a:srgbClr val="FF0000"/>
                </a:solidFill>
                <a:latin typeface="Courier New" panose="02070309020205020404" pitchFamily="49" charset="0"/>
                <a:ea typeface="宋体" panose="02010600030101010101" pitchFamily="2" charset="-122"/>
              </a:rPr>
              <a:t>MAIL FROM: &lt;alice@crepes.fr&gt; </a:t>
            </a:r>
          </a:p>
          <a:p>
            <a:r>
              <a:rPr lang="en-US" altLang="zh-CN" sz="1800" dirty="0">
                <a:latin typeface="Courier New" panose="02070309020205020404" pitchFamily="49" charset="0"/>
                <a:ea typeface="宋体" panose="02010600030101010101" pitchFamily="2" charset="-122"/>
              </a:rPr>
              <a:t>     S: 250 alice@crepes.fr... Sender ok </a:t>
            </a:r>
          </a:p>
          <a:p>
            <a:r>
              <a:rPr lang="en-US" altLang="zh-CN" sz="1800" dirty="0">
                <a:latin typeface="Courier New" panose="02070309020205020404" pitchFamily="49" charset="0"/>
                <a:ea typeface="宋体" panose="02010600030101010101" pitchFamily="2" charset="-122"/>
              </a:rPr>
              <a:t>     C: </a:t>
            </a:r>
            <a:r>
              <a:rPr lang="en-US" altLang="zh-CN" sz="1800" dirty="0">
                <a:solidFill>
                  <a:srgbClr val="FF0000"/>
                </a:solidFill>
                <a:latin typeface="Courier New" panose="02070309020205020404" pitchFamily="49" charset="0"/>
                <a:ea typeface="宋体" panose="02010600030101010101" pitchFamily="2" charset="-122"/>
              </a:rPr>
              <a:t>RCPT TO: &lt;bob@gmail.com&gt; </a:t>
            </a:r>
          </a:p>
          <a:p>
            <a:r>
              <a:rPr lang="en-US" altLang="zh-CN" sz="1800" dirty="0">
                <a:latin typeface="Courier New" panose="02070309020205020404" pitchFamily="49" charset="0"/>
                <a:ea typeface="宋体" panose="02010600030101010101" pitchFamily="2" charset="-122"/>
              </a:rPr>
              <a:t>     S: 250 bob@gmail.com ... Recipient ok </a:t>
            </a:r>
          </a:p>
          <a:p>
            <a:r>
              <a:rPr lang="en-US" altLang="zh-CN" sz="1800" dirty="0">
                <a:latin typeface="Courier New" panose="02070309020205020404" pitchFamily="49" charset="0"/>
                <a:ea typeface="宋体" panose="02010600030101010101" pitchFamily="2" charset="-122"/>
              </a:rPr>
              <a:t>     C: </a:t>
            </a:r>
            <a:r>
              <a:rPr lang="en-US" altLang="zh-CN" sz="1800" dirty="0">
                <a:solidFill>
                  <a:srgbClr val="FF0000"/>
                </a:solidFill>
                <a:latin typeface="Courier New" panose="02070309020205020404" pitchFamily="49" charset="0"/>
                <a:ea typeface="宋体" panose="02010600030101010101" pitchFamily="2" charset="-122"/>
              </a:rPr>
              <a:t>DATA</a:t>
            </a:r>
            <a:r>
              <a:rPr lang="en-US" altLang="zh-CN" sz="1800" dirty="0">
                <a:latin typeface="Courier New" panose="02070309020205020404" pitchFamily="49" charset="0"/>
                <a:ea typeface="宋体" panose="02010600030101010101" pitchFamily="2" charset="-122"/>
              </a:rPr>
              <a:t> </a:t>
            </a:r>
          </a:p>
          <a:p>
            <a:r>
              <a:rPr lang="en-US" altLang="zh-CN" sz="1800" dirty="0">
                <a:latin typeface="Courier New" panose="02070309020205020404" pitchFamily="49" charset="0"/>
                <a:ea typeface="宋体" panose="02010600030101010101" pitchFamily="2" charset="-122"/>
              </a:rPr>
              <a:t>     S: 354 Enter mail, end with "." on a line by itself </a:t>
            </a:r>
          </a:p>
          <a:p>
            <a:r>
              <a:rPr lang="en-US" altLang="zh-CN" sz="1800" dirty="0">
                <a:latin typeface="Courier New" panose="02070309020205020404" pitchFamily="49" charset="0"/>
                <a:ea typeface="宋体" panose="02010600030101010101" pitchFamily="2" charset="-122"/>
              </a:rPr>
              <a:t>     C: </a:t>
            </a:r>
            <a:r>
              <a:rPr lang="en-US" altLang="zh-CN" sz="1800" dirty="0">
                <a:solidFill>
                  <a:srgbClr val="FF0000"/>
                </a:solidFill>
                <a:latin typeface="Courier New" panose="02070309020205020404" pitchFamily="49" charset="0"/>
                <a:ea typeface="宋体" panose="02010600030101010101" pitchFamily="2" charset="-122"/>
              </a:rPr>
              <a:t>from: “fake man” &lt;</a:t>
            </a:r>
            <a:r>
              <a:rPr lang="en-US" altLang="zh-CN" sz="1800" dirty="0" err="1">
                <a:solidFill>
                  <a:srgbClr val="FF0000"/>
                </a:solidFill>
                <a:latin typeface="Courier New" panose="02070309020205020404" pitchFamily="49" charset="0"/>
                <a:ea typeface="宋体" panose="02010600030101010101" pitchFamily="2" charset="-122"/>
              </a:rPr>
              <a:t>fake@fake.fake.fake</a:t>
            </a:r>
            <a:r>
              <a:rPr lang="en-US" altLang="zh-CN" sz="1800" dirty="0">
                <a:solidFill>
                  <a:srgbClr val="FF0000"/>
                </a:solidFill>
                <a:latin typeface="Courier New" panose="02070309020205020404" pitchFamily="49" charset="0"/>
                <a:ea typeface="宋体" panose="02010600030101010101" pitchFamily="2" charset="-122"/>
              </a:rPr>
              <a:t>&gt;</a:t>
            </a:r>
          </a:p>
          <a:p>
            <a:r>
              <a:rPr lang="en-US" altLang="zh-CN" sz="1800" dirty="0">
                <a:solidFill>
                  <a:srgbClr val="FF0000"/>
                </a:solidFill>
                <a:latin typeface="Courier New" panose="02070309020205020404" pitchFamily="49" charset="0"/>
                <a:ea typeface="宋体" panose="02010600030101010101" pitchFamily="2" charset="-122"/>
              </a:rPr>
              <a:t>     </a:t>
            </a:r>
            <a:r>
              <a:rPr lang="en-US" altLang="zh-CN" sz="1800" dirty="0">
                <a:latin typeface="Courier New" panose="02070309020205020404" pitchFamily="49" charset="0"/>
                <a:ea typeface="宋体" panose="02010600030101010101" pitchFamily="2" charset="-122"/>
              </a:rPr>
              <a:t>C:</a:t>
            </a:r>
            <a:r>
              <a:rPr lang="en-US" altLang="zh-CN" sz="1800" dirty="0">
                <a:solidFill>
                  <a:srgbClr val="FF0000"/>
                </a:solidFill>
                <a:latin typeface="Courier New" panose="02070309020205020404" pitchFamily="49" charset="0"/>
                <a:ea typeface="宋体" panose="02010600030101010101" pitchFamily="2" charset="-122"/>
              </a:rPr>
              <a:t> to: “dr. who” &lt;</a:t>
            </a:r>
            <a:r>
              <a:rPr lang="en-US" altLang="zh-CN" sz="1800" dirty="0" err="1">
                <a:solidFill>
                  <a:srgbClr val="FF0000"/>
                </a:solidFill>
                <a:latin typeface="Courier New" panose="02070309020205020404" pitchFamily="49" charset="0"/>
                <a:ea typeface="宋体" panose="02010600030101010101" pitchFamily="2" charset="-122"/>
              </a:rPr>
              <a:t>who@who</a:t>
            </a:r>
            <a:r>
              <a:rPr lang="en-US" altLang="zh-CN" sz="1800" dirty="0">
                <a:solidFill>
                  <a:srgbClr val="FF0000"/>
                </a:solidFill>
                <a:latin typeface="Courier New" panose="02070309020205020404" pitchFamily="49" charset="0"/>
                <a:ea typeface="宋体" panose="02010600030101010101" pitchFamily="2" charset="-122"/>
              </a:rPr>
              <a:t>&gt;</a:t>
            </a:r>
          </a:p>
          <a:p>
            <a:r>
              <a:rPr lang="en-US" altLang="zh-CN" sz="1800" dirty="0">
                <a:solidFill>
                  <a:srgbClr val="FF0000"/>
                </a:solidFill>
                <a:latin typeface="Courier New" panose="02070309020205020404" pitchFamily="49" charset="0"/>
                <a:ea typeface="宋体" panose="02010600030101010101" pitchFamily="2" charset="-122"/>
              </a:rPr>
              <a:t>     </a:t>
            </a:r>
            <a:r>
              <a:rPr lang="en-US" altLang="zh-CN" sz="1800" dirty="0">
                <a:latin typeface="Courier New" panose="02070309020205020404" pitchFamily="49" charset="0"/>
                <a:ea typeface="宋体" panose="02010600030101010101" pitchFamily="2" charset="-122"/>
              </a:rPr>
              <a:t>C:</a:t>
            </a:r>
            <a:r>
              <a:rPr lang="en-US" altLang="zh-CN" sz="1800" dirty="0">
                <a:solidFill>
                  <a:srgbClr val="FF0000"/>
                </a:solidFill>
                <a:latin typeface="Courier New" panose="02070309020205020404" pitchFamily="49" charset="0"/>
                <a:ea typeface="宋体" panose="02010600030101010101" pitchFamily="2" charset="-122"/>
              </a:rPr>
              <a:t> subject: who am I?</a:t>
            </a:r>
          </a:p>
          <a:p>
            <a:r>
              <a:rPr lang="en-US" altLang="zh-CN" sz="1800" dirty="0">
                <a:solidFill>
                  <a:srgbClr val="FF0000"/>
                </a:solidFill>
                <a:latin typeface="Courier New" panose="02070309020205020404" pitchFamily="49" charset="0"/>
                <a:ea typeface="宋体" panose="02010600030101010101" pitchFamily="2" charset="-122"/>
              </a:rPr>
              <a:t>     </a:t>
            </a:r>
            <a:r>
              <a:rPr lang="en-US" altLang="zh-CN" sz="1800" dirty="0">
                <a:latin typeface="Courier New" panose="02070309020205020404" pitchFamily="49" charset="0"/>
                <a:ea typeface="宋体" panose="02010600030101010101" pitchFamily="2" charset="-122"/>
              </a:rPr>
              <a:t>C:</a:t>
            </a:r>
            <a:r>
              <a:rPr lang="en-US" altLang="zh-CN" sz="1800" dirty="0">
                <a:solidFill>
                  <a:srgbClr val="FF0000"/>
                </a:solidFill>
                <a:latin typeface="Courier New" panose="02070309020205020404" pitchFamily="49" charset="0"/>
                <a:ea typeface="宋体" panose="02010600030101010101" pitchFamily="2" charset="-122"/>
              </a:rPr>
              <a:t> Do you like ketchup? </a:t>
            </a:r>
          </a:p>
          <a:p>
            <a:r>
              <a:rPr lang="en-US" altLang="zh-CN" sz="1800" dirty="0">
                <a:solidFill>
                  <a:srgbClr val="FF0000"/>
                </a:solidFill>
                <a:latin typeface="Courier New" panose="02070309020205020404" pitchFamily="49" charset="0"/>
                <a:ea typeface="宋体" panose="02010600030101010101" pitchFamily="2" charset="-122"/>
              </a:rPr>
              <a:t>     </a:t>
            </a:r>
            <a:r>
              <a:rPr lang="en-US" altLang="zh-CN" sz="1800" dirty="0">
                <a:latin typeface="Courier New" panose="02070309020205020404" pitchFamily="49" charset="0"/>
                <a:ea typeface="宋体" panose="02010600030101010101" pitchFamily="2" charset="-122"/>
              </a:rPr>
              <a:t>C:</a:t>
            </a:r>
            <a:r>
              <a:rPr lang="en-US" altLang="zh-CN" sz="1800" dirty="0">
                <a:solidFill>
                  <a:srgbClr val="FF0000"/>
                </a:solidFill>
                <a:latin typeface="Courier New" panose="02070309020205020404" pitchFamily="49" charset="0"/>
                <a:ea typeface="宋体" panose="02010600030101010101" pitchFamily="2" charset="-122"/>
              </a:rPr>
              <a:t> How about pickles? </a:t>
            </a:r>
          </a:p>
          <a:p>
            <a:r>
              <a:rPr lang="en-US" altLang="zh-CN" sz="1800" dirty="0">
                <a:solidFill>
                  <a:schemeClr val="accent2"/>
                </a:solidFill>
                <a:latin typeface="Courier New" panose="02070309020205020404" pitchFamily="49" charset="0"/>
                <a:ea typeface="宋体" panose="02010600030101010101" pitchFamily="2" charset="-122"/>
              </a:rPr>
              <a:t>     </a:t>
            </a:r>
            <a:r>
              <a:rPr lang="en-US" altLang="zh-CN" sz="1800" dirty="0">
                <a:latin typeface="Courier New" panose="02070309020205020404" pitchFamily="49" charset="0"/>
                <a:ea typeface="宋体" panose="02010600030101010101" pitchFamily="2" charset="-122"/>
              </a:rPr>
              <a:t>C:</a:t>
            </a:r>
            <a:r>
              <a:rPr lang="en-US" altLang="zh-CN" sz="1800" dirty="0">
                <a:solidFill>
                  <a:schemeClr val="accent2"/>
                </a:solidFill>
                <a:latin typeface="Courier New" panose="02070309020205020404" pitchFamily="49" charset="0"/>
                <a:ea typeface="宋体" panose="02010600030101010101" pitchFamily="2" charset="-122"/>
              </a:rPr>
              <a:t> </a:t>
            </a:r>
            <a:r>
              <a:rPr lang="en-US" altLang="zh-CN" sz="1800" dirty="0">
                <a:solidFill>
                  <a:srgbClr val="FF0000"/>
                </a:solidFill>
                <a:latin typeface="Courier New" panose="02070309020205020404" pitchFamily="49" charset="0"/>
                <a:ea typeface="宋体" panose="02010600030101010101" pitchFamily="2" charset="-122"/>
              </a:rPr>
              <a:t>.</a:t>
            </a:r>
            <a:r>
              <a:rPr lang="en-US" altLang="zh-CN" sz="1800" dirty="0">
                <a:solidFill>
                  <a:schemeClr val="accent2"/>
                </a:solidFill>
                <a:latin typeface="Courier New" panose="02070309020205020404" pitchFamily="49" charset="0"/>
                <a:ea typeface="宋体" panose="02010600030101010101" pitchFamily="2" charset="-122"/>
              </a:rPr>
              <a:t> </a:t>
            </a:r>
          </a:p>
          <a:p>
            <a:r>
              <a:rPr lang="en-US" altLang="zh-CN" sz="1800" dirty="0">
                <a:latin typeface="Courier New" panose="02070309020205020404" pitchFamily="49" charset="0"/>
                <a:ea typeface="宋体" panose="02010600030101010101" pitchFamily="2" charset="-122"/>
              </a:rPr>
              <a:t>     S: 250 Message accepted for delivery </a:t>
            </a:r>
          </a:p>
          <a:p>
            <a:r>
              <a:rPr lang="en-US" altLang="zh-CN" sz="1800" dirty="0">
                <a:latin typeface="Courier New" panose="02070309020205020404" pitchFamily="49" charset="0"/>
                <a:ea typeface="宋体" panose="02010600030101010101" pitchFamily="2" charset="-122"/>
              </a:rPr>
              <a:t>     C: </a:t>
            </a:r>
            <a:r>
              <a:rPr lang="en-US" altLang="zh-CN" sz="1800" dirty="0">
                <a:solidFill>
                  <a:srgbClr val="FF0000"/>
                </a:solidFill>
                <a:latin typeface="Courier New" panose="02070309020205020404" pitchFamily="49" charset="0"/>
                <a:ea typeface="宋体" panose="02010600030101010101" pitchFamily="2" charset="-122"/>
              </a:rPr>
              <a:t>QUIT</a:t>
            </a:r>
            <a:r>
              <a:rPr lang="en-US" altLang="zh-CN" sz="1800" dirty="0">
                <a:solidFill>
                  <a:schemeClr val="accent2"/>
                </a:solidFill>
                <a:latin typeface="Courier New" panose="02070309020205020404" pitchFamily="49" charset="0"/>
                <a:ea typeface="宋体" panose="02010600030101010101" pitchFamily="2" charset="-122"/>
              </a:rPr>
              <a:t> </a:t>
            </a:r>
          </a:p>
          <a:p>
            <a:r>
              <a:rPr lang="en-US" altLang="zh-CN" sz="1800" dirty="0">
                <a:latin typeface="Courier New" panose="02070309020205020404" pitchFamily="49" charset="0"/>
                <a:ea typeface="宋体" panose="02010600030101010101" pitchFamily="2" charset="-122"/>
              </a:rPr>
              <a:t>     S: 221 longwood.cs.ucf.edu closing connection</a:t>
            </a:r>
            <a:endParaRPr lang="en-US" altLang="zh-CN" sz="1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76687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Electronic Mail</a:t>
            </a:r>
          </a:p>
        </p:txBody>
      </p:sp>
      <p:sp>
        <p:nvSpPr>
          <p:cNvPr id="12293" name="Text Box 4"/>
          <p:cNvSpPr txBox="1">
            <a:spLocks noChangeArrowheads="1"/>
          </p:cNvSpPr>
          <p:nvPr/>
        </p:nvSpPr>
        <p:spPr bwMode="auto">
          <a:xfrm>
            <a:off x="7315201" y="5657851"/>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350">
              <a:latin typeface="Times New Roman" panose="02020603050405020304" pitchFamily="18" charset="0"/>
            </a:endParaRPr>
          </a:p>
        </p:txBody>
      </p:sp>
      <p:sp>
        <p:nvSpPr>
          <p:cNvPr id="857093" name="Rectangle 5"/>
          <p:cNvSpPr>
            <a:spLocks noChangeArrowheads="1"/>
          </p:cNvSpPr>
          <p:nvPr/>
        </p:nvSpPr>
        <p:spPr bwMode="auto">
          <a:xfrm>
            <a:off x="244876" y="1120547"/>
            <a:ext cx="8654246" cy="2787238"/>
          </a:xfrm>
          <a:prstGeom prst="rect">
            <a:avLst/>
          </a:prstGeom>
          <a:noFill/>
          <a:ln w="9525">
            <a:noFill/>
            <a:miter lim="800000"/>
            <a:headEnd/>
            <a:tailEnd/>
          </a:ln>
          <a:effectLst/>
        </p:spPr>
        <p:txBody>
          <a:bodyPr wrap="square" anchor="ctr">
            <a:spAutoFit/>
          </a:bodyPr>
          <a:lstStyle/>
          <a:p>
            <a:pPr algn="just" eaLnBrk="1" hangingPunct="1">
              <a:lnSpc>
                <a:spcPct val="150000"/>
              </a:lnSpc>
              <a:defRPr/>
            </a:pPr>
            <a:r>
              <a:rPr lang="en-US" sz="2400" dirty="0">
                <a:latin typeface="Bahnschrift" panose="020B0502040204020203" pitchFamily="34" charset="0"/>
                <a:cs typeface="Times New Roman" panose="02020603050405020304" pitchFamily="18" charset="0"/>
              </a:rPr>
              <a:t>One of the most popular Internet services is electronic mail (e-mail). The designers of the Internet probably never imagined the popularity of this application program. Its architecture consists of several components that we discuss in this chapter.</a:t>
            </a:r>
          </a:p>
        </p:txBody>
      </p:sp>
      <p:sp>
        <p:nvSpPr>
          <p:cNvPr id="12295" name="Rectangle 6"/>
          <p:cNvSpPr>
            <a:spLocks noChangeArrowheads="1"/>
          </p:cNvSpPr>
          <p:nvPr/>
        </p:nvSpPr>
        <p:spPr bwMode="auto">
          <a:xfrm>
            <a:off x="269834" y="4343834"/>
            <a:ext cx="6464460" cy="233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150000"/>
              </a:lnSpc>
              <a:buClr>
                <a:schemeClr val="tx1"/>
              </a:buClr>
              <a:buSzPct val="117000"/>
              <a:buFont typeface="Wingdings" panose="05000000000000000000" pitchFamily="2" charset="2"/>
              <a:buNone/>
            </a:pPr>
            <a:r>
              <a:rPr lang="en-US" altLang="en-US" sz="2000" b="0" dirty="0">
                <a:solidFill>
                  <a:srgbClr val="0033CC"/>
                </a:solidFill>
                <a:latin typeface="Bahnschrift" panose="020B0502040204020203" pitchFamily="34" charset="0"/>
              </a:rPr>
              <a:t>Architecture</a:t>
            </a:r>
            <a:endParaRPr lang="fr-FR" altLang="en-US" sz="2000" b="0" dirty="0">
              <a:solidFill>
                <a:srgbClr val="0033CC"/>
              </a:solidFill>
              <a:latin typeface="Bahnschrift" panose="020B0502040204020203" pitchFamily="34" charset="0"/>
            </a:endParaRPr>
          </a:p>
          <a:p>
            <a:pPr algn="just">
              <a:lnSpc>
                <a:spcPct val="150000"/>
              </a:lnSpc>
              <a:buClr>
                <a:schemeClr val="tx1"/>
              </a:buClr>
              <a:buSzPct val="117000"/>
              <a:buFont typeface="Wingdings" panose="05000000000000000000" pitchFamily="2" charset="2"/>
              <a:buNone/>
            </a:pPr>
            <a:r>
              <a:rPr lang="fr-FR" altLang="en-US" sz="2000" b="0" dirty="0">
                <a:solidFill>
                  <a:srgbClr val="0033CC"/>
                </a:solidFill>
                <a:latin typeface="Bahnschrift" panose="020B0502040204020203" pitchFamily="34" charset="0"/>
              </a:rPr>
              <a:t>User Agent</a:t>
            </a:r>
          </a:p>
          <a:p>
            <a:pPr algn="just">
              <a:lnSpc>
                <a:spcPct val="150000"/>
              </a:lnSpc>
              <a:buClr>
                <a:schemeClr val="tx1"/>
              </a:buClr>
              <a:buSzPct val="117000"/>
              <a:buFont typeface="Wingdings" panose="05000000000000000000" pitchFamily="2" charset="2"/>
              <a:buNone/>
            </a:pPr>
            <a:r>
              <a:rPr lang="fr-FR" altLang="en-US" sz="2000" b="0" dirty="0">
                <a:solidFill>
                  <a:srgbClr val="0033CC"/>
                </a:solidFill>
                <a:latin typeface="Bahnschrift" panose="020B0502040204020203" pitchFamily="34" charset="0"/>
              </a:rPr>
              <a:t>Message Transfer Agent: SMTP</a:t>
            </a:r>
          </a:p>
          <a:p>
            <a:pPr algn="just">
              <a:lnSpc>
                <a:spcPct val="150000"/>
              </a:lnSpc>
              <a:buClr>
                <a:schemeClr val="tx1"/>
              </a:buClr>
              <a:buSzPct val="117000"/>
              <a:buFont typeface="Wingdings" panose="05000000000000000000" pitchFamily="2" charset="2"/>
              <a:buNone/>
            </a:pPr>
            <a:r>
              <a:rPr lang="en-US" altLang="en-US" sz="2000" b="0" dirty="0">
                <a:solidFill>
                  <a:srgbClr val="0033CC"/>
                </a:solidFill>
                <a:latin typeface="Bahnschrift" panose="020B0502040204020203" pitchFamily="34" charset="0"/>
              </a:rPr>
              <a:t>Message Access Agent: POP and IMAP</a:t>
            </a:r>
          </a:p>
          <a:p>
            <a:pPr algn="just">
              <a:lnSpc>
                <a:spcPct val="150000"/>
              </a:lnSpc>
              <a:buClr>
                <a:schemeClr val="tx1"/>
              </a:buClr>
              <a:buSzPct val="117000"/>
              <a:buFont typeface="Wingdings" panose="05000000000000000000" pitchFamily="2" charset="2"/>
              <a:buNone/>
            </a:pPr>
            <a:r>
              <a:rPr lang="en-US" altLang="en-US" sz="2000" b="0" dirty="0">
                <a:solidFill>
                  <a:srgbClr val="0033CC"/>
                </a:solidFill>
                <a:latin typeface="Bahnschrift" panose="020B0502040204020203" pitchFamily="34" charset="0"/>
              </a:rPr>
              <a:t>Web-Based Mail</a:t>
            </a:r>
          </a:p>
        </p:txBody>
      </p:sp>
      <p:sp>
        <p:nvSpPr>
          <p:cNvPr id="857095" name="Text Box 7"/>
          <p:cNvSpPr txBox="1">
            <a:spLocks noChangeArrowheads="1"/>
          </p:cNvSpPr>
          <p:nvPr/>
        </p:nvSpPr>
        <p:spPr bwMode="auto">
          <a:xfrm>
            <a:off x="2066338" y="3907785"/>
            <a:ext cx="4958409" cy="492443"/>
          </a:xfrm>
          <a:prstGeom prst="rect">
            <a:avLst/>
          </a:prstGeom>
          <a:noFill/>
          <a:ln w="76200" algn="ctr">
            <a:noFill/>
            <a:miter lim="800000"/>
            <a:headEnd/>
            <a:tailEnd/>
          </a:ln>
          <a:effectLst/>
        </p:spPr>
        <p:txBody>
          <a:bodyPr wrap="none">
            <a:spAutoFit/>
          </a:bodyPr>
          <a:lstStyle/>
          <a:p>
            <a:pPr algn="ctr">
              <a:defRPr/>
            </a:pPr>
            <a:r>
              <a:rPr lang="en-US" sz="2600" dirty="0">
                <a:solidFill>
                  <a:srgbClr val="FF0000"/>
                </a:solidFill>
                <a:latin typeface="Bahnschrift" panose="020B0502040204020203" pitchFamily="34" charset="0"/>
              </a:rPr>
              <a:t>Topics discussed in this section:</a:t>
            </a:r>
          </a:p>
        </p:txBody>
      </p:sp>
    </p:spTree>
    <p:extLst>
      <p:ext uri="{BB962C8B-B14F-4D97-AF65-F5344CB8AC3E}">
        <p14:creationId xmlns:p14="http://schemas.microsoft.com/office/powerpoint/2010/main" val="460737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lgn="just">
              <a:lnSpc>
                <a:spcPct val="150000"/>
              </a:lnSpc>
            </a:pPr>
            <a:r>
              <a:rPr lang="en-US" altLang="zh-CN" sz="2400" dirty="0">
                <a:ea typeface="宋体" panose="02010600030101010101" pitchFamily="2" charset="-122"/>
              </a:rPr>
              <a:t>telnet </a:t>
            </a:r>
            <a:r>
              <a:rPr lang="en-US" altLang="zh-CN" sz="2400" dirty="0" err="1">
                <a:ea typeface="宋体" panose="02010600030101010101" pitchFamily="2" charset="-122"/>
              </a:rPr>
              <a:t>servername</a:t>
            </a:r>
            <a:r>
              <a:rPr lang="en-US" altLang="zh-CN" sz="2400" dirty="0">
                <a:ea typeface="宋体" panose="02010600030101010101" pitchFamily="2" charset="-122"/>
              </a:rPr>
              <a:t> 25</a:t>
            </a:r>
          </a:p>
          <a:p>
            <a:pPr algn="just">
              <a:lnSpc>
                <a:spcPct val="150000"/>
              </a:lnSpc>
            </a:pPr>
            <a:r>
              <a:rPr lang="en-US" altLang="zh-CN" sz="2400" dirty="0">
                <a:ea typeface="宋体" panose="02010600030101010101" pitchFamily="2" charset="-122"/>
              </a:rPr>
              <a:t>see 220 reply from server</a:t>
            </a:r>
          </a:p>
          <a:p>
            <a:pPr algn="just">
              <a:lnSpc>
                <a:spcPct val="150000"/>
              </a:lnSpc>
            </a:pPr>
            <a:r>
              <a:rPr lang="en-US" altLang="zh-CN" sz="2400" dirty="0">
                <a:ea typeface="宋体" panose="02010600030101010101" pitchFamily="2" charset="-122"/>
              </a:rPr>
              <a:t>enter HELO, MAIL FROM, RCPT TO, DATA, QUIT commands </a:t>
            </a:r>
          </a:p>
          <a:p>
            <a:pPr lvl="1" algn="just">
              <a:lnSpc>
                <a:spcPct val="150000"/>
              </a:lnSpc>
            </a:pPr>
            <a:r>
              <a:rPr lang="en-US" altLang="zh-CN" dirty="0">
                <a:ea typeface="宋体" panose="02010600030101010101" pitchFamily="2" charset="-122"/>
              </a:rPr>
              <a:t>“mail from” the domain may need to be existed</a:t>
            </a:r>
          </a:p>
          <a:p>
            <a:pPr lvl="1" algn="just">
              <a:lnSpc>
                <a:spcPct val="150000"/>
              </a:lnSpc>
            </a:pPr>
            <a:r>
              <a:rPr lang="en-US" altLang="zh-CN" dirty="0">
                <a:ea typeface="宋体" panose="02010600030101010101" pitchFamily="2" charset="-122"/>
              </a:rPr>
              <a:t>“</a:t>
            </a:r>
            <a:r>
              <a:rPr lang="en-US" altLang="zh-CN" dirty="0" err="1">
                <a:ea typeface="宋体" panose="02010600030101010101" pitchFamily="2" charset="-122"/>
              </a:rPr>
              <a:t>rcpt</a:t>
            </a:r>
            <a:r>
              <a:rPr lang="en-US" altLang="zh-CN" dirty="0">
                <a:ea typeface="宋体" panose="02010600030101010101" pitchFamily="2" charset="-122"/>
              </a:rPr>
              <a:t> to” the user needs to be existed</a:t>
            </a:r>
          </a:p>
          <a:p>
            <a:pPr lvl="1" algn="just">
              <a:lnSpc>
                <a:spcPct val="150000"/>
              </a:lnSpc>
            </a:pPr>
            <a:r>
              <a:rPr lang="en-US" altLang="zh-CN" dirty="0">
                <a:ea typeface="宋体" panose="02010600030101010101" pitchFamily="2" charset="-122"/>
              </a:rPr>
              <a:t>A mail server may or may not support “</a:t>
            </a:r>
            <a:r>
              <a:rPr lang="en-US" altLang="zh-CN" dirty="0">
                <a:solidFill>
                  <a:srgbClr val="FF0000"/>
                </a:solidFill>
                <a:ea typeface="宋体" panose="02010600030101010101" pitchFamily="2" charset="-122"/>
              </a:rPr>
              <a:t>relay</a:t>
            </a:r>
            <a:r>
              <a:rPr lang="en-US" altLang="zh-CN" dirty="0">
                <a:ea typeface="宋体" panose="02010600030101010101" pitchFamily="2" charset="-122"/>
              </a:rPr>
              <a:t>”</a:t>
            </a:r>
          </a:p>
          <a:p>
            <a:pPr algn="just">
              <a:lnSpc>
                <a:spcPct val="150000"/>
              </a:lnSpc>
              <a:buFont typeface="ZapfDingbats" pitchFamily="82" charset="2"/>
              <a:buNone/>
            </a:pPr>
            <a:r>
              <a:rPr lang="en-US" altLang="zh-CN" sz="1800" dirty="0">
                <a:solidFill>
                  <a:srgbClr val="FF0000"/>
                </a:solidFill>
                <a:ea typeface="宋体" panose="02010600030101010101" pitchFamily="2" charset="-122"/>
              </a:rPr>
              <a:t>Enable you send email without using email user agent</a:t>
            </a:r>
          </a:p>
          <a:p>
            <a:pPr algn="just">
              <a:lnSpc>
                <a:spcPct val="150000"/>
              </a:lnSpc>
              <a:buFont typeface="ZapfDingbats" pitchFamily="82" charset="2"/>
              <a:buNone/>
            </a:pPr>
            <a:endParaRPr lang="en-US" altLang="zh-CN" dirty="0">
              <a:ea typeface="宋体" panose="02010600030101010101" pitchFamily="2" charset="-122"/>
            </a:endParaRPr>
          </a:p>
        </p:txBody>
      </p:sp>
      <p:sp>
        <p:nvSpPr>
          <p:cNvPr id="3686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ctr" anchorCtr="0" compatLnSpc="1">
            <a:prstTxWarp prst="textNoShape">
              <a:avLst/>
            </a:prstTxWarp>
            <a:normAutofit/>
          </a:bodyPr>
          <a:lstStyle/>
          <a:p>
            <a:r>
              <a:rPr lang="en-US" altLang="zh-CN" sz="3200" dirty="0">
                <a:latin typeface="Bahnschrift SemiBold" panose="020B0502040204020203" pitchFamily="34" charset="0"/>
              </a:rPr>
              <a:t>Try SMTP interaction for yourself:</a:t>
            </a:r>
          </a:p>
        </p:txBody>
      </p:sp>
    </p:spTree>
    <p:extLst>
      <p:ext uri="{BB962C8B-B14F-4D97-AF65-F5344CB8AC3E}">
        <p14:creationId xmlns:p14="http://schemas.microsoft.com/office/powerpoint/2010/main" val="3012741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lnSpcReduction="10000"/>
          </a:bodyPr>
          <a:lstStyle/>
          <a:p>
            <a:pPr algn="just">
              <a:lnSpc>
                <a:spcPct val="150000"/>
              </a:lnSpc>
            </a:pPr>
            <a:r>
              <a:rPr lang="en-US" altLang="en-US" sz="2400" dirty="0"/>
              <a:t>An </a:t>
            </a:r>
            <a:r>
              <a:rPr lang="en-US" altLang="en-US" sz="2400" dirty="0">
                <a:solidFill>
                  <a:srgbClr val="FF0000"/>
                </a:solidFill>
              </a:rPr>
              <a:t>open mail relay </a:t>
            </a:r>
            <a:r>
              <a:rPr lang="en-US" altLang="en-US" sz="2400" dirty="0"/>
              <a:t>is an SMTP server configured in such a way that it allows anyone on the Internet to send e-mail through it, not just mail destined to or originating from known users.</a:t>
            </a:r>
          </a:p>
          <a:p>
            <a:pPr algn="just">
              <a:lnSpc>
                <a:spcPct val="150000"/>
              </a:lnSpc>
            </a:pPr>
            <a:r>
              <a:rPr lang="en-US" altLang="en-US" sz="2400" dirty="0"/>
              <a:t>This used to be the default configuration in many mail servers  and it was the way the Internet was initially set up</a:t>
            </a:r>
          </a:p>
          <a:p>
            <a:pPr algn="just">
              <a:lnSpc>
                <a:spcPct val="150000"/>
              </a:lnSpc>
            </a:pPr>
            <a:r>
              <a:rPr lang="en-US" altLang="en-US" sz="2400" dirty="0"/>
              <a:t>But open mail relays have become unpopular due to their exploitation by </a:t>
            </a:r>
            <a:r>
              <a:rPr lang="en-US" altLang="en-US" sz="2400" dirty="0">
                <a:hlinkClick r:id="rId2" tooltip="Spam (electronic)"/>
              </a:rPr>
              <a:t>spammers</a:t>
            </a:r>
            <a:r>
              <a:rPr lang="en-US" altLang="en-US" sz="2400" dirty="0"/>
              <a:t>. Many relays were closed, or were placed on </a:t>
            </a:r>
            <a:r>
              <a:rPr lang="en-US" altLang="en-US" sz="2400" dirty="0">
                <a:hlinkClick r:id="rId3" tooltip="Blacklist (computing)"/>
              </a:rPr>
              <a:t>blacklists</a:t>
            </a:r>
            <a:r>
              <a:rPr lang="en-US" altLang="en-US" sz="2400" dirty="0"/>
              <a:t> by other servers.</a:t>
            </a:r>
          </a:p>
        </p:txBody>
      </p:sp>
      <p:sp>
        <p:nvSpPr>
          <p:cNvPr id="3789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ctr" anchorCtr="0" compatLnSpc="1">
            <a:prstTxWarp prst="textNoShape">
              <a:avLst/>
            </a:prstTxWarp>
            <a:normAutofit/>
          </a:bodyPr>
          <a:lstStyle/>
          <a:p>
            <a:r>
              <a:rPr lang="en-US" altLang="en-US" sz="3200" dirty="0">
                <a:latin typeface="Bahnschrift SemiBold" panose="020B0502040204020203" pitchFamily="34" charset="0"/>
              </a:rPr>
              <a:t>What is “email open relay”?</a:t>
            </a:r>
          </a:p>
        </p:txBody>
      </p:sp>
      <p:sp>
        <p:nvSpPr>
          <p:cNvPr id="37893" name="TextBox 4"/>
          <p:cNvSpPr txBox="1">
            <a:spLocks noChangeArrowheads="1"/>
          </p:cNvSpPr>
          <p:nvPr/>
        </p:nvSpPr>
        <p:spPr bwMode="auto">
          <a:xfrm>
            <a:off x="1698567" y="6375926"/>
            <a:ext cx="57967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500" dirty="0"/>
              <a:t>From </a:t>
            </a:r>
            <a:r>
              <a:rPr lang="en-US" altLang="en-US" sz="1500" dirty="0" err="1"/>
              <a:t>wikipiedia</a:t>
            </a:r>
            <a:r>
              <a:rPr lang="en-US" altLang="en-US" sz="1500" dirty="0"/>
              <a:t>: </a:t>
            </a:r>
            <a:r>
              <a:rPr lang="en-US" altLang="en-US" sz="1500" dirty="0">
                <a:hlinkClick r:id="rId4"/>
              </a:rPr>
              <a:t>http://en.wikipedia.org/wiki/Open_mail_relay</a:t>
            </a:r>
            <a:endParaRPr lang="en-US" altLang="en-US" sz="1500" dirty="0"/>
          </a:p>
          <a:p>
            <a:endParaRPr lang="en-US" altLang="en-US" sz="1500" dirty="0"/>
          </a:p>
        </p:txBody>
      </p:sp>
    </p:spTree>
    <p:extLst>
      <p:ext uri="{BB962C8B-B14F-4D97-AF65-F5344CB8AC3E}">
        <p14:creationId xmlns:p14="http://schemas.microsoft.com/office/powerpoint/2010/main" val="3339439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bwMode="auto">
          <a:xfrm>
            <a:off x="269835" y="1361442"/>
            <a:ext cx="8654246" cy="53347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a:bodyPr>
          <a:lstStyle/>
          <a:p>
            <a:pPr>
              <a:lnSpc>
                <a:spcPct val="150000"/>
              </a:lnSpc>
            </a:pPr>
            <a:r>
              <a:rPr lang="en-US" altLang="zh-CN" dirty="0">
                <a:ea typeface="宋体" panose="02010600030101010101" pitchFamily="2" charset="-122"/>
              </a:rPr>
              <a:t>EECS email server: longwood.eecs.ucf.edu</a:t>
            </a:r>
          </a:p>
          <a:p>
            <a:pPr>
              <a:lnSpc>
                <a:spcPct val="150000"/>
              </a:lnSpc>
            </a:pPr>
            <a:r>
              <a:rPr lang="en-US" altLang="zh-CN" dirty="0">
                <a:ea typeface="宋体" panose="02010600030101010101" pitchFamily="2" charset="-122"/>
              </a:rPr>
              <a:t>Before this year, CS email server supports relay from inside campus</a:t>
            </a:r>
          </a:p>
          <a:p>
            <a:pPr lvl="1">
              <a:lnSpc>
                <a:spcPct val="150000"/>
              </a:lnSpc>
            </a:pPr>
            <a:r>
              <a:rPr lang="en-US" altLang="zh-CN" sz="2800" dirty="0">
                <a:ea typeface="宋体" panose="02010600030101010101" pitchFamily="2" charset="-122"/>
              </a:rPr>
              <a:t>You can use telnet to send manual email from any computer inside campus network</a:t>
            </a:r>
          </a:p>
          <a:p>
            <a:pPr lvl="1">
              <a:lnSpc>
                <a:spcPct val="150000"/>
              </a:lnSpc>
            </a:pPr>
            <a:r>
              <a:rPr lang="en-US" altLang="zh-CN" sz="2800" dirty="0">
                <a:ea typeface="宋体" panose="02010600030101010101" pitchFamily="2" charset="-122"/>
              </a:rPr>
              <a:t>Now it is more restrict, only support relay from some fixed computers (such as </a:t>
            </a:r>
            <a:r>
              <a:rPr lang="en-US" altLang="zh-CN" sz="2800" dirty="0" err="1">
                <a:ea typeface="宋体" panose="02010600030101010101" pitchFamily="2" charset="-122"/>
              </a:rPr>
              <a:t>eustis</a:t>
            </a:r>
            <a:r>
              <a:rPr lang="en-US" altLang="zh-CN" sz="2800" dirty="0">
                <a:ea typeface="宋体" panose="02010600030101010101" pitchFamily="2" charset="-122"/>
              </a:rPr>
              <a:t> Unix machine)</a:t>
            </a:r>
          </a:p>
          <a:p>
            <a:pPr lvl="1">
              <a:lnSpc>
                <a:spcPct val="150000"/>
              </a:lnSpc>
            </a:pPr>
            <a:r>
              <a:rPr lang="en-US" altLang="zh-CN" sz="2800" dirty="0">
                <a:solidFill>
                  <a:srgbClr val="FF0000"/>
                </a:solidFill>
                <a:ea typeface="宋体" panose="02010600030101010101" pitchFamily="2" charset="-122"/>
              </a:rPr>
              <a:t>Eustis machine:  eustis.eecs.ucf.edu</a:t>
            </a:r>
          </a:p>
        </p:txBody>
      </p:sp>
      <p:sp>
        <p:nvSpPr>
          <p:cNvPr id="3891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ctr" anchorCtr="0" compatLnSpc="1">
            <a:prstTxWarp prst="textNoShape">
              <a:avLst/>
            </a:prstTxWarp>
            <a:normAutofit/>
          </a:bodyPr>
          <a:lstStyle/>
          <a:p>
            <a:r>
              <a:rPr lang="en-US" altLang="en-US" sz="3200" dirty="0">
                <a:latin typeface="Bahnschrift SemiBold" panose="020B0502040204020203" pitchFamily="34" charset="0"/>
              </a:rPr>
              <a:t>Email Server in Our Department</a:t>
            </a:r>
          </a:p>
        </p:txBody>
      </p:sp>
    </p:spTree>
    <p:extLst>
      <p:ext uri="{BB962C8B-B14F-4D97-AF65-F5344CB8AC3E}">
        <p14:creationId xmlns:p14="http://schemas.microsoft.com/office/powerpoint/2010/main" val="190089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ltLang="en-US" dirty="0">
                <a:effectLst/>
                <a:latin typeface="Times New Roman" panose="02020603050405020304" pitchFamily="18" charset="0"/>
              </a:rPr>
            </a:br>
            <a:r>
              <a:rPr lang="en-US" altLang="en-US" sz="3600" dirty="0">
                <a:latin typeface="Bahnschrift SemiBold" panose="020B0502040204020203" pitchFamily="34" charset="0"/>
              </a:rPr>
              <a:t>NOTES:  Ethnical Issue on Manual Sending Email</a:t>
            </a:r>
            <a:br>
              <a:rPr lang="en-US" altLang="en-US" sz="2100" i="1" dirty="0">
                <a:effectLst/>
                <a:latin typeface="Times New Roman" panose="02020603050405020304" pitchFamily="18" charset="0"/>
              </a:rPr>
            </a:br>
            <a:endParaRPr lang="en-US" dirty="0">
              <a:effectLst/>
            </a:endParaRPr>
          </a:p>
        </p:txBody>
      </p:sp>
      <p:sp>
        <p:nvSpPr>
          <p:cNvPr id="39943" name="Text Box 3"/>
          <p:cNvSpPr txBox="1">
            <a:spLocks noChangeArrowheads="1"/>
          </p:cNvSpPr>
          <p:nvPr/>
        </p:nvSpPr>
        <p:spPr bwMode="auto">
          <a:xfrm>
            <a:off x="269834" y="1508761"/>
            <a:ext cx="8654246" cy="259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3200" b="1">
                <a:solidFill>
                  <a:schemeClr val="tx1"/>
                </a:solidFill>
                <a:latin typeface="Arial" panose="020B0604020202020204" pitchFamily="34" charset="0"/>
              </a:defRPr>
            </a:lvl1pPr>
            <a:lvl2pPr marL="514350" indent="-5143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lvl="1">
              <a:lnSpc>
                <a:spcPct val="150000"/>
              </a:lnSpc>
              <a:buFont typeface="Arial" panose="020B0604020202020204" pitchFamily="34" charset="0"/>
              <a:buChar char="•"/>
            </a:pPr>
            <a:r>
              <a:rPr lang="en-US" altLang="en-US" sz="2800" b="0" dirty="0">
                <a:latin typeface="Bahnschrift" panose="020B0502040204020203" pitchFamily="34" charset="0"/>
              </a:rPr>
              <a:t>Do not try to use telnet on department email server except for the homework!</a:t>
            </a:r>
          </a:p>
          <a:p>
            <a:pPr lvl="1">
              <a:lnSpc>
                <a:spcPct val="150000"/>
              </a:lnSpc>
              <a:buFont typeface="Arial" panose="020B0604020202020204" pitchFamily="34" charset="0"/>
              <a:buChar char="•"/>
            </a:pPr>
            <a:r>
              <a:rPr lang="en-US" altLang="en-US" sz="2800" b="0" dirty="0">
                <a:latin typeface="Bahnschrift" panose="020B0502040204020203" pitchFamily="34" charset="0"/>
              </a:rPr>
              <a:t>Do not try to use it to spam your friends without upfront notice!</a:t>
            </a:r>
          </a:p>
        </p:txBody>
      </p:sp>
    </p:spTree>
    <p:extLst>
      <p:ext uri="{BB962C8B-B14F-4D97-AF65-F5344CB8AC3E}">
        <p14:creationId xmlns:p14="http://schemas.microsoft.com/office/powerpoint/2010/main" val="1368411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altLang="en-US" sz="2100" dirty="0">
                <a:effectLst/>
                <a:latin typeface="Bahnschrift" panose="020B0502040204020203"/>
              </a:rPr>
            </a:br>
            <a:r>
              <a:rPr lang="en-US" altLang="en-US" sz="3200" dirty="0">
                <a:latin typeface="Bahnschrift SemiBold" panose="020B0502040204020203" pitchFamily="34" charset="0"/>
              </a:rPr>
              <a:t>POP3 (Post Office Protocol) and IMAP4 (Internet Mail Access Protocol)</a:t>
            </a:r>
            <a:br>
              <a:rPr lang="en-US" altLang="en-US" sz="3200" dirty="0">
                <a:latin typeface="Bahnschrift SemiBold" panose="020B0502040204020203" pitchFamily="34" charset="0"/>
              </a:rPr>
            </a:br>
            <a:endParaRPr lang="en-US" sz="3200" dirty="0">
              <a:latin typeface="Bahnschrift SemiBold" panose="020B0502040204020203" pitchFamily="34" charset="0"/>
            </a:endParaRPr>
          </a:p>
        </p:txBody>
      </p:sp>
      <p:pic>
        <p:nvPicPr>
          <p:cNvPr id="4096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983" y="1959531"/>
            <a:ext cx="7420034" cy="3147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4847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latin typeface="Bahnschrift SemiBold" panose="020B0502040204020203" pitchFamily="34" charset="0"/>
              </a:rPr>
              <a:t>The exchange of commands and responses in POP3</a:t>
            </a:r>
            <a:endParaRPr lang="en-US" sz="3200" dirty="0">
              <a:latin typeface="Bahnschrift SemiBold" panose="020B0502040204020203" pitchFamily="34" charset="0"/>
            </a:endParaRPr>
          </a:p>
        </p:txBody>
      </p:sp>
      <p:pic>
        <p:nvPicPr>
          <p:cNvPr id="4199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81" y="1449100"/>
            <a:ext cx="4444837" cy="5197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72724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bwMode="auto">
          <a:xfrm>
            <a:off x="269834" y="1361442"/>
            <a:ext cx="8874165" cy="525037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ZapfDingbats" pitchFamily="82" charset="2"/>
              <a:buNone/>
            </a:pPr>
            <a:r>
              <a:rPr lang="en-US" altLang="zh-CN" sz="1800" dirty="0">
                <a:solidFill>
                  <a:srgbClr val="FF0000"/>
                </a:solidFill>
                <a:ea typeface="宋体" panose="02010600030101010101" pitchFamily="2" charset="-122"/>
              </a:rPr>
              <a:t>authorization phase</a:t>
            </a:r>
            <a:endParaRPr lang="en-US" altLang="zh-CN" sz="1500" dirty="0">
              <a:ea typeface="宋体" panose="02010600030101010101" pitchFamily="2" charset="-122"/>
            </a:endParaRPr>
          </a:p>
          <a:p>
            <a:r>
              <a:rPr lang="en-US" altLang="zh-CN" sz="1500" dirty="0">
                <a:ea typeface="宋体" panose="02010600030101010101" pitchFamily="2" charset="-122"/>
              </a:rPr>
              <a:t>client commands: </a:t>
            </a:r>
          </a:p>
          <a:p>
            <a:pPr lvl="1"/>
            <a:r>
              <a:rPr lang="en-US" altLang="zh-CN" sz="1500" b="1" dirty="0">
                <a:latin typeface="Courier New" panose="02070309020205020404" pitchFamily="49" charset="0"/>
                <a:ea typeface="宋体" panose="02010600030101010101" pitchFamily="2" charset="-122"/>
              </a:rPr>
              <a:t>user:</a:t>
            </a:r>
            <a:r>
              <a:rPr lang="en-US" altLang="zh-CN" sz="1500" dirty="0">
                <a:ea typeface="宋体" panose="02010600030101010101" pitchFamily="2" charset="-122"/>
              </a:rPr>
              <a:t> declare username</a:t>
            </a:r>
          </a:p>
          <a:p>
            <a:pPr lvl="1"/>
            <a:r>
              <a:rPr lang="en-US" altLang="zh-CN" sz="1500" b="1" dirty="0">
                <a:latin typeface="Courier New" panose="02070309020205020404" pitchFamily="49" charset="0"/>
                <a:ea typeface="宋体" panose="02010600030101010101" pitchFamily="2" charset="-122"/>
              </a:rPr>
              <a:t>pass:</a:t>
            </a:r>
            <a:r>
              <a:rPr lang="en-US" altLang="zh-CN" sz="1500" dirty="0">
                <a:ea typeface="宋体" panose="02010600030101010101" pitchFamily="2" charset="-122"/>
              </a:rPr>
              <a:t> password</a:t>
            </a:r>
          </a:p>
          <a:p>
            <a:r>
              <a:rPr lang="en-US" altLang="zh-CN" sz="1500" dirty="0">
                <a:ea typeface="宋体" panose="02010600030101010101" pitchFamily="2" charset="-122"/>
              </a:rPr>
              <a:t>server responses</a:t>
            </a:r>
          </a:p>
          <a:p>
            <a:pPr lvl="1"/>
            <a:r>
              <a:rPr lang="en-US" altLang="zh-CN" sz="1500" b="1" dirty="0">
                <a:latin typeface="Courier New" panose="02070309020205020404" pitchFamily="49" charset="0"/>
                <a:ea typeface="宋体" panose="02010600030101010101" pitchFamily="2" charset="-122"/>
              </a:rPr>
              <a:t>+OK</a:t>
            </a:r>
          </a:p>
          <a:p>
            <a:pPr lvl="1"/>
            <a:r>
              <a:rPr lang="en-US" altLang="zh-CN" sz="1500" b="1" dirty="0">
                <a:latin typeface="Courier New" panose="02070309020205020404" pitchFamily="49" charset="0"/>
                <a:ea typeface="宋体" panose="02010600030101010101" pitchFamily="2" charset="-122"/>
              </a:rPr>
              <a:t>-ERR</a:t>
            </a:r>
            <a:endParaRPr lang="en-US" altLang="zh-CN" sz="1350" dirty="0">
              <a:ea typeface="宋体" panose="02010600030101010101" pitchFamily="2" charset="-122"/>
            </a:endParaRPr>
          </a:p>
          <a:p>
            <a:pPr>
              <a:buFont typeface="ZapfDingbats" pitchFamily="82" charset="2"/>
              <a:buNone/>
            </a:pPr>
            <a:r>
              <a:rPr lang="en-US" altLang="zh-CN" sz="1800" dirty="0">
                <a:solidFill>
                  <a:srgbClr val="FF0000"/>
                </a:solidFill>
                <a:ea typeface="宋体" panose="02010600030101010101" pitchFamily="2" charset="-122"/>
              </a:rPr>
              <a:t>transaction phase, </a:t>
            </a:r>
            <a:r>
              <a:rPr lang="en-US" altLang="zh-CN" sz="1500" dirty="0">
                <a:solidFill>
                  <a:schemeClr val="tx2"/>
                </a:solidFill>
                <a:ea typeface="宋体" panose="02010600030101010101" pitchFamily="2" charset="-122"/>
              </a:rPr>
              <a:t>client:</a:t>
            </a:r>
            <a:endParaRPr lang="en-US" altLang="zh-CN" sz="1500" dirty="0">
              <a:ea typeface="宋体" panose="02010600030101010101" pitchFamily="2" charset="-122"/>
            </a:endParaRPr>
          </a:p>
          <a:p>
            <a:r>
              <a:rPr lang="en-US" altLang="zh-CN" sz="1500" b="1" dirty="0">
                <a:latin typeface="Courier New" panose="02070309020205020404" pitchFamily="49" charset="0"/>
                <a:ea typeface="宋体" panose="02010600030101010101" pitchFamily="2" charset="-122"/>
              </a:rPr>
              <a:t>list:</a:t>
            </a:r>
            <a:r>
              <a:rPr lang="en-US" altLang="zh-CN" sz="1500" dirty="0">
                <a:ea typeface="宋体" panose="02010600030101010101" pitchFamily="2" charset="-122"/>
              </a:rPr>
              <a:t> list message numbers</a:t>
            </a:r>
          </a:p>
          <a:p>
            <a:r>
              <a:rPr lang="en-US" altLang="zh-CN" sz="1500" b="1" dirty="0" err="1">
                <a:latin typeface="Courier New" panose="02070309020205020404" pitchFamily="49" charset="0"/>
                <a:ea typeface="宋体" panose="02010600030101010101" pitchFamily="2" charset="-122"/>
              </a:rPr>
              <a:t>retr</a:t>
            </a:r>
            <a:r>
              <a:rPr lang="en-US" altLang="zh-CN" sz="1500" b="1" dirty="0">
                <a:latin typeface="Courier New" panose="02070309020205020404" pitchFamily="49" charset="0"/>
                <a:ea typeface="宋体" panose="02010600030101010101" pitchFamily="2" charset="-122"/>
              </a:rPr>
              <a:t>:</a:t>
            </a:r>
            <a:r>
              <a:rPr lang="en-US" altLang="zh-CN" sz="1500" dirty="0">
                <a:ea typeface="宋体" panose="02010600030101010101" pitchFamily="2" charset="-122"/>
              </a:rPr>
              <a:t> retrieve message by number</a:t>
            </a:r>
          </a:p>
          <a:p>
            <a:r>
              <a:rPr lang="en-US" altLang="zh-CN" sz="1500" b="1" dirty="0">
                <a:latin typeface="Courier New" panose="02070309020205020404" pitchFamily="49" charset="0"/>
                <a:ea typeface="宋体" panose="02010600030101010101" pitchFamily="2" charset="-122"/>
              </a:rPr>
              <a:t>dele:</a:t>
            </a:r>
            <a:r>
              <a:rPr lang="en-US" altLang="zh-CN" sz="1500" dirty="0">
                <a:ea typeface="宋体" panose="02010600030101010101" pitchFamily="2" charset="-122"/>
              </a:rPr>
              <a:t> delete</a:t>
            </a:r>
          </a:p>
          <a:p>
            <a:r>
              <a:rPr lang="en-US" altLang="zh-CN" sz="1500" b="1" dirty="0">
                <a:latin typeface="Courier New" panose="02070309020205020404" pitchFamily="49" charset="0"/>
                <a:ea typeface="宋体" panose="02010600030101010101" pitchFamily="2" charset="-122"/>
              </a:rPr>
              <a:t>quit</a:t>
            </a:r>
            <a:endParaRPr lang="en-US" altLang="zh-CN" sz="1500" dirty="0">
              <a:ea typeface="宋体" panose="02010600030101010101" pitchFamily="2" charset="-122"/>
            </a:endParaRPr>
          </a:p>
        </p:txBody>
      </p:sp>
      <p:sp>
        <p:nvSpPr>
          <p:cNvPr id="43011"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ctr" anchorCtr="0" compatLnSpc="1">
            <a:prstTxWarp prst="textNoShape">
              <a:avLst/>
            </a:prstTxWarp>
            <a:normAutofit/>
          </a:bodyPr>
          <a:lstStyle/>
          <a:p>
            <a:r>
              <a:rPr lang="en-US" altLang="zh-CN" sz="3200" dirty="0">
                <a:latin typeface="Bahnschrift SemiBold" panose="020B0502040204020203" pitchFamily="34" charset="0"/>
              </a:rPr>
              <a:t>POP3 protocol (</a:t>
            </a:r>
            <a:r>
              <a:rPr lang="en-US" altLang="zh-CN" sz="3200" dirty="0" err="1">
                <a:latin typeface="Bahnschrift SemiBold" panose="020B0502040204020203" pitchFamily="34" charset="0"/>
              </a:rPr>
              <a:t>tcp</a:t>
            </a:r>
            <a:r>
              <a:rPr lang="en-US" altLang="zh-CN" sz="3200" dirty="0">
                <a:latin typeface="Bahnschrift SemiBold" panose="020B0502040204020203" pitchFamily="34" charset="0"/>
              </a:rPr>
              <a:t>: 110)</a:t>
            </a:r>
          </a:p>
        </p:txBody>
      </p:sp>
      <p:sp>
        <p:nvSpPr>
          <p:cNvPr id="68615" name="Text Box 7"/>
          <p:cNvSpPr txBox="1">
            <a:spLocks noChangeArrowheads="1"/>
          </p:cNvSpPr>
          <p:nvPr/>
        </p:nvSpPr>
        <p:spPr bwMode="auto">
          <a:xfrm>
            <a:off x="4398169" y="2589611"/>
            <a:ext cx="3278462" cy="3070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zh-CN" altLang="en-US" sz="1800">
                <a:latin typeface="Times New Roman" panose="02020603050405020304" pitchFamily="18" charset="0"/>
                <a:ea typeface="宋体" panose="02010600030101010101" pitchFamily="2" charset="-122"/>
              </a:rPr>
              <a:t>         </a:t>
            </a:r>
            <a:r>
              <a:rPr lang="en-US" altLang="zh-CN" sz="1350">
                <a:latin typeface="Courier New" panose="02070309020205020404" pitchFamily="49" charset="0"/>
                <a:ea typeface="宋体" panose="02010600030101010101" pitchFamily="2" charset="-122"/>
              </a:rPr>
              <a:t>C: </a:t>
            </a:r>
            <a:r>
              <a:rPr lang="en-US" altLang="zh-CN" sz="1350">
                <a:solidFill>
                  <a:schemeClr val="accent2"/>
                </a:solidFill>
                <a:latin typeface="Courier New" panose="02070309020205020404" pitchFamily="49" charset="0"/>
                <a:ea typeface="宋体" panose="02010600030101010101" pitchFamily="2" charset="-122"/>
              </a:rPr>
              <a:t>list</a:t>
            </a:r>
            <a:r>
              <a:rPr lang="en-US" altLang="zh-CN" sz="1350">
                <a:latin typeface="Courier New" panose="02070309020205020404" pitchFamily="49" charset="0"/>
                <a:ea typeface="宋体" panose="02010600030101010101" pitchFamily="2" charset="-122"/>
              </a:rPr>
              <a:t> </a:t>
            </a:r>
          </a:p>
          <a:p>
            <a:r>
              <a:rPr lang="en-US" altLang="zh-CN" sz="1350">
                <a:latin typeface="Courier New" panose="02070309020205020404" pitchFamily="49" charset="0"/>
                <a:ea typeface="宋体" panose="02010600030101010101" pitchFamily="2" charset="-122"/>
              </a:rPr>
              <a:t>     S: 1 498 </a:t>
            </a:r>
          </a:p>
          <a:p>
            <a:r>
              <a:rPr lang="en-US" altLang="zh-CN" sz="1350">
                <a:latin typeface="Courier New" panose="02070309020205020404" pitchFamily="49" charset="0"/>
                <a:ea typeface="宋体" panose="02010600030101010101" pitchFamily="2" charset="-122"/>
              </a:rPr>
              <a:t>     S: 2 912 </a:t>
            </a:r>
          </a:p>
          <a:p>
            <a:r>
              <a:rPr lang="en-US" altLang="zh-CN" sz="1350">
                <a:latin typeface="Courier New" panose="02070309020205020404" pitchFamily="49" charset="0"/>
                <a:ea typeface="宋体" panose="02010600030101010101" pitchFamily="2" charset="-122"/>
              </a:rPr>
              <a:t>     S: . </a:t>
            </a:r>
          </a:p>
          <a:p>
            <a:r>
              <a:rPr lang="en-US" altLang="zh-CN" sz="1350">
                <a:latin typeface="Courier New" panose="02070309020205020404" pitchFamily="49" charset="0"/>
                <a:ea typeface="宋体" panose="02010600030101010101" pitchFamily="2" charset="-122"/>
              </a:rPr>
              <a:t>     C: </a:t>
            </a:r>
            <a:r>
              <a:rPr lang="en-US" altLang="zh-CN" sz="1350">
                <a:solidFill>
                  <a:schemeClr val="accent2"/>
                </a:solidFill>
                <a:latin typeface="Courier New" panose="02070309020205020404" pitchFamily="49" charset="0"/>
                <a:ea typeface="宋体" panose="02010600030101010101" pitchFamily="2" charset="-122"/>
              </a:rPr>
              <a:t>retr 1</a:t>
            </a:r>
            <a:r>
              <a:rPr lang="en-US" altLang="zh-CN" sz="1350">
                <a:latin typeface="Courier New" panose="02070309020205020404" pitchFamily="49" charset="0"/>
                <a:ea typeface="宋体" panose="02010600030101010101" pitchFamily="2" charset="-122"/>
              </a:rPr>
              <a:t> </a:t>
            </a:r>
          </a:p>
          <a:p>
            <a:r>
              <a:rPr lang="en-US" altLang="zh-CN" sz="1350">
                <a:latin typeface="Courier New" panose="02070309020205020404" pitchFamily="49" charset="0"/>
                <a:ea typeface="宋体" panose="02010600030101010101" pitchFamily="2" charset="-122"/>
              </a:rPr>
              <a:t>     S: &lt;message 1 contents&gt;</a:t>
            </a:r>
          </a:p>
          <a:p>
            <a:r>
              <a:rPr lang="en-US" altLang="zh-CN" sz="1350">
                <a:latin typeface="Courier New" panose="02070309020205020404" pitchFamily="49" charset="0"/>
                <a:ea typeface="宋体" panose="02010600030101010101" pitchFamily="2" charset="-122"/>
              </a:rPr>
              <a:t>     S: . </a:t>
            </a:r>
          </a:p>
          <a:p>
            <a:r>
              <a:rPr lang="en-US" altLang="zh-CN" sz="1350">
                <a:latin typeface="Courier New" panose="02070309020205020404" pitchFamily="49" charset="0"/>
                <a:ea typeface="宋体" panose="02010600030101010101" pitchFamily="2" charset="-122"/>
              </a:rPr>
              <a:t>     C: </a:t>
            </a:r>
            <a:r>
              <a:rPr lang="en-US" altLang="zh-CN" sz="1350">
                <a:solidFill>
                  <a:schemeClr val="accent2"/>
                </a:solidFill>
                <a:latin typeface="Courier New" panose="02070309020205020404" pitchFamily="49" charset="0"/>
                <a:ea typeface="宋体" panose="02010600030101010101" pitchFamily="2" charset="-122"/>
              </a:rPr>
              <a:t>dele 1</a:t>
            </a:r>
            <a:r>
              <a:rPr lang="en-US" altLang="zh-CN" sz="1350">
                <a:latin typeface="Courier New" panose="02070309020205020404" pitchFamily="49" charset="0"/>
                <a:ea typeface="宋体" panose="02010600030101010101" pitchFamily="2" charset="-122"/>
              </a:rPr>
              <a:t> </a:t>
            </a:r>
          </a:p>
          <a:p>
            <a:r>
              <a:rPr lang="en-US" altLang="zh-CN" sz="1350">
                <a:latin typeface="Courier New" panose="02070309020205020404" pitchFamily="49" charset="0"/>
                <a:ea typeface="宋体" panose="02010600030101010101" pitchFamily="2" charset="-122"/>
              </a:rPr>
              <a:t>     C: </a:t>
            </a:r>
            <a:r>
              <a:rPr lang="en-US" altLang="zh-CN" sz="1350">
                <a:solidFill>
                  <a:schemeClr val="accent2"/>
                </a:solidFill>
                <a:latin typeface="Courier New" panose="02070309020205020404" pitchFamily="49" charset="0"/>
                <a:ea typeface="宋体" panose="02010600030101010101" pitchFamily="2" charset="-122"/>
              </a:rPr>
              <a:t>retr 2</a:t>
            </a:r>
            <a:r>
              <a:rPr lang="en-US" altLang="zh-CN" sz="1350">
                <a:latin typeface="Courier New" panose="02070309020205020404" pitchFamily="49" charset="0"/>
                <a:ea typeface="宋体" panose="02010600030101010101" pitchFamily="2" charset="-122"/>
              </a:rPr>
              <a:t> </a:t>
            </a:r>
          </a:p>
          <a:p>
            <a:r>
              <a:rPr lang="en-US" altLang="zh-CN" sz="1350">
                <a:latin typeface="Courier New" panose="02070309020205020404" pitchFamily="49" charset="0"/>
                <a:ea typeface="宋体" panose="02010600030101010101" pitchFamily="2" charset="-122"/>
              </a:rPr>
              <a:t>     S: &lt;message 1 contents&gt;</a:t>
            </a:r>
          </a:p>
          <a:p>
            <a:r>
              <a:rPr lang="en-US" altLang="zh-CN" sz="1350">
                <a:latin typeface="Courier New" panose="02070309020205020404" pitchFamily="49" charset="0"/>
                <a:ea typeface="宋体" panose="02010600030101010101" pitchFamily="2" charset="-122"/>
              </a:rPr>
              <a:t>     S: . </a:t>
            </a:r>
          </a:p>
          <a:p>
            <a:r>
              <a:rPr lang="en-US" altLang="zh-CN" sz="1350">
                <a:latin typeface="Courier New" panose="02070309020205020404" pitchFamily="49" charset="0"/>
                <a:ea typeface="宋体" panose="02010600030101010101" pitchFamily="2" charset="-122"/>
              </a:rPr>
              <a:t>     C: </a:t>
            </a:r>
            <a:r>
              <a:rPr lang="en-US" altLang="zh-CN" sz="1350">
                <a:solidFill>
                  <a:schemeClr val="accent2"/>
                </a:solidFill>
                <a:latin typeface="Courier New" panose="02070309020205020404" pitchFamily="49" charset="0"/>
                <a:ea typeface="宋体" panose="02010600030101010101" pitchFamily="2" charset="-122"/>
              </a:rPr>
              <a:t>dele 2</a:t>
            </a:r>
            <a:r>
              <a:rPr lang="en-US" altLang="zh-CN" sz="1350">
                <a:latin typeface="Courier New" panose="02070309020205020404" pitchFamily="49" charset="0"/>
                <a:ea typeface="宋体" panose="02010600030101010101" pitchFamily="2" charset="-122"/>
              </a:rPr>
              <a:t> </a:t>
            </a:r>
          </a:p>
          <a:p>
            <a:r>
              <a:rPr lang="en-US" altLang="zh-CN" sz="1350">
                <a:latin typeface="Courier New" panose="02070309020205020404" pitchFamily="49" charset="0"/>
                <a:ea typeface="宋体" panose="02010600030101010101" pitchFamily="2" charset="-122"/>
              </a:rPr>
              <a:t>     C: </a:t>
            </a:r>
            <a:r>
              <a:rPr lang="en-US" altLang="zh-CN" sz="1350">
                <a:solidFill>
                  <a:schemeClr val="accent2"/>
                </a:solidFill>
                <a:latin typeface="Courier New" panose="02070309020205020404" pitchFamily="49" charset="0"/>
                <a:ea typeface="宋体" panose="02010600030101010101" pitchFamily="2" charset="-122"/>
              </a:rPr>
              <a:t>quit </a:t>
            </a:r>
          </a:p>
          <a:p>
            <a:r>
              <a:rPr lang="en-US" altLang="zh-CN" sz="1350">
                <a:latin typeface="Courier New" panose="02070309020205020404" pitchFamily="49" charset="0"/>
                <a:ea typeface="宋体" panose="02010600030101010101" pitchFamily="2" charset="-122"/>
              </a:rPr>
              <a:t>     S: +OK </a:t>
            </a:r>
            <a:r>
              <a:rPr lang="en-US" altLang="zh-CN" sz="1050">
                <a:latin typeface="Courier New" panose="02070309020205020404" pitchFamily="49" charset="0"/>
                <a:ea typeface="宋体" panose="02010600030101010101" pitchFamily="2" charset="-122"/>
              </a:rPr>
              <a:t>POP3 server signing off</a:t>
            </a:r>
            <a:endParaRPr lang="en-US" altLang="zh-CN" sz="1350">
              <a:latin typeface="Courier New" panose="02070309020205020404" pitchFamily="49" charset="0"/>
              <a:ea typeface="宋体" panose="02010600030101010101" pitchFamily="2" charset="-122"/>
            </a:endParaRPr>
          </a:p>
        </p:txBody>
      </p:sp>
      <p:sp>
        <p:nvSpPr>
          <p:cNvPr id="68618" name="Text Box 10"/>
          <p:cNvSpPr txBox="1">
            <a:spLocks noChangeArrowheads="1"/>
          </p:cNvSpPr>
          <p:nvPr/>
        </p:nvSpPr>
        <p:spPr bwMode="auto">
          <a:xfrm>
            <a:off x="4885135" y="1300163"/>
            <a:ext cx="3054041" cy="1338828"/>
          </a:xfrm>
          <a:prstGeom prst="rect">
            <a:avLst/>
          </a:prstGeom>
          <a:noFill/>
          <a:ln w="9525">
            <a:noFill/>
            <a:miter lim="800000"/>
            <a:headEnd/>
            <a:tailEnd/>
          </a:ln>
          <a:effectLst/>
        </p:spPr>
        <p:txBody>
          <a:bodyPr wrap="none">
            <a:spAutoFit/>
          </a:bodyPr>
          <a:lstStyle/>
          <a:p>
            <a:pPr>
              <a:defRPr/>
            </a:pPr>
            <a:endParaRPr lang="zh-CN" altLang="en-US" sz="1350">
              <a:latin typeface="Courier New" pitchFamily="49" charset="0"/>
              <a:ea typeface="宋体" pitchFamily="2" charset="-122"/>
            </a:endParaRPr>
          </a:p>
          <a:p>
            <a:pPr>
              <a:defRPr/>
            </a:pPr>
            <a:r>
              <a:rPr lang="en-US" altLang="zh-CN" sz="1350">
                <a:latin typeface="Courier New" pitchFamily="49" charset="0"/>
                <a:ea typeface="宋体" pitchFamily="2" charset="-122"/>
              </a:rPr>
              <a:t>S: +OK POP3 server ready </a:t>
            </a:r>
          </a:p>
          <a:p>
            <a:pPr>
              <a:defRPr/>
            </a:pPr>
            <a:r>
              <a:rPr lang="en-US" altLang="zh-CN" sz="1350">
                <a:latin typeface="Courier New" pitchFamily="49" charset="0"/>
                <a:ea typeface="宋体" pitchFamily="2" charset="-122"/>
              </a:rPr>
              <a:t>C: </a:t>
            </a:r>
            <a:r>
              <a:rPr lang="en-US" altLang="zh-CN" sz="1350">
                <a:solidFill>
                  <a:schemeClr val="accent2"/>
                </a:solidFill>
                <a:latin typeface="Courier New" pitchFamily="49" charset="0"/>
                <a:ea typeface="宋体" pitchFamily="2" charset="-122"/>
              </a:rPr>
              <a:t>user bob</a:t>
            </a:r>
            <a:r>
              <a:rPr lang="en-US" altLang="zh-CN" sz="1350">
                <a:latin typeface="Courier New" pitchFamily="49" charset="0"/>
                <a:ea typeface="宋体" pitchFamily="2" charset="-122"/>
              </a:rPr>
              <a:t> </a:t>
            </a:r>
          </a:p>
          <a:p>
            <a:pPr>
              <a:defRPr/>
            </a:pPr>
            <a:r>
              <a:rPr lang="en-US" altLang="zh-CN" sz="1350">
                <a:latin typeface="Courier New" pitchFamily="49" charset="0"/>
                <a:ea typeface="宋体" pitchFamily="2" charset="-122"/>
              </a:rPr>
              <a:t>S: +OK </a:t>
            </a:r>
          </a:p>
          <a:p>
            <a:pPr>
              <a:defRPr/>
            </a:pPr>
            <a:r>
              <a:rPr lang="en-US" altLang="zh-CN" sz="1350">
                <a:latin typeface="Courier New" pitchFamily="49" charset="0"/>
                <a:ea typeface="宋体" pitchFamily="2" charset="-122"/>
              </a:rPr>
              <a:t>C: </a:t>
            </a:r>
            <a:r>
              <a:rPr lang="en-US" altLang="zh-CN" sz="1350">
                <a:solidFill>
                  <a:schemeClr val="accent2"/>
                </a:solidFill>
                <a:effectLst>
                  <a:outerShdw blurRad="38100" dist="38100" dir="2700000" algn="tl">
                    <a:srgbClr val="C0C0C0"/>
                  </a:outerShdw>
                </a:effectLst>
                <a:latin typeface="Courier New" pitchFamily="49" charset="0"/>
                <a:ea typeface="宋体" pitchFamily="2" charset="-122"/>
              </a:rPr>
              <a:t>pass hungry</a:t>
            </a:r>
            <a:r>
              <a:rPr lang="en-US" altLang="zh-CN" sz="1350">
                <a:latin typeface="Courier New" pitchFamily="49" charset="0"/>
                <a:ea typeface="宋体" pitchFamily="2" charset="-122"/>
              </a:rPr>
              <a:t> </a:t>
            </a:r>
          </a:p>
          <a:p>
            <a:pPr>
              <a:defRPr/>
            </a:pPr>
            <a:r>
              <a:rPr lang="en-US" altLang="zh-CN" sz="1350">
                <a:latin typeface="Courier New" pitchFamily="49" charset="0"/>
                <a:ea typeface="宋体" pitchFamily="2" charset="-122"/>
              </a:rPr>
              <a:t>S: +OK</a:t>
            </a:r>
            <a:r>
              <a:rPr lang="en-US" altLang="zh-CN" sz="1050">
                <a:latin typeface="Courier New" pitchFamily="49" charset="0"/>
                <a:ea typeface="宋体" pitchFamily="2" charset="-122"/>
              </a:rPr>
              <a:t> user successfully logged on</a:t>
            </a:r>
            <a:endParaRPr lang="en-US" altLang="zh-CN" sz="1350">
              <a:latin typeface="Times New Roman" pitchFamily="18" charset="0"/>
              <a:ea typeface="宋体" pitchFamily="2" charset="-122"/>
            </a:endParaRPr>
          </a:p>
        </p:txBody>
      </p:sp>
      <p:sp>
        <p:nvSpPr>
          <p:cNvPr id="43015" name="Freeform 11"/>
          <p:cNvSpPr>
            <a:spLocks/>
          </p:cNvSpPr>
          <p:nvPr/>
        </p:nvSpPr>
        <p:spPr bwMode="auto">
          <a:xfrm>
            <a:off x="4872039" y="1493045"/>
            <a:ext cx="278606" cy="1092994"/>
          </a:xfrm>
          <a:custGeom>
            <a:avLst/>
            <a:gdLst>
              <a:gd name="T0" fmla="*/ 2147483647 w 234"/>
              <a:gd name="T1" fmla="*/ 0 h 918"/>
              <a:gd name="T2" fmla="*/ 0 w 234"/>
              <a:gd name="T3" fmla="*/ 0 h 918"/>
              <a:gd name="T4" fmla="*/ 0 w 234"/>
              <a:gd name="T5" fmla="*/ 2147483647 h 918"/>
              <a:gd name="T6" fmla="*/ 2147483647 w 234"/>
              <a:gd name="T7" fmla="*/ 2147483647 h 918"/>
              <a:gd name="T8" fmla="*/ 0 60000 65536"/>
              <a:gd name="T9" fmla="*/ 0 60000 65536"/>
              <a:gd name="T10" fmla="*/ 0 60000 65536"/>
              <a:gd name="T11" fmla="*/ 0 60000 65536"/>
              <a:gd name="T12" fmla="*/ 0 w 234"/>
              <a:gd name="T13" fmla="*/ 0 h 918"/>
              <a:gd name="T14" fmla="*/ 234 w 234"/>
              <a:gd name="T15" fmla="*/ 918 h 918"/>
            </a:gdLst>
            <a:ahLst/>
            <a:cxnLst>
              <a:cxn ang="T8">
                <a:pos x="T0" y="T1"/>
              </a:cxn>
              <a:cxn ang="T9">
                <a:pos x="T2" y="T3"/>
              </a:cxn>
              <a:cxn ang="T10">
                <a:pos x="T4" y="T5"/>
              </a:cxn>
              <a:cxn ang="T11">
                <a:pos x="T6" y="T7"/>
              </a:cxn>
            </a:cxnLst>
            <a:rect l="T12" t="T13" r="T14" b="T15"/>
            <a:pathLst>
              <a:path w="234" h="918">
                <a:moveTo>
                  <a:pt x="234" y="0"/>
                </a:moveTo>
                <a:lnTo>
                  <a:pt x="0" y="0"/>
                </a:lnTo>
                <a:lnTo>
                  <a:pt x="0" y="918"/>
                </a:lnTo>
                <a:lnTo>
                  <a:pt x="228" y="918"/>
                </a:lnTo>
              </a:path>
            </a:pathLst>
          </a:custGeom>
          <a:noFill/>
          <a:ln w="19050" cap="flat"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43016" name="Line 13"/>
          <p:cNvSpPr>
            <a:spLocks noChangeShapeType="1"/>
          </p:cNvSpPr>
          <p:nvPr/>
        </p:nvSpPr>
        <p:spPr bwMode="auto">
          <a:xfrm flipV="1">
            <a:off x="3757614" y="1935957"/>
            <a:ext cx="1050131" cy="17859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68622" name="Freeform 14"/>
          <p:cNvSpPr>
            <a:spLocks/>
          </p:cNvSpPr>
          <p:nvPr/>
        </p:nvSpPr>
        <p:spPr bwMode="auto">
          <a:xfrm>
            <a:off x="4864895" y="2678907"/>
            <a:ext cx="278606" cy="2921794"/>
          </a:xfrm>
          <a:custGeom>
            <a:avLst/>
            <a:gdLst>
              <a:gd name="T0" fmla="*/ 2147483647 w 234"/>
              <a:gd name="T1" fmla="*/ 0 h 918"/>
              <a:gd name="T2" fmla="*/ 0 w 234"/>
              <a:gd name="T3" fmla="*/ 0 h 918"/>
              <a:gd name="T4" fmla="*/ 0 w 234"/>
              <a:gd name="T5" fmla="*/ 2147483647 h 918"/>
              <a:gd name="T6" fmla="*/ 2147483647 w 234"/>
              <a:gd name="T7" fmla="*/ 2147483647 h 918"/>
              <a:gd name="T8" fmla="*/ 0 60000 65536"/>
              <a:gd name="T9" fmla="*/ 0 60000 65536"/>
              <a:gd name="T10" fmla="*/ 0 60000 65536"/>
              <a:gd name="T11" fmla="*/ 0 60000 65536"/>
              <a:gd name="T12" fmla="*/ 0 w 234"/>
              <a:gd name="T13" fmla="*/ 0 h 918"/>
              <a:gd name="T14" fmla="*/ 234 w 234"/>
              <a:gd name="T15" fmla="*/ 918 h 918"/>
            </a:gdLst>
            <a:ahLst/>
            <a:cxnLst>
              <a:cxn ang="T8">
                <a:pos x="T0" y="T1"/>
              </a:cxn>
              <a:cxn ang="T9">
                <a:pos x="T2" y="T3"/>
              </a:cxn>
              <a:cxn ang="T10">
                <a:pos x="T4" y="T5"/>
              </a:cxn>
              <a:cxn ang="T11">
                <a:pos x="T6" y="T7"/>
              </a:cxn>
            </a:cxnLst>
            <a:rect l="T12" t="T13" r="T14" b="T15"/>
            <a:pathLst>
              <a:path w="234" h="918">
                <a:moveTo>
                  <a:pt x="234" y="0"/>
                </a:moveTo>
                <a:lnTo>
                  <a:pt x="0" y="0"/>
                </a:lnTo>
                <a:lnTo>
                  <a:pt x="0" y="918"/>
                </a:lnTo>
                <a:lnTo>
                  <a:pt x="228" y="918"/>
                </a:lnTo>
              </a:path>
            </a:pathLst>
          </a:custGeom>
          <a:noFill/>
          <a:ln w="19050" cap="flat"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68623" name="Line 15"/>
          <p:cNvSpPr>
            <a:spLocks noChangeShapeType="1"/>
          </p:cNvSpPr>
          <p:nvPr/>
        </p:nvSpPr>
        <p:spPr bwMode="auto">
          <a:xfrm flipV="1">
            <a:off x="3507581" y="3821906"/>
            <a:ext cx="1300163" cy="24288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68624" name="Text Box 16"/>
          <p:cNvSpPr txBox="1">
            <a:spLocks noChangeArrowheads="1"/>
          </p:cNvSpPr>
          <p:nvPr/>
        </p:nvSpPr>
        <p:spPr bwMode="auto">
          <a:xfrm>
            <a:off x="6426995" y="2825354"/>
            <a:ext cx="145584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1500">
                <a:solidFill>
                  <a:srgbClr val="FF0000"/>
                </a:solidFill>
                <a:latin typeface="Comic Sans MS" panose="030F0702030302020204" pitchFamily="66" charset="0"/>
                <a:ea typeface="宋体" panose="02010600030101010101" pitchFamily="2" charset="-122"/>
              </a:rPr>
              <a:t>Length(bytes)</a:t>
            </a:r>
          </a:p>
        </p:txBody>
      </p:sp>
      <p:sp>
        <p:nvSpPr>
          <p:cNvPr id="68625" name="Line 17"/>
          <p:cNvSpPr>
            <a:spLocks noChangeShapeType="1"/>
          </p:cNvSpPr>
          <p:nvPr/>
        </p:nvSpPr>
        <p:spPr bwMode="auto">
          <a:xfrm flipH="1">
            <a:off x="5845970" y="3017045"/>
            <a:ext cx="617935" cy="17026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68626" name="Text Box 18"/>
          <p:cNvSpPr txBox="1">
            <a:spLocks noChangeArrowheads="1"/>
          </p:cNvSpPr>
          <p:nvPr/>
        </p:nvSpPr>
        <p:spPr bwMode="auto">
          <a:xfrm>
            <a:off x="1710930" y="5554266"/>
            <a:ext cx="1885453" cy="369332"/>
          </a:xfrm>
          <a:prstGeom prst="rect">
            <a:avLst/>
          </a:prstGeom>
          <a:solidFill>
            <a:srgbClr val="CCFFCC"/>
          </a:solidFill>
          <a:ln w="9525" algn="ctr">
            <a:solidFill>
              <a:schemeClr val="tx1"/>
            </a:solidFill>
            <a:miter lim="800000"/>
            <a:headEnd/>
            <a:tailEnd/>
          </a:ln>
        </p:spPr>
        <p:txBody>
          <a:bodyPr wrap="none">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1800">
                <a:solidFill>
                  <a:srgbClr val="FF0000"/>
                </a:solidFill>
                <a:latin typeface="Comic Sans MS" panose="030F0702030302020204" pitchFamily="66" charset="0"/>
                <a:ea typeface="宋体" panose="02010600030101010101" pitchFamily="2" charset="-122"/>
              </a:rPr>
              <a:t>Telnet example</a:t>
            </a:r>
            <a:endParaRPr lang="en-US" altLang="zh-CN" sz="1050">
              <a:solidFill>
                <a:srgbClr val="FF0000"/>
              </a:solidFill>
              <a:latin typeface="Comic Sans MS" panose="030F0702030302020204" pitchFamily="66" charset="0"/>
              <a:ea typeface="宋体" panose="02010600030101010101" pitchFamily="2" charset="-122"/>
            </a:endParaRPr>
          </a:p>
        </p:txBody>
      </p:sp>
    </p:spTree>
    <p:extLst>
      <p:ext uri="{BB962C8B-B14F-4D97-AF65-F5344CB8AC3E}">
        <p14:creationId xmlns:p14="http://schemas.microsoft.com/office/powerpoint/2010/main" val="2837681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1">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1">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1">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611">
                                            <p:txEl>
                                              <p:pRg st="11" end="1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68623"/>
                                        </p:tgtEl>
                                        <p:attrNameLst>
                                          <p:attrName>style.visibility</p:attrName>
                                        </p:attrNameLst>
                                      </p:cBhvr>
                                      <p:to>
                                        <p:strVal val="visible"/>
                                      </p:to>
                                    </p:set>
                                    <p:animEffect transition="in" filter="wipe(left)">
                                      <p:cBhvr>
                                        <p:cTn id="19" dur="500"/>
                                        <p:tgtEl>
                                          <p:spTgt spid="68623"/>
                                        </p:tgtEl>
                                      </p:cBhvr>
                                    </p:animEffect>
                                  </p:childTnLst>
                                </p:cTn>
                              </p:par>
                              <p:par>
                                <p:cTn id="20" presetID="22" presetClass="entr" presetSubtype="8" fill="hold" nodeType="withEffect">
                                  <p:stCondLst>
                                    <p:cond delay="0"/>
                                  </p:stCondLst>
                                  <p:childTnLst>
                                    <p:set>
                                      <p:cBhvr>
                                        <p:cTn id="21" dur="1" fill="hold">
                                          <p:stCondLst>
                                            <p:cond delay="0"/>
                                          </p:stCondLst>
                                        </p:cTn>
                                        <p:tgtEl>
                                          <p:spTgt spid="68622"/>
                                        </p:tgtEl>
                                        <p:attrNameLst>
                                          <p:attrName>style.visibility</p:attrName>
                                        </p:attrNameLst>
                                      </p:cBhvr>
                                      <p:to>
                                        <p:strVal val="visible"/>
                                      </p:to>
                                    </p:set>
                                    <p:animEffect transition="in" filter="wipe(left)">
                                      <p:cBhvr>
                                        <p:cTn id="22" dur="500"/>
                                        <p:tgtEl>
                                          <p:spTgt spid="68622"/>
                                        </p:tgtEl>
                                      </p:cBhvr>
                                    </p:animEffect>
                                  </p:childTnLst>
                                </p:cTn>
                              </p:par>
                              <p:par>
                                <p:cTn id="23" presetID="1" presetClass="entr" presetSubtype="0" fill="hold" nodeType="withEffect">
                                  <p:stCondLst>
                                    <p:cond delay="0"/>
                                  </p:stCondLst>
                                  <p:childTnLst>
                                    <p:set>
                                      <p:cBhvr>
                                        <p:cTn id="24" dur="1" fill="hold">
                                          <p:stCondLst>
                                            <p:cond delay="0"/>
                                          </p:stCondLst>
                                        </p:cTn>
                                        <p:tgtEl>
                                          <p:spTgt spid="6861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8615">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8615">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861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861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8615">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8615">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8615">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8615">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8615">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8615">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8615">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8615">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8615">
                                            <p:txEl>
                                              <p:pRg st="13" end="13"/>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68625"/>
                                        </p:tgtEl>
                                        <p:attrNameLst>
                                          <p:attrName>style.visibility</p:attrName>
                                        </p:attrNameLst>
                                      </p:cBhvr>
                                      <p:to>
                                        <p:strVal val="visible"/>
                                      </p:to>
                                    </p:set>
                                    <p:animEffect transition="in" filter="wipe(left)">
                                      <p:cBhvr>
                                        <p:cTn id="55" dur="500"/>
                                        <p:tgtEl>
                                          <p:spTgt spid="68625"/>
                                        </p:tgtEl>
                                      </p:cBhvr>
                                    </p:animEffect>
                                  </p:childTnLst>
                                </p:cTn>
                              </p:par>
                              <p:par>
                                <p:cTn id="56" presetID="1" presetClass="entr" presetSubtype="0" fill="hold" nodeType="withEffect">
                                  <p:stCondLst>
                                    <p:cond delay="0"/>
                                  </p:stCondLst>
                                  <p:childTnLst>
                                    <p:set>
                                      <p:cBhvr>
                                        <p:cTn id="57" dur="1" fill="hold">
                                          <p:stCondLst>
                                            <p:cond delay="0"/>
                                          </p:stCondLst>
                                        </p:cTn>
                                        <p:tgtEl>
                                          <p:spTgt spid="6862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8624"/>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68626"/>
                                        </p:tgtEl>
                                        <p:attrNameLst>
                                          <p:attrName>style.visibility</p:attrName>
                                        </p:attrNameLst>
                                      </p:cBhvr>
                                      <p:to>
                                        <p:strVal val="visible"/>
                                      </p:to>
                                    </p:set>
                                    <p:anim calcmode="lin" valueType="num">
                                      <p:cBhvr additive="base">
                                        <p:cTn id="64" dur="1000" fill="hold"/>
                                        <p:tgtEl>
                                          <p:spTgt spid="68626"/>
                                        </p:tgtEl>
                                        <p:attrNameLst>
                                          <p:attrName>ppt_x</p:attrName>
                                        </p:attrNameLst>
                                      </p:cBhvr>
                                      <p:tavLst>
                                        <p:tav tm="0">
                                          <p:val>
                                            <p:strVal val="#ppt_x"/>
                                          </p:val>
                                        </p:tav>
                                        <p:tav tm="100000">
                                          <p:val>
                                            <p:strVal val="#ppt_x"/>
                                          </p:val>
                                        </p:tav>
                                      </p:tavLst>
                                    </p:anim>
                                    <p:anim calcmode="lin" valueType="num">
                                      <p:cBhvr additive="base">
                                        <p:cTn id="65" dur="1000" fill="hold"/>
                                        <p:tgtEl>
                                          <p:spTgt spid="686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4" grpId="0"/>
      <p:bldP spid="686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ltLang="en-US" dirty="0">
                <a:effectLst/>
                <a:latin typeface="Times New Roman" panose="02020603050405020304" pitchFamily="18" charset="0"/>
              </a:rPr>
            </a:br>
            <a:r>
              <a:rPr lang="en-US" altLang="en-US" sz="3600" dirty="0">
                <a:latin typeface="Bahnschrift SemiBold" panose="020B0502040204020203" pitchFamily="34" charset="0"/>
              </a:rPr>
              <a:t>POP3 and IMAP4</a:t>
            </a:r>
            <a:br>
              <a:rPr lang="en-US" altLang="en-US" sz="2100" i="1" dirty="0">
                <a:effectLst/>
                <a:latin typeface="Times New Roman" panose="02020603050405020304" pitchFamily="18" charset="0"/>
              </a:rPr>
            </a:br>
            <a:endParaRPr lang="en-US" dirty="0">
              <a:effectLst/>
            </a:endParaRPr>
          </a:p>
        </p:txBody>
      </p:sp>
      <p:sp>
        <p:nvSpPr>
          <p:cNvPr id="44039" name="Text Box 3"/>
          <p:cNvSpPr txBox="1">
            <a:spLocks noChangeArrowheads="1"/>
          </p:cNvSpPr>
          <p:nvPr/>
        </p:nvSpPr>
        <p:spPr bwMode="auto">
          <a:xfrm>
            <a:off x="269835" y="1366972"/>
            <a:ext cx="8654246" cy="259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3200" b="1">
                <a:solidFill>
                  <a:schemeClr val="tx1"/>
                </a:solidFill>
                <a:latin typeface="Arial" panose="020B0604020202020204" pitchFamily="34" charset="0"/>
              </a:defRPr>
            </a:lvl1pPr>
            <a:lvl2pPr marL="514350" indent="-5143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lvl="1" algn="just">
              <a:lnSpc>
                <a:spcPct val="150000"/>
              </a:lnSpc>
              <a:buFont typeface="Arial" panose="020B0604020202020204" pitchFamily="34" charset="0"/>
              <a:buChar char="•"/>
            </a:pPr>
            <a:r>
              <a:rPr lang="en-US" altLang="en-US" sz="2800" b="0" dirty="0">
                <a:latin typeface="Bahnschrift" panose="020B0502040204020203" pitchFamily="34" charset="0"/>
              </a:rPr>
              <a:t>IMAP4 provides more functionalities</a:t>
            </a:r>
          </a:p>
          <a:p>
            <a:pPr lvl="1" algn="just">
              <a:lnSpc>
                <a:spcPct val="150000"/>
              </a:lnSpc>
              <a:buFont typeface="Arial" panose="020B0604020202020204" pitchFamily="34" charset="0"/>
              <a:buChar char="•"/>
            </a:pPr>
            <a:r>
              <a:rPr lang="en-US" altLang="en-US" sz="2800" b="0" dirty="0">
                <a:latin typeface="Bahnschrift" panose="020B0502040204020203" pitchFamily="34" charset="0"/>
              </a:rPr>
              <a:t>Both POP3 and IMAP4 have corresponding encrypted protocols</a:t>
            </a:r>
          </a:p>
          <a:p>
            <a:pPr lvl="1" algn="just">
              <a:lnSpc>
                <a:spcPct val="150000"/>
              </a:lnSpc>
              <a:buFont typeface="Arial" panose="020B0604020202020204" pitchFamily="34" charset="0"/>
              <a:buChar char="•"/>
            </a:pPr>
            <a:endParaRPr lang="en-US" altLang="en-US" sz="2800" b="0" dirty="0">
              <a:latin typeface="Bahnschrift" panose="020B0502040204020203" pitchFamily="34" charset="0"/>
            </a:endParaRPr>
          </a:p>
        </p:txBody>
      </p:sp>
    </p:spTree>
    <p:extLst>
      <p:ext uri="{BB962C8B-B14F-4D97-AF65-F5344CB8AC3E}">
        <p14:creationId xmlns:p14="http://schemas.microsoft.com/office/powerpoint/2010/main" val="1624346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835" y="1361442"/>
            <a:ext cx="8654246" cy="5496558"/>
          </a:xfrm>
        </p:spPr>
        <p:txBody>
          <a:bodyPr>
            <a:normAutofit fontScale="92500"/>
          </a:bodyPr>
          <a:lstStyle/>
          <a:p>
            <a:pPr marL="258366" lvl="1" indent="-258366" algn="just">
              <a:lnSpc>
                <a:spcPct val="150000"/>
              </a:lnSpc>
              <a:buFont typeface="Arial" charset="0"/>
              <a:buChar char="•"/>
              <a:defRPr/>
            </a:pPr>
            <a:r>
              <a:rPr lang="en-US" sz="2800" dirty="0"/>
              <a:t>Email clients use web browser for all interactions</a:t>
            </a:r>
          </a:p>
          <a:p>
            <a:pPr marL="258366" lvl="1" indent="-258366" algn="just">
              <a:lnSpc>
                <a:spcPct val="150000"/>
              </a:lnSpc>
              <a:buFont typeface="Arial" charset="0"/>
              <a:buChar char="•"/>
              <a:defRPr/>
            </a:pPr>
            <a:r>
              <a:rPr lang="en-US" sz="2800" dirty="0"/>
              <a:t>A user can access his/her email at any where, via any computer that has Internet access</a:t>
            </a:r>
          </a:p>
          <a:p>
            <a:pPr marL="258366" lvl="1" indent="-258366" algn="just">
              <a:lnSpc>
                <a:spcPct val="150000"/>
              </a:lnSpc>
              <a:buFont typeface="Arial" charset="0"/>
              <a:buChar char="•"/>
              <a:defRPr/>
            </a:pPr>
            <a:r>
              <a:rPr lang="en-US" sz="2800" dirty="0"/>
              <a:t>Email provider may provide more functions</a:t>
            </a:r>
          </a:p>
          <a:p>
            <a:pPr marL="601266" lvl="2" indent="-258366" algn="just">
              <a:lnSpc>
                <a:spcPct val="150000"/>
              </a:lnSpc>
              <a:buFont typeface="Arial" charset="0"/>
              <a:buChar char="•"/>
              <a:defRPr/>
            </a:pPr>
            <a:r>
              <a:rPr lang="en-US" sz="2600" dirty="0"/>
              <a:t>Gmail has very good search capability</a:t>
            </a:r>
          </a:p>
          <a:p>
            <a:pPr marL="601266" lvl="2" indent="-258366" algn="just">
              <a:lnSpc>
                <a:spcPct val="150000"/>
              </a:lnSpc>
              <a:buFont typeface="Arial" charset="0"/>
              <a:buChar char="•"/>
              <a:defRPr/>
            </a:pPr>
            <a:r>
              <a:rPr lang="en-US" sz="2600" dirty="0"/>
              <a:t>Gmail has the message grouping function</a:t>
            </a:r>
          </a:p>
          <a:p>
            <a:pPr marL="601266" lvl="2" indent="-258366" algn="just">
              <a:lnSpc>
                <a:spcPct val="150000"/>
              </a:lnSpc>
              <a:buFont typeface="Arial" charset="0"/>
              <a:buChar char="•"/>
              <a:defRPr/>
            </a:pPr>
            <a:r>
              <a:rPr lang="en-US" sz="2600" dirty="0"/>
              <a:t>Many provide bundled services with their other products</a:t>
            </a:r>
          </a:p>
          <a:p>
            <a:pPr marL="944166" lvl="3" indent="-258366" algn="just">
              <a:lnSpc>
                <a:spcPct val="150000"/>
              </a:lnSpc>
              <a:buFont typeface="Arial" charset="0"/>
              <a:buChar char="•"/>
              <a:defRPr/>
            </a:pPr>
            <a:r>
              <a:rPr lang="en-US" sz="2200" dirty="0"/>
              <a:t>Voice/video, photo sharing, ….</a:t>
            </a:r>
          </a:p>
          <a:p>
            <a:pPr algn="just">
              <a:lnSpc>
                <a:spcPct val="150000"/>
              </a:lnSpc>
            </a:pPr>
            <a:endParaRPr lang="en-US" dirty="0"/>
          </a:p>
        </p:txBody>
      </p:sp>
      <p:sp>
        <p:nvSpPr>
          <p:cNvPr id="2" name="Title 1"/>
          <p:cNvSpPr>
            <a:spLocks noGrp="1"/>
          </p:cNvSpPr>
          <p:nvPr>
            <p:ph type="title"/>
          </p:nvPr>
        </p:nvSpPr>
        <p:spPr/>
        <p:txBody>
          <a:bodyPr>
            <a:normAutofit fontScale="90000"/>
          </a:bodyPr>
          <a:lstStyle/>
          <a:p>
            <a:br>
              <a:rPr lang="en-US" altLang="en-US" dirty="0">
                <a:effectLst/>
                <a:latin typeface="Bahnschrift" panose="020B0502040204020203"/>
              </a:rPr>
            </a:br>
            <a:r>
              <a:rPr lang="en-US" altLang="en-US" sz="3600" dirty="0">
                <a:latin typeface="Bahnschrift SemiBold" panose="020B0502040204020203" pitchFamily="34" charset="0"/>
              </a:rPr>
              <a:t>Web-based Email</a:t>
            </a:r>
            <a:br>
              <a:rPr lang="en-US" altLang="en-US" sz="3600" dirty="0">
                <a:latin typeface="Bahnschrift SemiBold" panose="020B0502040204020203" pitchFamily="34" charset="0"/>
              </a:rPr>
            </a:br>
            <a:endParaRPr lang="en-US" sz="3600" dirty="0">
              <a:latin typeface="Bahnschrift SemiBold" panose="020B0502040204020203" pitchFamily="34" charset="0"/>
            </a:endParaRPr>
          </a:p>
        </p:txBody>
      </p:sp>
    </p:spTree>
    <p:extLst>
      <p:ext uri="{BB962C8B-B14F-4D97-AF65-F5344CB8AC3E}">
        <p14:creationId xmlns:p14="http://schemas.microsoft.com/office/powerpoint/2010/main" val="3593797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818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t>First Scenario In Electronic Mail</a:t>
            </a:r>
            <a:endParaRPr lang="en-US" sz="3200" dirty="0"/>
          </a:p>
        </p:txBody>
      </p:sp>
      <p:pic>
        <p:nvPicPr>
          <p:cNvPr id="1331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6386" y="2715943"/>
            <a:ext cx="5991228" cy="288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Box 7"/>
          <p:cNvSpPr txBox="1">
            <a:spLocks noChangeArrowheads="1"/>
          </p:cNvSpPr>
          <p:nvPr/>
        </p:nvSpPr>
        <p:spPr bwMode="auto">
          <a:xfrm>
            <a:off x="3374396" y="2031023"/>
            <a:ext cx="23952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800" b="0" dirty="0">
                <a:latin typeface="Bahnschrift" panose="020B0502040204020203" pitchFamily="34" charset="0"/>
              </a:rPr>
              <a:t>MUA: mail user agent</a:t>
            </a:r>
          </a:p>
        </p:txBody>
      </p:sp>
    </p:spTree>
    <p:extLst>
      <p:ext uri="{BB962C8B-B14F-4D97-AF65-F5344CB8AC3E}">
        <p14:creationId xmlns:p14="http://schemas.microsoft.com/office/powerpoint/2010/main" val="3237647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ALL ABOUT S WHAT IS IT? or is short for electronic mail. It's a modern  method of: transmitting data, text files, digital photos, - ppt download">
            <a:extLst>
              <a:ext uri="{FF2B5EF4-FFF2-40B4-BE49-F238E27FC236}">
                <a16:creationId xmlns:a16="http://schemas.microsoft.com/office/drawing/2014/main" id="{7F56E6F6-8C91-4D51-A8F3-2A668762DA43}"/>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5579" t="26598" r="3992" b="10295"/>
          <a:stretch/>
        </p:blipFill>
        <p:spPr bwMode="auto">
          <a:xfrm>
            <a:off x="499995" y="1297745"/>
            <a:ext cx="8144010" cy="426250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D7A9E966-D38B-4723-9E35-3059D7766D27}"/>
              </a:ext>
            </a:extLst>
          </p:cNvPr>
          <p:cNvSpPr>
            <a:spLocks noGrp="1"/>
          </p:cNvSpPr>
          <p:nvPr>
            <p:ph type="title"/>
          </p:nvPr>
        </p:nvSpPr>
        <p:spPr/>
        <p:txBody>
          <a:bodyPr>
            <a:normAutofit/>
          </a:bodyPr>
          <a:lstStyle/>
          <a:p>
            <a:r>
              <a:rPr lang="en-IN" sz="3200" dirty="0"/>
              <a:t>Second Scenario</a:t>
            </a:r>
          </a:p>
        </p:txBody>
      </p:sp>
    </p:spTree>
    <p:extLst>
      <p:ext uri="{BB962C8B-B14F-4D97-AF65-F5344CB8AC3E}">
        <p14:creationId xmlns:p14="http://schemas.microsoft.com/office/powerpoint/2010/main" val="194101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tile tx="0" ty="0" sx="100000" sy="100000" flip="none" algn="tl"/>
        </a:blip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6C7FB1C-F0F4-473A-B426-8F2A3A956FF1}"/>
              </a:ext>
            </a:extLst>
          </p:cNvPr>
          <p:cNvPicPr>
            <a:picLocks noGrp="1" noChangeAspect="1"/>
          </p:cNvPicPr>
          <p:nvPr>
            <p:ph idx="1"/>
          </p:nvPr>
        </p:nvPicPr>
        <p:blipFill rotWithShape="1">
          <a:blip r:embed="rId3"/>
          <a:srcRect l="7309" t="23407" r="3489" b="10816"/>
          <a:stretch/>
        </p:blipFill>
        <p:spPr>
          <a:xfrm>
            <a:off x="1662583" y="2096086"/>
            <a:ext cx="5818833" cy="3221501"/>
          </a:xfrm>
          <a:prstGeom prst="rect">
            <a:avLst/>
          </a:prstGeom>
        </p:spPr>
      </p:pic>
      <p:sp>
        <p:nvSpPr>
          <p:cNvPr id="3" name="Title 2">
            <a:extLst>
              <a:ext uri="{FF2B5EF4-FFF2-40B4-BE49-F238E27FC236}">
                <a16:creationId xmlns:a16="http://schemas.microsoft.com/office/drawing/2014/main" id="{D7A9E966-D38B-4723-9E35-3059D7766D27}"/>
              </a:ext>
            </a:extLst>
          </p:cNvPr>
          <p:cNvSpPr>
            <a:spLocks noGrp="1"/>
          </p:cNvSpPr>
          <p:nvPr>
            <p:ph type="title"/>
          </p:nvPr>
        </p:nvSpPr>
        <p:spPr/>
        <p:txBody>
          <a:bodyPr>
            <a:normAutofit/>
          </a:bodyPr>
          <a:lstStyle/>
          <a:p>
            <a:r>
              <a:rPr lang="en-IN" sz="3200" dirty="0"/>
              <a:t>Third Scenario</a:t>
            </a:r>
          </a:p>
        </p:txBody>
      </p:sp>
    </p:spTree>
    <p:extLst>
      <p:ext uri="{BB962C8B-B14F-4D97-AF65-F5344CB8AC3E}">
        <p14:creationId xmlns:p14="http://schemas.microsoft.com/office/powerpoint/2010/main" val="311182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tile tx="0" ty="0" sx="100000" sy="100000" flip="none" algn="tl"/>
        </a:blipFill>
        <a:effectLst/>
      </p:bgPr>
    </p:bg>
    <p:spTree>
      <p:nvGrpSpPr>
        <p:cNvPr id="1" name=""/>
        <p:cNvGrpSpPr/>
        <p:nvPr/>
      </p:nvGrpSpPr>
      <p:grpSpPr>
        <a:xfrm>
          <a:off x="0" y="0"/>
          <a:ext cx="0" cy="0"/>
          <a:chOff x="0" y="0"/>
          <a:chExt cx="0" cy="0"/>
        </a:xfrm>
      </p:grpSpPr>
      <p:pic>
        <p:nvPicPr>
          <p:cNvPr id="2050" name="Picture 2" descr="Chapter 26 - Remote Logging, Electronic Mail &amp; File Transfer">
            <a:extLst>
              <a:ext uri="{FF2B5EF4-FFF2-40B4-BE49-F238E27FC236}">
                <a16:creationId xmlns:a16="http://schemas.microsoft.com/office/drawing/2014/main" id="{E20E39C1-D4B8-4989-8DF2-B4996588E541}"/>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9351" t="15178" r="6992" b="8206"/>
          <a:stretch/>
        </p:blipFill>
        <p:spPr bwMode="auto">
          <a:xfrm>
            <a:off x="826555" y="1396218"/>
            <a:ext cx="7490889" cy="514525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D7A9E966-D38B-4723-9E35-3059D7766D27}"/>
              </a:ext>
            </a:extLst>
          </p:cNvPr>
          <p:cNvSpPr>
            <a:spLocks noGrp="1"/>
          </p:cNvSpPr>
          <p:nvPr>
            <p:ph type="title"/>
          </p:nvPr>
        </p:nvSpPr>
        <p:spPr/>
        <p:txBody>
          <a:bodyPr/>
          <a:lstStyle/>
          <a:p>
            <a:r>
              <a:rPr lang="en-IN" sz="3200" dirty="0"/>
              <a:t>Fourth Scenario</a:t>
            </a:r>
          </a:p>
        </p:txBody>
      </p:sp>
    </p:spTree>
    <p:extLst>
      <p:ext uri="{BB962C8B-B14F-4D97-AF65-F5344CB8AC3E}">
        <p14:creationId xmlns:p14="http://schemas.microsoft.com/office/powerpoint/2010/main" val="3225305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1789727-F3FE-4CFA-8CE9-C1265DAFD235}"/>
              </a:ext>
            </a:extLst>
          </p:cNvPr>
          <p:cNvGrpSpPr/>
          <p:nvPr/>
        </p:nvGrpSpPr>
        <p:grpSpPr>
          <a:xfrm>
            <a:off x="323558" y="1790215"/>
            <a:ext cx="8356208" cy="3277570"/>
            <a:chOff x="1485900" y="1879998"/>
            <a:chExt cx="6115050" cy="3277570"/>
          </a:xfrm>
        </p:grpSpPr>
        <p:sp>
          <p:nvSpPr>
            <p:cNvPr id="14338" name="Rectangle 11"/>
            <p:cNvSpPr>
              <a:spLocks noChangeArrowheads="1"/>
            </p:cNvSpPr>
            <p:nvPr/>
          </p:nvSpPr>
          <p:spPr bwMode="auto">
            <a:xfrm>
              <a:off x="1514475" y="2431257"/>
              <a:ext cx="6057900" cy="2677656"/>
            </a:xfrm>
            <a:prstGeom prst="rect">
              <a:avLst/>
            </a:prstGeom>
            <a:solidFill>
              <a:srgbClr val="7030A0"/>
            </a:solidFill>
            <a:ln>
              <a:noFill/>
            </a:ln>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sz="2400" b="0" dirty="0">
                  <a:solidFill>
                    <a:schemeClr val="bg1"/>
                  </a:solidFill>
                  <a:latin typeface="Bahnschrift" panose="020B0502040204020203" pitchFamily="34" charset="0"/>
                  <a:cs typeface="Arial" panose="020B0604020202020204" pitchFamily="34" charset="0"/>
                </a:rPr>
                <a:t>When the sender and the receiver of an e-mail are on the same system,</a:t>
              </a:r>
            </a:p>
            <a:p>
              <a:pPr algn="ctr"/>
              <a:r>
                <a:rPr lang="en-US" altLang="en-US" sz="2400" b="0" dirty="0">
                  <a:solidFill>
                    <a:schemeClr val="bg1"/>
                  </a:solidFill>
                  <a:latin typeface="Bahnschrift" panose="020B0502040204020203" pitchFamily="34" charset="0"/>
                  <a:cs typeface="Arial" panose="020B0604020202020204" pitchFamily="34" charset="0"/>
                </a:rPr>
                <a:t>we need only two user agents.</a:t>
              </a:r>
            </a:p>
            <a:p>
              <a:pPr algn="ctr"/>
              <a:endParaRPr lang="en-US" altLang="en-US" sz="2400" b="0" dirty="0">
                <a:solidFill>
                  <a:schemeClr val="bg1"/>
                </a:solidFill>
                <a:latin typeface="Bahnschrift" panose="020B0502040204020203" pitchFamily="34" charset="0"/>
                <a:cs typeface="Arial" panose="020B0604020202020204" pitchFamily="34" charset="0"/>
              </a:endParaRPr>
            </a:p>
            <a:p>
              <a:pPr algn="ctr"/>
              <a:r>
                <a:rPr lang="en-US" altLang="en-US" sz="2400" b="0" dirty="0" err="1">
                  <a:solidFill>
                    <a:schemeClr val="bg1"/>
                  </a:solidFill>
                  <a:latin typeface="Bahnschrift" panose="020B0502040204020203" pitchFamily="34" charset="0"/>
                  <a:cs typeface="Arial" panose="020B0604020202020204" pitchFamily="34" charset="0"/>
                </a:rPr>
                <a:t>MUA:Outlook</a:t>
              </a:r>
              <a:r>
                <a:rPr lang="en-US" altLang="en-US" sz="2400" b="0" dirty="0">
                  <a:solidFill>
                    <a:schemeClr val="bg1"/>
                  </a:solidFill>
                  <a:latin typeface="Bahnschrift" panose="020B0502040204020203" pitchFamily="34" charset="0"/>
                  <a:cs typeface="Arial" panose="020B0604020202020204" pitchFamily="34" charset="0"/>
                </a:rPr>
                <a:t> Express, Netscape Messenger, Mozilla Thunderbird, Eudora, </a:t>
              </a:r>
              <a:r>
                <a:rPr lang="en-US" altLang="en-US" sz="2400" b="0" dirty="0" err="1">
                  <a:solidFill>
                    <a:schemeClr val="bg1"/>
                  </a:solidFill>
                  <a:latin typeface="Bahnschrift" panose="020B0502040204020203" pitchFamily="34" charset="0"/>
                  <a:cs typeface="Arial" panose="020B0604020202020204" pitchFamily="34" charset="0"/>
                </a:rPr>
                <a:t>Foxmail</a:t>
              </a:r>
              <a:r>
                <a:rPr lang="en-US" altLang="en-US" sz="2400" b="0" dirty="0">
                  <a:solidFill>
                    <a:schemeClr val="bg1"/>
                  </a:solidFill>
                  <a:latin typeface="Bahnschrift" panose="020B0502040204020203" pitchFamily="34" charset="0"/>
                  <a:cs typeface="Arial" panose="020B0604020202020204" pitchFamily="34" charset="0"/>
                </a:rPr>
                <a:t>,…….</a:t>
              </a:r>
            </a:p>
          </p:txBody>
        </p:sp>
        <p:sp>
          <p:nvSpPr>
            <p:cNvPr id="14347" name="Line 9"/>
            <p:cNvSpPr>
              <a:spLocks noChangeShapeType="1"/>
            </p:cNvSpPr>
            <p:nvPr/>
          </p:nvSpPr>
          <p:spPr bwMode="auto">
            <a:xfrm>
              <a:off x="1485900" y="2362200"/>
              <a:ext cx="611505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4348" name="Line 10"/>
            <p:cNvSpPr>
              <a:spLocks noChangeShapeType="1"/>
            </p:cNvSpPr>
            <p:nvPr/>
          </p:nvSpPr>
          <p:spPr bwMode="auto">
            <a:xfrm>
              <a:off x="1485900" y="5157568"/>
              <a:ext cx="611505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sz="1350"/>
            </a:p>
          </p:txBody>
        </p:sp>
        <p:grpSp>
          <p:nvGrpSpPr>
            <p:cNvPr id="14349" name="Group 12"/>
            <p:cNvGrpSpPr>
              <a:grpSpLocks/>
            </p:cNvGrpSpPr>
            <p:nvPr/>
          </p:nvGrpSpPr>
          <p:grpSpPr bwMode="auto">
            <a:xfrm>
              <a:off x="1485900" y="1879998"/>
              <a:ext cx="857250" cy="425053"/>
              <a:chOff x="1200" y="1248"/>
              <a:chExt cx="720" cy="357"/>
            </a:xfrm>
          </p:grpSpPr>
          <p:pic>
            <p:nvPicPr>
              <p:cNvPr id="1435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1" name="Text Box 14"/>
              <p:cNvSpPr txBox="1">
                <a:spLocks noChangeArrowheads="1"/>
              </p:cNvSpPr>
              <p:nvPr/>
            </p:nvSpPr>
            <p:spPr bwMode="auto">
              <a:xfrm>
                <a:off x="1284" y="1248"/>
                <a:ext cx="63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100" b="0" dirty="0">
                    <a:solidFill>
                      <a:schemeClr val="hlink"/>
                    </a:solidFill>
                    <a:latin typeface="Bahnschrift" panose="020B0502040204020203" pitchFamily="34" charset="0"/>
                  </a:rPr>
                  <a:t>Note</a:t>
                </a:r>
              </a:p>
            </p:txBody>
          </p:sp>
        </p:grpSp>
      </p:grpSp>
    </p:spTree>
    <p:extLst>
      <p:ext uri="{BB962C8B-B14F-4D97-AF65-F5344CB8AC3E}">
        <p14:creationId xmlns:p14="http://schemas.microsoft.com/office/powerpoint/2010/main" val="1089051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FBC9904-45A4-42A6-B069-99ED4256557A}"/>
              </a:ext>
            </a:extLst>
          </p:cNvPr>
          <p:cNvGrpSpPr/>
          <p:nvPr/>
        </p:nvGrpSpPr>
        <p:grpSpPr>
          <a:xfrm>
            <a:off x="267286" y="2059158"/>
            <a:ext cx="8609428" cy="2697479"/>
            <a:chOff x="1485900" y="2057400"/>
            <a:chExt cx="6116241" cy="2165948"/>
          </a:xfrm>
        </p:grpSpPr>
        <p:sp>
          <p:nvSpPr>
            <p:cNvPr id="15370" name="Line 9"/>
            <p:cNvSpPr>
              <a:spLocks noChangeShapeType="1"/>
            </p:cNvSpPr>
            <p:nvPr/>
          </p:nvSpPr>
          <p:spPr bwMode="auto">
            <a:xfrm>
              <a:off x="1485900" y="2571750"/>
              <a:ext cx="611505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5371" name="Line 10"/>
            <p:cNvSpPr>
              <a:spLocks noChangeShapeType="1"/>
            </p:cNvSpPr>
            <p:nvPr/>
          </p:nvSpPr>
          <p:spPr bwMode="auto">
            <a:xfrm>
              <a:off x="1487091" y="4223348"/>
              <a:ext cx="611505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5372" name="Rectangle 11"/>
            <p:cNvSpPr>
              <a:spLocks noChangeArrowheads="1"/>
            </p:cNvSpPr>
            <p:nvPr/>
          </p:nvSpPr>
          <p:spPr bwMode="auto">
            <a:xfrm>
              <a:off x="1514475" y="2640806"/>
              <a:ext cx="6057900" cy="1527130"/>
            </a:xfrm>
            <a:prstGeom prst="rect">
              <a:avLst/>
            </a:prstGeom>
            <a:solidFill>
              <a:srgbClr val="7030A0"/>
            </a:solidFill>
            <a:ln>
              <a:noFill/>
            </a:ln>
          </p:spPr>
          <p:txBody>
            <a:bodyPr>
              <a:no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lnSpc>
                  <a:spcPct val="150000"/>
                </a:lnSpc>
              </a:pPr>
              <a:r>
                <a:rPr lang="en-US" altLang="en-US" sz="2400" b="0" dirty="0">
                  <a:solidFill>
                    <a:schemeClr val="bg1"/>
                  </a:solidFill>
                  <a:latin typeface="Bahnschrift" panose="020B0502040204020203" pitchFamily="34" charset="0"/>
                </a:rPr>
                <a:t>When the sender and the receiver of an e-mail are on different systems, Wikipedia shows a good example of email operation (next page)</a:t>
              </a:r>
            </a:p>
          </p:txBody>
        </p:sp>
        <p:grpSp>
          <p:nvGrpSpPr>
            <p:cNvPr id="15373" name="Group 12"/>
            <p:cNvGrpSpPr>
              <a:grpSpLocks/>
            </p:cNvGrpSpPr>
            <p:nvPr/>
          </p:nvGrpSpPr>
          <p:grpSpPr bwMode="auto">
            <a:xfrm>
              <a:off x="1485900" y="2057400"/>
              <a:ext cx="857250" cy="425054"/>
              <a:chOff x="1200" y="1248"/>
              <a:chExt cx="720" cy="357"/>
            </a:xfrm>
          </p:grpSpPr>
          <p:pic>
            <p:nvPicPr>
              <p:cNvPr id="1537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5" name="Text Box 14"/>
              <p:cNvSpPr txBox="1">
                <a:spLocks noChangeArrowheads="1"/>
              </p:cNvSpPr>
              <p:nvPr/>
            </p:nvSpPr>
            <p:spPr bwMode="auto">
              <a:xfrm>
                <a:off x="1284" y="1248"/>
                <a:ext cx="63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100" b="0" dirty="0">
                    <a:solidFill>
                      <a:schemeClr val="hlink"/>
                    </a:solidFill>
                    <a:latin typeface="Bahnschrift" panose="020B0502040204020203" pitchFamily="34" charset="0"/>
                  </a:rPr>
                  <a:t>Note</a:t>
                </a:r>
              </a:p>
            </p:txBody>
          </p:sp>
        </p:grpSp>
      </p:grpSp>
    </p:spTree>
    <p:extLst>
      <p:ext uri="{BB962C8B-B14F-4D97-AF65-F5344CB8AC3E}">
        <p14:creationId xmlns:p14="http://schemas.microsoft.com/office/powerpoint/2010/main" val="23228024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TotalTime>
  <Words>1263</Words>
  <Application>Microsoft Office PowerPoint</Application>
  <PresentationFormat>On-screen Show (4:3)</PresentationFormat>
  <Paragraphs>180</Paragraphs>
  <Slides>39</Slides>
  <Notes>29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39</vt:i4>
      </vt:variant>
    </vt:vector>
  </HeadingPairs>
  <TitlesOfParts>
    <vt:vector size="52" baseType="lpstr">
      <vt:lpstr>Arial</vt:lpstr>
      <vt:lpstr>Bahnschrift</vt:lpstr>
      <vt:lpstr>Bahnschrift SemiBold</vt:lpstr>
      <vt:lpstr>Calibri</vt:lpstr>
      <vt:lpstr>Calibri Light</vt:lpstr>
      <vt:lpstr>Comic Sans MS</vt:lpstr>
      <vt:lpstr>Courier New</vt:lpstr>
      <vt:lpstr>Times</vt:lpstr>
      <vt:lpstr>Times New Roman</vt:lpstr>
      <vt:lpstr>Wingdings</vt:lpstr>
      <vt:lpstr>ZapfDingbats</vt:lpstr>
      <vt:lpstr>Office Theme</vt:lpstr>
      <vt:lpstr>1_Office Theme</vt:lpstr>
      <vt:lpstr>PowerPoint Presentation</vt:lpstr>
      <vt:lpstr>PowerPoint Presentation</vt:lpstr>
      <vt:lpstr>Electronic Mail</vt:lpstr>
      <vt:lpstr>First Scenario In Electronic Mail</vt:lpstr>
      <vt:lpstr>Second Scenario</vt:lpstr>
      <vt:lpstr>Third Scenario</vt:lpstr>
      <vt:lpstr>Fourth Scenario</vt:lpstr>
      <vt:lpstr>PowerPoint Presentation</vt:lpstr>
      <vt:lpstr>PowerPoint Presentation</vt:lpstr>
      <vt:lpstr>Typical Email Operation</vt:lpstr>
      <vt:lpstr>Client’s Email Operation Mode</vt:lpstr>
      <vt:lpstr>Services of User Agent</vt:lpstr>
      <vt:lpstr>PowerPoint Presentation</vt:lpstr>
      <vt:lpstr>PowerPoint Presentation</vt:lpstr>
      <vt:lpstr>Format of an e-mail</vt:lpstr>
      <vt:lpstr>E-mail Address</vt:lpstr>
      <vt:lpstr>MIME (Multipurpose Internet Mail Extensions)</vt:lpstr>
      <vt:lpstr> MIME </vt:lpstr>
      <vt:lpstr>MIME Header</vt:lpstr>
      <vt:lpstr>PowerPoint Presentation</vt:lpstr>
      <vt:lpstr>Content-transfer-encoding</vt:lpstr>
      <vt:lpstr>SMTP (Simple Mail Transfer Protocol) Range</vt:lpstr>
      <vt:lpstr>Commands and Responses</vt:lpstr>
      <vt:lpstr>Command Format</vt:lpstr>
      <vt:lpstr>Commands</vt:lpstr>
      <vt:lpstr>Responses</vt:lpstr>
      <vt:lpstr>Responses</vt:lpstr>
      <vt:lpstr>PowerPoint Presentation</vt:lpstr>
      <vt:lpstr>Sample email sending using telnet “telnet longwood.cs.ucf.edu 25”</vt:lpstr>
      <vt:lpstr>Try SMTP interaction for yourself:</vt:lpstr>
      <vt:lpstr>What is “email open relay”?</vt:lpstr>
      <vt:lpstr>Email Server in Our Department</vt:lpstr>
      <vt:lpstr> NOTES:  Ethnical Issue on Manual Sending Email </vt:lpstr>
      <vt:lpstr> POP3 (Post Office Protocol) and IMAP4 (Internet Mail Access Protocol) </vt:lpstr>
      <vt:lpstr>The exchange of commands and responses in POP3</vt:lpstr>
      <vt:lpstr>POP3 protocol (tcp: 110)</vt:lpstr>
      <vt:lpstr> POP3 and IMAP4 </vt:lpstr>
      <vt:lpstr> Web-based Email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Thakur</dc:creator>
  <cp:lastModifiedBy>Arpit Thakur</cp:lastModifiedBy>
  <cp:revision>4</cp:revision>
  <dcterms:created xsi:type="dcterms:W3CDTF">2021-02-01T10:30:15Z</dcterms:created>
  <dcterms:modified xsi:type="dcterms:W3CDTF">2021-02-01T11:13:36Z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900572</vt:lpwstr>
  </property>
  <property fmtid="{D5CDD505-2E9C-101B-9397-08002B2CF9AE}" name="NXPowerLiteSettings" pid="3">
    <vt:lpwstr>C6200358026400</vt:lpwstr>
  </property>
  <property fmtid="{D5CDD505-2E9C-101B-9397-08002B2CF9AE}" name="NXPowerLiteVersion" pid="4">
    <vt:lpwstr>D8.0.4</vt:lpwstr>
  </property>
</Properties>
</file>