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88" r:id="rId5"/>
    <p:sldId id="260" r:id="rId6"/>
    <p:sldId id="269" r:id="rId7"/>
    <p:sldId id="270" r:id="rId8"/>
    <p:sldId id="271" r:id="rId9"/>
    <p:sldId id="261" r:id="rId10"/>
    <p:sldId id="262" r:id="rId11"/>
    <p:sldId id="263" r:id="rId12"/>
    <p:sldId id="264" r:id="rId13"/>
    <p:sldId id="265" r:id="rId14"/>
    <p:sldId id="267" r:id="rId15"/>
    <p:sldId id="266" r:id="rId16"/>
    <p:sldId id="268" r:id="rId17"/>
    <p:sldId id="273" r:id="rId18"/>
    <p:sldId id="272" r:id="rId19"/>
    <p:sldId id="274" r:id="rId20"/>
    <p:sldId id="277" r:id="rId21"/>
    <p:sldId id="278" r:id="rId22"/>
    <p:sldId id="279" r:id="rId23"/>
    <p:sldId id="280" r:id="rId24"/>
    <p:sldId id="282" r:id="rId25"/>
    <p:sldId id="283" r:id="rId26"/>
    <p:sldId id="284" r:id="rId27"/>
    <p:sldId id="285" r:id="rId28"/>
    <p:sldId id="286" r:id="rId29"/>
    <p:sldId id="287" r:id="rId30"/>
    <p:sldId id="257"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14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915D018-A06C-4F25-9992-4657BA38140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57" r="12057" b="6"/>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5759DA7-AB0C-480D-8EF0-04AF322DD8CF}"/>
              </a:ext>
            </a:extLst>
          </p:cNvPr>
          <p:cNvSpPr/>
          <p:nvPr userDrawn="1"/>
        </p:nvSpPr>
        <p:spPr>
          <a:xfrm>
            <a:off x="0" y="0"/>
            <a:ext cx="9144000" cy="6858000"/>
          </a:xfrm>
          <a:prstGeom prst="rect">
            <a:avLst/>
          </a:prstGeom>
          <a:gradFill flip="none" rotWithShape="1">
            <a:gsLst>
              <a:gs pos="0">
                <a:srgbClr val="7030A0"/>
              </a:gs>
              <a:gs pos="49000">
                <a:schemeClr val="accent1">
                  <a:lumMod val="45000"/>
                  <a:lumOff val="55000"/>
                  <a:alpha val="11000"/>
                </a:schemeClr>
              </a:gs>
              <a:gs pos="100000">
                <a:srgbClr val="7030A0"/>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C54EAE0-E4AA-44C1-8693-321328EE8989}"/>
              </a:ext>
            </a:extLst>
          </p:cNvPr>
          <p:cNvSpPr/>
          <p:nvPr userDrawn="1"/>
        </p:nvSpPr>
        <p:spPr>
          <a:xfrm>
            <a:off x="0" y="4043375"/>
            <a:ext cx="2514600" cy="828675"/>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rgbClr val="00B0F0"/>
                </a:solidFill>
                <a:latin typeface="Bahnschrift SemiBold" panose="020B0502040204020203" pitchFamily="34" charset="0"/>
              </a:rPr>
              <a:t>ECAP453</a:t>
            </a:r>
            <a:endParaRPr lang="en-US" sz="4400" b="1" dirty="0">
              <a:solidFill>
                <a:srgbClr val="00B0F0"/>
              </a:solidFill>
              <a:latin typeface="Bahnschrift SemiBold" panose="020B0502040204020203" pitchFamily="34" charset="0"/>
            </a:endParaRPr>
          </a:p>
        </p:txBody>
      </p:sp>
      <p:sp>
        <p:nvSpPr>
          <p:cNvPr id="13" name="Rectangle 12">
            <a:extLst>
              <a:ext uri="{FF2B5EF4-FFF2-40B4-BE49-F238E27FC236}">
                <a16:creationId xmlns:a16="http://schemas.microsoft.com/office/drawing/2014/main" id="{7ACCF02B-1417-4DC5-8BAD-485667C840BA}"/>
              </a:ext>
            </a:extLst>
          </p:cNvPr>
          <p:cNvSpPr/>
          <p:nvPr userDrawn="1"/>
        </p:nvSpPr>
        <p:spPr>
          <a:xfrm>
            <a:off x="0" y="4872050"/>
            <a:ext cx="7029452" cy="48577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b="1" i="0" u="none" strike="noStrike" dirty="0">
                <a:solidFill>
                  <a:schemeClr val="bg1"/>
                </a:solidFill>
                <a:effectLst/>
                <a:latin typeface="Times New Roman" panose="02020603050405020304" pitchFamily="18" charset="0"/>
              </a:rPr>
              <a:t> DATA COMMUNICATION AND NETWORKING</a:t>
            </a:r>
            <a:endParaRPr lang="en-US" sz="2400" dirty="0">
              <a:solidFill>
                <a:schemeClr val="bg1"/>
              </a:solidFill>
              <a:latin typeface="Bahnschrift" panose="020B0502040204020203" pitchFamily="34" charset="0"/>
            </a:endParaRPr>
          </a:p>
        </p:txBody>
      </p:sp>
      <p:sp>
        <p:nvSpPr>
          <p:cNvPr id="14" name="Rectangle: Rounded Corners 13">
            <a:extLst>
              <a:ext uri="{FF2B5EF4-FFF2-40B4-BE49-F238E27FC236}">
                <a16:creationId xmlns:a16="http://schemas.microsoft.com/office/drawing/2014/main" id="{24894B1A-622A-44CC-AE12-81B13D7B4CD2}"/>
              </a:ext>
            </a:extLst>
          </p:cNvPr>
          <p:cNvSpPr/>
          <p:nvPr userDrawn="1"/>
        </p:nvSpPr>
        <p:spPr>
          <a:xfrm>
            <a:off x="6529388" y="5630459"/>
            <a:ext cx="2486024" cy="485775"/>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Bahnschrift" panose="020B0502040204020203" pitchFamily="34" charset="0"/>
              </a:rPr>
              <a:t>Dr. Rajni Bhalla</a:t>
            </a:r>
          </a:p>
        </p:txBody>
      </p:sp>
      <p:cxnSp>
        <p:nvCxnSpPr>
          <p:cNvPr id="16" name="Straight Connector 15">
            <a:extLst>
              <a:ext uri="{FF2B5EF4-FFF2-40B4-BE49-F238E27FC236}">
                <a16:creationId xmlns:a16="http://schemas.microsoft.com/office/drawing/2014/main" id="{A608A9A3-B3FC-41EB-84F4-C5FAF148F031}"/>
              </a:ext>
            </a:extLst>
          </p:cNvPr>
          <p:cNvCxnSpPr>
            <a:cxnSpLocks/>
          </p:cNvCxnSpPr>
          <p:nvPr userDrawn="1"/>
        </p:nvCxnSpPr>
        <p:spPr>
          <a:xfrm flipV="1">
            <a:off x="6529388" y="6130277"/>
            <a:ext cx="2486025" cy="14264"/>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C62F2D8-735A-4D19-8675-71F30164B703}"/>
              </a:ext>
            </a:extLst>
          </p:cNvPr>
          <p:cNvSpPr txBox="1"/>
          <p:nvPr userDrawn="1"/>
        </p:nvSpPr>
        <p:spPr>
          <a:xfrm>
            <a:off x="6400801" y="6145469"/>
            <a:ext cx="2614611" cy="400110"/>
          </a:xfrm>
          <a:prstGeom prst="rect">
            <a:avLst/>
          </a:prstGeom>
          <a:noFill/>
        </p:spPr>
        <p:txBody>
          <a:bodyPr wrap="square" rtlCol="0">
            <a:spAutoFit/>
          </a:bodyPr>
          <a:lstStyle/>
          <a:p>
            <a:pPr algn="r"/>
            <a:r>
              <a:rPr lang="en-IN" sz="2000" b="0" dirty="0">
                <a:solidFill>
                  <a:schemeClr val="bg1"/>
                </a:solidFill>
                <a:latin typeface="Bahnschrift" panose="020B0502040204020203" pitchFamily="34" charset="0"/>
              </a:rPr>
              <a:t>Associate Professor</a:t>
            </a:r>
            <a:endParaRPr lang="en-US" sz="2000" b="0" dirty="0">
              <a:solidFill>
                <a:schemeClr val="bg1"/>
              </a:solidFill>
              <a:latin typeface="Bahnschrift" panose="020B0502040204020203" pitchFamily="34" charset="0"/>
            </a:endParaRPr>
          </a:p>
        </p:txBody>
      </p:sp>
      <p:cxnSp>
        <p:nvCxnSpPr>
          <p:cNvPr id="32" name="Straight Connector 31">
            <a:extLst>
              <a:ext uri="{FF2B5EF4-FFF2-40B4-BE49-F238E27FC236}">
                <a16:creationId xmlns:a16="http://schemas.microsoft.com/office/drawing/2014/main" id="{383BB2C2-8BFC-4320-BC1D-9175D97C1061}"/>
              </a:ext>
            </a:extLst>
          </p:cNvPr>
          <p:cNvCxnSpPr>
            <a:cxnSpLocks/>
          </p:cNvCxnSpPr>
          <p:nvPr userDrawn="1"/>
        </p:nvCxnSpPr>
        <p:spPr>
          <a:xfrm flipV="1">
            <a:off x="6529388" y="6546507"/>
            <a:ext cx="2486025" cy="1426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860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B86E7-B855-48D8-AF59-BE3BA3BF5572}"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68426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B86E7-B855-48D8-AF59-BE3BA3BF5572}"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4239322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B86E7-B855-48D8-AF59-BE3BA3BF5572}"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72659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A19ED5-793D-48B4-AF84-08BFCFF7C032}"/>
              </a:ext>
            </a:extLst>
          </p:cNvPr>
          <p:cNvSpPr/>
          <p:nvPr userDrawn="1"/>
        </p:nvSpPr>
        <p:spPr>
          <a:xfrm>
            <a:off x="0" y="-1"/>
            <a:ext cx="9144000" cy="1933304"/>
          </a:xfrm>
          <a:prstGeom prst="rect">
            <a:avLst/>
          </a:prstGeom>
          <a:gradFill flip="none" rotWithShape="1">
            <a:gsLst>
              <a:gs pos="96000">
                <a:schemeClr val="accent6">
                  <a:lumMod val="5000"/>
                  <a:lumOff val="95000"/>
                  <a:alpha val="0"/>
                </a:schemeClr>
              </a:gs>
              <a:gs pos="45000">
                <a:schemeClr val="accent1">
                  <a:lumMod val="60000"/>
                  <a:lumOff val="40000"/>
                </a:schemeClr>
              </a:gs>
              <a:gs pos="0">
                <a:srgbClr val="7030A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052" name="Picture 4">
            <a:extLst>
              <a:ext uri="{FF2B5EF4-FFF2-40B4-BE49-F238E27FC236}">
                <a16:creationId xmlns:a16="http://schemas.microsoft.com/office/drawing/2014/main" id="{00258770-16A1-4730-BE8B-FF20DF2E6F65}"/>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ackgroundRemoval t="10000" b="90000" l="10000" r="90000">
                        <a14:foregroundMark x1="74143" y1="55600" x2="74143" y2="55600"/>
                        <a14:foregroundMark x1="57143" y1="36600" x2="57143" y2="36600"/>
                        <a14:foregroundMark x1="63857" y1="38800" x2="63857" y2="38800"/>
                        <a14:foregroundMark x1="65000" y1="32600" x2="65000" y2="32600"/>
                        <a14:foregroundMark x1="64286" y1="26600" x2="64286" y2="26600"/>
                        <a14:foregroundMark x1="39143" y1="26600" x2="39143" y2="26600"/>
                        <a14:foregroundMark x1="39000" y1="33400" x2="39000" y2="33400"/>
                        <a14:foregroundMark x1="39429" y1="38800" x2="39429" y2="38800"/>
                        <a14:backgroundMark x1="51571" y1="55000" x2="51571" y2="55000"/>
                      </a14:backgroundRemoval>
                    </a14:imgEffect>
                  </a14:imgLayer>
                </a14:imgProps>
              </a:ext>
              <a:ext uri="{28A0092B-C50C-407E-A947-70E740481C1C}">
                <a14:useLocalDpi xmlns:a14="http://schemas.microsoft.com/office/drawing/2010/main" val="0"/>
              </a:ext>
            </a:extLst>
          </a:blip>
          <a:srcRect l="20897" t="5616" r="22245" b="5171"/>
          <a:stretch/>
        </p:blipFill>
        <p:spPr bwMode="auto">
          <a:xfrm>
            <a:off x="7486650" y="136524"/>
            <a:ext cx="1530748" cy="1715589"/>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62E51D0B-DA75-4D75-9033-F959EAF3EE9A}"/>
              </a:ext>
            </a:extLst>
          </p:cNvPr>
          <p:cNvSpPr>
            <a:spLocks noGrp="1"/>
          </p:cNvSpPr>
          <p:nvPr>
            <p:ph idx="1" hasCustomPrompt="1"/>
          </p:nvPr>
        </p:nvSpPr>
        <p:spPr>
          <a:xfrm>
            <a:off x="362268" y="2069828"/>
            <a:ext cx="8419464" cy="4283711"/>
          </a:xfrm>
        </p:spPr>
        <p:txBody>
          <a:bodyPr/>
          <a:lstStyle>
            <a:lvl1pPr>
              <a:lnSpc>
                <a:spcPct val="150000"/>
              </a:lnSpc>
              <a:buClr>
                <a:srgbClr val="49A0B1"/>
              </a:buClr>
              <a:defRPr>
                <a:latin typeface="Bahnschrift" panose="020B0502040204020203" pitchFamily="34" charset="0"/>
              </a:defRPr>
            </a:lvl1pPr>
            <a:lvl2pPr>
              <a:lnSpc>
                <a:spcPct val="150000"/>
              </a:lnSpc>
              <a:buClr>
                <a:srgbClr val="49A0B1"/>
              </a:buClr>
              <a:defRPr>
                <a:latin typeface="Bahnschrift" panose="020B0502040204020203" pitchFamily="34" charset="0"/>
              </a:defRPr>
            </a:lvl2pPr>
            <a:lvl3pPr>
              <a:buClr>
                <a:srgbClr val="49A0B1"/>
              </a:buClr>
              <a:defRPr/>
            </a:lvl3pPr>
            <a:lvl4pPr>
              <a:buClr>
                <a:srgbClr val="49A0B1"/>
              </a:buClr>
              <a:defRPr/>
            </a:lvl4pPr>
            <a:lvl5pPr>
              <a:buClr>
                <a:srgbClr val="49A0B1"/>
              </a:buClr>
              <a:defRPr/>
            </a:lvl5pPr>
          </a:lstStyle>
          <a:p>
            <a:pPr lvl="0"/>
            <a:r>
              <a:rPr lang="en-US" dirty="0"/>
              <a:t>After this lecture you will be able to</a:t>
            </a:r>
          </a:p>
          <a:p>
            <a:pPr lvl="1"/>
            <a:r>
              <a:rPr lang="en-US" dirty="0"/>
              <a:t>Outcome 1</a:t>
            </a:r>
          </a:p>
          <a:p>
            <a:pPr lvl="1"/>
            <a:r>
              <a:rPr lang="en-US" dirty="0"/>
              <a:t>Outcome 2</a:t>
            </a:r>
          </a:p>
          <a:p>
            <a:pPr lvl="1"/>
            <a:r>
              <a:rPr lang="en-US" dirty="0"/>
              <a:t>Outcome 3</a:t>
            </a:r>
          </a:p>
        </p:txBody>
      </p:sp>
      <p:sp>
        <p:nvSpPr>
          <p:cNvPr id="2" name="Rectangle 1">
            <a:extLst>
              <a:ext uri="{FF2B5EF4-FFF2-40B4-BE49-F238E27FC236}">
                <a16:creationId xmlns:a16="http://schemas.microsoft.com/office/drawing/2014/main" id="{4C0A2F7D-4116-4588-8A00-A615E67BDBC2}"/>
              </a:ext>
            </a:extLst>
          </p:cNvPr>
          <p:cNvSpPr/>
          <p:nvPr userDrawn="1"/>
        </p:nvSpPr>
        <p:spPr>
          <a:xfrm>
            <a:off x="628650" y="136524"/>
            <a:ext cx="3220019" cy="1715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400" dirty="0">
                <a:latin typeface="Bahnschrift SemiBold" panose="020B0502040204020203" pitchFamily="34" charset="0"/>
              </a:rPr>
              <a:t>Learning Outcomes</a:t>
            </a:r>
            <a:endParaRPr lang="en-US" sz="4400" dirty="0">
              <a:latin typeface="Bahnschrift SemiBold" panose="020B0502040204020203" pitchFamily="34" charset="0"/>
            </a:endParaRPr>
          </a:p>
        </p:txBody>
      </p:sp>
    </p:spTree>
    <p:extLst>
      <p:ext uri="{BB962C8B-B14F-4D97-AF65-F5344CB8AC3E}">
        <p14:creationId xmlns:p14="http://schemas.microsoft.com/office/powerpoint/2010/main" val="221902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B86E7-B855-48D8-AF59-BE3BA3BF5572}"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206640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8B86E7-B855-48D8-AF59-BE3BA3BF5572}"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410095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8B86E7-B855-48D8-AF59-BE3BA3BF5572}" type="datetimeFigureOut">
              <a:rPr lang="en-US" smtClean="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186612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1 (Grey)">
    <p:bg>
      <p:bgPr>
        <a:blipFill dpi="0" rotWithShape="1">
          <a:blip r:embed="rId2">
            <a:alphaModFix amt="5000"/>
            <a:lum/>
          </a:blip>
          <a:srcRect/>
          <a:tile tx="0" ty="0" sx="100000" sy="100000" flip="none" algn="tl"/>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SemiBold"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266786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SemiBold"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23962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bg>
      <p:bgPr>
        <a:gradFill flip="none" rotWithShape="1">
          <a:gsLst>
            <a:gs pos="11000">
              <a:schemeClr val="accent6">
                <a:lumMod val="5000"/>
                <a:lumOff val="95000"/>
                <a:alpha val="0"/>
              </a:schemeClr>
            </a:gs>
            <a:gs pos="55000">
              <a:schemeClr val="accent1">
                <a:lumMod val="60000"/>
                <a:lumOff val="40000"/>
              </a:schemeClr>
            </a:gs>
            <a:gs pos="92000">
              <a:srgbClr val="7030A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48B86E7-B855-48D8-AF59-BE3BA3BF5572}" type="datetimeFigureOut">
              <a:rPr lang="en-US" smtClean="0"/>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3C84D-F1F2-4EEF-AFAF-C90FA4C9F754}" type="slidenum">
              <a:rPr lang="en-US" smtClean="0"/>
              <a:t>‹#›</a:t>
            </a:fld>
            <a:endParaRPr lang="en-US"/>
          </a:p>
        </p:txBody>
      </p:sp>
      <p:sp>
        <p:nvSpPr>
          <p:cNvPr id="6" name="Rectangle: Rounded Corners 5">
            <a:extLst>
              <a:ext uri="{FF2B5EF4-FFF2-40B4-BE49-F238E27FC236}">
                <a16:creationId xmlns:a16="http://schemas.microsoft.com/office/drawing/2014/main" id="{C6ACD418-F8D3-403C-9658-74F8F9EA6A76}"/>
              </a:ext>
            </a:extLst>
          </p:cNvPr>
          <p:cNvSpPr/>
          <p:nvPr userDrawn="1"/>
        </p:nvSpPr>
        <p:spPr>
          <a:xfrm>
            <a:off x="2213655" y="2891971"/>
            <a:ext cx="4716689" cy="10740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That’s all for now…</a:t>
            </a:r>
            <a:endParaRPr lang="en-US" sz="4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p:txBody>
      </p:sp>
    </p:spTree>
    <p:extLst>
      <p:ext uri="{BB962C8B-B14F-4D97-AF65-F5344CB8AC3E}">
        <p14:creationId xmlns:p14="http://schemas.microsoft.com/office/powerpoint/2010/main" val="335080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B86E7-B855-48D8-AF59-BE3BA3BF5572}"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01578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B86E7-B855-48D8-AF59-BE3BA3BF5572}" type="datetimeFigureOut">
              <a:rPr lang="en-US" smtClean="0"/>
              <a:t>2/4/2021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3C84D-F1F2-4EEF-AFAF-C90FA4C9F754}" type="slidenum">
              <a:rPr lang="en-US" smtClean="0"/>
              <a:t>‹#›</a:t>
            </a:fld>
            <a:endParaRPr lang="en-US"/>
          </a:p>
        </p:txBody>
      </p:sp>
    </p:spTree>
    <p:extLst>
      <p:ext uri="{BB962C8B-B14F-4D97-AF65-F5344CB8AC3E}">
        <p14:creationId xmlns:p14="http://schemas.microsoft.com/office/powerpoint/2010/main" val="774413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2" r:id="rId6"/>
    <p:sldLayoutId id="2147483667" r:id="rId7"/>
    <p:sldLayoutId id="2147483666"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arget="../media/image7.jpeg" Type="http://schemas.openxmlformats.org/officeDocument/2006/relationships/image"/><Relationship Id="rId1" Target="../slideLayouts/slideLayout7.xml" Type="http://schemas.openxmlformats.org/officeDocument/2006/relationships/slideLayout"/></Relationships>
</file>

<file path=ppt/slides/_rels/slide25.xml.rels><?xml version="1.0" encoding="UTF-8" standalone="yes" ?><Relationships xmlns="http://schemas.openxmlformats.org/package/2006/relationships"><Relationship Id="rId2" Target="../media/image7.jpeg" Type="http://schemas.openxmlformats.org/officeDocument/2006/relationships/image"/><Relationship Id="rId1" Target="../slideLayouts/slideLayout7.xml" Type="http://schemas.openxmlformats.org/officeDocument/2006/relationships/slideLayout"/></Relationships>
</file>

<file path=ppt/slides/_rels/slide26.xml.rels><?xml version="1.0" encoding="UTF-8" standalone="yes" ?><Relationships xmlns="http://schemas.openxmlformats.org/package/2006/relationships"><Relationship Id="rId2" Target="../media/image7.jpeg" Type="http://schemas.openxmlformats.org/officeDocument/2006/relationships/image"/><Relationship Id="rId1" Target="../slideLayouts/slideLayout7.xml" Type="http://schemas.openxmlformats.org/officeDocument/2006/relationships/slideLayout"/></Relationships>
</file>

<file path=ppt/slides/_rels/slide27.xml.rels><?xml version="1.0" encoding="UTF-8" standalone="yes" ?><Relationships xmlns="http://schemas.openxmlformats.org/package/2006/relationships"><Relationship Id="rId2" Target="../media/image7.jpeg" Type="http://schemas.openxmlformats.org/officeDocument/2006/relationships/image"/><Relationship Id="rId1" Target="../slideLayouts/slideLayout7.xml" Type="http://schemas.openxmlformats.org/officeDocument/2006/relationships/slideLayout"/></Relationships>
</file>

<file path=ppt/slides/_rels/slide28.xml.rels><?xml version="1.0" encoding="UTF-8" standalone="yes" ?><Relationships xmlns="http://schemas.openxmlformats.org/package/2006/relationships"><Relationship Id="rId2" Target="../media/image8.jpeg" Type="http://schemas.openxmlformats.org/officeDocument/2006/relationships/image"/><Relationship Id="rId1" Target="../slideLayouts/slideLayout6.xml" Type="http://schemas.openxmlformats.org/officeDocument/2006/relationships/slideLayout"/></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491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7BCB00-DDF7-4973-87D0-C4A63FB608B9}"/>
              </a:ext>
            </a:extLst>
          </p:cNvPr>
          <p:cNvSpPr>
            <a:spLocks noGrp="1"/>
          </p:cNvSpPr>
          <p:nvPr>
            <p:ph idx="1"/>
          </p:nvPr>
        </p:nvSpPr>
        <p:spPr/>
        <p:txBody>
          <a:bodyPr>
            <a:normAutofit/>
          </a:bodyPr>
          <a:lstStyle/>
          <a:p>
            <a:pPr>
              <a:lnSpc>
                <a:spcPct val="150000"/>
              </a:lnSpc>
            </a:pPr>
            <a:r>
              <a:rPr lang="en-IN" dirty="0"/>
              <a:t>Internet Key Exchange (IKE) </a:t>
            </a:r>
          </a:p>
          <a:p>
            <a:pPr marL="0" indent="0">
              <a:lnSpc>
                <a:spcPct val="150000"/>
              </a:lnSpc>
              <a:buNone/>
            </a:pPr>
            <a:endParaRPr lang="en-US" dirty="0"/>
          </a:p>
        </p:txBody>
      </p:sp>
      <p:sp>
        <p:nvSpPr>
          <p:cNvPr id="3" name="Title 2">
            <a:extLst>
              <a:ext uri="{FF2B5EF4-FFF2-40B4-BE49-F238E27FC236}">
                <a16:creationId xmlns:a16="http://schemas.microsoft.com/office/drawing/2014/main" id="{7ADA9724-58EB-4DDE-84B8-8593BD37B441}"/>
              </a:ext>
            </a:extLst>
          </p:cNvPr>
          <p:cNvSpPr>
            <a:spLocks noGrp="1"/>
          </p:cNvSpPr>
          <p:nvPr>
            <p:ph type="title"/>
          </p:nvPr>
        </p:nvSpPr>
        <p:spPr/>
        <p:txBody>
          <a:bodyPr/>
          <a:lstStyle/>
          <a:p>
            <a:r>
              <a:rPr lang="en-IN" dirty="0">
                <a:effectLst/>
              </a:rPr>
              <a:t>Components of IP Security</a:t>
            </a:r>
            <a:endParaRPr lang="en-US" dirty="0"/>
          </a:p>
        </p:txBody>
      </p:sp>
      <p:graphicFrame>
        <p:nvGraphicFramePr>
          <p:cNvPr id="4" name="Table 4">
            <a:extLst>
              <a:ext uri="{FF2B5EF4-FFF2-40B4-BE49-F238E27FC236}">
                <a16:creationId xmlns:a16="http://schemas.microsoft.com/office/drawing/2014/main" id="{CDAC4024-0562-4FF7-8149-95B8BD9C0771}"/>
              </a:ext>
            </a:extLst>
          </p:cNvPr>
          <p:cNvGraphicFramePr>
            <a:graphicFrameLocks noGrp="1"/>
          </p:cNvGraphicFramePr>
          <p:nvPr>
            <p:extLst>
              <p:ext uri="{D42A27DB-BD31-4B8C-83A1-F6EECF244321}">
                <p14:modId xmlns:p14="http://schemas.microsoft.com/office/powerpoint/2010/main" val="2528833324"/>
              </p:ext>
            </p:extLst>
          </p:nvPr>
        </p:nvGraphicFramePr>
        <p:xfrm>
          <a:off x="1415606" y="2573628"/>
          <a:ext cx="6362700" cy="1050925"/>
        </p:xfrm>
        <a:graphic>
          <a:graphicData uri="http://schemas.openxmlformats.org/drawingml/2006/table">
            <a:tbl>
              <a:tblPr firstRow="1" bandRow="1">
                <a:tableStyleId>{5C22544A-7EE6-4342-B048-85BDC9FD1C3A}</a:tableStyleId>
              </a:tblPr>
              <a:tblGrid>
                <a:gridCol w="2120900">
                  <a:extLst>
                    <a:ext uri="{9D8B030D-6E8A-4147-A177-3AD203B41FA5}">
                      <a16:colId xmlns:a16="http://schemas.microsoft.com/office/drawing/2014/main" val="2864342839"/>
                    </a:ext>
                  </a:extLst>
                </a:gridCol>
                <a:gridCol w="2120900">
                  <a:extLst>
                    <a:ext uri="{9D8B030D-6E8A-4147-A177-3AD203B41FA5}">
                      <a16:colId xmlns:a16="http://schemas.microsoft.com/office/drawing/2014/main" val="984489852"/>
                    </a:ext>
                  </a:extLst>
                </a:gridCol>
                <a:gridCol w="2120900">
                  <a:extLst>
                    <a:ext uri="{9D8B030D-6E8A-4147-A177-3AD203B41FA5}">
                      <a16:colId xmlns:a16="http://schemas.microsoft.com/office/drawing/2014/main" val="1653938394"/>
                    </a:ext>
                  </a:extLst>
                </a:gridCol>
              </a:tblGrid>
              <a:tr h="1050925">
                <a:tc>
                  <a:txBody>
                    <a:bodyPr/>
                    <a:lstStyle/>
                    <a:p>
                      <a:pPr algn="ctr"/>
                      <a:r>
                        <a:rPr lang="en-IN" sz="2800" b="0" dirty="0">
                          <a:solidFill>
                            <a:schemeClr val="bg1"/>
                          </a:solidFill>
                          <a:latin typeface="Bahnschrift" panose="020B0502040204020203" pitchFamily="34" charset="0"/>
                        </a:rPr>
                        <a:t>IPHDR</a:t>
                      </a:r>
                    </a:p>
                  </a:txBody>
                  <a:tcPr anchor="ctr">
                    <a:solidFill>
                      <a:srgbClr val="7030A0"/>
                    </a:solidFill>
                  </a:tcPr>
                </a:tc>
                <a:tc>
                  <a:txBody>
                    <a:bodyPr/>
                    <a:lstStyle/>
                    <a:p>
                      <a:pPr algn="ctr"/>
                      <a:r>
                        <a:rPr lang="en-IN" sz="2800" b="0" dirty="0">
                          <a:solidFill>
                            <a:schemeClr val="bg1"/>
                          </a:solidFill>
                          <a:latin typeface="Bahnschrift" panose="020B0502040204020203" pitchFamily="34" charset="0"/>
                        </a:rPr>
                        <a:t>TCP</a:t>
                      </a:r>
                    </a:p>
                  </a:txBody>
                  <a:tcPr anchor="ctr">
                    <a:solidFill>
                      <a:srgbClr val="7030A0"/>
                    </a:solidFill>
                  </a:tcPr>
                </a:tc>
                <a:tc>
                  <a:txBody>
                    <a:bodyPr/>
                    <a:lstStyle/>
                    <a:p>
                      <a:pPr algn="ctr"/>
                      <a:r>
                        <a:rPr lang="en-IN" sz="2800" b="0" dirty="0">
                          <a:solidFill>
                            <a:schemeClr val="bg1"/>
                          </a:solidFill>
                          <a:latin typeface="Bahnschrift" panose="020B0502040204020203" pitchFamily="34" charset="0"/>
                        </a:rPr>
                        <a:t>DATA</a:t>
                      </a:r>
                    </a:p>
                  </a:txBody>
                  <a:tcPr anchor="ctr">
                    <a:solidFill>
                      <a:srgbClr val="7030A0"/>
                    </a:solidFill>
                  </a:tcPr>
                </a:tc>
                <a:extLst>
                  <a:ext uri="{0D108BD9-81ED-4DB2-BD59-A6C34878D82A}">
                    <a16:rowId xmlns:a16="http://schemas.microsoft.com/office/drawing/2014/main" val="3461276897"/>
                  </a:ext>
                </a:extLst>
              </a:tr>
            </a:tbl>
          </a:graphicData>
        </a:graphic>
      </p:graphicFrame>
      <p:graphicFrame>
        <p:nvGraphicFramePr>
          <p:cNvPr id="6" name="Table 6">
            <a:extLst>
              <a:ext uri="{FF2B5EF4-FFF2-40B4-BE49-F238E27FC236}">
                <a16:creationId xmlns:a16="http://schemas.microsoft.com/office/drawing/2014/main" id="{9CEF207C-AE54-4A4F-A9E4-4C0202511BB9}"/>
              </a:ext>
            </a:extLst>
          </p:cNvPr>
          <p:cNvGraphicFramePr>
            <a:graphicFrameLocks noGrp="1"/>
          </p:cNvGraphicFramePr>
          <p:nvPr>
            <p:extLst>
              <p:ext uri="{D42A27DB-BD31-4B8C-83A1-F6EECF244321}">
                <p14:modId xmlns:p14="http://schemas.microsoft.com/office/powerpoint/2010/main" val="4120318457"/>
              </p:ext>
            </p:extLst>
          </p:nvPr>
        </p:nvGraphicFramePr>
        <p:xfrm>
          <a:off x="167109" y="4023357"/>
          <a:ext cx="8809782" cy="1298576"/>
        </p:xfrm>
        <a:graphic>
          <a:graphicData uri="http://schemas.openxmlformats.org/drawingml/2006/table">
            <a:tbl>
              <a:tblPr firstRow="1" bandRow="1">
                <a:tableStyleId>{5C22544A-7EE6-4342-B048-85BDC9FD1C3A}</a:tableStyleId>
              </a:tblPr>
              <a:tblGrid>
                <a:gridCol w="1468297">
                  <a:extLst>
                    <a:ext uri="{9D8B030D-6E8A-4147-A177-3AD203B41FA5}">
                      <a16:colId xmlns:a16="http://schemas.microsoft.com/office/drawing/2014/main" val="2061566267"/>
                    </a:ext>
                  </a:extLst>
                </a:gridCol>
                <a:gridCol w="1468297">
                  <a:extLst>
                    <a:ext uri="{9D8B030D-6E8A-4147-A177-3AD203B41FA5}">
                      <a16:colId xmlns:a16="http://schemas.microsoft.com/office/drawing/2014/main" val="2794122426"/>
                    </a:ext>
                  </a:extLst>
                </a:gridCol>
                <a:gridCol w="1468297">
                  <a:extLst>
                    <a:ext uri="{9D8B030D-6E8A-4147-A177-3AD203B41FA5}">
                      <a16:colId xmlns:a16="http://schemas.microsoft.com/office/drawing/2014/main" val="80615912"/>
                    </a:ext>
                  </a:extLst>
                </a:gridCol>
                <a:gridCol w="1468297">
                  <a:extLst>
                    <a:ext uri="{9D8B030D-6E8A-4147-A177-3AD203B41FA5}">
                      <a16:colId xmlns:a16="http://schemas.microsoft.com/office/drawing/2014/main" val="1626980405"/>
                    </a:ext>
                  </a:extLst>
                </a:gridCol>
                <a:gridCol w="1060167">
                  <a:extLst>
                    <a:ext uri="{9D8B030D-6E8A-4147-A177-3AD203B41FA5}">
                      <a16:colId xmlns:a16="http://schemas.microsoft.com/office/drawing/2014/main" val="3013631209"/>
                    </a:ext>
                  </a:extLst>
                </a:gridCol>
                <a:gridCol w="1876427">
                  <a:extLst>
                    <a:ext uri="{9D8B030D-6E8A-4147-A177-3AD203B41FA5}">
                      <a16:colId xmlns:a16="http://schemas.microsoft.com/office/drawing/2014/main" val="3748051500"/>
                    </a:ext>
                  </a:extLst>
                </a:gridCol>
              </a:tblGrid>
              <a:tr h="1298576">
                <a:tc>
                  <a:txBody>
                    <a:bodyPr/>
                    <a:lstStyle/>
                    <a:p>
                      <a:pPr algn="ctr"/>
                      <a:r>
                        <a:rPr lang="en-IN" sz="2000" b="0" dirty="0">
                          <a:latin typeface="Bahnschrift" panose="020B0502040204020203" pitchFamily="34" charset="0"/>
                        </a:rPr>
                        <a:t>IP HDR</a:t>
                      </a:r>
                    </a:p>
                  </a:txBody>
                  <a:tcPr anchor="ctr">
                    <a:solidFill>
                      <a:srgbClr val="7030A0"/>
                    </a:solidFill>
                  </a:tcPr>
                </a:tc>
                <a:tc>
                  <a:txBody>
                    <a:bodyPr/>
                    <a:lstStyle/>
                    <a:p>
                      <a:pPr algn="ctr"/>
                      <a:r>
                        <a:rPr lang="en-IN" sz="2000" b="0" dirty="0">
                          <a:latin typeface="Bahnschrift" panose="020B0502040204020203" pitchFamily="34" charset="0"/>
                        </a:rPr>
                        <a:t>ESR HDR</a:t>
                      </a:r>
                    </a:p>
                  </a:txBody>
                  <a:tcPr anchor="ctr">
                    <a:solidFill>
                      <a:srgbClr val="7030A0"/>
                    </a:solidFill>
                  </a:tcPr>
                </a:tc>
                <a:tc>
                  <a:txBody>
                    <a:bodyPr/>
                    <a:lstStyle/>
                    <a:p>
                      <a:pPr algn="ctr"/>
                      <a:r>
                        <a:rPr lang="en-IN" sz="2000" b="0" dirty="0">
                          <a:latin typeface="Bahnschrift" panose="020B0502040204020203" pitchFamily="34" charset="0"/>
                        </a:rPr>
                        <a:t>TCP</a:t>
                      </a:r>
                    </a:p>
                  </a:txBody>
                  <a:tcPr anchor="ctr">
                    <a:solidFill>
                      <a:srgbClr val="7030A0"/>
                    </a:solidFill>
                  </a:tcPr>
                </a:tc>
                <a:tc>
                  <a:txBody>
                    <a:bodyPr/>
                    <a:lstStyle/>
                    <a:p>
                      <a:pPr algn="ctr"/>
                      <a:r>
                        <a:rPr lang="en-IN" sz="2000" b="0" dirty="0">
                          <a:latin typeface="Bahnschrift" panose="020B0502040204020203" pitchFamily="34" charset="0"/>
                        </a:rPr>
                        <a:t>Data</a:t>
                      </a:r>
                    </a:p>
                  </a:txBody>
                  <a:tcPr anchor="ctr">
                    <a:solidFill>
                      <a:srgbClr val="7030A0"/>
                    </a:solidFill>
                  </a:tcPr>
                </a:tc>
                <a:tc>
                  <a:txBody>
                    <a:bodyPr/>
                    <a:lstStyle/>
                    <a:p>
                      <a:pPr algn="ctr"/>
                      <a:r>
                        <a:rPr lang="en-IN" sz="2000" b="0" dirty="0">
                          <a:latin typeface="Bahnschrift" panose="020B0502040204020203" pitchFamily="34" charset="0"/>
                        </a:rPr>
                        <a:t>ESP</a:t>
                      </a:r>
                      <a:br>
                        <a:rPr lang="en-IN" sz="2000" b="0" dirty="0">
                          <a:latin typeface="Bahnschrift" panose="020B0502040204020203" pitchFamily="34" charset="0"/>
                        </a:rPr>
                      </a:br>
                      <a:r>
                        <a:rPr lang="en-IN" sz="2000" b="0" dirty="0">
                          <a:latin typeface="Bahnschrift" panose="020B0502040204020203" pitchFamily="34" charset="0"/>
                        </a:rPr>
                        <a:t>Trailer</a:t>
                      </a:r>
                    </a:p>
                  </a:txBody>
                  <a:tcPr anchor="ctr">
                    <a:solidFill>
                      <a:srgbClr val="7030A0"/>
                    </a:solidFill>
                  </a:tcPr>
                </a:tc>
                <a:tc>
                  <a:txBody>
                    <a:bodyPr/>
                    <a:lstStyle/>
                    <a:p>
                      <a:pPr algn="ctr"/>
                      <a:r>
                        <a:rPr lang="en-IN" sz="2000" b="0" dirty="0">
                          <a:latin typeface="Bahnschrift" panose="020B0502040204020203" pitchFamily="34" charset="0"/>
                        </a:rPr>
                        <a:t>ESP</a:t>
                      </a:r>
                      <a:br>
                        <a:rPr lang="en-IN" sz="2000" b="0" dirty="0">
                          <a:latin typeface="Bahnschrift" panose="020B0502040204020203" pitchFamily="34" charset="0"/>
                        </a:rPr>
                      </a:br>
                      <a:r>
                        <a:rPr lang="en-IN" sz="2000" b="0" dirty="0">
                          <a:latin typeface="Bahnschrift" panose="020B0502040204020203" pitchFamily="34" charset="0"/>
                        </a:rPr>
                        <a:t>Authentication</a:t>
                      </a:r>
                    </a:p>
                  </a:txBody>
                  <a:tcPr anchor="ctr">
                    <a:solidFill>
                      <a:srgbClr val="7030A0"/>
                    </a:solidFill>
                  </a:tcPr>
                </a:tc>
                <a:extLst>
                  <a:ext uri="{0D108BD9-81ED-4DB2-BD59-A6C34878D82A}">
                    <a16:rowId xmlns:a16="http://schemas.microsoft.com/office/drawing/2014/main" val="3010874990"/>
                  </a:ext>
                </a:extLst>
              </a:tr>
            </a:tbl>
          </a:graphicData>
        </a:graphic>
      </p:graphicFrame>
    </p:spTree>
    <p:extLst>
      <p:ext uri="{BB962C8B-B14F-4D97-AF65-F5344CB8AC3E}">
        <p14:creationId xmlns:p14="http://schemas.microsoft.com/office/powerpoint/2010/main" val="236069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4C8DDE-3ECF-4146-A4AA-7B1D26CECADC}"/>
              </a:ext>
            </a:extLst>
          </p:cNvPr>
          <p:cNvSpPr>
            <a:spLocks noGrp="1"/>
          </p:cNvSpPr>
          <p:nvPr>
            <p:ph idx="1"/>
          </p:nvPr>
        </p:nvSpPr>
        <p:spPr/>
        <p:txBody>
          <a:bodyPr/>
          <a:lstStyle/>
          <a:p>
            <a:pPr marL="514350" indent="-514350" algn="just">
              <a:lnSpc>
                <a:spcPct val="150000"/>
              </a:lnSpc>
              <a:buClr>
                <a:schemeClr val="tx1"/>
              </a:buClr>
              <a:buFont typeface="+mj-lt"/>
              <a:buAutoNum type="arabicPeriod"/>
            </a:pPr>
            <a:r>
              <a:rPr lang="en-US" dirty="0"/>
              <a:t>The host checks if the packet should be transmitted using IPsec or not. These packet traffic triggers the security policy for themselves. This is done when the system sending the packet apply an appropriate encryption. The incoming packets are also checked by the host that they are encrypted properly or not.</a:t>
            </a:r>
            <a:endParaRPr lang="en-IN" dirty="0"/>
          </a:p>
        </p:txBody>
      </p:sp>
      <p:sp>
        <p:nvSpPr>
          <p:cNvPr id="3" name="Title 2">
            <a:extLst>
              <a:ext uri="{FF2B5EF4-FFF2-40B4-BE49-F238E27FC236}">
                <a16:creationId xmlns:a16="http://schemas.microsoft.com/office/drawing/2014/main" id="{7B5ABD6D-C949-46AE-8A0B-366784B8224D}"/>
              </a:ext>
            </a:extLst>
          </p:cNvPr>
          <p:cNvSpPr>
            <a:spLocks noGrp="1"/>
          </p:cNvSpPr>
          <p:nvPr>
            <p:ph type="title"/>
          </p:nvPr>
        </p:nvSpPr>
        <p:spPr/>
        <p:txBody>
          <a:bodyPr/>
          <a:lstStyle/>
          <a:p>
            <a:r>
              <a:rPr lang="en-IN" dirty="0">
                <a:effectLst/>
              </a:rPr>
              <a:t>Working of IP Security </a:t>
            </a:r>
            <a:endParaRPr lang="en-IN" dirty="0"/>
          </a:p>
        </p:txBody>
      </p:sp>
    </p:spTree>
    <p:extLst>
      <p:ext uri="{BB962C8B-B14F-4D97-AF65-F5344CB8AC3E}">
        <p14:creationId xmlns:p14="http://schemas.microsoft.com/office/powerpoint/2010/main" val="2373096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4C8DDE-3ECF-4146-A4AA-7B1D26CECADC}"/>
              </a:ext>
            </a:extLst>
          </p:cNvPr>
          <p:cNvSpPr>
            <a:spLocks noGrp="1"/>
          </p:cNvSpPr>
          <p:nvPr>
            <p:ph idx="1"/>
          </p:nvPr>
        </p:nvSpPr>
        <p:spPr/>
        <p:txBody>
          <a:bodyPr/>
          <a:lstStyle/>
          <a:p>
            <a:pPr marL="514350" indent="-514350" algn="just" fontAlgn="base">
              <a:lnSpc>
                <a:spcPct val="150000"/>
              </a:lnSpc>
              <a:buClrTx/>
              <a:buFont typeface="+mj-lt"/>
              <a:buAutoNum type="arabicPeriod" startAt="2"/>
            </a:pPr>
            <a:r>
              <a:rPr lang="en-US" dirty="0"/>
              <a:t>Then the </a:t>
            </a:r>
            <a:r>
              <a:rPr lang="en-US" b="1" dirty="0"/>
              <a:t>IKE Phase 1</a:t>
            </a:r>
            <a:r>
              <a:rPr lang="en-US" dirty="0"/>
              <a:t> starts in which the 2 hosts (using IPsec) authenticate themselves to each other to start a secure channel. It has 2 modes. The </a:t>
            </a:r>
            <a:r>
              <a:rPr lang="en-US" b="1" dirty="0"/>
              <a:t>Main mode</a:t>
            </a:r>
            <a:r>
              <a:rPr lang="en-US" dirty="0"/>
              <a:t> which provides the greater security and the </a:t>
            </a:r>
            <a:r>
              <a:rPr lang="en-US" b="1" dirty="0"/>
              <a:t>Aggressive mode</a:t>
            </a:r>
            <a:r>
              <a:rPr lang="en-US" dirty="0"/>
              <a:t> which enables the host to establish an IPsec circuit more quickly.</a:t>
            </a:r>
          </a:p>
        </p:txBody>
      </p:sp>
      <p:sp>
        <p:nvSpPr>
          <p:cNvPr id="3" name="Title 2">
            <a:extLst>
              <a:ext uri="{FF2B5EF4-FFF2-40B4-BE49-F238E27FC236}">
                <a16:creationId xmlns:a16="http://schemas.microsoft.com/office/drawing/2014/main" id="{7B5ABD6D-C949-46AE-8A0B-366784B8224D}"/>
              </a:ext>
            </a:extLst>
          </p:cNvPr>
          <p:cNvSpPr>
            <a:spLocks noGrp="1"/>
          </p:cNvSpPr>
          <p:nvPr>
            <p:ph type="title"/>
          </p:nvPr>
        </p:nvSpPr>
        <p:spPr/>
        <p:txBody>
          <a:bodyPr/>
          <a:lstStyle/>
          <a:p>
            <a:r>
              <a:rPr lang="en-IN" dirty="0">
                <a:effectLst/>
              </a:rPr>
              <a:t>Working of IP Security </a:t>
            </a:r>
            <a:endParaRPr lang="en-IN" dirty="0"/>
          </a:p>
        </p:txBody>
      </p:sp>
    </p:spTree>
    <p:extLst>
      <p:ext uri="{BB962C8B-B14F-4D97-AF65-F5344CB8AC3E}">
        <p14:creationId xmlns:p14="http://schemas.microsoft.com/office/powerpoint/2010/main" val="3890104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4C8DDE-3ECF-4146-A4AA-7B1D26CECADC}"/>
              </a:ext>
            </a:extLst>
          </p:cNvPr>
          <p:cNvSpPr>
            <a:spLocks noGrp="1"/>
          </p:cNvSpPr>
          <p:nvPr>
            <p:ph idx="1"/>
          </p:nvPr>
        </p:nvSpPr>
        <p:spPr/>
        <p:txBody>
          <a:bodyPr>
            <a:normAutofit/>
          </a:bodyPr>
          <a:lstStyle/>
          <a:p>
            <a:pPr marL="514350" indent="-514350" algn="just" fontAlgn="base">
              <a:lnSpc>
                <a:spcPct val="150000"/>
              </a:lnSpc>
              <a:buClrTx/>
              <a:buFont typeface="+mj-lt"/>
              <a:buAutoNum type="arabicPeriod" startAt="3"/>
            </a:pPr>
            <a:r>
              <a:rPr lang="en-US" dirty="0"/>
              <a:t> The channel created in the last step is then used to securely negotiate the way the IP circuit will  encrypt data across the IP circuit.</a:t>
            </a:r>
            <a:endParaRPr lang="en-US" dirty="0">
              <a:solidFill>
                <a:schemeClr val="bg1">
                  <a:lumMod val="50000"/>
                </a:schemeClr>
              </a:solidFill>
            </a:endParaRPr>
          </a:p>
        </p:txBody>
      </p:sp>
      <p:sp>
        <p:nvSpPr>
          <p:cNvPr id="3" name="Title 2">
            <a:extLst>
              <a:ext uri="{FF2B5EF4-FFF2-40B4-BE49-F238E27FC236}">
                <a16:creationId xmlns:a16="http://schemas.microsoft.com/office/drawing/2014/main" id="{7B5ABD6D-C949-46AE-8A0B-366784B8224D}"/>
              </a:ext>
            </a:extLst>
          </p:cNvPr>
          <p:cNvSpPr>
            <a:spLocks noGrp="1"/>
          </p:cNvSpPr>
          <p:nvPr>
            <p:ph type="title"/>
          </p:nvPr>
        </p:nvSpPr>
        <p:spPr/>
        <p:txBody>
          <a:bodyPr/>
          <a:lstStyle/>
          <a:p>
            <a:r>
              <a:rPr lang="en-IN" dirty="0">
                <a:effectLst/>
              </a:rPr>
              <a:t>Working of IP Security </a:t>
            </a:r>
            <a:endParaRPr lang="en-IN" dirty="0"/>
          </a:p>
        </p:txBody>
      </p:sp>
    </p:spTree>
    <p:extLst>
      <p:ext uri="{BB962C8B-B14F-4D97-AF65-F5344CB8AC3E}">
        <p14:creationId xmlns:p14="http://schemas.microsoft.com/office/powerpoint/2010/main" val="886400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4C8DDE-3ECF-4146-A4AA-7B1D26CECADC}"/>
              </a:ext>
            </a:extLst>
          </p:cNvPr>
          <p:cNvSpPr>
            <a:spLocks noGrp="1"/>
          </p:cNvSpPr>
          <p:nvPr>
            <p:ph idx="1"/>
          </p:nvPr>
        </p:nvSpPr>
        <p:spPr/>
        <p:txBody>
          <a:bodyPr>
            <a:normAutofit/>
          </a:bodyPr>
          <a:lstStyle/>
          <a:p>
            <a:pPr marL="514350" indent="-514350" algn="just" fontAlgn="base">
              <a:lnSpc>
                <a:spcPct val="150000"/>
              </a:lnSpc>
              <a:buClrTx/>
              <a:buFont typeface="+mj-lt"/>
              <a:buAutoNum type="arabicPeriod" startAt="4"/>
            </a:pPr>
            <a:r>
              <a:rPr lang="en-US" dirty="0"/>
              <a:t>Now, the </a:t>
            </a:r>
            <a:r>
              <a:rPr lang="en-US" b="1" dirty="0"/>
              <a:t>IKE Phase 2</a:t>
            </a:r>
            <a:r>
              <a:rPr lang="en-US" dirty="0"/>
              <a:t> is conducted over the secure channel in which the two hosts negotiate the type of cryptographic algorithms to use on the session and agreeing on secret keying material to be used with those algorithms.</a:t>
            </a:r>
          </a:p>
        </p:txBody>
      </p:sp>
      <p:sp>
        <p:nvSpPr>
          <p:cNvPr id="3" name="Title 2">
            <a:extLst>
              <a:ext uri="{FF2B5EF4-FFF2-40B4-BE49-F238E27FC236}">
                <a16:creationId xmlns:a16="http://schemas.microsoft.com/office/drawing/2014/main" id="{7B5ABD6D-C949-46AE-8A0B-366784B8224D}"/>
              </a:ext>
            </a:extLst>
          </p:cNvPr>
          <p:cNvSpPr>
            <a:spLocks noGrp="1"/>
          </p:cNvSpPr>
          <p:nvPr>
            <p:ph type="title"/>
          </p:nvPr>
        </p:nvSpPr>
        <p:spPr/>
        <p:txBody>
          <a:bodyPr/>
          <a:lstStyle/>
          <a:p>
            <a:r>
              <a:rPr lang="en-IN" dirty="0">
                <a:effectLst/>
              </a:rPr>
              <a:t>Working of IP Security </a:t>
            </a:r>
            <a:endParaRPr lang="en-IN" dirty="0"/>
          </a:p>
        </p:txBody>
      </p:sp>
    </p:spTree>
    <p:extLst>
      <p:ext uri="{BB962C8B-B14F-4D97-AF65-F5344CB8AC3E}">
        <p14:creationId xmlns:p14="http://schemas.microsoft.com/office/powerpoint/2010/main" val="200913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4C8DDE-3ECF-4146-A4AA-7B1D26CECADC}"/>
              </a:ext>
            </a:extLst>
          </p:cNvPr>
          <p:cNvSpPr>
            <a:spLocks noGrp="1"/>
          </p:cNvSpPr>
          <p:nvPr>
            <p:ph idx="1"/>
          </p:nvPr>
        </p:nvSpPr>
        <p:spPr/>
        <p:txBody>
          <a:bodyPr>
            <a:normAutofit lnSpcReduction="10000"/>
          </a:bodyPr>
          <a:lstStyle/>
          <a:p>
            <a:pPr marL="514350" indent="-514350" algn="just" fontAlgn="base">
              <a:lnSpc>
                <a:spcPct val="150000"/>
              </a:lnSpc>
              <a:buClrTx/>
              <a:buFont typeface="+mj-lt"/>
              <a:buAutoNum type="arabicPeriod" startAt="5"/>
            </a:pPr>
            <a:r>
              <a:rPr lang="en-US" dirty="0"/>
              <a:t>Then the data is exchanged across the newly created IPsec encrypted tunnel. These packets are encrypted and decrypted by the hosts using IPsec SAs.</a:t>
            </a:r>
          </a:p>
          <a:p>
            <a:pPr marL="514350" indent="-514350" algn="just" fontAlgn="base">
              <a:lnSpc>
                <a:spcPct val="150000"/>
              </a:lnSpc>
              <a:buClrTx/>
              <a:buFont typeface="+mj-lt"/>
              <a:buAutoNum type="arabicPeriod" startAt="6"/>
            </a:pPr>
            <a:r>
              <a:rPr lang="en-US" dirty="0">
                <a:solidFill>
                  <a:schemeClr val="bg1">
                    <a:lumMod val="50000"/>
                  </a:schemeClr>
                </a:solidFill>
              </a:rPr>
              <a:t>When the communication between the hosts is completed or the session times out then the IPsec tunnel is terminated by discarding the keys by both the hosts</a:t>
            </a:r>
            <a:r>
              <a:rPr lang="en-US" dirty="0"/>
              <a:t>.</a:t>
            </a:r>
          </a:p>
        </p:txBody>
      </p:sp>
      <p:sp>
        <p:nvSpPr>
          <p:cNvPr id="3" name="Title 2">
            <a:extLst>
              <a:ext uri="{FF2B5EF4-FFF2-40B4-BE49-F238E27FC236}">
                <a16:creationId xmlns:a16="http://schemas.microsoft.com/office/drawing/2014/main" id="{7B5ABD6D-C949-46AE-8A0B-366784B8224D}"/>
              </a:ext>
            </a:extLst>
          </p:cNvPr>
          <p:cNvSpPr>
            <a:spLocks noGrp="1"/>
          </p:cNvSpPr>
          <p:nvPr>
            <p:ph type="title"/>
          </p:nvPr>
        </p:nvSpPr>
        <p:spPr/>
        <p:txBody>
          <a:bodyPr/>
          <a:lstStyle/>
          <a:p>
            <a:r>
              <a:rPr lang="en-IN" dirty="0">
                <a:effectLst/>
              </a:rPr>
              <a:t>Working of IP Security </a:t>
            </a:r>
            <a:endParaRPr lang="en-IN" dirty="0"/>
          </a:p>
        </p:txBody>
      </p:sp>
    </p:spTree>
    <p:extLst>
      <p:ext uri="{BB962C8B-B14F-4D97-AF65-F5344CB8AC3E}">
        <p14:creationId xmlns:p14="http://schemas.microsoft.com/office/powerpoint/2010/main" val="222775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4C8DDE-3ECF-4146-A4AA-7B1D26CECADC}"/>
              </a:ext>
            </a:extLst>
          </p:cNvPr>
          <p:cNvSpPr>
            <a:spLocks noGrp="1"/>
          </p:cNvSpPr>
          <p:nvPr>
            <p:ph idx="1"/>
          </p:nvPr>
        </p:nvSpPr>
        <p:spPr/>
        <p:txBody>
          <a:bodyPr>
            <a:normAutofit lnSpcReduction="10000"/>
          </a:bodyPr>
          <a:lstStyle/>
          <a:p>
            <a:pPr marL="514350" indent="-514350" algn="just" fontAlgn="base">
              <a:lnSpc>
                <a:spcPct val="150000"/>
              </a:lnSpc>
              <a:buClrTx/>
              <a:buFont typeface="+mj-lt"/>
              <a:buAutoNum type="arabicPeriod" startAt="5"/>
            </a:pPr>
            <a:r>
              <a:rPr lang="en-US" dirty="0">
                <a:solidFill>
                  <a:schemeClr val="bg1">
                    <a:lumMod val="50000"/>
                  </a:schemeClr>
                </a:solidFill>
              </a:rPr>
              <a:t>Then the data is exchanged across the newly created IPsec encrypted tunnel. These packets are encrypted and decrypted by the hosts using IPsec SAs.</a:t>
            </a:r>
          </a:p>
          <a:p>
            <a:pPr marL="514350" indent="-514350" algn="just" fontAlgn="base">
              <a:lnSpc>
                <a:spcPct val="150000"/>
              </a:lnSpc>
              <a:buClrTx/>
              <a:buFont typeface="+mj-lt"/>
              <a:buAutoNum type="arabicPeriod" startAt="6"/>
            </a:pPr>
            <a:r>
              <a:rPr lang="en-US" dirty="0"/>
              <a:t>When the communication between the hosts is completed or the session times out then the IPsec tunnel is terminated by discarding the keys by both the hosts.</a:t>
            </a:r>
          </a:p>
        </p:txBody>
      </p:sp>
      <p:sp>
        <p:nvSpPr>
          <p:cNvPr id="3" name="Title 2">
            <a:extLst>
              <a:ext uri="{FF2B5EF4-FFF2-40B4-BE49-F238E27FC236}">
                <a16:creationId xmlns:a16="http://schemas.microsoft.com/office/drawing/2014/main" id="{7B5ABD6D-C949-46AE-8A0B-366784B8224D}"/>
              </a:ext>
            </a:extLst>
          </p:cNvPr>
          <p:cNvSpPr>
            <a:spLocks noGrp="1"/>
          </p:cNvSpPr>
          <p:nvPr>
            <p:ph type="title"/>
          </p:nvPr>
        </p:nvSpPr>
        <p:spPr/>
        <p:txBody>
          <a:bodyPr/>
          <a:lstStyle/>
          <a:p>
            <a:r>
              <a:rPr lang="en-IN" dirty="0">
                <a:effectLst/>
              </a:rPr>
              <a:t>Working of IP Security </a:t>
            </a:r>
            <a:endParaRPr lang="en-IN" dirty="0"/>
          </a:p>
        </p:txBody>
      </p:sp>
    </p:spTree>
    <p:extLst>
      <p:ext uri="{BB962C8B-B14F-4D97-AF65-F5344CB8AC3E}">
        <p14:creationId xmlns:p14="http://schemas.microsoft.com/office/powerpoint/2010/main" val="1654761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11FD-74B8-401E-B9FE-061DAE6B5681}"/>
              </a:ext>
            </a:extLst>
          </p:cNvPr>
          <p:cNvSpPr>
            <a:spLocks noGrp="1"/>
          </p:cNvSpPr>
          <p:nvPr>
            <p:ph type="title"/>
          </p:nvPr>
        </p:nvSpPr>
        <p:spPr>
          <a:xfrm>
            <a:off x="1030498" y="1681747"/>
            <a:ext cx="7083004" cy="1518653"/>
          </a:xfrm>
          <a:solidFill>
            <a:srgbClr val="7030A0"/>
          </a:solidFill>
        </p:spPr>
        <p:txBody>
          <a:bodyPr anchor="ctr"/>
          <a:lstStyle/>
          <a:p>
            <a:pPr algn="ctr"/>
            <a:r>
              <a:rPr lang="en-IN" dirty="0">
                <a:solidFill>
                  <a:schemeClr val="bg1"/>
                </a:solidFill>
              </a:rPr>
              <a:t>E-mail Security</a:t>
            </a:r>
          </a:p>
        </p:txBody>
      </p:sp>
    </p:spTree>
    <p:extLst>
      <p:ext uri="{BB962C8B-B14F-4D97-AF65-F5344CB8AC3E}">
        <p14:creationId xmlns:p14="http://schemas.microsoft.com/office/powerpoint/2010/main" val="3649025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1F5386-BD90-487B-9474-ECDD36A74095}"/>
              </a:ext>
            </a:extLst>
          </p:cNvPr>
          <p:cNvSpPr>
            <a:spLocks noGrp="1"/>
          </p:cNvSpPr>
          <p:nvPr>
            <p:ph idx="1"/>
          </p:nvPr>
        </p:nvSpPr>
        <p:spPr>
          <a:xfrm>
            <a:off x="559083" y="1361440"/>
            <a:ext cx="7651856" cy="4994911"/>
          </a:xfrm>
        </p:spPr>
        <p:txBody>
          <a:bodyPr/>
          <a:lstStyle/>
          <a:p>
            <a:pPr marL="0" indent="0" algn="just">
              <a:lnSpc>
                <a:spcPct val="150000"/>
              </a:lnSpc>
              <a:buNone/>
            </a:pPr>
            <a:r>
              <a:rPr lang="en-US" dirty="0"/>
              <a:t>Email hacking can be done in any of the following ways:</a:t>
            </a:r>
          </a:p>
          <a:p>
            <a:pPr lvl="1" algn="just">
              <a:lnSpc>
                <a:spcPct val="150000"/>
              </a:lnSpc>
            </a:pPr>
            <a:r>
              <a:rPr lang="en-US" sz="2800" dirty="0"/>
              <a:t>Spam</a:t>
            </a:r>
          </a:p>
          <a:p>
            <a:pPr lvl="1" algn="just">
              <a:lnSpc>
                <a:spcPct val="150000"/>
              </a:lnSpc>
            </a:pPr>
            <a:r>
              <a:rPr lang="en-US" sz="2800" dirty="0"/>
              <a:t>Virus</a:t>
            </a:r>
          </a:p>
          <a:p>
            <a:pPr lvl="1" algn="just">
              <a:lnSpc>
                <a:spcPct val="150000"/>
              </a:lnSpc>
            </a:pPr>
            <a:r>
              <a:rPr lang="en-US" sz="2800" dirty="0"/>
              <a:t>Phishing</a:t>
            </a:r>
          </a:p>
          <a:p>
            <a:pPr algn="just">
              <a:lnSpc>
                <a:spcPct val="150000"/>
              </a:lnSpc>
            </a:pPr>
            <a:endParaRPr lang="en-IN" dirty="0"/>
          </a:p>
        </p:txBody>
      </p:sp>
      <p:sp>
        <p:nvSpPr>
          <p:cNvPr id="3" name="Title 2">
            <a:extLst>
              <a:ext uri="{FF2B5EF4-FFF2-40B4-BE49-F238E27FC236}">
                <a16:creationId xmlns:a16="http://schemas.microsoft.com/office/drawing/2014/main" id="{F8036BF6-313D-4887-8669-F02BF1B13B6D}"/>
              </a:ext>
            </a:extLst>
          </p:cNvPr>
          <p:cNvSpPr>
            <a:spLocks noGrp="1"/>
          </p:cNvSpPr>
          <p:nvPr>
            <p:ph type="title"/>
          </p:nvPr>
        </p:nvSpPr>
        <p:spPr/>
        <p:txBody>
          <a:bodyPr/>
          <a:lstStyle/>
          <a:p>
            <a:r>
              <a:rPr lang="en-IN" dirty="0">
                <a:effectLst/>
              </a:rPr>
              <a:t>E-mail Hacking</a:t>
            </a:r>
            <a:endParaRPr lang="en-IN" dirty="0"/>
          </a:p>
        </p:txBody>
      </p:sp>
    </p:spTree>
    <p:extLst>
      <p:ext uri="{BB962C8B-B14F-4D97-AF65-F5344CB8AC3E}">
        <p14:creationId xmlns:p14="http://schemas.microsoft.com/office/powerpoint/2010/main" val="2654096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0CCAAA2-1038-4BC6-9BA2-AC192486C754}"/>
              </a:ext>
            </a:extLst>
          </p:cNvPr>
          <p:cNvPicPr>
            <a:picLocks noGrp="1" noChangeAspect="1"/>
          </p:cNvPicPr>
          <p:nvPr>
            <p:ph idx="1"/>
          </p:nvPr>
        </p:nvPicPr>
        <p:blipFill>
          <a:blip r:embed="rId2"/>
          <a:stretch>
            <a:fillRect/>
          </a:stretch>
        </p:blipFill>
        <p:spPr>
          <a:xfrm>
            <a:off x="1567656" y="1835150"/>
            <a:ext cx="6057900" cy="4048125"/>
          </a:xfrm>
          <a:prstGeom prst="rect">
            <a:avLst/>
          </a:prstGeom>
          <a:ln>
            <a:solidFill>
              <a:srgbClr val="002060"/>
            </a:solidFill>
          </a:ln>
          <a:effectLst>
            <a:outerShdw blurRad="63500" sx="102000" sy="102000" algn="ctr" rotWithShape="0">
              <a:prstClr val="black">
                <a:alpha val="40000"/>
              </a:prstClr>
            </a:outerShdw>
          </a:effectLst>
        </p:spPr>
      </p:pic>
      <p:sp>
        <p:nvSpPr>
          <p:cNvPr id="3" name="Title 2">
            <a:extLst>
              <a:ext uri="{FF2B5EF4-FFF2-40B4-BE49-F238E27FC236}">
                <a16:creationId xmlns:a16="http://schemas.microsoft.com/office/drawing/2014/main" id="{E917286D-1E19-4F42-9609-D7660E3FC35B}"/>
              </a:ext>
            </a:extLst>
          </p:cNvPr>
          <p:cNvSpPr>
            <a:spLocks noGrp="1"/>
          </p:cNvSpPr>
          <p:nvPr>
            <p:ph type="title"/>
          </p:nvPr>
        </p:nvSpPr>
        <p:spPr/>
        <p:txBody>
          <a:bodyPr/>
          <a:lstStyle/>
          <a:p>
            <a:r>
              <a:rPr lang="en-IN" dirty="0"/>
              <a:t>E-mail Spam</a:t>
            </a:r>
          </a:p>
        </p:txBody>
      </p:sp>
    </p:spTree>
    <p:extLst>
      <p:ext uri="{BB962C8B-B14F-4D97-AF65-F5344CB8AC3E}">
        <p14:creationId xmlns:p14="http://schemas.microsoft.com/office/powerpoint/2010/main" val="92561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5DF9D0-E301-4B88-81F8-B3B02C54B60E}"/>
              </a:ext>
            </a:extLst>
          </p:cNvPr>
          <p:cNvSpPr>
            <a:spLocks noGrp="1"/>
          </p:cNvSpPr>
          <p:nvPr>
            <p:ph idx="1"/>
          </p:nvPr>
        </p:nvSpPr>
        <p:spPr>
          <a:xfrm>
            <a:off x="1267337" y="2107151"/>
            <a:ext cx="6271797" cy="4283711"/>
          </a:xfrm>
        </p:spPr>
        <p:txBody>
          <a:bodyPr/>
          <a:lstStyle/>
          <a:p>
            <a:pPr marL="0" indent="0">
              <a:buNone/>
            </a:pPr>
            <a:r>
              <a:rPr lang="en-US" dirty="0"/>
              <a:t>After this lecture you will be able to</a:t>
            </a:r>
          </a:p>
          <a:p>
            <a:pPr lvl="1"/>
            <a:r>
              <a:rPr lang="en-IN" sz="2600" dirty="0"/>
              <a:t>understand IP security (IPsec)</a:t>
            </a:r>
          </a:p>
          <a:p>
            <a:pPr lvl="1"/>
            <a:r>
              <a:rPr lang="en-IN" sz="2600" dirty="0"/>
              <a:t>understanding Email Security</a:t>
            </a:r>
            <a:endParaRPr lang="en-US" sz="2600" dirty="0"/>
          </a:p>
          <a:p>
            <a:endParaRPr lang="en-US" dirty="0"/>
          </a:p>
        </p:txBody>
      </p:sp>
    </p:spTree>
    <p:extLst>
      <p:ext uri="{BB962C8B-B14F-4D97-AF65-F5344CB8AC3E}">
        <p14:creationId xmlns:p14="http://schemas.microsoft.com/office/powerpoint/2010/main" val="618852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18E2262-5604-4B3D-9A65-61262369F474}"/>
              </a:ext>
            </a:extLst>
          </p:cNvPr>
          <p:cNvPicPr>
            <a:picLocks noGrp="1" noChangeAspect="1"/>
          </p:cNvPicPr>
          <p:nvPr>
            <p:ph idx="1"/>
          </p:nvPr>
        </p:nvPicPr>
        <p:blipFill>
          <a:blip r:embed="rId2"/>
          <a:stretch>
            <a:fillRect/>
          </a:stretch>
        </p:blipFill>
        <p:spPr>
          <a:xfrm>
            <a:off x="1962315" y="1828607"/>
            <a:ext cx="5219370" cy="3915556"/>
          </a:xfrm>
          <a:prstGeom prst="rect">
            <a:avLst/>
          </a:prstGeom>
          <a:ln>
            <a:solidFill>
              <a:srgbClr val="002060"/>
            </a:solidFill>
          </a:ln>
          <a:effectLst>
            <a:outerShdw blurRad="63500" sx="102000" sy="102000" algn="ctr" rotWithShape="0">
              <a:prstClr val="black">
                <a:alpha val="40000"/>
              </a:prstClr>
            </a:outerShdw>
          </a:effectLst>
        </p:spPr>
      </p:pic>
      <p:sp>
        <p:nvSpPr>
          <p:cNvPr id="3" name="Title 2">
            <a:extLst>
              <a:ext uri="{FF2B5EF4-FFF2-40B4-BE49-F238E27FC236}">
                <a16:creationId xmlns:a16="http://schemas.microsoft.com/office/drawing/2014/main" id="{E1C7809D-8B2E-41A6-A4D2-0726088AF9FB}"/>
              </a:ext>
            </a:extLst>
          </p:cNvPr>
          <p:cNvSpPr>
            <a:spLocks noGrp="1"/>
          </p:cNvSpPr>
          <p:nvPr>
            <p:ph type="title"/>
          </p:nvPr>
        </p:nvSpPr>
        <p:spPr/>
        <p:txBody>
          <a:bodyPr/>
          <a:lstStyle/>
          <a:p>
            <a:r>
              <a:rPr lang="en-IN" dirty="0"/>
              <a:t>Virus</a:t>
            </a:r>
          </a:p>
        </p:txBody>
      </p:sp>
    </p:spTree>
    <p:extLst>
      <p:ext uri="{BB962C8B-B14F-4D97-AF65-F5344CB8AC3E}">
        <p14:creationId xmlns:p14="http://schemas.microsoft.com/office/powerpoint/2010/main" val="3223803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6E30578-253F-4CFC-9B13-27C0919E3FBA}"/>
              </a:ext>
            </a:extLst>
          </p:cNvPr>
          <p:cNvPicPr>
            <a:picLocks noGrp="1" noChangeAspect="1"/>
          </p:cNvPicPr>
          <p:nvPr>
            <p:ph idx="1"/>
          </p:nvPr>
        </p:nvPicPr>
        <p:blipFill>
          <a:blip r:embed="rId2"/>
          <a:stretch>
            <a:fillRect/>
          </a:stretch>
        </p:blipFill>
        <p:spPr>
          <a:xfrm>
            <a:off x="2141318" y="1994361"/>
            <a:ext cx="4861364" cy="3641330"/>
          </a:xfrm>
          <a:prstGeom prst="rect">
            <a:avLst/>
          </a:prstGeom>
          <a:ln>
            <a:solidFill>
              <a:srgbClr val="002060"/>
            </a:solidFill>
          </a:ln>
          <a:effectLst>
            <a:outerShdw blurRad="63500" sx="102000" sy="102000" algn="ctr" rotWithShape="0">
              <a:prstClr val="black">
                <a:alpha val="40000"/>
              </a:prstClr>
            </a:outerShdw>
          </a:effectLst>
        </p:spPr>
      </p:pic>
      <p:sp>
        <p:nvSpPr>
          <p:cNvPr id="3" name="Title 2">
            <a:extLst>
              <a:ext uri="{FF2B5EF4-FFF2-40B4-BE49-F238E27FC236}">
                <a16:creationId xmlns:a16="http://schemas.microsoft.com/office/drawing/2014/main" id="{EC863A98-7C4F-43AA-8F29-34A5299F09ED}"/>
              </a:ext>
            </a:extLst>
          </p:cNvPr>
          <p:cNvSpPr>
            <a:spLocks noGrp="1"/>
          </p:cNvSpPr>
          <p:nvPr>
            <p:ph type="title"/>
          </p:nvPr>
        </p:nvSpPr>
        <p:spPr/>
        <p:txBody>
          <a:bodyPr/>
          <a:lstStyle/>
          <a:p>
            <a:r>
              <a:rPr lang="en-IN" dirty="0"/>
              <a:t>Phishing</a:t>
            </a:r>
          </a:p>
        </p:txBody>
      </p:sp>
    </p:spTree>
    <p:extLst>
      <p:ext uri="{BB962C8B-B14F-4D97-AF65-F5344CB8AC3E}">
        <p14:creationId xmlns:p14="http://schemas.microsoft.com/office/powerpoint/2010/main" val="3545860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44BCFA-5DEA-4122-8E45-E25D959A8367}"/>
              </a:ext>
            </a:extLst>
          </p:cNvPr>
          <p:cNvSpPr>
            <a:spLocks noGrp="1"/>
          </p:cNvSpPr>
          <p:nvPr>
            <p:ph idx="1"/>
          </p:nvPr>
        </p:nvSpPr>
        <p:spPr/>
        <p:txBody>
          <a:bodyPr/>
          <a:lstStyle/>
          <a:p>
            <a:pPr algn="just">
              <a:lnSpc>
                <a:spcPct val="150000"/>
              </a:lnSpc>
            </a:pPr>
            <a:r>
              <a:rPr lang="en-US" dirty="0"/>
              <a:t>Email spamming is an act of sending Unsolicited Bulk E-mails (UBI) which one has not asked for. Email spams are the junk mails sent by commercial companies as an advertisement of their products and services.</a:t>
            </a:r>
            <a:endParaRPr lang="en-IN" dirty="0"/>
          </a:p>
        </p:txBody>
      </p:sp>
      <p:sp>
        <p:nvSpPr>
          <p:cNvPr id="3" name="Title 2">
            <a:extLst>
              <a:ext uri="{FF2B5EF4-FFF2-40B4-BE49-F238E27FC236}">
                <a16:creationId xmlns:a16="http://schemas.microsoft.com/office/drawing/2014/main" id="{E421ED3D-3065-4B1C-B4C8-9FA861DE49A5}"/>
              </a:ext>
            </a:extLst>
          </p:cNvPr>
          <p:cNvSpPr>
            <a:spLocks noGrp="1"/>
          </p:cNvSpPr>
          <p:nvPr>
            <p:ph type="title"/>
          </p:nvPr>
        </p:nvSpPr>
        <p:spPr/>
        <p:txBody>
          <a:bodyPr>
            <a:noAutofit/>
          </a:bodyPr>
          <a:lstStyle/>
          <a:p>
            <a:r>
              <a:rPr lang="en-US" dirty="0">
                <a:effectLst/>
              </a:rPr>
              <a:t>E-mail Spamming and Junk Mails</a:t>
            </a:r>
            <a:endParaRPr lang="en-IN" dirty="0"/>
          </a:p>
        </p:txBody>
      </p:sp>
    </p:spTree>
    <p:extLst>
      <p:ext uri="{BB962C8B-B14F-4D97-AF65-F5344CB8AC3E}">
        <p14:creationId xmlns:p14="http://schemas.microsoft.com/office/powerpoint/2010/main" val="2404185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C83417-41AB-42C3-84B8-756887151E4C}"/>
              </a:ext>
            </a:extLst>
          </p:cNvPr>
          <p:cNvSpPr>
            <a:spLocks noGrp="1"/>
          </p:cNvSpPr>
          <p:nvPr>
            <p:ph idx="1"/>
          </p:nvPr>
        </p:nvSpPr>
        <p:spPr/>
        <p:txBody>
          <a:bodyPr/>
          <a:lstStyle/>
          <a:p>
            <a:pPr algn="just">
              <a:lnSpc>
                <a:spcPct val="150000"/>
              </a:lnSpc>
            </a:pPr>
            <a:r>
              <a:rPr lang="en-US" dirty="0"/>
              <a:t>Floods your e-mail account with unwanted e-mails.</a:t>
            </a:r>
          </a:p>
          <a:p>
            <a:pPr algn="just">
              <a:lnSpc>
                <a:spcPct val="150000"/>
              </a:lnSpc>
            </a:pPr>
            <a:r>
              <a:rPr lang="en-US" dirty="0"/>
              <a:t>Time and energy are wasted </a:t>
            </a:r>
          </a:p>
          <a:p>
            <a:pPr algn="just">
              <a:lnSpc>
                <a:spcPct val="150000"/>
              </a:lnSpc>
            </a:pPr>
            <a:r>
              <a:rPr lang="en-IN" dirty="0"/>
              <a:t>Consumes the bandwidth</a:t>
            </a:r>
          </a:p>
          <a:p>
            <a:pPr algn="just">
              <a:lnSpc>
                <a:spcPct val="150000"/>
              </a:lnSpc>
            </a:pPr>
            <a:r>
              <a:rPr lang="en-US" dirty="0"/>
              <a:t>Some unsolicited email may contain virus</a:t>
            </a:r>
            <a:endParaRPr lang="en-IN" dirty="0"/>
          </a:p>
        </p:txBody>
      </p:sp>
      <p:sp>
        <p:nvSpPr>
          <p:cNvPr id="3" name="Title 2">
            <a:extLst>
              <a:ext uri="{FF2B5EF4-FFF2-40B4-BE49-F238E27FC236}">
                <a16:creationId xmlns:a16="http://schemas.microsoft.com/office/drawing/2014/main" id="{213EBFEB-E75C-495F-8755-99A4B3A76315}"/>
              </a:ext>
            </a:extLst>
          </p:cNvPr>
          <p:cNvSpPr>
            <a:spLocks noGrp="1"/>
          </p:cNvSpPr>
          <p:nvPr>
            <p:ph type="title"/>
          </p:nvPr>
        </p:nvSpPr>
        <p:spPr/>
        <p:txBody>
          <a:bodyPr/>
          <a:lstStyle/>
          <a:p>
            <a:r>
              <a:rPr lang="en-US" dirty="0">
                <a:effectLst/>
              </a:rPr>
              <a:t>Spams may cause the following problems</a:t>
            </a:r>
            <a:endParaRPr lang="en-IN" dirty="0"/>
          </a:p>
        </p:txBody>
      </p:sp>
    </p:spTree>
    <p:extLst>
      <p:ext uri="{BB962C8B-B14F-4D97-AF65-F5344CB8AC3E}">
        <p14:creationId xmlns:p14="http://schemas.microsoft.com/office/powerpoint/2010/main" val="3753641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9"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74C1622B-4BB1-4142-B09B-90F543551223}"/>
              </a:ext>
            </a:extLst>
          </p:cNvPr>
          <p:cNvSpPr>
            <a:spLocks noGrp="1"/>
          </p:cNvSpPr>
          <p:nvPr>
            <p:ph type="title"/>
          </p:nvPr>
        </p:nvSpPr>
        <p:spPr>
          <a:xfrm>
            <a:off x="785460" y="759805"/>
            <a:ext cx="7729890" cy="1325563"/>
          </a:xfrm>
          <a:solidFill>
            <a:srgbClr val="7030A0"/>
          </a:solidFill>
        </p:spPr>
        <p:txBody>
          <a:bodyPr vert="horz" lIns="91440" tIns="45720" rIns="91440" bIns="45720" rtlCol="0" anchor="ctr">
            <a:normAutofit/>
          </a:bodyPr>
          <a:lstStyle/>
          <a:p>
            <a:r>
              <a:rPr lang="en-US" sz="3500" dirty="0">
                <a:solidFill>
                  <a:srgbClr val="FFFFFF"/>
                </a:solidFill>
                <a:latin typeface="Bahnschrift SemiBold" panose="020B0502040204020203" pitchFamily="34" charset="0"/>
              </a:rPr>
              <a:t>Blocking Spams</a:t>
            </a:r>
          </a:p>
        </p:txBody>
      </p:sp>
      <p:sp>
        <p:nvSpPr>
          <p:cNvPr id="8" name="Content Placeholder 7">
            <a:extLst>
              <a:ext uri="{FF2B5EF4-FFF2-40B4-BE49-F238E27FC236}">
                <a16:creationId xmlns:a16="http://schemas.microsoft.com/office/drawing/2014/main" id="{E79AAED5-310F-4D35-A2AB-A6FAAADBA2AD}"/>
              </a:ext>
            </a:extLst>
          </p:cNvPr>
          <p:cNvSpPr>
            <a:spLocks noGrp="1"/>
          </p:cNvSpPr>
          <p:nvPr>
            <p:ph idx="1"/>
          </p:nvPr>
        </p:nvSpPr>
        <p:spPr>
          <a:xfrm>
            <a:off x="1068676" y="2494450"/>
            <a:ext cx="3351939" cy="3563159"/>
          </a:xfrm>
        </p:spPr>
        <p:txBody>
          <a:bodyPr vert="horz" lIns="91440" tIns="45720" rIns="91440" bIns="45720" rtlCol="0">
            <a:normAutofit fontScale="92500"/>
          </a:bodyPr>
          <a:lstStyle/>
          <a:p>
            <a:pPr algn="just">
              <a:lnSpc>
                <a:spcPct val="170000"/>
              </a:lnSpc>
            </a:pPr>
            <a:r>
              <a:rPr lang="en-US" sz="2400" dirty="0"/>
              <a:t>While posting letters to newsgroups or mailing list, use a separate e-mail address than the one you used for your personal e-mails.</a:t>
            </a:r>
            <a:endParaRPr lang="en-US" sz="1600" dirty="0">
              <a:latin typeface="+mn-lt"/>
            </a:endParaRPr>
          </a:p>
        </p:txBody>
      </p:sp>
      <p:pic>
        <p:nvPicPr>
          <p:cNvPr id="4" name="Content Placeholder 3" descr="A picture containing text&#10;&#10;Description automatically generated">
            <a:extLst>
              <a:ext uri="{FF2B5EF4-FFF2-40B4-BE49-F238E27FC236}">
                <a16:creationId xmlns:a16="http://schemas.microsoft.com/office/drawing/2014/main" id="{D93767C4-438A-4CFC-A613-FCE661D794EF}"/>
              </a:ext>
            </a:extLst>
          </p:cNvPr>
          <p:cNvPicPr>
            <a:picLocks noChangeAspect="1"/>
          </p:cNvPicPr>
          <p:nvPr/>
        </p:nvPicPr>
        <p:blipFill rotWithShape="1">
          <a:blip r:embed="rId2"/>
          <a:srcRect l="9077" r="11321" b="-3"/>
          <a:stretch/>
        </p:blipFill>
        <p:spPr>
          <a:xfrm>
            <a:off x="4649800" y="2543175"/>
            <a:ext cx="3601803" cy="3563372"/>
          </a:xfrm>
          <a:prstGeom prst="rect">
            <a:avLst/>
          </a:prstGeom>
        </p:spPr>
      </p:pic>
    </p:spTree>
    <p:extLst>
      <p:ext uri="{BB962C8B-B14F-4D97-AF65-F5344CB8AC3E}">
        <p14:creationId xmlns:p14="http://schemas.microsoft.com/office/powerpoint/2010/main" val="2093473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9"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74C1622B-4BB1-4142-B09B-90F543551223}"/>
              </a:ext>
            </a:extLst>
          </p:cNvPr>
          <p:cNvSpPr>
            <a:spLocks noGrp="1"/>
          </p:cNvSpPr>
          <p:nvPr>
            <p:ph type="title"/>
          </p:nvPr>
        </p:nvSpPr>
        <p:spPr>
          <a:xfrm>
            <a:off x="785460" y="759805"/>
            <a:ext cx="7729890" cy="1325563"/>
          </a:xfrm>
          <a:solidFill>
            <a:srgbClr val="7030A0"/>
          </a:solidFill>
        </p:spPr>
        <p:txBody>
          <a:bodyPr vert="horz" lIns="91440" tIns="45720" rIns="91440" bIns="45720" rtlCol="0" anchor="ctr">
            <a:normAutofit/>
          </a:bodyPr>
          <a:lstStyle/>
          <a:p>
            <a:r>
              <a:rPr lang="en-US" sz="3500" dirty="0">
                <a:solidFill>
                  <a:srgbClr val="FFFFFF"/>
                </a:solidFill>
                <a:latin typeface="Bahnschrift SemiBold" panose="020B0502040204020203" pitchFamily="34" charset="0"/>
              </a:rPr>
              <a:t>Blocking Spams</a:t>
            </a:r>
          </a:p>
        </p:txBody>
      </p:sp>
      <p:sp>
        <p:nvSpPr>
          <p:cNvPr id="8" name="Content Placeholder 7">
            <a:extLst>
              <a:ext uri="{FF2B5EF4-FFF2-40B4-BE49-F238E27FC236}">
                <a16:creationId xmlns:a16="http://schemas.microsoft.com/office/drawing/2014/main" id="{E79AAED5-310F-4D35-A2AB-A6FAAADBA2AD}"/>
              </a:ext>
            </a:extLst>
          </p:cNvPr>
          <p:cNvSpPr>
            <a:spLocks noGrp="1"/>
          </p:cNvSpPr>
          <p:nvPr>
            <p:ph idx="1"/>
          </p:nvPr>
        </p:nvSpPr>
        <p:spPr>
          <a:xfrm>
            <a:off x="1068678" y="2494450"/>
            <a:ext cx="3040158" cy="3563159"/>
          </a:xfrm>
        </p:spPr>
        <p:txBody>
          <a:bodyPr vert="horz" lIns="91440" tIns="45720" rIns="91440" bIns="45720" rtlCol="0">
            <a:normAutofit/>
          </a:bodyPr>
          <a:lstStyle/>
          <a:p>
            <a:pPr algn="just">
              <a:lnSpc>
                <a:spcPct val="160000"/>
              </a:lnSpc>
            </a:pPr>
            <a:r>
              <a:rPr lang="en-US" dirty="0"/>
              <a:t>Don’t give your email address on the websites as it can easily be spammed.</a:t>
            </a:r>
            <a:endParaRPr lang="en-US" sz="2100" dirty="0">
              <a:latin typeface="+mn-lt"/>
            </a:endParaRPr>
          </a:p>
        </p:txBody>
      </p:sp>
      <p:pic>
        <p:nvPicPr>
          <p:cNvPr id="4" name="Content Placeholder 3" descr="A picture containing text&#10;&#10;Description automatically generated">
            <a:extLst>
              <a:ext uri="{FF2B5EF4-FFF2-40B4-BE49-F238E27FC236}">
                <a16:creationId xmlns:a16="http://schemas.microsoft.com/office/drawing/2014/main" id="{D93767C4-438A-4CFC-A613-FCE661D794EF}"/>
              </a:ext>
            </a:extLst>
          </p:cNvPr>
          <p:cNvPicPr>
            <a:picLocks noChangeAspect="1"/>
          </p:cNvPicPr>
          <p:nvPr/>
        </p:nvPicPr>
        <p:blipFill rotWithShape="1">
          <a:blip r:embed="rId2"/>
          <a:srcRect l="9077" r="11321" b="-3"/>
          <a:stretch/>
        </p:blipFill>
        <p:spPr>
          <a:xfrm>
            <a:off x="4574169" y="2492376"/>
            <a:ext cx="3601803" cy="3563372"/>
          </a:xfrm>
          <a:prstGeom prst="rect">
            <a:avLst/>
          </a:prstGeom>
        </p:spPr>
      </p:pic>
    </p:spTree>
    <p:extLst>
      <p:ext uri="{BB962C8B-B14F-4D97-AF65-F5344CB8AC3E}">
        <p14:creationId xmlns:p14="http://schemas.microsoft.com/office/powerpoint/2010/main" val="688470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9"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74C1622B-4BB1-4142-B09B-90F543551223}"/>
              </a:ext>
            </a:extLst>
          </p:cNvPr>
          <p:cNvSpPr>
            <a:spLocks noGrp="1"/>
          </p:cNvSpPr>
          <p:nvPr>
            <p:ph type="title"/>
          </p:nvPr>
        </p:nvSpPr>
        <p:spPr>
          <a:xfrm>
            <a:off x="785460" y="759805"/>
            <a:ext cx="7729890" cy="1325563"/>
          </a:xfrm>
          <a:solidFill>
            <a:srgbClr val="7030A0"/>
          </a:solidFill>
        </p:spPr>
        <p:txBody>
          <a:bodyPr vert="horz" lIns="91440" tIns="45720" rIns="91440" bIns="45720" rtlCol="0" anchor="ctr">
            <a:normAutofit/>
          </a:bodyPr>
          <a:lstStyle/>
          <a:p>
            <a:r>
              <a:rPr lang="en-US" sz="3500" dirty="0">
                <a:solidFill>
                  <a:srgbClr val="FFFFFF"/>
                </a:solidFill>
                <a:latin typeface="Bahnschrift SemiBold" panose="020B0502040204020203" pitchFamily="34" charset="0"/>
              </a:rPr>
              <a:t>Blocking Spams</a:t>
            </a:r>
          </a:p>
        </p:txBody>
      </p:sp>
      <p:sp>
        <p:nvSpPr>
          <p:cNvPr id="8" name="Content Placeholder 7">
            <a:extLst>
              <a:ext uri="{FF2B5EF4-FFF2-40B4-BE49-F238E27FC236}">
                <a16:creationId xmlns:a16="http://schemas.microsoft.com/office/drawing/2014/main" id="{E79AAED5-310F-4D35-A2AB-A6FAAADBA2AD}"/>
              </a:ext>
            </a:extLst>
          </p:cNvPr>
          <p:cNvSpPr>
            <a:spLocks noGrp="1"/>
          </p:cNvSpPr>
          <p:nvPr>
            <p:ph idx="1"/>
          </p:nvPr>
        </p:nvSpPr>
        <p:spPr>
          <a:xfrm>
            <a:off x="1068678" y="2494450"/>
            <a:ext cx="3040158" cy="3563159"/>
          </a:xfrm>
        </p:spPr>
        <p:txBody>
          <a:bodyPr vert="horz" lIns="91440" tIns="45720" rIns="91440" bIns="45720" rtlCol="0">
            <a:normAutofit fontScale="92500"/>
          </a:bodyPr>
          <a:lstStyle/>
          <a:p>
            <a:pPr algn="just">
              <a:lnSpc>
                <a:spcPct val="160000"/>
              </a:lnSpc>
            </a:pPr>
            <a:r>
              <a:rPr lang="en-US" dirty="0"/>
              <a:t>Avoid replying to emails which you have received from unknown persons</a:t>
            </a:r>
            <a:endParaRPr lang="en-US" sz="2100" dirty="0">
              <a:latin typeface="+mn-lt"/>
            </a:endParaRPr>
          </a:p>
        </p:txBody>
      </p:sp>
      <p:pic>
        <p:nvPicPr>
          <p:cNvPr id="4" name="Content Placeholder 3" descr="A picture containing text&#10;&#10;Description automatically generated">
            <a:extLst>
              <a:ext uri="{FF2B5EF4-FFF2-40B4-BE49-F238E27FC236}">
                <a16:creationId xmlns:a16="http://schemas.microsoft.com/office/drawing/2014/main" id="{D93767C4-438A-4CFC-A613-FCE661D794EF}"/>
              </a:ext>
            </a:extLst>
          </p:cNvPr>
          <p:cNvPicPr>
            <a:picLocks noChangeAspect="1"/>
          </p:cNvPicPr>
          <p:nvPr/>
        </p:nvPicPr>
        <p:blipFill rotWithShape="1">
          <a:blip r:embed="rId2"/>
          <a:srcRect l="9077" r="11321" b="-3"/>
          <a:stretch/>
        </p:blipFill>
        <p:spPr>
          <a:xfrm>
            <a:off x="4574169" y="2492376"/>
            <a:ext cx="3601803" cy="3563372"/>
          </a:xfrm>
          <a:prstGeom prst="rect">
            <a:avLst/>
          </a:prstGeom>
        </p:spPr>
      </p:pic>
    </p:spTree>
    <p:extLst>
      <p:ext uri="{BB962C8B-B14F-4D97-AF65-F5344CB8AC3E}">
        <p14:creationId xmlns:p14="http://schemas.microsoft.com/office/powerpoint/2010/main" val="878490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9"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74C1622B-4BB1-4142-B09B-90F543551223}"/>
              </a:ext>
            </a:extLst>
          </p:cNvPr>
          <p:cNvSpPr>
            <a:spLocks noGrp="1"/>
          </p:cNvSpPr>
          <p:nvPr>
            <p:ph type="title"/>
          </p:nvPr>
        </p:nvSpPr>
        <p:spPr>
          <a:xfrm>
            <a:off x="785460" y="759805"/>
            <a:ext cx="7729890" cy="1325563"/>
          </a:xfrm>
          <a:solidFill>
            <a:srgbClr val="7030A0"/>
          </a:solidFill>
        </p:spPr>
        <p:txBody>
          <a:bodyPr vert="horz" lIns="91440" tIns="45720" rIns="91440" bIns="45720" rtlCol="0" anchor="ctr">
            <a:normAutofit/>
          </a:bodyPr>
          <a:lstStyle/>
          <a:p>
            <a:r>
              <a:rPr lang="en-US" sz="3500" dirty="0">
                <a:solidFill>
                  <a:srgbClr val="FFFFFF"/>
                </a:solidFill>
                <a:latin typeface="Bahnschrift SemiBold" panose="020B0502040204020203" pitchFamily="34" charset="0"/>
              </a:rPr>
              <a:t>Blocking Spams</a:t>
            </a:r>
          </a:p>
        </p:txBody>
      </p:sp>
      <p:sp>
        <p:nvSpPr>
          <p:cNvPr id="8" name="Content Placeholder 7">
            <a:extLst>
              <a:ext uri="{FF2B5EF4-FFF2-40B4-BE49-F238E27FC236}">
                <a16:creationId xmlns:a16="http://schemas.microsoft.com/office/drawing/2014/main" id="{E79AAED5-310F-4D35-A2AB-A6FAAADBA2AD}"/>
              </a:ext>
            </a:extLst>
          </p:cNvPr>
          <p:cNvSpPr>
            <a:spLocks noGrp="1"/>
          </p:cNvSpPr>
          <p:nvPr>
            <p:ph idx="1"/>
          </p:nvPr>
        </p:nvSpPr>
        <p:spPr>
          <a:xfrm>
            <a:off x="785460" y="2494450"/>
            <a:ext cx="3784372" cy="3563159"/>
          </a:xfrm>
        </p:spPr>
        <p:txBody>
          <a:bodyPr vert="horz" lIns="91440" tIns="45720" rIns="91440" bIns="45720" rtlCol="0">
            <a:normAutofit/>
          </a:bodyPr>
          <a:lstStyle/>
          <a:p>
            <a:pPr algn="just">
              <a:lnSpc>
                <a:spcPct val="160000"/>
              </a:lnSpc>
            </a:pPr>
            <a:r>
              <a:rPr lang="en-US" dirty="0"/>
              <a:t>Never buy anything in response to a spam that advertises a product.</a:t>
            </a:r>
            <a:endParaRPr lang="en-US" sz="2100" dirty="0">
              <a:latin typeface="+mn-lt"/>
            </a:endParaRPr>
          </a:p>
        </p:txBody>
      </p:sp>
      <p:pic>
        <p:nvPicPr>
          <p:cNvPr id="4" name="Content Placeholder 3" descr="A picture containing text&#10;&#10;Description automatically generated">
            <a:extLst>
              <a:ext uri="{FF2B5EF4-FFF2-40B4-BE49-F238E27FC236}">
                <a16:creationId xmlns:a16="http://schemas.microsoft.com/office/drawing/2014/main" id="{D93767C4-438A-4CFC-A613-FCE661D794EF}"/>
              </a:ext>
            </a:extLst>
          </p:cNvPr>
          <p:cNvPicPr>
            <a:picLocks noChangeAspect="1"/>
          </p:cNvPicPr>
          <p:nvPr/>
        </p:nvPicPr>
        <p:blipFill rotWithShape="1">
          <a:blip r:embed="rId2"/>
          <a:srcRect l="9077" r="11321" b="-3"/>
          <a:stretch/>
        </p:blipFill>
        <p:spPr>
          <a:xfrm>
            <a:off x="4574169" y="2492376"/>
            <a:ext cx="3601803" cy="3563372"/>
          </a:xfrm>
          <a:prstGeom prst="rect">
            <a:avLst/>
          </a:prstGeom>
        </p:spPr>
      </p:pic>
    </p:spTree>
    <p:extLst>
      <p:ext uri="{BB962C8B-B14F-4D97-AF65-F5344CB8AC3E}">
        <p14:creationId xmlns:p14="http://schemas.microsoft.com/office/powerpoint/2010/main" val="9196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361EA27-06C3-4CAB-9033-5826995A6611}"/>
              </a:ext>
            </a:extLst>
          </p:cNvPr>
          <p:cNvPicPr>
            <a:picLocks noGrp="1" noChangeAspect="1"/>
          </p:cNvPicPr>
          <p:nvPr>
            <p:ph idx="1"/>
          </p:nvPr>
        </p:nvPicPr>
        <p:blipFill rotWithShape="1">
          <a:blip r:embed="rId2"/>
          <a:srcRect l="19074" r="-1"/>
          <a:stretch/>
        </p:blipFill>
        <p:spPr>
          <a:xfrm>
            <a:off x="2262187" y="1516720"/>
            <a:ext cx="4619625" cy="4910662"/>
          </a:xfrm>
          <a:prstGeom prst="rect">
            <a:avLst/>
          </a:prstGeom>
          <a:ln>
            <a:solidFill>
              <a:srgbClr val="002060"/>
            </a:solidFill>
          </a:ln>
          <a:effectLst>
            <a:outerShdw blurRad="63500" sx="102000" sy="102000" algn="ctr" rotWithShape="0">
              <a:prstClr val="black">
                <a:alpha val="40000"/>
              </a:prstClr>
            </a:outerShdw>
          </a:effectLst>
        </p:spPr>
      </p:pic>
      <p:sp>
        <p:nvSpPr>
          <p:cNvPr id="3" name="Title 2">
            <a:extLst>
              <a:ext uri="{FF2B5EF4-FFF2-40B4-BE49-F238E27FC236}">
                <a16:creationId xmlns:a16="http://schemas.microsoft.com/office/drawing/2014/main" id="{4DAB1EA9-EB4E-4556-8C9D-BDDAC44978A4}"/>
              </a:ext>
            </a:extLst>
          </p:cNvPr>
          <p:cNvSpPr>
            <a:spLocks noGrp="1"/>
          </p:cNvSpPr>
          <p:nvPr>
            <p:ph type="title"/>
          </p:nvPr>
        </p:nvSpPr>
        <p:spPr/>
        <p:txBody>
          <a:bodyPr/>
          <a:lstStyle/>
          <a:p>
            <a:r>
              <a:rPr lang="en-IN" dirty="0">
                <a:effectLst/>
                <a:latin typeface="Bahnschrift SemiBold" panose="020B0502040204020203" pitchFamily="34" charset="0"/>
              </a:rPr>
              <a:t>E-mail </a:t>
            </a:r>
            <a:r>
              <a:rPr lang="en-IN" dirty="0" err="1">
                <a:effectLst/>
                <a:latin typeface="Bahnschrift SemiBold" panose="020B0502040204020203" pitchFamily="34" charset="0"/>
              </a:rPr>
              <a:t>Cleanup</a:t>
            </a:r>
            <a:r>
              <a:rPr lang="en-IN" dirty="0">
                <a:effectLst/>
                <a:latin typeface="Bahnschrift SemiBold" panose="020B0502040204020203" pitchFamily="34" charset="0"/>
              </a:rPr>
              <a:t> and Archiving</a:t>
            </a:r>
            <a:endParaRPr lang="en-IN" dirty="0">
              <a:latin typeface="Bahnschrift SemiBold" panose="020B0502040204020203" pitchFamily="34" charset="0"/>
            </a:endParaRPr>
          </a:p>
        </p:txBody>
      </p:sp>
    </p:spTree>
    <p:extLst>
      <p:ext uri="{BB962C8B-B14F-4D97-AF65-F5344CB8AC3E}">
        <p14:creationId xmlns:p14="http://schemas.microsoft.com/office/powerpoint/2010/main" val="3124595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AB1EA9-EB4E-4556-8C9D-BDDAC44978A4}"/>
              </a:ext>
            </a:extLst>
          </p:cNvPr>
          <p:cNvSpPr>
            <a:spLocks noGrp="1"/>
          </p:cNvSpPr>
          <p:nvPr>
            <p:ph type="title"/>
          </p:nvPr>
        </p:nvSpPr>
        <p:spPr/>
        <p:txBody>
          <a:bodyPr>
            <a:normAutofit/>
          </a:bodyPr>
          <a:lstStyle/>
          <a:p>
            <a:r>
              <a:rPr lang="en-IN" dirty="0">
                <a:effectLst/>
              </a:rPr>
              <a:t>E-mail Clean up and Archiving</a:t>
            </a:r>
            <a:endParaRPr lang="en-IN" dirty="0"/>
          </a:p>
        </p:txBody>
      </p:sp>
      <p:sp>
        <p:nvSpPr>
          <p:cNvPr id="5" name="Content Placeholder 4">
            <a:extLst>
              <a:ext uri="{FF2B5EF4-FFF2-40B4-BE49-F238E27FC236}">
                <a16:creationId xmlns:a16="http://schemas.microsoft.com/office/drawing/2014/main" id="{F83B97DD-1B27-475C-B73E-9A0B9E08D814}"/>
              </a:ext>
            </a:extLst>
          </p:cNvPr>
          <p:cNvSpPr>
            <a:spLocks noGrp="1"/>
          </p:cNvSpPr>
          <p:nvPr>
            <p:ph idx="1"/>
          </p:nvPr>
        </p:nvSpPr>
        <p:spPr/>
        <p:txBody>
          <a:bodyPr/>
          <a:lstStyle/>
          <a:p>
            <a:pPr algn="just">
              <a:lnSpc>
                <a:spcPct val="150000"/>
              </a:lnSpc>
            </a:pPr>
            <a:r>
              <a:rPr lang="en-US" dirty="0"/>
              <a:t>Select </a:t>
            </a:r>
            <a:r>
              <a:rPr lang="en-US" b="1" dirty="0"/>
              <a:t>Archive this folder and all subfolders</a:t>
            </a:r>
            <a:r>
              <a:rPr lang="en-US" dirty="0"/>
              <a:t> option and then click on the folder that you want to archive. Select the date from the </a:t>
            </a:r>
            <a:r>
              <a:rPr lang="en-US" b="1" dirty="0"/>
              <a:t>Archive items older than:</a:t>
            </a:r>
            <a:r>
              <a:rPr lang="en-US" dirty="0"/>
              <a:t> list. Click </a:t>
            </a:r>
            <a:r>
              <a:rPr lang="en-US" b="1" dirty="0"/>
              <a:t>Browse</a:t>
            </a:r>
            <a:r>
              <a:rPr lang="en-US" dirty="0"/>
              <a:t> to create new </a:t>
            </a:r>
            <a:r>
              <a:rPr lang="en-US" b="1" dirty="0"/>
              <a:t>.</a:t>
            </a:r>
            <a:r>
              <a:rPr lang="en-US" b="1" dirty="0" err="1"/>
              <a:t>pst</a:t>
            </a:r>
            <a:r>
              <a:rPr lang="en-US" dirty="0"/>
              <a:t> file name and location. Click </a:t>
            </a:r>
            <a:r>
              <a:rPr lang="en-US" b="1" dirty="0"/>
              <a:t>OK.</a:t>
            </a:r>
            <a:endParaRPr lang="en-IN" dirty="0"/>
          </a:p>
        </p:txBody>
      </p:sp>
    </p:spTree>
    <p:extLst>
      <p:ext uri="{BB962C8B-B14F-4D97-AF65-F5344CB8AC3E}">
        <p14:creationId xmlns:p14="http://schemas.microsoft.com/office/powerpoint/2010/main" val="312472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5370D9-A4A7-428C-8FCA-680EB7163EF8}"/>
              </a:ext>
            </a:extLst>
          </p:cNvPr>
          <p:cNvSpPr>
            <a:spLocks noGrp="1"/>
          </p:cNvSpPr>
          <p:nvPr>
            <p:ph idx="1"/>
          </p:nvPr>
        </p:nvSpPr>
        <p:spPr>
          <a:xfrm>
            <a:off x="354186" y="1277464"/>
            <a:ext cx="8435627" cy="5281956"/>
          </a:xfrm>
        </p:spPr>
        <p:txBody>
          <a:bodyPr>
            <a:normAutofit fontScale="92500" lnSpcReduction="10000"/>
          </a:bodyPr>
          <a:lstStyle/>
          <a:p>
            <a:pPr algn="just">
              <a:lnSpc>
                <a:spcPct val="150000"/>
              </a:lnSpc>
            </a:pPr>
            <a:r>
              <a:rPr lang="en-US" dirty="0"/>
              <a:t>The </a:t>
            </a:r>
            <a:r>
              <a:rPr lang="en-US" b="1" dirty="0"/>
              <a:t>IP security (IPSec)</a:t>
            </a:r>
            <a:r>
              <a:rPr lang="en-US" dirty="0"/>
              <a:t> is an Internet Engineering Task Force (IETF) standard suite of protocols between 2 communication points across the IP network that provide data authentication, integrity, and confidentiality.</a:t>
            </a:r>
          </a:p>
          <a:p>
            <a:pPr algn="just">
              <a:lnSpc>
                <a:spcPct val="150000"/>
              </a:lnSpc>
            </a:pPr>
            <a:r>
              <a:rPr lang="en-US" dirty="0">
                <a:solidFill>
                  <a:schemeClr val="bg1">
                    <a:lumMod val="75000"/>
                  </a:schemeClr>
                </a:solidFill>
              </a:rPr>
              <a:t> It also defines the encrypted, decrypted and authenticated packets. The protocols needed for secure key exchange and key management are defined in it.</a:t>
            </a:r>
          </a:p>
        </p:txBody>
      </p:sp>
      <p:sp>
        <p:nvSpPr>
          <p:cNvPr id="3" name="Title 2">
            <a:extLst>
              <a:ext uri="{FF2B5EF4-FFF2-40B4-BE49-F238E27FC236}">
                <a16:creationId xmlns:a16="http://schemas.microsoft.com/office/drawing/2014/main" id="{C8E65F5B-D10C-4A3B-BB7E-5DEBDA398757}"/>
              </a:ext>
            </a:extLst>
          </p:cNvPr>
          <p:cNvSpPr>
            <a:spLocks noGrp="1"/>
          </p:cNvSpPr>
          <p:nvPr>
            <p:ph type="title"/>
          </p:nvPr>
        </p:nvSpPr>
        <p:spPr/>
        <p:txBody>
          <a:bodyPr/>
          <a:lstStyle/>
          <a:p>
            <a:r>
              <a:rPr lang="en-US" dirty="0"/>
              <a:t>IP security (IPSec)</a:t>
            </a:r>
          </a:p>
        </p:txBody>
      </p:sp>
    </p:spTree>
    <p:extLst>
      <p:ext uri="{BB962C8B-B14F-4D97-AF65-F5344CB8AC3E}">
        <p14:creationId xmlns:p14="http://schemas.microsoft.com/office/powerpoint/2010/main" val="2014852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81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5370D9-A4A7-428C-8FCA-680EB7163EF8}"/>
              </a:ext>
            </a:extLst>
          </p:cNvPr>
          <p:cNvSpPr>
            <a:spLocks noGrp="1"/>
          </p:cNvSpPr>
          <p:nvPr>
            <p:ph idx="1"/>
          </p:nvPr>
        </p:nvSpPr>
        <p:spPr>
          <a:xfrm>
            <a:off x="354186" y="1277464"/>
            <a:ext cx="8435627" cy="5281956"/>
          </a:xfrm>
        </p:spPr>
        <p:txBody>
          <a:bodyPr>
            <a:normAutofit fontScale="92500" lnSpcReduction="10000"/>
          </a:bodyPr>
          <a:lstStyle/>
          <a:p>
            <a:pPr algn="just">
              <a:lnSpc>
                <a:spcPct val="150000"/>
              </a:lnSpc>
            </a:pPr>
            <a:r>
              <a:rPr lang="en-US" dirty="0"/>
              <a:t>The </a:t>
            </a:r>
            <a:r>
              <a:rPr lang="en-US" b="1" dirty="0"/>
              <a:t>IP security (IPSec)</a:t>
            </a:r>
            <a:r>
              <a:rPr lang="en-US" dirty="0"/>
              <a:t> is an Internet Engineering Task Force (IETF) standard suite of protocols between 2 communication points across the IP network that provide data authentication, integrity, and confidentiality.</a:t>
            </a:r>
          </a:p>
          <a:p>
            <a:pPr algn="just">
              <a:lnSpc>
                <a:spcPct val="150000"/>
              </a:lnSpc>
            </a:pPr>
            <a:r>
              <a:rPr lang="en-US" dirty="0"/>
              <a:t> It also defines the encrypted, decrypted and authenticated packets. The protocols needed for secure key exchange and key management are defined in it.</a:t>
            </a:r>
          </a:p>
        </p:txBody>
      </p:sp>
      <p:sp>
        <p:nvSpPr>
          <p:cNvPr id="3" name="Title 2">
            <a:extLst>
              <a:ext uri="{FF2B5EF4-FFF2-40B4-BE49-F238E27FC236}">
                <a16:creationId xmlns:a16="http://schemas.microsoft.com/office/drawing/2014/main" id="{C8E65F5B-D10C-4A3B-BB7E-5DEBDA398757}"/>
              </a:ext>
            </a:extLst>
          </p:cNvPr>
          <p:cNvSpPr>
            <a:spLocks noGrp="1"/>
          </p:cNvSpPr>
          <p:nvPr>
            <p:ph type="title"/>
          </p:nvPr>
        </p:nvSpPr>
        <p:spPr/>
        <p:txBody>
          <a:bodyPr/>
          <a:lstStyle/>
          <a:p>
            <a:r>
              <a:rPr lang="en-US" dirty="0"/>
              <a:t>IP security (IPSec)</a:t>
            </a:r>
          </a:p>
        </p:txBody>
      </p:sp>
    </p:spTree>
    <p:extLst>
      <p:ext uri="{BB962C8B-B14F-4D97-AF65-F5344CB8AC3E}">
        <p14:creationId xmlns:p14="http://schemas.microsoft.com/office/powerpoint/2010/main" val="3230307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7BCB00-DDF7-4973-87D0-C4A63FB608B9}"/>
              </a:ext>
            </a:extLst>
          </p:cNvPr>
          <p:cNvSpPr>
            <a:spLocks noGrp="1"/>
          </p:cNvSpPr>
          <p:nvPr>
            <p:ph idx="1"/>
          </p:nvPr>
        </p:nvSpPr>
        <p:spPr/>
        <p:txBody>
          <a:bodyPr>
            <a:normAutofit/>
          </a:bodyPr>
          <a:lstStyle/>
          <a:p>
            <a:pPr fontAlgn="base">
              <a:lnSpc>
                <a:spcPct val="150000"/>
              </a:lnSpc>
            </a:pPr>
            <a:r>
              <a:rPr lang="en-US" dirty="0"/>
              <a:t>To encrypt application layer data.</a:t>
            </a:r>
          </a:p>
          <a:p>
            <a:pPr fontAlgn="base">
              <a:lnSpc>
                <a:spcPct val="150000"/>
              </a:lnSpc>
            </a:pPr>
            <a:r>
              <a:rPr lang="en-US" dirty="0">
                <a:solidFill>
                  <a:schemeClr val="bg1">
                    <a:lumMod val="50000"/>
                  </a:schemeClr>
                </a:solidFill>
              </a:rPr>
              <a:t>To provide security for routers sending routing data across the public internet.</a:t>
            </a:r>
          </a:p>
          <a:p>
            <a:pPr fontAlgn="base">
              <a:lnSpc>
                <a:spcPct val="150000"/>
              </a:lnSpc>
            </a:pPr>
            <a:r>
              <a:rPr lang="en-US" dirty="0">
                <a:solidFill>
                  <a:schemeClr val="bg1">
                    <a:lumMod val="50000"/>
                  </a:schemeClr>
                </a:solidFill>
              </a:rPr>
              <a:t>To provide authentication without encryption, like to authenticate that the data originates from a known sender.</a:t>
            </a:r>
            <a:endParaRPr lang="en-US" dirty="0"/>
          </a:p>
        </p:txBody>
      </p:sp>
      <p:sp>
        <p:nvSpPr>
          <p:cNvPr id="3" name="Title 2">
            <a:extLst>
              <a:ext uri="{FF2B5EF4-FFF2-40B4-BE49-F238E27FC236}">
                <a16:creationId xmlns:a16="http://schemas.microsoft.com/office/drawing/2014/main" id="{7ADA9724-58EB-4DDE-84B8-8593BD37B441}"/>
              </a:ext>
            </a:extLst>
          </p:cNvPr>
          <p:cNvSpPr>
            <a:spLocks noGrp="1"/>
          </p:cNvSpPr>
          <p:nvPr>
            <p:ph type="title"/>
          </p:nvPr>
        </p:nvSpPr>
        <p:spPr/>
        <p:txBody>
          <a:bodyPr/>
          <a:lstStyle/>
          <a:p>
            <a:r>
              <a:rPr lang="en-IN" dirty="0">
                <a:effectLst/>
              </a:rPr>
              <a:t>Uses of IP Security </a:t>
            </a:r>
            <a:endParaRPr lang="en-US" dirty="0"/>
          </a:p>
        </p:txBody>
      </p:sp>
    </p:spTree>
    <p:extLst>
      <p:ext uri="{BB962C8B-B14F-4D97-AF65-F5344CB8AC3E}">
        <p14:creationId xmlns:p14="http://schemas.microsoft.com/office/powerpoint/2010/main" val="15733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7BCB00-DDF7-4973-87D0-C4A63FB608B9}"/>
              </a:ext>
            </a:extLst>
          </p:cNvPr>
          <p:cNvSpPr>
            <a:spLocks noGrp="1"/>
          </p:cNvSpPr>
          <p:nvPr>
            <p:ph idx="1"/>
          </p:nvPr>
        </p:nvSpPr>
        <p:spPr/>
        <p:txBody>
          <a:bodyPr>
            <a:normAutofit/>
          </a:bodyPr>
          <a:lstStyle/>
          <a:p>
            <a:pPr algn="just" fontAlgn="base">
              <a:lnSpc>
                <a:spcPct val="150000"/>
              </a:lnSpc>
            </a:pPr>
            <a:r>
              <a:rPr lang="en-US" dirty="0"/>
              <a:t>To encrypt application layer data.</a:t>
            </a:r>
          </a:p>
          <a:p>
            <a:pPr algn="just" fontAlgn="base">
              <a:lnSpc>
                <a:spcPct val="150000"/>
              </a:lnSpc>
            </a:pPr>
            <a:r>
              <a:rPr lang="en-US" dirty="0"/>
              <a:t>To provide security for routers sending routing data across the public internet.</a:t>
            </a:r>
          </a:p>
          <a:p>
            <a:pPr algn="just" fontAlgn="base">
              <a:lnSpc>
                <a:spcPct val="150000"/>
              </a:lnSpc>
            </a:pPr>
            <a:r>
              <a:rPr lang="en-US" dirty="0">
                <a:solidFill>
                  <a:schemeClr val="bg1">
                    <a:lumMod val="50000"/>
                  </a:schemeClr>
                </a:solidFill>
              </a:rPr>
              <a:t>To provide authentication without encryption, like to authenticate that the data originates from a known sender.</a:t>
            </a:r>
          </a:p>
          <a:p>
            <a:pPr marL="0" indent="0" algn="just">
              <a:lnSpc>
                <a:spcPct val="150000"/>
              </a:lnSpc>
              <a:buNone/>
            </a:pPr>
            <a:endParaRPr lang="en-US" dirty="0"/>
          </a:p>
        </p:txBody>
      </p:sp>
      <p:sp>
        <p:nvSpPr>
          <p:cNvPr id="3" name="Title 2">
            <a:extLst>
              <a:ext uri="{FF2B5EF4-FFF2-40B4-BE49-F238E27FC236}">
                <a16:creationId xmlns:a16="http://schemas.microsoft.com/office/drawing/2014/main" id="{7ADA9724-58EB-4DDE-84B8-8593BD37B441}"/>
              </a:ext>
            </a:extLst>
          </p:cNvPr>
          <p:cNvSpPr>
            <a:spLocks noGrp="1"/>
          </p:cNvSpPr>
          <p:nvPr>
            <p:ph type="title"/>
          </p:nvPr>
        </p:nvSpPr>
        <p:spPr/>
        <p:txBody>
          <a:bodyPr/>
          <a:lstStyle/>
          <a:p>
            <a:r>
              <a:rPr lang="en-IN" dirty="0">
                <a:effectLst/>
              </a:rPr>
              <a:t>Uses of IP Security </a:t>
            </a:r>
            <a:endParaRPr lang="en-US" dirty="0"/>
          </a:p>
        </p:txBody>
      </p:sp>
    </p:spTree>
    <p:extLst>
      <p:ext uri="{BB962C8B-B14F-4D97-AF65-F5344CB8AC3E}">
        <p14:creationId xmlns:p14="http://schemas.microsoft.com/office/powerpoint/2010/main" val="1792747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7BCB00-DDF7-4973-87D0-C4A63FB608B9}"/>
              </a:ext>
            </a:extLst>
          </p:cNvPr>
          <p:cNvSpPr>
            <a:spLocks noGrp="1"/>
          </p:cNvSpPr>
          <p:nvPr>
            <p:ph idx="1"/>
          </p:nvPr>
        </p:nvSpPr>
        <p:spPr/>
        <p:txBody>
          <a:bodyPr>
            <a:normAutofit/>
          </a:bodyPr>
          <a:lstStyle/>
          <a:p>
            <a:pPr algn="just" fontAlgn="base">
              <a:lnSpc>
                <a:spcPct val="150000"/>
              </a:lnSpc>
            </a:pPr>
            <a:r>
              <a:rPr lang="en-US" dirty="0"/>
              <a:t>To encrypt application layer data.</a:t>
            </a:r>
          </a:p>
          <a:p>
            <a:pPr algn="just" fontAlgn="base">
              <a:lnSpc>
                <a:spcPct val="150000"/>
              </a:lnSpc>
            </a:pPr>
            <a:r>
              <a:rPr lang="en-US" dirty="0"/>
              <a:t>To provide security for routers sending routing data across the public internet.</a:t>
            </a:r>
          </a:p>
          <a:p>
            <a:pPr algn="just" fontAlgn="base">
              <a:lnSpc>
                <a:spcPct val="150000"/>
              </a:lnSpc>
            </a:pPr>
            <a:r>
              <a:rPr lang="en-US" dirty="0"/>
              <a:t>To provide authentication without encryption, like to authenticate that the data originates from a known sender.</a:t>
            </a:r>
          </a:p>
          <a:p>
            <a:pPr marL="0" indent="0" algn="just">
              <a:lnSpc>
                <a:spcPct val="150000"/>
              </a:lnSpc>
              <a:buNone/>
            </a:pPr>
            <a:endParaRPr lang="en-US" dirty="0"/>
          </a:p>
        </p:txBody>
      </p:sp>
      <p:sp>
        <p:nvSpPr>
          <p:cNvPr id="3" name="Title 2">
            <a:extLst>
              <a:ext uri="{FF2B5EF4-FFF2-40B4-BE49-F238E27FC236}">
                <a16:creationId xmlns:a16="http://schemas.microsoft.com/office/drawing/2014/main" id="{7ADA9724-58EB-4DDE-84B8-8593BD37B441}"/>
              </a:ext>
            </a:extLst>
          </p:cNvPr>
          <p:cNvSpPr>
            <a:spLocks noGrp="1"/>
          </p:cNvSpPr>
          <p:nvPr>
            <p:ph type="title"/>
          </p:nvPr>
        </p:nvSpPr>
        <p:spPr/>
        <p:txBody>
          <a:bodyPr/>
          <a:lstStyle/>
          <a:p>
            <a:r>
              <a:rPr lang="en-IN" dirty="0">
                <a:effectLst/>
              </a:rPr>
              <a:t>Uses of IP Security </a:t>
            </a:r>
            <a:endParaRPr lang="en-US" dirty="0"/>
          </a:p>
        </p:txBody>
      </p:sp>
    </p:spTree>
    <p:extLst>
      <p:ext uri="{BB962C8B-B14F-4D97-AF65-F5344CB8AC3E}">
        <p14:creationId xmlns:p14="http://schemas.microsoft.com/office/powerpoint/2010/main" val="271007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7BCB00-DDF7-4973-87D0-C4A63FB608B9}"/>
              </a:ext>
            </a:extLst>
          </p:cNvPr>
          <p:cNvSpPr>
            <a:spLocks noGrp="1"/>
          </p:cNvSpPr>
          <p:nvPr>
            <p:ph idx="1"/>
          </p:nvPr>
        </p:nvSpPr>
        <p:spPr/>
        <p:txBody>
          <a:bodyPr>
            <a:normAutofit/>
          </a:bodyPr>
          <a:lstStyle/>
          <a:p>
            <a:pPr algn="just" fontAlgn="base">
              <a:lnSpc>
                <a:spcPct val="150000"/>
              </a:lnSpc>
            </a:pPr>
            <a:r>
              <a:rPr lang="en-US" dirty="0"/>
              <a:t>To protect network data by setting up circuits using IPsec tunneling in which all data is being sent between the two endpoints is encrypted, as with a Virtual Private Network(VPN) connection.</a:t>
            </a:r>
          </a:p>
          <a:p>
            <a:pPr marL="0" indent="0" algn="just">
              <a:lnSpc>
                <a:spcPct val="150000"/>
              </a:lnSpc>
              <a:buNone/>
            </a:pPr>
            <a:endParaRPr lang="en-US" dirty="0"/>
          </a:p>
        </p:txBody>
      </p:sp>
      <p:sp>
        <p:nvSpPr>
          <p:cNvPr id="3" name="Title 2">
            <a:extLst>
              <a:ext uri="{FF2B5EF4-FFF2-40B4-BE49-F238E27FC236}">
                <a16:creationId xmlns:a16="http://schemas.microsoft.com/office/drawing/2014/main" id="{7ADA9724-58EB-4DDE-84B8-8593BD37B441}"/>
              </a:ext>
            </a:extLst>
          </p:cNvPr>
          <p:cNvSpPr>
            <a:spLocks noGrp="1"/>
          </p:cNvSpPr>
          <p:nvPr>
            <p:ph type="title"/>
          </p:nvPr>
        </p:nvSpPr>
        <p:spPr/>
        <p:txBody>
          <a:bodyPr/>
          <a:lstStyle/>
          <a:p>
            <a:r>
              <a:rPr lang="en-IN" dirty="0">
                <a:effectLst/>
              </a:rPr>
              <a:t>Uses of IP Security </a:t>
            </a:r>
            <a:endParaRPr lang="en-US" dirty="0"/>
          </a:p>
        </p:txBody>
      </p:sp>
    </p:spTree>
    <p:extLst>
      <p:ext uri="{BB962C8B-B14F-4D97-AF65-F5344CB8AC3E}">
        <p14:creationId xmlns:p14="http://schemas.microsoft.com/office/powerpoint/2010/main" val="361070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7BCB00-DDF7-4973-87D0-C4A63FB608B9}"/>
              </a:ext>
            </a:extLst>
          </p:cNvPr>
          <p:cNvSpPr>
            <a:spLocks noGrp="1"/>
          </p:cNvSpPr>
          <p:nvPr>
            <p:ph idx="1"/>
          </p:nvPr>
        </p:nvSpPr>
        <p:spPr>
          <a:xfrm>
            <a:off x="269834" y="1361441"/>
            <a:ext cx="8654246" cy="737948"/>
          </a:xfrm>
        </p:spPr>
        <p:txBody>
          <a:bodyPr>
            <a:normAutofit/>
          </a:bodyPr>
          <a:lstStyle/>
          <a:p>
            <a:pPr>
              <a:lnSpc>
                <a:spcPct val="150000"/>
              </a:lnSpc>
            </a:pPr>
            <a:r>
              <a:rPr lang="en-IN" dirty="0"/>
              <a:t>Authentication Header (AH) </a:t>
            </a:r>
          </a:p>
        </p:txBody>
      </p:sp>
      <p:sp>
        <p:nvSpPr>
          <p:cNvPr id="3" name="Title 2">
            <a:extLst>
              <a:ext uri="{FF2B5EF4-FFF2-40B4-BE49-F238E27FC236}">
                <a16:creationId xmlns:a16="http://schemas.microsoft.com/office/drawing/2014/main" id="{7ADA9724-58EB-4DDE-84B8-8593BD37B441}"/>
              </a:ext>
            </a:extLst>
          </p:cNvPr>
          <p:cNvSpPr>
            <a:spLocks noGrp="1"/>
          </p:cNvSpPr>
          <p:nvPr>
            <p:ph type="title"/>
          </p:nvPr>
        </p:nvSpPr>
        <p:spPr/>
        <p:txBody>
          <a:bodyPr/>
          <a:lstStyle/>
          <a:p>
            <a:r>
              <a:rPr lang="en-IN" dirty="0">
                <a:effectLst/>
              </a:rPr>
              <a:t>Components of IP Security</a:t>
            </a:r>
            <a:endParaRPr lang="en-US" dirty="0"/>
          </a:p>
        </p:txBody>
      </p:sp>
      <p:graphicFrame>
        <p:nvGraphicFramePr>
          <p:cNvPr id="4" name="Table 4">
            <a:extLst>
              <a:ext uri="{FF2B5EF4-FFF2-40B4-BE49-F238E27FC236}">
                <a16:creationId xmlns:a16="http://schemas.microsoft.com/office/drawing/2014/main" id="{7A7A3F1C-39A7-421D-88AA-550134FF90CA}"/>
              </a:ext>
            </a:extLst>
          </p:cNvPr>
          <p:cNvGraphicFramePr>
            <a:graphicFrameLocks noGrp="1"/>
          </p:cNvGraphicFramePr>
          <p:nvPr>
            <p:extLst>
              <p:ext uri="{D42A27DB-BD31-4B8C-83A1-F6EECF244321}">
                <p14:modId xmlns:p14="http://schemas.microsoft.com/office/powerpoint/2010/main" val="1929743338"/>
              </p:ext>
            </p:extLst>
          </p:nvPr>
        </p:nvGraphicFramePr>
        <p:xfrm>
          <a:off x="1218228" y="2609098"/>
          <a:ext cx="6429376" cy="1261745"/>
        </p:xfrm>
        <a:graphic>
          <a:graphicData uri="http://schemas.openxmlformats.org/drawingml/2006/table">
            <a:tbl>
              <a:tblPr firstRow="1" bandRow="1">
                <a:tableStyleId>{5940675A-B579-460E-94D1-54222C63F5DA}</a:tableStyleId>
              </a:tblPr>
              <a:tblGrid>
                <a:gridCol w="1607344">
                  <a:extLst>
                    <a:ext uri="{9D8B030D-6E8A-4147-A177-3AD203B41FA5}">
                      <a16:colId xmlns:a16="http://schemas.microsoft.com/office/drawing/2014/main" val="3959009195"/>
                    </a:ext>
                  </a:extLst>
                </a:gridCol>
                <a:gridCol w="1607344">
                  <a:extLst>
                    <a:ext uri="{9D8B030D-6E8A-4147-A177-3AD203B41FA5}">
                      <a16:colId xmlns:a16="http://schemas.microsoft.com/office/drawing/2014/main" val="536663920"/>
                    </a:ext>
                  </a:extLst>
                </a:gridCol>
                <a:gridCol w="1607344">
                  <a:extLst>
                    <a:ext uri="{9D8B030D-6E8A-4147-A177-3AD203B41FA5}">
                      <a16:colId xmlns:a16="http://schemas.microsoft.com/office/drawing/2014/main" val="4172481797"/>
                    </a:ext>
                  </a:extLst>
                </a:gridCol>
                <a:gridCol w="1607344">
                  <a:extLst>
                    <a:ext uri="{9D8B030D-6E8A-4147-A177-3AD203B41FA5}">
                      <a16:colId xmlns:a16="http://schemas.microsoft.com/office/drawing/2014/main" val="3387206366"/>
                    </a:ext>
                  </a:extLst>
                </a:gridCol>
              </a:tblGrid>
              <a:tr h="1261745">
                <a:tc>
                  <a:txBody>
                    <a:bodyPr/>
                    <a:lstStyle/>
                    <a:p>
                      <a:pPr algn="ctr"/>
                      <a:r>
                        <a:rPr lang="en-IN" sz="3200" dirty="0">
                          <a:solidFill>
                            <a:schemeClr val="bg1"/>
                          </a:solidFill>
                          <a:latin typeface="Bahnschrift" panose="020B0502040204020203" pitchFamily="34" charset="0"/>
                        </a:rPr>
                        <a:t>IP HDR</a:t>
                      </a:r>
                    </a:p>
                  </a:txBody>
                  <a:tcPr anchor="ctr">
                    <a:solidFill>
                      <a:srgbClr val="7030A0"/>
                    </a:solidFill>
                  </a:tcPr>
                </a:tc>
                <a:tc>
                  <a:txBody>
                    <a:bodyPr/>
                    <a:lstStyle/>
                    <a:p>
                      <a:pPr algn="ctr"/>
                      <a:r>
                        <a:rPr lang="en-IN" sz="3200" dirty="0">
                          <a:solidFill>
                            <a:schemeClr val="bg1"/>
                          </a:solidFill>
                          <a:latin typeface="Bahnschrift" panose="020B0502040204020203" pitchFamily="34" charset="0"/>
                        </a:rPr>
                        <a:t>AH</a:t>
                      </a:r>
                    </a:p>
                  </a:txBody>
                  <a:tcPr anchor="ctr">
                    <a:solidFill>
                      <a:srgbClr val="7030A0"/>
                    </a:solidFill>
                  </a:tcPr>
                </a:tc>
                <a:tc>
                  <a:txBody>
                    <a:bodyPr/>
                    <a:lstStyle/>
                    <a:p>
                      <a:pPr algn="ctr"/>
                      <a:r>
                        <a:rPr lang="en-IN" sz="3200" dirty="0">
                          <a:solidFill>
                            <a:schemeClr val="bg1"/>
                          </a:solidFill>
                          <a:latin typeface="Bahnschrift" panose="020B0502040204020203" pitchFamily="34" charset="0"/>
                        </a:rPr>
                        <a:t>TCP</a:t>
                      </a:r>
                    </a:p>
                  </a:txBody>
                  <a:tcPr anchor="ctr">
                    <a:solidFill>
                      <a:srgbClr val="7030A0"/>
                    </a:solidFill>
                  </a:tcPr>
                </a:tc>
                <a:tc>
                  <a:txBody>
                    <a:bodyPr/>
                    <a:lstStyle/>
                    <a:p>
                      <a:pPr algn="ctr"/>
                      <a:r>
                        <a:rPr lang="en-IN" sz="3200" dirty="0">
                          <a:solidFill>
                            <a:schemeClr val="bg1"/>
                          </a:solidFill>
                          <a:latin typeface="Bahnschrift" panose="020B0502040204020203" pitchFamily="34" charset="0"/>
                        </a:rPr>
                        <a:t>DATA</a:t>
                      </a:r>
                    </a:p>
                  </a:txBody>
                  <a:tcPr anchor="ctr">
                    <a:solidFill>
                      <a:srgbClr val="7030A0"/>
                    </a:solidFill>
                  </a:tcPr>
                </a:tc>
                <a:extLst>
                  <a:ext uri="{0D108BD9-81ED-4DB2-BD59-A6C34878D82A}">
                    <a16:rowId xmlns:a16="http://schemas.microsoft.com/office/drawing/2014/main" val="2860140709"/>
                  </a:ext>
                </a:extLst>
              </a:tr>
            </a:tbl>
          </a:graphicData>
        </a:graphic>
      </p:graphicFrame>
    </p:spTree>
    <p:extLst>
      <p:ext uri="{BB962C8B-B14F-4D97-AF65-F5344CB8AC3E}">
        <p14:creationId xmlns:p14="http://schemas.microsoft.com/office/powerpoint/2010/main" val="38107625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889</Words>
  <Application>Microsoft Office PowerPoint</Application>
  <PresentationFormat>On-screen Show (4:3)</PresentationFormat>
  <Paragraphs>81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Bahnschrift</vt:lpstr>
      <vt:lpstr>Bahnschrift SemiBold</vt:lpstr>
      <vt:lpstr>Calibri</vt:lpstr>
      <vt:lpstr>Calibri Light</vt:lpstr>
      <vt:lpstr>Times New Roman</vt:lpstr>
      <vt:lpstr>Office Theme</vt:lpstr>
      <vt:lpstr>PowerPoint Presentation</vt:lpstr>
      <vt:lpstr>PowerPoint Presentation</vt:lpstr>
      <vt:lpstr>IP security (IPSec)</vt:lpstr>
      <vt:lpstr>IP security (IPSec)</vt:lpstr>
      <vt:lpstr>Uses of IP Security </vt:lpstr>
      <vt:lpstr>Uses of IP Security </vt:lpstr>
      <vt:lpstr>Uses of IP Security </vt:lpstr>
      <vt:lpstr>Uses of IP Security </vt:lpstr>
      <vt:lpstr>Components of IP Security</vt:lpstr>
      <vt:lpstr>Components of IP Security</vt:lpstr>
      <vt:lpstr>Working of IP Security </vt:lpstr>
      <vt:lpstr>Working of IP Security </vt:lpstr>
      <vt:lpstr>Working of IP Security </vt:lpstr>
      <vt:lpstr>Working of IP Security </vt:lpstr>
      <vt:lpstr>Working of IP Security </vt:lpstr>
      <vt:lpstr>Working of IP Security </vt:lpstr>
      <vt:lpstr>E-mail Security</vt:lpstr>
      <vt:lpstr>E-mail Hacking</vt:lpstr>
      <vt:lpstr>E-mail Spam</vt:lpstr>
      <vt:lpstr>Virus</vt:lpstr>
      <vt:lpstr>Phishing</vt:lpstr>
      <vt:lpstr>E-mail Spamming and Junk Mails</vt:lpstr>
      <vt:lpstr>Spams may cause the following problems</vt:lpstr>
      <vt:lpstr>Blocking Spams</vt:lpstr>
      <vt:lpstr>Blocking Spams</vt:lpstr>
      <vt:lpstr>Blocking Spams</vt:lpstr>
      <vt:lpstr>Blocking Spams</vt:lpstr>
      <vt:lpstr>E-mail Cleanup and Archiving</vt:lpstr>
      <vt:lpstr>E-mail Clean up and Archiving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Rajni Bhalla</dc:creator>
  <cp:lastModifiedBy>video recording 1</cp:lastModifiedBy>
  <cp:revision>14</cp:revision>
  <dcterms:created xsi:type="dcterms:W3CDTF">2021-02-03T10:37:45Z</dcterms:created>
  <dcterms:modified xsi:type="dcterms:W3CDTF">2021-02-04T06:13:26Z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297581</vt:lpwstr>
  </property>
  <property fmtid="{D5CDD505-2E9C-101B-9397-08002B2CF9AE}" name="NXPowerLiteSettings" pid="3">
    <vt:lpwstr>C6200358026400</vt:lpwstr>
  </property>
  <property fmtid="{D5CDD505-2E9C-101B-9397-08002B2CF9AE}" name="NXPowerLiteVersion" pid="4">
    <vt:lpwstr>D8.0.4</vt:lpwstr>
  </property>
</Properties>
</file>