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6" r:id="rId4"/>
    <p:sldId id="337" r:id="rId5"/>
    <p:sldId id="303" r:id="rId6"/>
    <p:sldId id="305" r:id="rId7"/>
    <p:sldId id="310" r:id="rId8"/>
    <p:sldId id="307" r:id="rId9"/>
    <p:sldId id="306" r:id="rId10"/>
    <p:sldId id="346" r:id="rId11"/>
    <p:sldId id="347" r:id="rId12"/>
    <p:sldId id="311" r:id="rId13"/>
    <p:sldId id="350" r:id="rId14"/>
    <p:sldId id="351" r:id="rId15"/>
    <p:sldId id="352" r:id="rId16"/>
    <p:sldId id="353" r:id="rId17"/>
    <p:sldId id="349" r:id="rId18"/>
    <p:sldId id="354" r:id="rId19"/>
    <p:sldId id="339" r:id="rId20"/>
    <p:sldId id="345" r:id="rId21"/>
    <p:sldId id="320" r:id="rId22"/>
    <p:sldId id="321" r:id="rId23"/>
    <p:sldId id="323" r:id="rId24"/>
    <p:sldId id="324" r:id="rId25"/>
    <p:sldId id="325" r:id="rId26"/>
    <p:sldId id="326" r:id="rId27"/>
    <p:sldId id="328" r:id="rId28"/>
    <p:sldId id="329" r:id="rId29"/>
    <p:sldId id="330" r:id="rId30"/>
    <p:sldId id="331" r:id="rId31"/>
    <p:sldId id="340" r:id="rId32"/>
    <p:sldId id="341" r:id="rId33"/>
    <p:sldId id="342" r:id="rId34"/>
    <p:sldId id="343" r:id="rId35"/>
    <p:sldId id="344" r:id="rId36"/>
    <p:sldId id="332" r:id="rId37"/>
    <p:sldId id="327" r:id="rId38"/>
    <p:sldId id="333" r:id="rId39"/>
    <p:sldId id="334" r:id="rId40"/>
    <p:sldId id="335" r:id="rId41"/>
    <p:sldId id="336" r:id="rId42"/>
    <p:sldId id="355" r:id="rId43"/>
    <p:sldId id="257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987"/>
    <a:srgbClr val="9900FF"/>
    <a:srgbClr val="F5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4D640-354E-4723-9E03-75090B747D4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2AF3CA-E0C4-42A8-A84B-C4F84FDE46DE}">
      <dgm:prSet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Message digest  -&gt; Integrity</a:t>
          </a:r>
        </a:p>
      </dgm:t>
    </dgm:pt>
    <dgm:pt modelId="{DADDEBB6-153C-4116-B673-705B99F6C4D5}" type="parTrans" cxnId="{FEA7F8F4-6C51-4106-869A-06C3783F622A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84E222BA-AA10-46C1-B775-3E6542D6447C}" type="sibTrans" cxnId="{FEA7F8F4-6C51-4106-869A-06C3783F622A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B229B249-C4A2-403B-9162-6BECE1B03010}">
      <dgm:prSet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Digital signature -&gt;Authentication and  N</a:t>
          </a:r>
          <a:r>
            <a:rPr lang="en-IN" dirty="0">
              <a:latin typeface="Bahnschrift" panose="020B0502040204020203" pitchFamily="34" charset="0"/>
            </a:rPr>
            <a:t>on-repudiation</a:t>
          </a:r>
          <a:endParaRPr lang="en-US" dirty="0">
            <a:latin typeface="Bahnschrift" panose="020B0502040204020203" pitchFamily="34" charset="0"/>
          </a:endParaRPr>
        </a:p>
      </dgm:t>
    </dgm:pt>
    <dgm:pt modelId="{BFADEA88-65E8-4155-BDEE-312B7586A78D}" type="parTrans" cxnId="{A56F5292-1646-4AE2-AE11-91FDFB7E6B1C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4B4CFD1B-1C1A-4489-987A-4AB2F7BF990A}" type="sibTrans" cxnId="{A56F5292-1646-4AE2-AE11-91FDFB7E6B1C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6C4B56BF-4016-43D8-827D-CC1DEFFE485E}">
      <dgm:prSet/>
      <dgm:spPr/>
      <dgm:t>
        <a:bodyPr/>
        <a:lstStyle/>
        <a:p>
          <a:r>
            <a:rPr lang="en-IN" dirty="0">
              <a:latin typeface="Bahnschrift" panose="020B0502040204020203" pitchFamily="34" charset="0"/>
            </a:rPr>
            <a:t>Encryption services -&gt; Confidentiality</a:t>
          </a:r>
          <a:endParaRPr lang="en-US" dirty="0">
            <a:latin typeface="Bahnschrift" panose="020B0502040204020203" pitchFamily="34" charset="0"/>
          </a:endParaRPr>
        </a:p>
      </dgm:t>
    </dgm:pt>
    <dgm:pt modelId="{62263734-D09A-4595-B816-36D99B7DDD4D}" type="parTrans" cxnId="{56AB3AFF-E89F-4A1E-8588-FE70C69950E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60160F89-87EA-454F-922C-836A56C6C91B}" type="sibTrans" cxnId="{56AB3AFF-E89F-4A1E-8588-FE70C69950ED}">
      <dgm:prSet/>
      <dgm:spPr/>
      <dgm:t>
        <a:bodyPr/>
        <a:lstStyle/>
        <a:p>
          <a:endParaRPr lang="en-US">
            <a:latin typeface="Bahnschrift" panose="020B0502040204020203" pitchFamily="34" charset="0"/>
          </a:endParaRPr>
        </a:p>
      </dgm:t>
    </dgm:pt>
    <dgm:pt modelId="{BD8382D0-6E0C-4C3E-908F-201AA6EBDD0A}" type="pres">
      <dgm:prSet presAssocID="{5644D640-354E-4723-9E03-75090B747D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53B981-9814-48A0-A895-3D713AFDC2D9}" type="pres">
      <dgm:prSet presAssocID="{A52AF3CA-E0C4-42A8-A84B-C4F84FDE46DE}" presName="hierRoot1" presStyleCnt="0"/>
      <dgm:spPr/>
    </dgm:pt>
    <dgm:pt modelId="{E9ECE1AB-C8A5-42CC-9937-6BF09E9493F5}" type="pres">
      <dgm:prSet presAssocID="{A52AF3CA-E0C4-42A8-A84B-C4F84FDE46DE}" presName="composite" presStyleCnt="0"/>
      <dgm:spPr/>
    </dgm:pt>
    <dgm:pt modelId="{BC21558F-151F-4042-90D3-67FAEF6DFAEE}" type="pres">
      <dgm:prSet presAssocID="{A52AF3CA-E0C4-42A8-A84B-C4F84FDE46DE}" presName="background" presStyleLbl="node0" presStyleIdx="0" presStyleCnt="3"/>
      <dgm:spPr>
        <a:solidFill>
          <a:srgbClr val="7030A0"/>
        </a:solidFill>
      </dgm:spPr>
    </dgm:pt>
    <dgm:pt modelId="{6EA45090-0160-4A5E-8647-E41B4EE3D22D}" type="pres">
      <dgm:prSet presAssocID="{A52AF3CA-E0C4-42A8-A84B-C4F84FDE46DE}" presName="text" presStyleLbl="fgAcc0" presStyleIdx="0" presStyleCnt="3">
        <dgm:presLayoutVars>
          <dgm:chPref val="3"/>
        </dgm:presLayoutVars>
      </dgm:prSet>
      <dgm:spPr/>
    </dgm:pt>
    <dgm:pt modelId="{C0F7CE54-5806-4151-A923-02810FD243EA}" type="pres">
      <dgm:prSet presAssocID="{A52AF3CA-E0C4-42A8-A84B-C4F84FDE46DE}" presName="hierChild2" presStyleCnt="0"/>
      <dgm:spPr/>
    </dgm:pt>
    <dgm:pt modelId="{E5C58A09-4DA1-4DC6-AF03-37018E7EAE04}" type="pres">
      <dgm:prSet presAssocID="{B229B249-C4A2-403B-9162-6BECE1B03010}" presName="hierRoot1" presStyleCnt="0"/>
      <dgm:spPr/>
    </dgm:pt>
    <dgm:pt modelId="{AF51DD6C-329F-418E-9C72-1AEBE6BA38CB}" type="pres">
      <dgm:prSet presAssocID="{B229B249-C4A2-403B-9162-6BECE1B03010}" presName="composite" presStyleCnt="0"/>
      <dgm:spPr/>
    </dgm:pt>
    <dgm:pt modelId="{454C447E-7EF5-44FD-9444-8B39FE9B3C7A}" type="pres">
      <dgm:prSet presAssocID="{B229B249-C4A2-403B-9162-6BECE1B03010}" presName="background" presStyleLbl="node0" presStyleIdx="1" presStyleCnt="3"/>
      <dgm:spPr>
        <a:solidFill>
          <a:srgbClr val="7030A0"/>
        </a:solidFill>
      </dgm:spPr>
    </dgm:pt>
    <dgm:pt modelId="{FF34B061-91B3-428B-82D7-43B683C81EED}" type="pres">
      <dgm:prSet presAssocID="{B229B249-C4A2-403B-9162-6BECE1B03010}" presName="text" presStyleLbl="fgAcc0" presStyleIdx="1" presStyleCnt="3">
        <dgm:presLayoutVars>
          <dgm:chPref val="3"/>
        </dgm:presLayoutVars>
      </dgm:prSet>
      <dgm:spPr/>
    </dgm:pt>
    <dgm:pt modelId="{B5654FA1-6F59-498B-9208-EBA4BB17C193}" type="pres">
      <dgm:prSet presAssocID="{B229B249-C4A2-403B-9162-6BECE1B03010}" presName="hierChild2" presStyleCnt="0"/>
      <dgm:spPr/>
    </dgm:pt>
    <dgm:pt modelId="{BD506BBB-4686-4D64-8CA0-B53821EA038C}" type="pres">
      <dgm:prSet presAssocID="{6C4B56BF-4016-43D8-827D-CC1DEFFE485E}" presName="hierRoot1" presStyleCnt="0"/>
      <dgm:spPr/>
    </dgm:pt>
    <dgm:pt modelId="{C8812799-41C9-4AF1-A053-541D79DEE173}" type="pres">
      <dgm:prSet presAssocID="{6C4B56BF-4016-43D8-827D-CC1DEFFE485E}" presName="composite" presStyleCnt="0"/>
      <dgm:spPr/>
    </dgm:pt>
    <dgm:pt modelId="{1B439E45-2BCE-479B-BE14-4C0EDE642911}" type="pres">
      <dgm:prSet presAssocID="{6C4B56BF-4016-43D8-827D-CC1DEFFE485E}" presName="background" presStyleLbl="node0" presStyleIdx="2" presStyleCnt="3"/>
      <dgm:spPr>
        <a:solidFill>
          <a:srgbClr val="7030A0"/>
        </a:solidFill>
      </dgm:spPr>
    </dgm:pt>
    <dgm:pt modelId="{CABB9A1D-3B4E-4698-B3AD-54C4E0B2E296}" type="pres">
      <dgm:prSet presAssocID="{6C4B56BF-4016-43D8-827D-CC1DEFFE485E}" presName="text" presStyleLbl="fgAcc0" presStyleIdx="2" presStyleCnt="3">
        <dgm:presLayoutVars>
          <dgm:chPref val="3"/>
        </dgm:presLayoutVars>
      </dgm:prSet>
      <dgm:spPr/>
    </dgm:pt>
    <dgm:pt modelId="{A91C1A09-4C7A-43C9-A15D-EE4303CAC4E2}" type="pres">
      <dgm:prSet presAssocID="{6C4B56BF-4016-43D8-827D-CC1DEFFE485E}" presName="hierChild2" presStyleCnt="0"/>
      <dgm:spPr/>
    </dgm:pt>
  </dgm:ptLst>
  <dgm:cxnLst>
    <dgm:cxn modelId="{BBDDF411-CC98-4C29-90E8-0944C6463B85}" type="presOf" srcId="{B229B249-C4A2-403B-9162-6BECE1B03010}" destId="{FF34B061-91B3-428B-82D7-43B683C81EED}" srcOrd="0" destOrd="0" presId="urn:microsoft.com/office/officeart/2005/8/layout/hierarchy1"/>
    <dgm:cxn modelId="{7554713C-660D-429E-A727-BA8609A53D07}" type="presOf" srcId="{A52AF3CA-E0C4-42A8-A84B-C4F84FDE46DE}" destId="{6EA45090-0160-4A5E-8647-E41B4EE3D22D}" srcOrd="0" destOrd="0" presId="urn:microsoft.com/office/officeart/2005/8/layout/hierarchy1"/>
    <dgm:cxn modelId="{2ED3DA3D-A1BB-4E5A-BF04-496481E6D01E}" type="presOf" srcId="{6C4B56BF-4016-43D8-827D-CC1DEFFE485E}" destId="{CABB9A1D-3B4E-4698-B3AD-54C4E0B2E296}" srcOrd="0" destOrd="0" presId="urn:microsoft.com/office/officeart/2005/8/layout/hierarchy1"/>
    <dgm:cxn modelId="{48439671-3883-422F-96F4-537331474FBE}" type="presOf" srcId="{5644D640-354E-4723-9E03-75090B747D4C}" destId="{BD8382D0-6E0C-4C3E-908F-201AA6EBDD0A}" srcOrd="0" destOrd="0" presId="urn:microsoft.com/office/officeart/2005/8/layout/hierarchy1"/>
    <dgm:cxn modelId="{A56F5292-1646-4AE2-AE11-91FDFB7E6B1C}" srcId="{5644D640-354E-4723-9E03-75090B747D4C}" destId="{B229B249-C4A2-403B-9162-6BECE1B03010}" srcOrd="1" destOrd="0" parTransId="{BFADEA88-65E8-4155-BDEE-312B7586A78D}" sibTransId="{4B4CFD1B-1C1A-4489-987A-4AB2F7BF990A}"/>
    <dgm:cxn modelId="{FEA7F8F4-6C51-4106-869A-06C3783F622A}" srcId="{5644D640-354E-4723-9E03-75090B747D4C}" destId="{A52AF3CA-E0C4-42A8-A84B-C4F84FDE46DE}" srcOrd="0" destOrd="0" parTransId="{DADDEBB6-153C-4116-B673-705B99F6C4D5}" sibTransId="{84E222BA-AA10-46C1-B775-3E6542D6447C}"/>
    <dgm:cxn modelId="{56AB3AFF-E89F-4A1E-8588-FE70C69950ED}" srcId="{5644D640-354E-4723-9E03-75090B747D4C}" destId="{6C4B56BF-4016-43D8-827D-CC1DEFFE485E}" srcOrd="2" destOrd="0" parTransId="{62263734-D09A-4595-B816-36D99B7DDD4D}" sibTransId="{60160F89-87EA-454F-922C-836A56C6C91B}"/>
    <dgm:cxn modelId="{FBD25684-090D-47F4-AAC4-53A70014C89C}" type="presParOf" srcId="{BD8382D0-6E0C-4C3E-908F-201AA6EBDD0A}" destId="{B653B981-9814-48A0-A895-3D713AFDC2D9}" srcOrd="0" destOrd="0" presId="urn:microsoft.com/office/officeart/2005/8/layout/hierarchy1"/>
    <dgm:cxn modelId="{204ED56E-339B-483F-AFE7-370DD2E4F114}" type="presParOf" srcId="{B653B981-9814-48A0-A895-3D713AFDC2D9}" destId="{E9ECE1AB-C8A5-42CC-9937-6BF09E9493F5}" srcOrd="0" destOrd="0" presId="urn:microsoft.com/office/officeart/2005/8/layout/hierarchy1"/>
    <dgm:cxn modelId="{EFC73140-FCE6-4F13-9D20-AAECE25C0430}" type="presParOf" srcId="{E9ECE1AB-C8A5-42CC-9937-6BF09E9493F5}" destId="{BC21558F-151F-4042-90D3-67FAEF6DFAEE}" srcOrd="0" destOrd="0" presId="urn:microsoft.com/office/officeart/2005/8/layout/hierarchy1"/>
    <dgm:cxn modelId="{10796442-DE53-43D2-AEB0-1E98FE3F0EB8}" type="presParOf" srcId="{E9ECE1AB-C8A5-42CC-9937-6BF09E9493F5}" destId="{6EA45090-0160-4A5E-8647-E41B4EE3D22D}" srcOrd="1" destOrd="0" presId="urn:microsoft.com/office/officeart/2005/8/layout/hierarchy1"/>
    <dgm:cxn modelId="{381FEBBE-FC7D-40F1-91D1-275C7276EEB0}" type="presParOf" srcId="{B653B981-9814-48A0-A895-3D713AFDC2D9}" destId="{C0F7CE54-5806-4151-A923-02810FD243EA}" srcOrd="1" destOrd="0" presId="urn:microsoft.com/office/officeart/2005/8/layout/hierarchy1"/>
    <dgm:cxn modelId="{C18C3DB2-826C-4790-BC16-065BA79E5C28}" type="presParOf" srcId="{BD8382D0-6E0C-4C3E-908F-201AA6EBDD0A}" destId="{E5C58A09-4DA1-4DC6-AF03-37018E7EAE04}" srcOrd="1" destOrd="0" presId="urn:microsoft.com/office/officeart/2005/8/layout/hierarchy1"/>
    <dgm:cxn modelId="{6B184C9C-BD2B-4842-A2B8-4E8752753173}" type="presParOf" srcId="{E5C58A09-4DA1-4DC6-AF03-37018E7EAE04}" destId="{AF51DD6C-329F-418E-9C72-1AEBE6BA38CB}" srcOrd="0" destOrd="0" presId="urn:microsoft.com/office/officeart/2005/8/layout/hierarchy1"/>
    <dgm:cxn modelId="{63AA0845-968D-4B6B-9159-C92778AE1016}" type="presParOf" srcId="{AF51DD6C-329F-418E-9C72-1AEBE6BA38CB}" destId="{454C447E-7EF5-44FD-9444-8B39FE9B3C7A}" srcOrd="0" destOrd="0" presId="urn:microsoft.com/office/officeart/2005/8/layout/hierarchy1"/>
    <dgm:cxn modelId="{AEC80E11-E64F-4E9B-9171-86BFEC42B77E}" type="presParOf" srcId="{AF51DD6C-329F-418E-9C72-1AEBE6BA38CB}" destId="{FF34B061-91B3-428B-82D7-43B683C81EED}" srcOrd="1" destOrd="0" presId="urn:microsoft.com/office/officeart/2005/8/layout/hierarchy1"/>
    <dgm:cxn modelId="{561FE947-39EF-4C08-A111-7C65CD5BF865}" type="presParOf" srcId="{E5C58A09-4DA1-4DC6-AF03-37018E7EAE04}" destId="{B5654FA1-6F59-498B-9208-EBA4BB17C193}" srcOrd="1" destOrd="0" presId="urn:microsoft.com/office/officeart/2005/8/layout/hierarchy1"/>
    <dgm:cxn modelId="{FF6AE8A8-1102-45D4-B886-A02DBD39F83B}" type="presParOf" srcId="{BD8382D0-6E0C-4C3E-908F-201AA6EBDD0A}" destId="{BD506BBB-4686-4D64-8CA0-B53821EA038C}" srcOrd="2" destOrd="0" presId="urn:microsoft.com/office/officeart/2005/8/layout/hierarchy1"/>
    <dgm:cxn modelId="{A2EF7278-1D91-4F1E-B827-F3A657B4CBED}" type="presParOf" srcId="{BD506BBB-4686-4D64-8CA0-B53821EA038C}" destId="{C8812799-41C9-4AF1-A053-541D79DEE173}" srcOrd="0" destOrd="0" presId="urn:microsoft.com/office/officeart/2005/8/layout/hierarchy1"/>
    <dgm:cxn modelId="{2527294B-14C0-445E-A379-5AD419E4FDF2}" type="presParOf" srcId="{C8812799-41C9-4AF1-A053-541D79DEE173}" destId="{1B439E45-2BCE-479B-BE14-4C0EDE642911}" srcOrd="0" destOrd="0" presId="urn:microsoft.com/office/officeart/2005/8/layout/hierarchy1"/>
    <dgm:cxn modelId="{1F772895-8A7A-4AA0-82C4-88061B53F31A}" type="presParOf" srcId="{C8812799-41C9-4AF1-A053-541D79DEE173}" destId="{CABB9A1D-3B4E-4698-B3AD-54C4E0B2E296}" srcOrd="1" destOrd="0" presId="urn:microsoft.com/office/officeart/2005/8/layout/hierarchy1"/>
    <dgm:cxn modelId="{01D63EC0-CF12-4737-B5D1-4D877DE1F5F2}" type="presParOf" srcId="{BD506BBB-4686-4D64-8CA0-B53821EA038C}" destId="{A91C1A09-4C7A-43C9-A15D-EE4303CAC4E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1558F-151F-4042-90D3-67FAEF6DFAEE}">
      <dsp:nvSpPr>
        <dsp:cNvPr id="0" name=""/>
        <dsp:cNvSpPr/>
      </dsp:nvSpPr>
      <dsp:spPr>
        <a:xfrm>
          <a:off x="0" y="1595960"/>
          <a:ext cx="2433786" cy="1545454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45090-0160-4A5E-8647-E41B4EE3D22D}">
      <dsp:nvSpPr>
        <dsp:cNvPr id="0" name=""/>
        <dsp:cNvSpPr/>
      </dsp:nvSpPr>
      <dsp:spPr>
        <a:xfrm>
          <a:off x="270420" y="1852860"/>
          <a:ext cx="2433786" cy="1545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Bahnschrift" panose="020B0502040204020203" pitchFamily="34" charset="0"/>
            </a:rPr>
            <a:t>Message digest  -&gt; Integrity</a:t>
          </a:r>
        </a:p>
      </dsp:txBody>
      <dsp:txXfrm>
        <a:off x="315685" y="1898125"/>
        <a:ext cx="2343256" cy="1454924"/>
      </dsp:txXfrm>
    </dsp:sp>
    <dsp:sp modelId="{454C447E-7EF5-44FD-9444-8B39FE9B3C7A}">
      <dsp:nvSpPr>
        <dsp:cNvPr id="0" name=""/>
        <dsp:cNvSpPr/>
      </dsp:nvSpPr>
      <dsp:spPr>
        <a:xfrm>
          <a:off x="2974627" y="1595960"/>
          <a:ext cx="2433786" cy="1545454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4B061-91B3-428B-82D7-43B683C81EED}">
      <dsp:nvSpPr>
        <dsp:cNvPr id="0" name=""/>
        <dsp:cNvSpPr/>
      </dsp:nvSpPr>
      <dsp:spPr>
        <a:xfrm>
          <a:off x="3245048" y="1852860"/>
          <a:ext cx="2433786" cy="1545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Bahnschrift" panose="020B0502040204020203" pitchFamily="34" charset="0"/>
            </a:rPr>
            <a:t>Digital signature -&gt;Authentication and  N</a:t>
          </a:r>
          <a:r>
            <a:rPr lang="en-IN" sz="2300" kern="1200" dirty="0">
              <a:latin typeface="Bahnschrift" panose="020B0502040204020203" pitchFamily="34" charset="0"/>
            </a:rPr>
            <a:t>on-repudiation</a:t>
          </a:r>
          <a:endParaRPr lang="en-US" sz="2300" kern="1200" dirty="0">
            <a:latin typeface="Bahnschrift" panose="020B0502040204020203" pitchFamily="34" charset="0"/>
          </a:endParaRPr>
        </a:p>
      </dsp:txBody>
      <dsp:txXfrm>
        <a:off x="3290313" y="1898125"/>
        <a:ext cx="2343256" cy="1454924"/>
      </dsp:txXfrm>
    </dsp:sp>
    <dsp:sp modelId="{1B439E45-2BCE-479B-BE14-4C0EDE642911}">
      <dsp:nvSpPr>
        <dsp:cNvPr id="0" name=""/>
        <dsp:cNvSpPr/>
      </dsp:nvSpPr>
      <dsp:spPr>
        <a:xfrm>
          <a:off x="5949255" y="1595960"/>
          <a:ext cx="2433786" cy="1545454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B9A1D-3B4E-4698-B3AD-54C4E0B2E296}">
      <dsp:nvSpPr>
        <dsp:cNvPr id="0" name=""/>
        <dsp:cNvSpPr/>
      </dsp:nvSpPr>
      <dsp:spPr>
        <a:xfrm>
          <a:off x="6219676" y="1852860"/>
          <a:ext cx="2433786" cy="1545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latin typeface="Bahnschrift" panose="020B0502040204020203" pitchFamily="34" charset="0"/>
            </a:rPr>
            <a:t>Encryption services -&gt; Confidentiality</a:t>
          </a:r>
          <a:endParaRPr lang="en-US" sz="2300" kern="1200" dirty="0">
            <a:latin typeface="Bahnschrift" panose="020B0502040204020203" pitchFamily="34" charset="0"/>
          </a:endParaRPr>
        </a:p>
      </dsp:txBody>
      <dsp:txXfrm>
        <a:off x="6264941" y="1898125"/>
        <a:ext cx="2343256" cy="1454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<Relationships xmlns="http://schemas.openxmlformats.org/package/2006/relationships"><Relationship Id="rId3" Target="../media/image7.jpeg" Type="http://schemas.openxmlformats.org/officeDocument/2006/relationships/image"/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1.xml.rels><?xml version="1.0" encoding="UTF-8" standalone="yes" ?><Relationships xmlns="http://schemas.openxmlformats.org/package/2006/relationships"><Relationship Id="rId3" Target="../media/image7.jpeg" Type="http://schemas.openxmlformats.org/officeDocument/2006/relationships/image"/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2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3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4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5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6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7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8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6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3" Target="../media/image4.jpeg" Type="http://schemas.openxmlformats.org/officeDocument/2006/relationships/image"/><Relationship Id="rId2" Target="../media/image5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 ?><Relationships xmlns="http://schemas.openxmlformats.org/package/2006/relationships"><Relationship Id="rId3" Target="../media/image7.jpeg" Type="http://schemas.openxmlformats.org/officeDocument/2006/relationships/image"/><Relationship Id="rId2" Target="../media/image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0BBC7A-DB4E-4A8B-A7A7-C199464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Private Key and Public Key</a:t>
            </a:r>
          </a:p>
        </p:txBody>
      </p:sp>
      <p:pic>
        <p:nvPicPr>
          <p:cNvPr id="1026" name="Picture 2" descr="Image result for alice bob image">
            <a:extLst>
              <a:ext uri="{FF2B5EF4-FFF2-40B4-BE49-F238E27FC236}">
                <a16:creationId xmlns:a16="http://schemas.microsoft.com/office/drawing/2014/main" id="{C2CDEABB-BB55-4521-9B19-3C28DC9E3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2664" r="83176" b="50000"/>
          <a:stretch/>
        </p:blipFill>
        <p:spPr bwMode="auto">
          <a:xfrm>
            <a:off x="762000" y="2328862"/>
            <a:ext cx="11049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lice bob image">
            <a:extLst>
              <a:ext uri="{FF2B5EF4-FFF2-40B4-BE49-F238E27FC236}">
                <a16:creationId xmlns:a16="http://schemas.microsoft.com/office/drawing/2014/main" id="{4043C1C8-EBFD-4CF7-9BC5-44BB16543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3" t="3893" b="48566"/>
          <a:stretch/>
        </p:blipFill>
        <p:spPr bwMode="auto">
          <a:xfrm>
            <a:off x="7353300" y="2328862"/>
            <a:ext cx="1261364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815A3A-5756-435D-88FA-3A36F3DDF59E}"/>
              </a:ext>
            </a:extLst>
          </p:cNvPr>
          <p:cNvSpPr/>
          <p:nvPr/>
        </p:nvSpPr>
        <p:spPr>
          <a:xfrm>
            <a:off x="1453261" y="4643435"/>
            <a:ext cx="1814366" cy="7334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Alice Public Key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40470-F730-4DCF-955B-1D57BF704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47" y="4629147"/>
            <a:ext cx="1104900" cy="8286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950DB5-9259-49C3-A76A-21E2F2839DB0}"/>
              </a:ext>
            </a:extLst>
          </p:cNvPr>
          <p:cNvSpPr/>
          <p:nvPr/>
        </p:nvSpPr>
        <p:spPr>
          <a:xfrm>
            <a:off x="1453261" y="5538783"/>
            <a:ext cx="1814366" cy="7334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Alice Private Key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12A982-02E6-4476-AB51-C78901A8C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47" y="5493566"/>
            <a:ext cx="1104900" cy="828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82DEB0D-C627-4275-B8BE-0C19E70AA62B}"/>
              </a:ext>
            </a:extLst>
          </p:cNvPr>
          <p:cNvSpPr/>
          <p:nvPr/>
        </p:nvSpPr>
        <p:spPr>
          <a:xfrm>
            <a:off x="7109714" y="4662484"/>
            <a:ext cx="1814366" cy="7334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Bob Public Key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20D5F3-F729-4542-887E-6613DA8BA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489" y="4567235"/>
            <a:ext cx="1104900" cy="828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477D33-1B36-4E32-882D-CD9E9DCD6BC0}"/>
              </a:ext>
            </a:extLst>
          </p:cNvPr>
          <p:cNvSpPr/>
          <p:nvPr/>
        </p:nvSpPr>
        <p:spPr>
          <a:xfrm>
            <a:off x="7161403" y="5586408"/>
            <a:ext cx="1814366" cy="7334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Bob Private Key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9FB5A5-3763-4755-96C2-0AA89CB2E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178" y="5491159"/>
            <a:ext cx="1104900" cy="8286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EAA3E7C-2E68-4396-A3B1-74CA8DDCBEC6}"/>
              </a:ext>
            </a:extLst>
          </p:cNvPr>
          <p:cNvSpPr/>
          <p:nvPr/>
        </p:nvSpPr>
        <p:spPr>
          <a:xfrm>
            <a:off x="2922687" y="1568945"/>
            <a:ext cx="3374824" cy="18687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Both have an information about each other public key</a:t>
            </a:r>
          </a:p>
        </p:txBody>
      </p:sp>
    </p:spTree>
    <p:extLst>
      <p:ext uri="{BB962C8B-B14F-4D97-AF65-F5344CB8AC3E}">
        <p14:creationId xmlns:p14="http://schemas.microsoft.com/office/powerpoint/2010/main" val="77719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0BBC7A-DB4E-4A8B-A7A7-C199464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Private Key and Public Key</a:t>
            </a:r>
          </a:p>
        </p:txBody>
      </p:sp>
      <p:pic>
        <p:nvPicPr>
          <p:cNvPr id="1026" name="Picture 2" descr="Image result for alice bob image">
            <a:extLst>
              <a:ext uri="{FF2B5EF4-FFF2-40B4-BE49-F238E27FC236}">
                <a16:creationId xmlns:a16="http://schemas.microsoft.com/office/drawing/2014/main" id="{C2CDEABB-BB55-4521-9B19-3C28DC9E3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2664" r="83176" b="50000"/>
          <a:stretch/>
        </p:blipFill>
        <p:spPr bwMode="auto">
          <a:xfrm>
            <a:off x="762000" y="2328862"/>
            <a:ext cx="11049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lice bob image">
            <a:extLst>
              <a:ext uri="{FF2B5EF4-FFF2-40B4-BE49-F238E27FC236}">
                <a16:creationId xmlns:a16="http://schemas.microsoft.com/office/drawing/2014/main" id="{4043C1C8-EBFD-4CF7-9BC5-44BB16543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3" t="3893" b="48566"/>
          <a:stretch/>
        </p:blipFill>
        <p:spPr bwMode="auto">
          <a:xfrm>
            <a:off x="7353300" y="2328862"/>
            <a:ext cx="1261364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815A3A-5756-435D-88FA-3A36F3DDF59E}"/>
              </a:ext>
            </a:extLst>
          </p:cNvPr>
          <p:cNvSpPr/>
          <p:nvPr/>
        </p:nvSpPr>
        <p:spPr>
          <a:xfrm>
            <a:off x="1453261" y="4643435"/>
            <a:ext cx="1814366" cy="7334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Alice Public Key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40470-F730-4DCF-955B-1D57BF704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47" y="4629147"/>
            <a:ext cx="1104900" cy="8286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950DB5-9259-49C3-A76A-21E2F2839DB0}"/>
              </a:ext>
            </a:extLst>
          </p:cNvPr>
          <p:cNvSpPr/>
          <p:nvPr/>
        </p:nvSpPr>
        <p:spPr>
          <a:xfrm>
            <a:off x="1453261" y="5538783"/>
            <a:ext cx="1814366" cy="7334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Alice Private Key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12A982-02E6-4476-AB51-C78901A8C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47" y="5493566"/>
            <a:ext cx="1104900" cy="828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82DEB0D-C627-4275-B8BE-0C19E70AA62B}"/>
              </a:ext>
            </a:extLst>
          </p:cNvPr>
          <p:cNvSpPr/>
          <p:nvPr/>
        </p:nvSpPr>
        <p:spPr>
          <a:xfrm>
            <a:off x="7109714" y="4662484"/>
            <a:ext cx="1814366" cy="7334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Bob Public Key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20D5F3-F729-4542-887E-6613DA8BA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489" y="4567235"/>
            <a:ext cx="1104900" cy="828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477D33-1B36-4E32-882D-CD9E9DCD6BC0}"/>
              </a:ext>
            </a:extLst>
          </p:cNvPr>
          <p:cNvSpPr/>
          <p:nvPr/>
        </p:nvSpPr>
        <p:spPr>
          <a:xfrm>
            <a:off x="7161403" y="5586408"/>
            <a:ext cx="1814366" cy="7334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Bob Private Key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9FB5A5-3763-4755-96C2-0AA89CB2E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178" y="5491159"/>
            <a:ext cx="1104900" cy="8286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EAA3E7C-2E68-4396-A3B1-74CA8DDCBEC6}"/>
              </a:ext>
            </a:extLst>
          </p:cNvPr>
          <p:cNvSpPr/>
          <p:nvPr/>
        </p:nvSpPr>
        <p:spPr>
          <a:xfrm>
            <a:off x="2604304" y="1759351"/>
            <a:ext cx="3831219" cy="167832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But they don’t have an information about each other private key.</a:t>
            </a:r>
          </a:p>
        </p:txBody>
      </p:sp>
    </p:spTree>
    <p:extLst>
      <p:ext uri="{BB962C8B-B14F-4D97-AF65-F5344CB8AC3E}">
        <p14:creationId xmlns:p14="http://schemas.microsoft.com/office/powerpoint/2010/main" val="203222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rrow: Right 41">
            <a:extLst>
              <a:ext uri="{FF2B5EF4-FFF2-40B4-BE49-F238E27FC236}">
                <a16:creationId xmlns:a16="http://schemas.microsoft.com/office/drawing/2014/main" id="{C2889ABC-479E-404F-A6C2-F2244E94B4D0}"/>
              </a:ext>
            </a:extLst>
          </p:cNvPr>
          <p:cNvSpPr/>
          <p:nvPr/>
        </p:nvSpPr>
        <p:spPr>
          <a:xfrm>
            <a:off x="2093274" y="3795419"/>
            <a:ext cx="818055" cy="2768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0BBC7A-DB4E-4A8B-A7A7-C199464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Private Key and Public Key</a:t>
            </a:r>
          </a:p>
        </p:txBody>
      </p:sp>
      <p:pic>
        <p:nvPicPr>
          <p:cNvPr id="1026" name="Picture 2" descr="Image result for alice bob image">
            <a:extLst>
              <a:ext uri="{FF2B5EF4-FFF2-40B4-BE49-F238E27FC236}">
                <a16:creationId xmlns:a16="http://schemas.microsoft.com/office/drawing/2014/main" id="{C2CDEABB-BB55-4521-9B19-3C28DC9E3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2664" r="83176" b="50000"/>
          <a:stretch/>
        </p:blipFill>
        <p:spPr bwMode="auto">
          <a:xfrm>
            <a:off x="8263636" y="1354167"/>
            <a:ext cx="766064" cy="15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lice bob image">
            <a:extLst>
              <a:ext uri="{FF2B5EF4-FFF2-40B4-BE49-F238E27FC236}">
                <a16:creationId xmlns:a16="http://schemas.microsoft.com/office/drawing/2014/main" id="{4043C1C8-EBFD-4CF7-9BC5-44BB16543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3" t="3893" b="48566"/>
          <a:stretch/>
        </p:blipFill>
        <p:spPr bwMode="auto">
          <a:xfrm>
            <a:off x="269833" y="1566859"/>
            <a:ext cx="926988" cy="161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F172A3C3-EE90-4350-BDAD-9DB509F7AB50}"/>
              </a:ext>
            </a:extLst>
          </p:cNvPr>
          <p:cNvSpPr/>
          <p:nvPr/>
        </p:nvSpPr>
        <p:spPr>
          <a:xfrm>
            <a:off x="0" y="3341949"/>
            <a:ext cx="2116424" cy="1183752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Bob Private Key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2B0824-35F6-4B78-BCA3-F018DBADEBB4}"/>
              </a:ext>
            </a:extLst>
          </p:cNvPr>
          <p:cNvSpPr/>
          <p:nvPr/>
        </p:nvSpPr>
        <p:spPr>
          <a:xfrm>
            <a:off x="1838324" y="1566859"/>
            <a:ext cx="5511599" cy="5286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Bob will use his own private key</a:t>
            </a:r>
            <a:endParaRPr lang="en-IN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33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Right 10">
            <a:extLst>
              <a:ext uri="{FF2B5EF4-FFF2-40B4-BE49-F238E27FC236}">
                <a16:creationId xmlns:a16="http://schemas.microsoft.com/office/drawing/2014/main" id="{942A2AD7-AFD4-4F26-BF23-00974B46F59E}"/>
              </a:ext>
            </a:extLst>
          </p:cNvPr>
          <p:cNvSpPr/>
          <p:nvPr/>
        </p:nvSpPr>
        <p:spPr>
          <a:xfrm>
            <a:off x="1067389" y="3799242"/>
            <a:ext cx="818055" cy="2349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0BBC7A-DB4E-4A8B-A7A7-C199464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Private Key and Public Key</a:t>
            </a:r>
          </a:p>
        </p:txBody>
      </p:sp>
      <p:pic>
        <p:nvPicPr>
          <p:cNvPr id="1026" name="Picture 2" descr="Image result for alice bob image">
            <a:extLst>
              <a:ext uri="{FF2B5EF4-FFF2-40B4-BE49-F238E27FC236}">
                <a16:creationId xmlns:a16="http://schemas.microsoft.com/office/drawing/2014/main" id="{C2CDEABB-BB55-4521-9B19-3C28DC9E3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2664" r="83176" b="50000"/>
          <a:stretch/>
        </p:blipFill>
        <p:spPr bwMode="auto">
          <a:xfrm>
            <a:off x="8377936" y="1237736"/>
            <a:ext cx="766064" cy="15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lice bob image">
            <a:extLst>
              <a:ext uri="{FF2B5EF4-FFF2-40B4-BE49-F238E27FC236}">
                <a16:creationId xmlns:a16="http://schemas.microsoft.com/office/drawing/2014/main" id="{4043C1C8-EBFD-4CF7-9BC5-44BB16543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3" t="3893" b="48566"/>
          <a:stretch/>
        </p:blipFill>
        <p:spPr bwMode="auto">
          <a:xfrm>
            <a:off x="7699" y="1241793"/>
            <a:ext cx="926988" cy="161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97E3448-1D3D-46F3-9CDD-F4B2624099FF}"/>
              </a:ext>
            </a:extLst>
          </p:cNvPr>
          <p:cNvSpPr/>
          <p:nvPr/>
        </p:nvSpPr>
        <p:spPr>
          <a:xfrm>
            <a:off x="-31196" y="3414290"/>
            <a:ext cx="1526250" cy="1004891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Private Key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351C55-1BAB-4B29-B520-13A6D881ADF1}"/>
              </a:ext>
            </a:extLst>
          </p:cNvPr>
          <p:cNvSpPr/>
          <p:nvPr/>
        </p:nvSpPr>
        <p:spPr>
          <a:xfrm>
            <a:off x="1476416" y="2000497"/>
            <a:ext cx="1987200" cy="6548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Message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1E60258-099D-40CE-ABD3-223B8EB3FD03}"/>
              </a:ext>
            </a:extLst>
          </p:cNvPr>
          <p:cNvSpPr/>
          <p:nvPr/>
        </p:nvSpPr>
        <p:spPr>
          <a:xfrm>
            <a:off x="2363852" y="2640561"/>
            <a:ext cx="212328" cy="65484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1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Right 10">
            <a:extLst>
              <a:ext uri="{FF2B5EF4-FFF2-40B4-BE49-F238E27FC236}">
                <a16:creationId xmlns:a16="http://schemas.microsoft.com/office/drawing/2014/main" id="{942A2AD7-AFD4-4F26-BF23-00974B46F59E}"/>
              </a:ext>
            </a:extLst>
          </p:cNvPr>
          <p:cNvSpPr/>
          <p:nvPr/>
        </p:nvSpPr>
        <p:spPr>
          <a:xfrm>
            <a:off x="1067389" y="3799242"/>
            <a:ext cx="818055" cy="2349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0BBC7A-DB4E-4A8B-A7A7-C199464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Private Key and Public Key</a:t>
            </a:r>
          </a:p>
        </p:txBody>
      </p:sp>
      <p:pic>
        <p:nvPicPr>
          <p:cNvPr id="1026" name="Picture 2" descr="Image result for alice bob image">
            <a:extLst>
              <a:ext uri="{FF2B5EF4-FFF2-40B4-BE49-F238E27FC236}">
                <a16:creationId xmlns:a16="http://schemas.microsoft.com/office/drawing/2014/main" id="{C2CDEABB-BB55-4521-9B19-3C28DC9E3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2664" r="83176" b="50000"/>
          <a:stretch/>
        </p:blipFill>
        <p:spPr bwMode="auto">
          <a:xfrm>
            <a:off x="8377936" y="1237736"/>
            <a:ext cx="766064" cy="15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lice bob image">
            <a:extLst>
              <a:ext uri="{FF2B5EF4-FFF2-40B4-BE49-F238E27FC236}">
                <a16:creationId xmlns:a16="http://schemas.microsoft.com/office/drawing/2014/main" id="{4043C1C8-EBFD-4CF7-9BC5-44BB16543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3" t="3893" b="48566"/>
          <a:stretch/>
        </p:blipFill>
        <p:spPr bwMode="auto">
          <a:xfrm>
            <a:off x="7699" y="1241793"/>
            <a:ext cx="926988" cy="161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97E3448-1D3D-46F3-9CDD-F4B2624099FF}"/>
              </a:ext>
            </a:extLst>
          </p:cNvPr>
          <p:cNvSpPr/>
          <p:nvPr/>
        </p:nvSpPr>
        <p:spPr>
          <a:xfrm>
            <a:off x="-31196" y="3414290"/>
            <a:ext cx="1526250" cy="1004891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Private Key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351C55-1BAB-4B29-B520-13A6D881ADF1}"/>
              </a:ext>
            </a:extLst>
          </p:cNvPr>
          <p:cNvSpPr/>
          <p:nvPr/>
        </p:nvSpPr>
        <p:spPr>
          <a:xfrm>
            <a:off x="1476416" y="2000497"/>
            <a:ext cx="1987200" cy="6548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Message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1E60258-099D-40CE-ABD3-223B8EB3FD03}"/>
              </a:ext>
            </a:extLst>
          </p:cNvPr>
          <p:cNvSpPr/>
          <p:nvPr/>
        </p:nvSpPr>
        <p:spPr>
          <a:xfrm>
            <a:off x="2363852" y="2640561"/>
            <a:ext cx="212328" cy="65484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05737-0EF7-4547-8209-93523FF40625}"/>
              </a:ext>
            </a:extLst>
          </p:cNvPr>
          <p:cNvSpPr/>
          <p:nvPr/>
        </p:nvSpPr>
        <p:spPr>
          <a:xfrm>
            <a:off x="1884567" y="3295649"/>
            <a:ext cx="1697499" cy="1295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DS</a:t>
            </a:r>
            <a:br>
              <a:rPr lang="en-US" sz="2200" dirty="0">
                <a:latin typeface="Bahnschrift" panose="020B0502040204020203" pitchFamily="34" charset="0"/>
              </a:rPr>
            </a:br>
            <a:r>
              <a:rPr lang="en-US" sz="2200" dirty="0">
                <a:latin typeface="Bahnschrift" panose="020B0502040204020203" pitchFamily="34" charset="0"/>
              </a:rPr>
              <a:t>Generation</a:t>
            </a:r>
            <a:br>
              <a:rPr lang="en-US" sz="2200" dirty="0">
                <a:latin typeface="Bahnschrift" panose="020B0502040204020203" pitchFamily="34" charset="0"/>
              </a:rPr>
            </a:br>
            <a:r>
              <a:rPr lang="en-US" sz="2200" dirty="0">
                <a:latin typeface="Bahnschrift" panose="020B0502040204020203" pitchFamily="34" charset="0"/>
              </a:rPr>
              <a:t>Algorithm</a:t>
            </a:r>
            <a:endParaRPr lang="en-IN" sz="2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9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Right 10">
            <a:extLst>
              <a:ext uri="{FF2B5EF4-FFF2-40B4-BE49-F238E27FC236}">
                <a16:creationId xmlns:a16="http://schemas.microsoft.com/office/drawing/2014/main" id="{942A2AD7-AFD4-4F26-BF23-00974B46F59E}"/>
              </a:ext>
            </a:extLst>
          </p:cNvPr>
          <p:cNvSpPr/>
          <p:nvPr/>
        </p:nvSpPr>
        <p:spPr>
          <a:xfrm>
            <a:off x="1067389" y="3799242"/>
            <a:ext cx="818055" cy="2349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0BBC7A-DB4E-4A8B-A7A7-C199464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Private Key and Public Key</a:t>
            </a:r>
          </a:p>
        </p:txBody>
      </p:sp>
      <p:pic>
        <p:nvPicPr>
          <p:cNvPr id="1026" name="Picture 2" descr="Image result for alice bob image">
            <a:extLst>
              <a:ext uri="{FF2B5EF4-FFF2-40B4-BE49-F238E27FC236}">
                <a16:creationId xmlns:a16="http://schemas.microsoft.com/office/drawing/2014/main" id="{C2CDEABB-BB55-4521-9B19-3C28DC9E3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2664" r="83176" b="50000"/>
          <a:stretch/>
        </p:blipFill>
        <p:spPr bwMode="auto">
          <a:xfrm>
            <a:off x="8377936" y="1237736"/>
            <a:ext cx="766064" cy="15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lice bob image">
            <a:extLst>
              <a:ext uri="{FF2B5EF4-FFF2-40B4-BE49-F238E27FC236}">
                <a16:creationId xmlns:a16="http://schemas.microsoft.com/office/drawing/2014/main" id="{4043C1C8-EBFD-4CF7-9BC5-44BB16543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3" t="3893" b="48566"/>
          <a:stretch/>
        </p:blipFill>
        <p:spPr bwMode="auto">
          <a:xfrm>
            <a:off x="7699" y="1241793"/>
            <a:ext cx="926988" cy="161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97E3448-1D3D-46F3-9CDD-F4B2624099FF}"/>
              </a:ext>
            </a:extLst>
          </p:cNvPr>
          <p:cNvSpPr/>
          <p:nvPr/>
        </p:nvSpPr>
        <p:spPr>
          <a:xfrm>
            <a:off x="-31196" y="3414290"/>
            <a:ext cx="1526250" cy="1004891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Private Key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351C55-1BAB-4B29-B520-13A6D881ADF1}"/>
              </a:ext>
            </a:extLst>
          </p:cNvPr>
          <p:cNvSpPr/>
          <p:nvPr/>
        </p:nvSpPr>
        <p:spPr>
          <a:xfrm>
            <a:off x="1476416" y="2000497"/>
            <a:ext cx="1987200" cy="6548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Message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1E60258-099D-40CE-ABD3-223B8EB3FD03}"/>
              </a:ext>
            </a:extLst>
          </p:cNvPr>
          <p:cNvSpPr/>
          <p:nvPr/>
        </p:nvSpPr>
        <p:spPr>
          <a:xfrm>
            <a:off x="2363852" y="2640561"/>
            <a:ext cx="212328" cy="65484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05737-0EF7-4547-8209-93523FF40625}"/>
              </a:ext>
            </a:extLst>
          </p:cNvPr>
          <p:cNvSpPr/>
          <p:nvPr/>
        </p:nvSpPr>
        <p:spPr>
          <a:xfrm>
            <a:off x="1884567" y="3295649"/>
            <a:ext cx="1697499" cy="1295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DS</a:t>
            </a:r>
            <a:br>
              <a:rPr lang="en-US" sz="2200" dirty="0">
                <a:latin typeface="Bahnschrift" panose="020B0502040204020203" pitchFamily="34" charset="0"/>
              </a:rPr>
            </a:br>
            <a:r>
              <a:rPr lang="en-US" sz="2200" dirty="0">
                <a:latin typeface="Bahnschrift" panose="020B0502040204020203" pitchFamily="34" charset="0"/>
              </a:rPr>
              <a:t>Generation</a:t>
            </a:r>
            <a:br>
              <a:rPr lang="en-US" sz="2200" dirty="0">
                <a:latin typeface="Bahnschrift" panose="020B0502040204020203" pitchFamily="34" charset="0"/>
              </a:rPr>
            </a:br>
            <a:r>
              <a:rPr lang="en-US" sz="2200" dirty="0">
                <a:latin typeface="Bahnschrift" panose="020B0502040204020203" pitchFamily="34" charset="0"/>
              </a:rPr>
              <a:t>Algorithm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814D4B-27C4-4E32-8817-85406D19882D}"/>
              </a:ext>
            </a:extLst>
          </p:cNvPr>
          <p:cNvSpPr/>
          <p:nvPr/>
        </p:nvSpPr>
        <p:spPr>
          <a:xfrm>
            <a:off x="1476209" y="5246137"/>
            <a:ext cx="1987407" cy="6548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Signature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FC3DC44-1208-44BD-B3C0-743A866683EA}"/>
              </a:ext>
            </a:extLst>
          </p:cNvPr>
          <p:cNvSpPr/>
          <p:nvPr/>
        </p:nvSpPr>
        <p:spPr>
          <a:xfrm>
            <a:off x="2363748" y="4591292"/>
            <a:ext cx="212328" cy="65484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1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Right 10">
            <a:extLst>
              <a:ext uri="{FF2B5EF4-FFF2-40B4-BE49-F238E27FC236}">
                <a16:creationId xmlns:a16="http://schemas.microsoft.com/office/drawing/2014/main" id="{942A2AD7-AFD4-4F26-BF23-00974B46F59E}"/>
              </a:ext>
            </a:extLst>
          </p:cNvPr>
          <p:cNvSpPr/>
          <p:nvPr/>
        </p:nvSpPr>
        <p:spPr>
          <a:xfrm>
            <a:off x="1067389" y="3799242"/>
            <a:ext cx="818055" cy="2349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0BBC7A-DB4E-4A8B-A7A7-C199464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Private Key and Public Key</a:t>
            </a:r>
          </a:p>
        </p:txBody>
      </p:sp>
      <p:pic>
        <p:nvPicPr>
          <p:cNvPr id="1026" name="Picture 2" descr="Image result for alice bob image">
            <a:extLst>
              <a:ext uri="{FF2B5EF4-FFF2-40B4-BE49-F238E27FC236}">
                <a16:creationId xmlns:a16="http://schemas.microsoft.com/office/drawing/2014/main" id="{C2CDEABB-BB55-4521-9B19-3C28DC9E3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2664" r="83176" b="50000"/>
          <a:stretch/>
        </p:blipFill>
        <p:spPr bwMode="auto">
          <a:xfrm>
            <a:off x="8377936" y="1237736"/>
            <a:ext cx="766064" cy="15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lice bob image">
            <a:extLst>
              <a:ext uri="{FF2B5EF4-FFF2-40B4-BE49-F238E27FC236}">
                <a16:creationId xmlns:a16="http://schemas.microsoft.com/office/drawing/2014/main" id="{4043C1C8-EBFD-4CF7-9BC5-44BB16543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3" t="3893" b="48566"/>
          <a:stretch/>
        </p:blipFill>
        <p:spPr bwMode="auto">
          <a:xfrm>
            <a:off x="7699" y="1241793"/>
            <a:ext cx="926988" cy="161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97E3448-1D3D-46F3-9CDD-F4B2624099FF}"/>
              </a:ext>
            </a:extLst>
          </p:cNvPr>
          <p:cNvSpPr/>
          <p:nvPr/>
        </p:nvSpPr>
        <p:spPr>
          <a:xfrm>
            <a:off x="-31196" y="3414290"/>
            <a:ext cx="1526250" cy="1004891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Private Key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351C55-1BAB-4B29-B520-13A6D881ADF1}"/>
              </a:ext>
            </a:extLst>
          </p:cNvPr>
          <p:cNvSpPr/>
          <p:nvPr/>
        </p:nvSpPr>
        <p:spPr>
          <a:xfrm>
            <a:off x="1476416" y="2000497"/>
            <a:ext cx="1987200" cy="6548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Message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1E60258-099D-40CE-ABD3-223B8EB3FD03}"/>
              </a:ext>
            </a:extLst>
          </p:cNvPr>
          <p:cNvSpPr/>
          <p:nvPr/>
        </p:nvSpPr>
        <p:spPr>
          <a:xfrm>
            <a:off x="2363852" y="2640561"/>
            <a:ext cx="212328" cy="65484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05737-0EF7-4547-8209-93523FF40625}"/>
              </a:ext>
            </a:extLst>
          </p:cNvPr>
          <p:cNvSpPr/>
          <p:nvPr/>
        </p:nvSpPr>
        <p:spPr>
          <a:xfrm>
            <a:off x="1884567" y="3295649"/>
            <a:ext cx="1697499" cy="1295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DS</a:t>
            </a:r>
            <a:br>
              <a:rPr lang="en-US" sz="2200" dirty="0">
                <a:latin typeface="Bahnschrift" panose="020B0502040204020203" pitchFamily="34" charset="0"/>
              </a:rPr>
            </a:br>
            <a:r>
              <a:rPr lang="en-US" sz="2200" dirty="0">
                <a:latin typeface="Bahnschrift" panose="020B0502040204020203" pitchFamily="34" charset="0"/>
              </a:rPr>
              <a:t>Generation</a:t>
            </a:r>
            <a:br>
              <a:rPr lang="en-US" sz="2200" dirty="0">
                <a:latin typeface="Bahnschrift" panose="020B0502040204020203" pitchFamily="34" charset="0"/>
              </a:rPr>
            </a:br>
            <a:r>
              <a:rPr lang="en-US" sz="2200" dirty="0">
                <a:latin typeface="Bahnschrift" panose="020B0502040204020203" pitchFamily="34" charset="0"/>
              </a:rPr>
              <a:t>Algorithm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814D4B-27C4-4E32-8817-85406D19882D}"/>
              </a:ext>
            </a:extLst>
          </p:cNvPr>
          <p:cNvSpPr/>
          <p:nvPr/>
        </p:nvSpPr>
        <p:spPr>
          <a:xfrm>
            <a:off x="1476209" y="5246137"/>
            <a:ext cx="1987407" cy="6548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Signature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FC3DC44-1208-44BD-B3C0-743A866683EA}"/>
              </a:ext>
            </a:extLst>
          </p:cNvPr>
          <p:cNvSpPr/>
          <p:nvPr/>
        </p:nvSpPr>
        <p:spPr>
          <a:xfrm>
            <a:off x="2363748" y="4591292"/>
            <a:ext cx="212328" cy="65484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B48F366-FDD0-4FF7-A01A-8AF1449E2900}"/>
              </a:ext>
            </a:extLst>
          </p:cNvPr>
          <p:cNvSpPr/>
          <p:nvPr/>
        </p:nvSpPr>
        <p:spPr>
          <a:xfrm>
            <a:off x="3814106" y="3796507"/>
            <a:ext cx="754392" cy="3638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146FC6-34BF-4435-8751-A3DB8A574E85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63616" y="2327920"/>
            <a:ext cx="3504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A29E92-5013-4689-9651-0FC5AC599501}"/>
              </a:ext>
            </a:extLst>
          </p:cNvPr>
          <p:cNvCxnSpPr/>
          <p:nvPr/>
        </p:nvCxnSpPr>
        <p:spPr>
          <a:xfrm>
            <a:off x="3814106" y="2327919"/>
            <a:ext cx="0" cy="3245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A2C6D0-10AC-424A-A463-84CF794EB0C4}"/>
              </a:ext>
            </a:extLst>
          </p:cNvPr>
          <p:cNvCxnSpPr>
            <a:cxnSpLocks/>
          </p:cNvCxnSpPr>
          <p:nvPr/>
        </p:nvCxnSpPr>
        <p:spPr>
          <a:xfrm>
            <a:off x="3463616" y="5569759"/>
            <a:ext cx="3504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D6035C1-9C67-417C-8C9F-E3C6A06A3F4C}"/>
              </a:ext>
            </a:extLst>
          </p:cNvPr>
          <p:cNvSpPr/>
          <p:nvPr/>
        </p:nvSpPr>
        <p:spPr>
          <a:xfrm>
            <a:off x="4189732" y="3326665"/>
            <a:ext cx="1987200" cy="6548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Message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8B2ACA-F054-42E1-8463-A1F99FEFA68C}"/>
              </a:ext>
            </a:extLst>
          </p:cNvPr>
          <p:cNvSpPr/>
          <p:nvPr/>
        </p:nvSpPr>
        <p:spPr>
          <a:xfrm>
            <a:off x="4164390" y="3977695"/>
            <a:ext cx="1987407" cy="6548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Signature</a:t>
            </a:r>
            <a:endParaRPr lang="en-IN" sz="2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43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Right 30">
            <a:extLst>
              <a:ext uri="{FF2B5EF4-FFF2-40B4-BE49-F238E27FC236}">
                <a16:creationId xmlns:a16="http://schemas.microsoft.com/office/drawing/2014/main" id="{79CC7587-CB82-4DFB-8011-D6098D656930}"/>
              </a:ext>
            </a:extLst>
          </p:cNvPr>
          <p:cNvSpPr/>
          <p:nvPr/>
        </p:nvSpPr>
        <p:spPr>
          <a:xfrm>
            <a:off x="5183332" y="3880435"/>
            <a:ext cx="1140619" cy="19049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42A2AD7-AFD4-4F26-BF23-00974B46F59E}"/>
              </a:ext>
            </a:extLst>
          </p:cNvPr>
          <p:cNvSpPr/>
          <p:nvPr/>
        </p:nvSpPr>
        <p:spPr>
          <a:xfrm>
            <a:off x="1067389" y="3799242"/>
            <a:ext cx="818055" cy="2349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0BBC7A-DB4E-4A8B-A7A7-C199464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Private Key and Public Key</a:t>
            </a:r>
          </a:p>
        </p:txBody>
      </p:sp>
      <p:pic>
        <p:nvPicPr>
          <p:cNvPr id="1026" name="Picture 2" descr="Image result for alice bob image">
            <a:extLst>
              <a:ext uri="{FF2B5EF4-FFF2-40B4-BE49-F238E27FC236}">
                <a16:creationId xmlns:a16="http://schemas.microsoft.com/office/drawing/2014/main" id="{C2CDEABB-BB55-4521-9B19-3C28DC9E3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2664" r="83176" b="50000"/>
          <a:stretch/>
        </p:blipFill>
        <p:spPr bwMode="auto">
          <a:xfrm>
            <a:off x="8377936" y="1237736"/>
            <a:ext cx="766064" cy="15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lice bob image">
            <a:extLst>
              <a:ext uri="{FF2B5EF4-FFF2-40B4-BE49-F238E27FC236}">
                <a16:creationId xmlns:a16="http://schemas.microsoft.com/office/drawing/2014/main" id="{4043C1C8-EBFD-4CF7-9BC5-44BB16543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3" t="3893" b="48566"/>
          <a:stretch/>
        </p:blipFill>
        <p:spPr bwMode="auto">
          <a:xfrm>
            <a:off x="7699" y="1241793"/>
            <a:ext cx="926988" cy="161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97E3448-1D3D-46F3-9CDD-F4B2624099FF}"/>
              </a:ext>
            </a:extLst>
          </p:cNvPr>
          <p:cNvSpPr/>
          <p:nvPr/>
        </p:nvSpPr>
        <p:spPr>
          <a:xfrm>
            <a:off x="-31196" y="3414290"/>
            <a:ext cx="1526250" cy="1004891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Private Key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351C55-1BAB-4B29-B520-13A6D881ADF1}"/>
              </a:ext>
            </a:extLst>
          </p:cNvPr>
          <p:cNvSpPr/>
          <p:nvPr/>
        </p:nvSpPr>
        <p:spPr>
          <a:xfrm>
            <a:off x="1476416" y="2000497"/>
            <a:ext cx="1987200" cy="6548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Message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1E60258-099D-40CE-ABD3-223B8EB3FD03}"/>
              </a:ext>
            </a:extLst>
          </p:cNvPr>
          <p:cNvSpPr/>
          <p:nvPr/>
        </p:nvSpPr>
        <p:spPr>
          <a:xfrm>
            <a:off x="2363852" y="2640561"/>
            <a:ext cx="212328" cy="65484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05737-0EF7-4547-8209-93523FF40625}"/>
              </a:ext>
            </a:extLst>
          </p:cNvPr>
          <p:cNvSpPr/>
          <p:nvPr/>
        </p:nvSpPr>
        <p:spPr>
          <a:xfrm>
            <a:off x="1884567" y="3295649"/>
            <a:ext cx="1697499" cy="1295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DS</a:t>
            </a:r>
            <a:br>
              <a:rPr lang="en-US" sz="2200" dirty="0">
                <a:latin typeface="Bahnschrift" panose="020B0502040204020203" pitchFamily="34" charset="0"/>
              </a:rPr>
            </a:br>
            <a:r>
              <a:rPr lang="en-US" sz="2200" dirty="0">
                <a:latin typeface="Bahnschrift" panose="020B0502040204020203" pitchFamily="34" charset="0"/>
              </a:rPr>
              <a:t>Generation</a:t>
            </a:r>
            <a:br>
              <a:rPr lang="en-US" sz="2200" dirty="0">
                <a:latin typeface="Bahnschrift" panose="020B0502040204020203" pitchFamily="34" charset="0"/>
              </a:rPr>
            </a:br>
            <a:r>
              <a:rPr lang="en-US" sz="2200" dirty="0">
                <a:latin typeface="Bahnschrift" panose="020B0502040204020203" pitchFamily="34" charset="0"/>
              </a:rPr>
              <a:t>Algorithm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814D4B-27C4-4E32-8817-85406D19882D}"/>
              </a:ext>
            </a:extLst>
          </p:cNvPr>
          <p:cNvSpPr/>
          <p:nvPr/>
        </p:nvSpPr>
        <p:spPr>
          <a:xfrm>
            <a:off x="1476209" y="5246137"/>
            <a:ext cx="1987407" cy="6548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Signature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FC3DC44-1208-44BD-B3C0-743A866683EA}"/>
              </a:ext>
            </a:extLst>
          </p:cNvPr>
          <p:cNvSpPr/>
          <p:nvPr/>
        </p:nvSpPr>
        <p:spPr>
          <a:xfrm>
            <a:off x="2363748" y="4591292"/>
            <a:ext cx="212328" cy="65484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8A2D7E-977C-4DBD-B832-5E3FA4090730}"/>
              </a:ext>
            </a:extLst>
          </p:cNvPr>
          <p:cNvSpPr/>
          <p:nvPr/>
        </p:nvSpPr>
        <p:spPr>
          <a:xfrm>
            <a:off x="6323951" y="3269035"/>
            <a:ext cx="1697499" cy="1295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DS</a:t>
            </a:r>
            <a:br>
              <a:rPr lang="en-US" sz="2200" dirty="0">
                <a:latin typeface="Bahnschrift" panose="020B0502040204020203" pitchFamily="34" charset="0"/>
              </a:rPr>
            </a:br>
            <a:r>
              <a:rPr lang="en-US" sz="2200" dirty="0">
                <a:latin typeface="Bahnschrift" panose="020B0502040204020203" pitchFamily="34" charset="0"/>
              </a:rPr>
              <a:t>Verification</a:t>
            </a:r>
            <a:br>
              <a:rPr lang="en-US" sz="2200" dirty="0">
                <a:latin typeface="Bahnschrift" panose="020B0502040204020203" pitchFamily="34" charset="0"/>
              </a:rPr>
            </a:br>
            <a:r>
              <a:rPr lang="en-US" sz="2200" dirty="0">
                <a:latin typeface="Bahnschrift" panose="020B0502040204020203" pitchFamily="34" charset="0"/>
              </a:rPr>
              <a:t>Algorithm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B48F366-FDD0-4FF7-A01A-8AF1449E2900}"/>
              </a:ext>
            </a:extLst>
          </p:cNvPr>
          <p:cNvSpPr/>
          <p:nvPr/>
        </p:nvSpPr>
        <p:spPr>
          <a:xfrm>
            <a:off x="3814106" y="3796507"/>
            <a:ext cx="754392" cy="3638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146FC6-34BF-4435-8751-A3DB8A574E85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63616" y="2327920"/>
            <a:ext cx="3504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A29E92-5013-4689-9651-0FC5AC599501}"/>
              </a:ext>
            </a:extLst>
          </p:cNvPr>
          <p:cNvCxnSpPr/>
          <p:nvPr/>
        </p:nvCxnSpPr>
        <p:spPr>
          <a:xfrm>
            <a:off x="3814106" y="2327919"/>
            <a:ext cx="0" cy="3245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A2C6D0-10AC-424A-A463-84CF794EB0C4}"/>
              </a:ext>
            </a:extLst>
          </p:cNvPr>
          <p:cNvCxnSpPr>
            <a:cxnSpLocks/>
          </p:cNvCxnSpPr>
          <p:nvPr/>
        </p:nvCxnSpPr>
        <p:spPr>
          <a:xfrm>
            <a:off x="3463616" y="5569759"/>
            <a:ext cx="3504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D6035C1-9C67-417C-8C9F-E3C6A06A3F4C}"/>
              </a:ext>
            </a:extLst>
          </p:cNvPr>
          <p:cNvSpPr/>
          <p:nvPr/>
        </p:nvSpPr>
        <p:spPr>
          <a:xfrm>
            <a:off x="4189732" y="3326665"/>
            <a:ext cx="1987200" cy="6548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Message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8B2ACA-F054-42E1-8463-A1F99FEFA68C}"/>
              </a:ext>
            </a:extLst>
          </p:cNvPr>
          <p:cNvSpPr/>
          <p:nvPr/>
        </p:nvSpPr>
        <p:spPr>
          <a:xfrm>
            <a:off x="4164390" y="3977695"/>
            <a:ext cx="1987407" cy="6548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Signature</a:t>
            </a:r>
            <a:endParaRPr lang="en-IN" sz="2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62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Right 30">
            <a:extLst>
              <a:ext uri="{FF2B5EF4-FFF2-40B4-BE49-F238E27FC236}">
                <a16:creationId xmlns:a16="http://schemas.microsoft.com/office/drawing/2014/main" id="{79CC7587-CB82-4DFB-8011-D6098D656930}"/>
              </a:ext>
            </a:extLst>
          </p:cNvPr>
          <p:cNvSpPr/>
          <p:nvPr/>
        </p:nvSpPr>
        <p:spPr>
          <a:xfrm>
            <a:off x="5183332" y="3880435"/>
            <a:ext cx="1140619" cy="19049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42A2AD7-AFD4-4F26-BF23-00974B46F59E}"/>
              </a:ext>
            </a:extLst>
          </p:cNvPr>
          <p:cNvSpPr/>
          <p:nvPr/>
        </p:nvSpPr>
        <p:spPr>
          <a:xfrm>
            <a:off x="1067389" y="3799242"/>
            <a:ext cx="818055" cy="2349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0BBC7A-DB4E-4A8B-A7A7-C199464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Private Key and Public Key</a:t>
            </a:r>
          </a:p>
        </p:txBody>
      </p:sp>
      <p:pic>
        <p:nvPicPr>
          <p:cNvPr id="1026" name="Picture 2" descr="Image result for alice bob image">
            <a:extLst>
              <a:ext uri="{FF2B5EF4-FFF2-40B4-BE49-F238E27FC236}">
                <a16:creationId xmlns:a16="http://schemas.microsoft.com/office/drawing/2014/main" id="{C2CDEABB-BB55-4521-9B19-3C28DC9E3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2664" r="83176" b="50000"/>
          <a:stretch/>
        </p:blipFill>
        <p:spPr bwMode="auto">
          <a:xfrm>
            <a:off x="8377936" y="1237736"/>
            <a:ext cx="766064" cy="15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lice bob image">
            <a:extLst>
              <a:ext uri="{FF2B5EF4-FFF2-40B4-BE49-F238E27FC236}">
                <a16:creationId xmlns:a16="http://schemas.microsoft.com/office/drawing/2014/main" id="{4043C1C8-EBFD-4CF7-9BC5-44BB16543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3" t="3893" b="48566"/>
          <a:stretch/>
        </p:blipFill>
        <p:spPr bwMode="auto">
          <a:xfrm>
            <a:off x="7699" y="1241793"/>
            <a:ext cx="926988" cy="161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97E3448-1D3D-46F3-9CDD-F4B2624099FF}"/>
              </a:ext>
            </a:extLst>
          </p:cNvPr>
          <p:cNvSpPr/>
          <p:nvPr/>
        </p:nvSpPr>
        <p:spPr>
          <a:xfrm>
            <a:off x="-31196" y="3414290"/>
            <a:ext cx="1526250" cy="1004891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Private Key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351C55-1BAB-4B29-B520-13A6D881ADF1}"/>
              </a:ext>
            </a:extLst>
          </p:cNvPr>
          <p:cNvSpPr/>
          <p:nvPr/>
        </p:nvSpPr>
        <p:spPr>
          <a:xfrm>
            <a:off x="1476416" y="2000497"/>
            <a:ext cx="1987200" cy="6548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Message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1E60258-099D-40CE-ABD3-223B8EB3FD03}"/>
              </a:ext>
            </a:extLst>
          </p:cNvPr>
          <p:cNvSpPr/>
          <p:nvPr/>
        </p:nvSpPr>
        <p:spPr>
          <a:xfrm>
            <a:off x="2363852" y="2640561"/>
            <a:ext cx="212328" cy="65484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05737-0EF7-4547-8209-93523FF40625}"/>
              </a:ext>
            </a:extLst>
          </p:cNvPr>
          <p:cNvSpPr/>
          <p:nvPr/>
        </p:nvSpPr>
        <p:spPr>
          <a:xfrm>
            <a:off x="1884567" y="3295649"/>
            <a:ext cx="1697499" cy="1295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DS</a:t>
            </a:r>
            <a:br>
              <a:rPr lang="en-US" sz="2200" dirty="0">
                <a:latin typeface="Bahnschrift" panose="020B0502040204020203" pitchFamily="34" charset="0"/>
              </a:rPr>
            </a:br>
            <a:r>
              <a:rPr lang="en-US" sz="2200" dirty="0">
                <a:latin typeface="Bahnschrift" panose="020B0502040204020203" pitchFamily="34" charset="0"/>
              </a:rPr>
              <a:t>Generation</a:t>
            </a:r>
            <a:br>
              <a:rPr lang="en-US" sz="2200" dirty="0">
                <a:latin typeface="Bahnschrift" panose="020B0502040204020203" pitchFamily="34" charset="0"/>
              </a:rPr>
            </a:br>
            <a:r>
              <a:rPr lang="en-US" sz="2200" dirty="0">
                <a:latin typeface="Bahnschrift" panose="020B0502040204020203" pitchFamily="34" charset="0"/>
              </a:rPr>
              <a:t>Algorithm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814D4B-27C4-4E32-8817-85406D19882D}"/>
              </a:ext>
            </a:extLst>
          </p:cNvPr>
          <p:cNvSpPr/>
          <p:nvPr/>
        </p:nvSpPr>
        <p:spPr>
          <a:xfrm>
            <a:off x="1476209" y="5246137"/>
            <a:ext cx="1987407" cy="6548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Signature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FC3DC44-1208-44BD-B3C0-743A866683EA}"/>
              </a:ext>
            </a:extLst>
          </p:cNvPr>
          <p:cNvSpPr/>
          <p:nvPr/>
        </p:nvSpPr>
        <p:spPr>
          <a:xfrm>
            <a:off x="2363748" y="4591292"/>
            <a:ext cx="212328" cy="65484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8A2D7E-977C-4DBD-B832-5E3FA4090730}"/>
              </a:ext>
            </a:extLst>
          </p:cNvPr>
          <p:cNvSpPr/>
          <p:nvPr/>
        </p:nvSpPr>
        <p:spPr>
          <a:xfrm>
            <a:off x="6323951" y="3269035"/>
            <a:ext cx="1697499" cy="1295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DS</a:t>
            </a:r>
            <a:br>
              <a:rPr lang="en-US" sz="2200" dirty="0">
                <a:latin typeface="Bahnschrift" panose="020B0502040204020203" pitchFamily="34" charset="0"/>
              </a:rPr>
            </a:br>
            <a:r>
              <a:rPr lang="en-US" sz="2200" dirty="0">
                <a:latin typeface="Bahnschrift" panose="020B0502040204020203" pitchFamily="34" charset="0"/>
              </a:rPr>
              <a:t>Verification</a:t>
            </a:r>
            <a:br>
              <a:rPr lang="en-US" sz="2200" dirty="0">
                <a:latin typeface="Bahnschrift" panose="020B0502040204020203" pitchFamily="34" charset="0"/>
              </a:rPr>
            </a:br>
            <a:r>
              <a:rPr lang="en-US" sz="2200" dirty="0">
                <a:latin typeface="Bahnschrift" panose="020B0502040204020203" pitchFamily="34" charset="0"/>
              </a:rPr>
              <a:t>Algorithm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B48F366-FDD0-4FF7-A01A-8AF1449E2900}"/>
              </a:ext>
            </a:extLst>
          </p:cNvPr>
          <p:cNvSpPr/>
          <p:nvPr/>
        </p:nvSpPr>
        <p:spPr>
          <a:xfrm>
            <a:off x="3814106" y="3796507"/>
            <a:ext cx="754392" cy="3638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146FC6-34BF-4435-8751-A3DB8A574E85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63616" y="2327920"/>
            <a:ext cx="3504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A29E92-5013-4689-9651-0FC5AC599501}"/>
              </a:ext>
            </a:extLst>
          </p:cNvPr>
          <p:cNvCxnSpPr/>
          <p:nvPr/>
        </p:nvCxnSpPr>
        <p:spPr>
          <a:xfrm>
            <a:off x="3814106" y="2327919"/>
            <a:ext cx="0" cy="3245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A2C6D0-10AC-424A-A463-84CF794EB0C4}"/>
              </a:ext>
            </a:extLst>
          </p:cNvPr>
          <p:cNvCxnSpPr>
            <a:cxnSpLocks/>
          </p:cNvCxnSpPr>
          <p:nvPr/>
        </p:nvCxnSpPr>
        <p:spPr>
          <a:xfrm>
            <a:off x="3463616" y="5569759"/>
            <a:ext cx="3504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D6035C1-9C67-417C-8C9F-E3C6A06A3F4C}"/>
              </a:ext>
            </a:extLst>
          </p:cNvPr>
          <p:cNvSpPr/>
          <p:nvPr/>
        </p:nvSpPr>
        <p:spPr>
          <a:xfrm>
            <a:off x="4189732" y="3326665"/>
            <a:ext cx="1987200" cy="6548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Message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8B2ACA-F054-42E1-8463-A1F99FEFA68C}"/>
              </a:ext>
            </a:extLst>
          </p:cNvPr>
          <p:cNvSpPr/>
          <p:nvPr/>
        </p:nvSpPr>
        <p:spPr>
          <a:xfrm>
            <a:off x="4164390" y="3977695"/>
            <a:ext cx="1987407" cy="6548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Signature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7ED31567-D9AF-4227-83CC-7AA8FF66D67A}"/>
              </a:ext>
            </a:extLst>
          </p:cNvPr>
          <p:cNvSpPr/>
          <p:nvPr/>
        </p:nvSpPr>
        <p:spPr>
          <a:xfrm>
            <a:off x="5973028" y="1498051"/>
            <a:ext cx="2234583" cy="1004891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Public</a:t>
            </a:r>
            <a:br>
              <a:rPr lang="en-US" sz="2200" dirty="0">
                <a:latin typeface="Bahnschrift" panose="020B0502040204020203" pitchFamily="34" charset="0"/>
              </a:rPr>
            </a:br>
            <a:r>
              <a:rPr lang="en-US" sz="2200" dirty="0">
                <a:latin typeface="Bahnschrift" panose="020B0502040204020203" pitchFamily="34" charset="0"/>
              </a:rPr>
              <a:t>Key of Bob</a:t>
            </a: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69772A68-90A1-45D7-A300-2B23B119BE79}"/>
              </a:ext>
            </a:extLst>
          </p:cNvPr>
          <p:cNvSpPr/>
          <p:nvPr/>
        </p:nvSpPr>
        <p:spPr>
          <a:xfrm>
            <a:off x="7004023" y="2501543"/>
            <a:ext cx="172593" cy="77689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7881AC95-3B35-4EE6-8309-66EBBCF6E88C}"/>
              </a:ext>
            </a:extLst>
          </p:cNvPr>
          <p:cNvSpPr/>
          <p:nvPr/>
        </p:nvSpPr>
        <p:spPr>
          <a:xfrm>
            <a:off x="7086403" y="4535547"/>
            <a:ext cx="172594" cy="75308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>
              <a:latin typeface="Bahnschrift" panose="020B0502040204020203" pitchFamily="34" charset="0"/>
            </a:endParaRP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2B1A0FBD-414A-495C-A81A-7A86D65D3356}"/>
              </a:ext>
            </a:extLst>
          </p:cNvPr>
          <p:cNvSpPr/>
          <p:nvPr/>
        </p:nvSpPr>
        <p:spPr>
          <a:xfrm>
            <a:off x="6264664" y="5301548"/>
            <a:ext cx="1816073" cy="558396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Valid or Not</a:t>
            </a:r>
            <a:endParaRPr lang="en-IN" sz="2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022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46AB43-4669-4A51-ABA6-72470B16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Benefits of Digital Signature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94AA6CC-C871-42F1-862D-C3776930F17F}"/>
              </a:ext>
            </a:extLst>
          </p:cNvPr>
          <p:cNvSpPr/>
          <p:nvPr/>
        </p:nvSpPr>
        <p:spPr>
          <a:xfrm>
            <a:off x="513673" y="1497992"/>
            <a:ext cx="3199141" cy="768297"/>
          </a:xfrm>
          <a:prstGeom prst="parallelogram">
            <a:avLst/>
          </a:prstGeom>
          <a:solidFill>
            <a:srgbClr val="5F2987">
              <a:alpha val="26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5F2987"/>
                </a:solidFill>
                <a:latin typeface="Bahnschrift" panose="020B0502040204020203" pitchFamily="34" charset="0"/>
              </a:rPr>
              <a:t>Authentication</a:t>
            </a:r>
            <a:endParaRPr lang="en-IN" dirty="0">
              <a:solidFill>
                <a:srgbClr val="5F2987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76B290CA-CD1D-4E83-91B5-E71BC7EFF60A}"/>
              </a:ext>
            </a:extLst>
          </p:cNvPr>
          <p:cNvSpPr/>
          <p:nvPr/>
        </p:nvSpPr>
        <p:spPr>
          <a:xfrm>
            <a:off x="3035264" y="3464256"/>
            <a:ext cx="3199141" cy="768297"/>
          </a:xfrm>
          <a:prstGeom prst="parallelogram">
            <a:avLst/>
          </a:prstGeom>
          <a:solidFill>
            <a:srgbClr val="5F2987">
              <a:alpha val="26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5F2987"/>
                </a:solidFill>
                <a:latin typeface="Bahnschrift" panose="020B0502040204020203" pitchFamily="34" charset="0"/>
              </a:rPr>
              <a:t>Integrity</a:t>
            </a:r>
            <a:endParaRPr lang="en-IN" dirty="0">
              <a:solidFill>
                <a:srgbClr val="5F2987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AE0E93A-D667-49E9-A8A2-607E928487FF}"/>
              </a:ext>
            </a:extLst>
          </p:cNvPr>
          <p:cNvSpPr/>
          <p:nvPr/>
        </p:nvSpPr>
        <p:spPr>
          <a:xfrm>
            <a:off x="5556854" y="5430520"/>
            <a:ext cx="3199141" cy="768297"/>
          </a:xfrm>
          <a:prstGeom prst="parallelogram">
            <a:avLst/>
          </a:prstGeom>
          <a:solidFill>
            <a:srgbClr val="5F2987">
              <a:alpha val="26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5F2987"/>
                </a:solidFill>
                <a:latin typeface="Bahnschrift" panose="020B0502040204020203" pitchFamily="34" charset="0"/>
              </a:rPr>
              <a:t>Reliability</a:t>
            </a:r>
            <a:endParaRPr lang="en-IN" dirty="0">
              <a:solidFill>
                <a:srgbClr val="5F298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1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this lecture you will be able to</a:t>
            </a:r>
          </a:p>
          <a:p>
            <a:pPr lvl="1" algn="just"/>
            <a:r>
              <a:rPr lang="en-US" sz="2600" dirty="0"/>
              <a:t>understand digital signature.</a:t>
            </a:r>
          </a:p>
          <a:p>
            <a:pPr lvl="1" algn="just"/>
            <a:r>
              <a:rPr lang="en-US" sz="2600" dirty="0"/>
              <a:t>understand digital certificate.</a:t>
            </a:r>
          </a:p>
          <a:p>
            <a:pPr lvl="1" algn="just"/>
            <a:r>
              <a:rPr lang="en-US" sz="2600" dirty="0"/>
              <a:t>differentiate between digital signature and digital certificate.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EE43-01FB-4C1D-824D-47F443AE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70822"/>
            <a:ext cx="9144000" cy="1316356"/>
          </a:xfr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Digital Certificate</a:t>
            </a:r>
            <a:endParaRPr lang="en-IN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19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496B25-73F0-4916-BB5A-CCBDB971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1390650"/>
            <a:ext cx="8790730" cy="496570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Digital certificates work in the same way as ID cards, such as passports and driving licenses.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Government issue digital certificates. 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When someone requests it, the authority checks the identity of the requesting person, certifies that it meets all the requirements for obtaining the certificate, and then issues it.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52293C-84DF-43D8-A9E8-4978B39D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What is Digital Certificate</a:t>
            </a:r>
          </a:p>
        </p:txBody>
      </p:sp>
    </p:spTree>
    <p:extLst>
      <p:ext uri="{BB962C8B-B14F-4D97-AF65-F5344CB8AC3E}">
        <p14:creationId xmlns:p14="http://schemas.microsoft.com/office/powerpoint/2010/main" val="802297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68C101-D25B-412E-A5EF-1936F601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3" y="1399460"/>
            <a:ext cx="4693684" cy="4994911"/>
          </a:xfr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It is a standard for digital certificate.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Related to the idea of Asymmetric key cryptography.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Includes Message digest, Digital signature and encryption services.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3E715-72DB-48DF-ABE8-DFAE7D1D2CF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PKI(Public Key Infrastructure)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FF5AAA0-5326-44C6-B073-D73EF5E97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9" t="4393" r="8387" b="3899"/>
          <a:stretch/>
        </p:blipFill>
        <p:spPr>
          <a:xfrm>
            <a:off x="4963517" y="2085975"/>
            <a:ext cx="4088820" cy="394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68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48959E10-0F64-47DB-8CE3-4C72A087E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34337"/>
              </p:ext>
            </p:extLst>
          </p:nvPr>
        </p:nvGraphicFramePr>
        <p:xfrm>
          <a:off x="269875" y="1362075"/>
          <a:ext cx="8653463" cy="499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E367853-44E9-418A-AE1A-60B5A16D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Public Key Infrastructure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E8EEF-4486-44D7-9E62-B5728BB1C5CE}"/>
              </a:ext>
            </a:extLst>
          </p:cNvPr>
          <p:cNvSpPr/>
          <p:nvPr/>
        </p:nvSpPr>
        <p:spPr>
          <a:xfrm>
            <a:off x="676275" y="5476874"/>
            <a:ext cx="7864078" cy="11766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/>
              <a:t>To enable all the services </a:t>
            </a:r>
            <a:r>
              <a:rPr lang="en-US" sz="2800" dirty="0">
                <a:solidFill>
                  <a:srgbClr val="FF0000"/>
                </a:solidFill>
                <a:latin typeface="Bahnschrift" panose="020B0502040204020203" pitchFamily="34" charset="0"/>
              </a:rPr>
              <a:t>DIGITAL CERTIFICATES </a:t>
            </a:r>
            <a:r>
              <a:rPr lang="en-US" sz="2800" dirty="0"/>
              <a:t>are required.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01982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4E6D13-48FA-4738-A089-DB50E940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file on a computer/Electronic device.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579EAF-EA61-4E12-BB9E-D9DA3556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Digital certificate?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955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4E6D13-48FA-4738-A089-DB50E940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Small file on a computer/Electronic device.</a:t>
            </a:r>
          </a:p>
          <a:p>
            <a:pPr>
              <a:lnSpc>
                <a:spcPct val="150000"/>
              </a:lnSpc>
            </a:pPr>
            <a:r>
              <a:rPr lang="en-US" dirty="0"/>
              <a:t>File extension can be .</a:t>
            </a:r>
            <a:r>
              <a:rPr lang="en-US" dirty="0" err="1"/>
              <a:t>pem</a:t>
            </a:r>
            <a:r>
              <a:rPr lang="en-US" dirty="0"/>
              <a:t>, .</a:t>
            </a:r>
            <a:r>
              <a:rPr lang="en-US" dirty="0" err="1"/>
              <a:t>crt</a:t>
            </a:r>
            <a:r>
              <a:rPr lang="en-US" dirty="0"/>
              <a:t>, .</a:t>
            </a:r>
            <a:r>
              <a:rPr lang="en-US" dirty="0" err="1"/>
              <a:t>cer</a:t>
            </a:r>
            <a:r>
              <a:rPr lang="en-US" dirty="0"/>
              <a:t>, or .key.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579EAF-EA61-4E12-BB9E-D9DA3556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Digital certificate?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332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4E6D13-48FA-4738-A089-DB50E940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Small file on a computer/Electronic device.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File extension can be 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pem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crt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or .key.</a:t>
            </a:r>
          </a:p>
          <a:p>
            <a:pPr>
              <a:lnSpc>
                <a:spcPct val="150000"/>
              </a:lnSpc>
            </a:pPr>
            <a:r>
              <a:rPr lang="en-US" dirty="0"/>
              <a:t>It establishes a relationship between a user and the public key.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579EAF-EA61-4E12-BB9E-D9DA3556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Digital certificate?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454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4E6D13-48FA-4738-A089-DB50E940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Small file on a computer/Electronic device.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File extension can be 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pem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crt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or .key.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establishes a relationship between a user and the public key.</a:t>
            </a:r>
          </a:p>
          <a:p>
            <a:pPr>
              <a:lnSpc>
                <a:spcPct val="150000"/>
              </a:lnSpc>
            </a:pPr>
            <a:r>
              <a:rPr lang="en-US" dirty="0"/>
              <a:t>It must be issued by trusted party.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579EAF-EA61-4E12-BB9E-D9DA3556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Digital certificate?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416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4E6D13-48FA-4738-A089-DB50E940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Small file on a computer/Electronic device.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File extension can be 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pem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crt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or .key.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establishes a relationship between a user and the public key.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must be issued by trusted party.</a:t>
            </a:r>
          </a:p>
          <a:p>
            <a:pPr>
              <a:lnSpc>
                <a:spcPct val="150000"/>
              </a:lnSpc>
            </a:pPr>
            <a:r>
              <a:rPr lang="en-US" dirty="0"/>
              <a:t>Must contain username and the public key.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579EAF-EA61-4E12-BB9E-D9DA3556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Digital certificate?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029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57726D-2F46-4BC3-8684-69354FBC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 : XYZ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73ED93-69CD-4A9E-85D1-1C92F44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Sample Digital certificate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6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C1EAC4-4F5E-4385-82AD-9C5E7A61B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Signature is nothing but proof in the hand of receiver. 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It is coming from correct verified person.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5A1F9E-54F7-41F6-970A-AA6FD2EC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What is Signature</a:t>
            </a:r>
          </a:p>
        </p:txBody>
      </p:sp>
    </p:spTree>
    <p:extLst>
      <p:ext uri="{BB962C8B-B14F-4D97-AF65-F5344CB8AC3E}">
        <p14:creationId xmlns:p14="http://schemas.microsoft.com/office/powerpoint/2010/main" val="1978595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57726D-2F46-4BC3-8684-69354FBC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Username : XYZ</a:t>
            </a:r>
          </a:p>
          <a:p>
            <a:pPr>
              <a:lnSpc>
                <a:spcPct val="150000"/>
              </a:lnSpc>
            </a:pPr>
            <a:r>
              <a:rPr lang="en-US" dirty="0"/>
              <a:t>Public Key : 12&amp;5@&gt;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73ED93-69CD-4A9E-85D1-1C92F44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Sample Digital certificate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381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57726D-2F46-4BC3-8684-69354FBC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Username : XYZ</a:t>
            </a:r>
          </a:p>
          <a:p>
            <a:pPr>
              <a:lnSpc>
                <a:spcPct val="150000"/>
              </a:lnSpc>
            </a:pPr>
            <a:r>
              <a:rPr lang="en-US" dirty="0"/>
              <a:t>Public Key : 12&amp;5@&gt;</a:t>
            </a:r>
          </a:p>
          <a:p>
            <a:pPr>
              <a:lnSpc>
                <a:spcPct val="150000"/>
              </a:lnSpc>
            </a:pPr>
            <a:r>
              <a:rPr lang="en-US" dirty="0"/>
              <a:t>Serial number : 12355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73ED93-69CD-4A9E-85D1-1C92F44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Sample Digital certificate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445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57726D-2F46-4BC3-8684-69354FBC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Username : XYZ</a:t>
            </a:r>
          </a:p>
          <a:p>
            <a:pPr>
              <a:lnSpc>
                <a:spcPct val="150000"/>
              </a:lnSpc>
            </a:pPr>
            <a:r>
              <a:rPr lang="en-US" dirty="0"/>
              <a:t>Public Key : 12&amp;5@&gt;</a:t>
            </a:r>
          </a:p>
          <a:p>
            <a:pPr>
              <a:lnSpc>
                <a:spcPct val="150000"/>
              </a:lnSpc>
            </a:pPr>
            <a:r>
              <a:rPr lang="en-US" dirty="0"/>
              <a:t>Serial number : 12355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Other information : Email-id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73ED93-69CD-4A9E-85D1-1C92F44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Sample Digital certificate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89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57726D-2F46-4BC3-8684-69354FBC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Username : XYZ</a:t>
            </a:r>
          </a:p>
          <a:p>
            <a:pPr>
              <a:lnSpc>
                <a:spcPct val="150000"/>
              </a:lnSpc>
            </a:pPr>
            <a:r>
              <a:rPr lang="en-US" dirty="0"/>
              <a:t>Public Key : 12&amp;5@&gt;</a:t>
            </a:r>
          </a:p>
          <a:p>
            <a:pPr>
              <a:lnSpc>
                <a:spcPct val="150000"/>
              </a:lnSpc>
            </a:pPr>
            <a:r>
              <a:rPr lang="en-US" dirty="0"/>
              <a:t>Serial number : 12355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Other information : Email-id</a:t>
            </a:r>
          </a:p>
          <a:p>
            <a:pPr>
              <a:lnSpc>
                <a:spcPct val="150000"/>
              </a:lnSpc>
            </a:pPr>
            <a:r>
              <a:rPr lang="en-US" dirty="0"/>
              <a:t>Valid From : 20 Jan 2000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73ED93-69CD-4A9E-85D1-1C92F44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Sample Digital certificate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613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57726D-2F46-4BC3-8684-69354FBC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Username : XYZ</a:t>
            </a:r>
          </a:p>
          <a:p>
            <a:pPr>
              <a:lnSpc>
                <a:spcPct val="150000"/>
              </a:lnSpc>
            </a:pPr>
            <a:r>
              <a:rPr lang="en-US" dirty="0"/>
              <a:t>Public Key : 12&amp;5@&gt;</a:t>
            </a:r>
          </a:p>
          <a:p>
            <a:pPr>
              <a:lnSpc>
                <a:spcPct val="150000"/>
              </a:lnSpc>
            </a:pPr>
            <a:r>
              <a:rPr lang="en-US" dirty="0"/>
              <a:t>Serial number : 12355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Other information : Email-id</a:t>
            </a:r>
          </a:p>
          <a:p>
            <a:pPr>
              <a:lnSpc>
                <a:spcPct val="150000"/>
              </a:lnSpc>
            </a:pPr>
            <a:r>
              <a:rPr lang="en-US" dirty="0"/>
              <a:t>Valid From : 20 Jan 2000</a:t>
            </a:r>
          </a:p>
          <a:p>
            <a:pPr>
              <a:lnSpc>
                <a:spcPct val="150000"/>
              </a:lnSpc>
            </a:pPr>
            <a:r>
              <a:rPr lang="en-US" dirty="0"/>
              <a:t>Valid To : 	20 Jan 2011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73ED93-69CD-4A9E-85D1-1C92F44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Sample Digital certificate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283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57726D-2F46-4BC3-8684-69354FBC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Username : XYZ</a:t>
            </a:r>
          </a:p>
          <a:p>
            <a:pPr>
              <a:lnSpc>
                <a:spcPct val="150000"/>
              </a:lnSpc>
            </a:pPr>
            <a:r>
              <a:rPr lang="en-US" dirty="0"/>
              <a:t>Public Key : 12&amp;5@&gt;</a:t>
            </a:r>
          </a:p>
          <a:p>
            <a:pPr>
              <a:lnSpc>
                <a:spcPct val="150000"/>
              </a:lnSpc>
            </a:pPr>
            <a:r>
              <a:rPr lang="en-US" dirty="0"/>
              <a:t>Serial number : 12355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Other information : Email-id</a:t>
            </a:r>
          </a:p>
          <a:p>
            <a:pPr>
              <a:lnSpc>
                <a:spcPct val="150000"/>
              </a:lnSpc>
            </a:pPr>
            <a:r>
              <a:rPr lang="en-US" dirty="0"/>
              <a:t>Valid From : 20 Jan 2000</a:t>
            </a:r>
          </a:p>
          <a:p>
            <a:pPr>
              <a:lnSpc>
                <a:spcPct val="150000"/>
              </a:lnSpc>
            </a:pPr>
            <a:r>
              <a:rPr lang="en-US" dirty="0"/>
              <a:t>Valid To : 	20 Jan 2011</a:t>
            </a:r>
          </a:p>
          <a:p>
            <a:pPr>
              <a:lnSpc>
                <a:spcPct val="150000"/>
              </a:lnSpc>
            </a:pPr>
            <a:r>
              <a:rPr lang="en-US" dirty="0"/>
              <a:t>Issuer Name : Verisign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73ED93-69CD-4A9E-85D1-1C92F44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Sample Digital certificate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996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A83235-2EA6-4B4A-9285-43A648AEE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678906"/>
            <a:ext cx="9144000" cy="1500187"/>
          </a:xfr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X.509 define the standard of digital certificate</a:t>
            </a:r>
            <a:endParaRPr lang="en-IN" sz="4000" dirty="0">
              <a:solidFill>
                <a:schemeClr val="bg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2288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B6A9AA-60EE-4C64-AB15-FA2DD5A76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Version : X.509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Signature </a:t>
            </a:r>
            <a:r>
              <a:rPr lang="en-US" dirty="0" err="1"/>
              <a:t>Algo</a:t>
            </a:r>
            <a:r>
              <a:rPr lang="en-US" dirty="0"/>
              <a:t> identifier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Issuer user-id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CA Digital Signature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BE4070-12CF-4626-BCA8-DB038225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of digital certificate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884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2C5983-61DB-4756-8326-4D6D1A77D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CA are trusted agencies that can issue digital certificates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7691E6-F745-4F9D-A02F-EACE9938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Certificate Authority</a:t>
            </a:r>
            <a:endParaRPr lang="en-IN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784EAA-49F0-4E7F-BD9C-D81E359A26D4}"/>
              </a:ext>
            </a:extLst>
          </p:cNvPr>
          <p:cNvGrpSpPr/>
          <p:nvPr/>
        </p:nvGrpSpPr>
        <p:grpSpPr>
          <a:xfrm>
            <a:off x="1500256" y="2697480"/>
            <a:ext cx="6143487" cy="4160520"/>
            <a:chOff x="347663" y="2650795"/>
            <a:chExt cx="4633912" cy="37060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FF40DE-776A-49C3-AADD-E03AB84929AF}"/>
                </a:ext>
              </a:extLst>
            </p:cNvPr>
            <p:cNvSpPr/>
            <p:nvPr/>
          </p:nvSpPr>
          <p:spPr>
            <a:xfrm>
              <a:off x="3667125" y="3324225"/>
              <a:ext cx="1314450" cy="230568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C . A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  <p:pic>
          <p:nvPicPr>
            <p:cNvPr id="1026" name="Picture 2" descr="Image result for user images">
              <a:extLst>
                <a:ext uri="{FF2B5EF4-FFF2-40B4-BE49-F238E27FC236}">
                  <a16:creationId xmlns:a16="http://schemas.microsoft.com/office/drawing/2014/main" id="{B9779C65-C5FB-44A8-A0EC-681E696B92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3" r="62667"/>
            <a:stretch/>
          </p:blipFill>
          <p:spPr bwMode="auto">
            <a:xfrm>
              <a:off x="347664" y="2721051"/>
              <a:ext cx="533401" cy="860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672C55-E705-42F4-907E-D8D367D29089}"/>
                </a:ext>
              </a:extLst>
            </p:cNvPr>
            <p:cNvGrpSpPr/>
            <p:nvPr/>
          </p:nvGrpSpPr>
          <p:grpSpPr>
            <a:xfrm>
              <a:off x="347663" y="3581375"/>
              <a:ext cx="533402" cy="2775511"/>
              <a:chOff x="347663" y="3581375"/>
              <a:chExt cx="533402" cy="2775511"/>
            </a:xfrm>
          </p:grpSpPr>
          <p:pic>
            <p:nvPicPr>
              <p:cNvPr id="7" name="Picture 2" descr="Image result for user images">
                <a:extLst>
                  <a:ext uri="{FF2B5EF4-FFF2-40B4-BE49-F238E27FC236}">
                    <a16:creationId xmlns:a16="http://schemas.microsoft.com/office/drawing/2014/main" id="{3DBFC456-F78A-4886-9A45-DAA908AFF7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33" r="62667"/>
              <a:stretch/>
            </p:blipFill>
            <p:spPr bwMode="auto">
              <a:xfrm>
                <a:off x="347663" y="5496560"/>
                <a:ext cx="533402" cy="860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C46FF2-3126-4F79-A5A6-D882B2AEE0AA}"/>
                  </a:ext>
                </a:extLst>
              </p:cNvPr>
              <p:cNvSpPr/>
              <p:nvPr/>
            </p:nvSpPr>
            <p:spPr>
              <a:xfrm>
                <a:off x="347663" y="3581375"/>
                <a:ext cx="533401" cy="19146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.</a:t>
                </a:r>
                <a:endParaRPr lang="en-IN" sz="2400" dirty="0">
                  <a:solidFill>
                    <a:schemeClr val="tx1"/>
                  </a:solidFill>
                  <a:latin typeface="Bahnschrift" panose="020B0502040204020203" pitchFamily="34" charset="0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7959F1-106E-4267-A044-E7A39CEB95CE}"/>
                </a:ext>
              </a:extLst>
            </p:cNvPr>
            <p:cNvCxnSpPr>
              <a:stCxn id="1026" idx="3"/>
            </p:cNvCxnSpPr>
            <p:nvPr/>
          </p:nvCxnSpPr>
          <p:spPr>
            <a:xfrm>
              <a:off x="881065" y="3151213"/>
              <a:ext cx="2690810" cy="4301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0C0A45AE-76C6-4CD8-A6B0-B6E80FA81EAB}"/>
                </a:ext>
              </a:extLst>
            </p:cNvPr>
            <p:cNvSpPr/>
            <p:nvPr/>
          </p:nvSpPr>
          <p:spPr>
            <a:xfrm rot="498205">
              <a:off x="1331856" y="2650795"/>
              <a:ext cx="1966685" cy="664556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Request to Issue Digital certificate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98F8C2-7253-4AD8-979F-B25AA770931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881065" y="5284271"/>
              <a:ext cx="2690810" cy="6424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992AA6DA-189A-4FB2-8393-C0A19548FDA2}"/>
                </a:ext>
              </a:extLst>
            </p:cNvPr>
            <p:cNvSpPr/>
            <p:nvPr/>
          </p:nvSpPr>
          <p:spPr>
            <a:xfrm rot="20881844">
              <a:off x="1124966" y="4837365"/>
              <a:ext cx="1966685" cy="731012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ahnschrift" panose="020B0502040204020203" pitchFamily="34" charset="0"/>
                </a:rPr>
                <a:t>Request to Issue Digital certificate</a:t>
              </a:r>
              <a:endParaRPr lang="en-IN" sz="24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98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2C5983-61DB-4756-8326-4D6D1A77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3" y="1285240"/>
            <a:ext cx="8654248" cy="499491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CA are trusted agencies that can issue digital certificates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7691E6-F745-4F9D-A02F-EACE9938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Certificate Authority</a:t>
            </a:r>
            <a:endParaRPr lang="en-IN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784EAA-49F0-4E7F-BD9C-D81E359A26D4}"/>
              </a:ext>
            </a:extLst>
          </p:cNvPr>
          <p:cNvGrpSpPr/>
          <p:nvPr/>
        </p:nvGrpSpPr>
        <p:grpSpPr>
          <a:xfrm>
            <a:off x="912632" y="2931988"/>
            <a:ext cx="7763292" cy="3720933"/>
            <a:chOff x="347663" y="2635953"/>
            <a:chExt cx="7261120" cy="37209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FF40DE-776A-49C3-AADD-E03AB84929AF}"/>
                </a:ext>
              </a:extLst>
            </p:cNvPr>
            <p:cNvSpPr/>
            <p:nvPr/>
          </p:nvSpPr>
          <p:spPr>
            <a:xfrm>
              <a:off x="3667125" y="3324225"/>
              <a:ext cx="1314450" cy="230568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" panose="020B0502040204020203" pitchFamily="34" charset="0"/>
                </a:rPr>
                <a:t>C . A</a:t>
              </a:r>
              <a:endParaRPr lang="en-IN" sz="3200" dirty="0">
                <a:latin typeface="Bahnschrift" panose="020B0502040204020203" pitchFamily="34" charset="0"/>
              </a:endParaRPr>
            </a:p>
          </p:txBody>
        </p:sp>
        <p:pic>
          <p:nvPicPr>
            <p:cNvPr id="1026" name="Picture 2" descr="Image result for user images">
              <a:extLst>
                <a:ext uri="{FF2B5EF4-FFF2-40B4-BE49-F238E27FC236}">
                  <a16:creationId xmlns:a16="http://schemas.microsoft.com/office/drawing/2014/main" id="{B9779C65-C5FB-44A8-A0EC-681E696B92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3" r="62667"/>
            <a:stretch/>
          </p:blipFill>
          <p:spPr bwMode="auto">
            <a:xfrm>
              <a:off x="347664" y="2721051"/>
              <a:ext cx="533401" cy="860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672C55-E705-42F4-907E-D8D367D29089}"/>
                </a:ext>
              </a:extLst>
            </p:cNvPr>
            <p:cNvGrpSpPr/>
            <p:nvPr/>
          </p:nvGrpSpPr>
          <p:grpSpPr>
            <a:xfrm>
              <a:off x="347663" y="3581375"/>
              <a:ext cx="533402" cy="2775511"/>
              <a:chOff x="347663" y="3581375"/>
              <a:chExt cx="533402" cy="2775511"/>
            </a:xfrm>
          </p:grpSpPr>
          <p:pic>
            <p:nvPicPr>
              <p:cNvPr id="7" name="Picture 2" descr="Image result for user images">
                <a:extLst>
                  <a:ext uri="{FF2B5EF4-FFF2-40B4-BE49-F238E27FC236}">
                    <a16:creationId xmlns:a16="http://schemas.microsoft.com/office/drawing/2014/main" id="{3DBFC456-F78A-4886-9A45-DAA908AFF7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33" r="62667"/>
              <a:stretch/>
            </p:blipFill>
            <p:spPr bwMode="auto">
              <a:xfrm>
                <a:off x="347663" y="5496560"/>
                <a:ext cx="533402" cy="860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4C46FF2-3126-4F79-A5A6-D882B2AEE0AA}"/>
                  </a:ext>
                </a:extLst>
              </p:cNvPr>
              <p:cNvSpPr/>
              <p:nvPr/>
            </p:nvSpPr>
            <p:spPr>
              <a:xfrm>
                <a:off x="347663" y="3581375"/>
                <a:ext cx="533401" cy="19146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.</a:t>
                </a:r>
                <a:endParaRPr lang="en-IN" dirty="0">
                  <a:solidFill>
                    <a:schemeClr val="tx1"/>
                  </a:solidFill>
                  <a:latin typeface="Bahnschrift" panose="020B0502040204020203" pitchFamily="34" charset="0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7959F1-106E-4267-A044-E7A39CEB95CE}"/>
                </a:ext>
              </a:extLst>
            </p:cNvPr>
            <p:cNvCxnSpPr>
              <a:stCxn id="1026" idx="3"/>
            </p:cNvCxnSpPr>
            <p:nvPr/>
          </p:nvCxnSpPr>
          <p:spPr>
            <a:xfrm>
              <a:off x="881065" y="3151213"/>
              <a:ext cx="2690810" cy="4301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0C0A45AE-76C6-4CD8-A6B0-B6E80FA81EAB}"/>
                </a:ext>
              </a:extLst>
            </p:cNvPr>
            <p:cNvSpPr/>
            <p:nvPr/>
          </p:nvSpPr>
          <p:spPr>
            <a:xfrm rot="507738">
              <a:off x="1084249" y="2635953"/>
              <a:ext cx="2379689" cy="664556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latin typeface="Bahnschrift" panose="020B0502040204020203" pitchFamily="34" charset="0"/>
                </a:rPr>
                <a:t>Request to Issue Digital certificate</a:t>
              </a:r>
              <a:endParaRPr lang="en-IN" sz="2200" dirty="0">
                <a:latin typeface="Bahnschrift" panose="020B0502040204020203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98F8C2-7253-4AD8-979F-B25AA770931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881065" y="5284271"/>
              <a:ext cx="2690810" cy="6424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992AA6DA-189A-4FB2-8393-C0A19548FDA2}"/>
                </a:ext>
              </a:extLst>
            </p:cNvPr>
            <p:cNvSpPr/>
            <p:nvPr/>
          </p:nvSpPr>
          <p:spPr>
            <a:xfrm rot="20862304">
              <a:off x="928837" y="4804019"/>
              <a:ext cx="2379689" cy="731012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latin typeface="Bahnschrift" panose="020B0502040204020203" pitchFamily="34" charset="0"/>
                </a:rPr>
                <a:t>Request to Issue Digital certificate</a:t>
              </a:r>
              <a:endParaRPr lang="en-IN" sz="2200" dirty="0">
                <a:latin typeface="Bahnschrift" panose="020B0502040204020203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904019-AF41-4160-B9BD-1F11369668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816" y="3341629"/>
              <a:ext cx="2786059" cy="4494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43A8C8-FA5D-423D-BAB3-F52124745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877" y="5496026"/>
              <a:ext cx="2666999" cy="6584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4985ED14-8572-4C5C-A6BC-BFED888A9EE4}"/>
                </a:ext>
              </a:extLst>
            </p:cNvPr>
            <p:cNvSpPr/>
            <p:nvPr/>
          </p:nvSpPr>
          <p:spPr>
            <a:xfrm>
              <a:off x="6333279" y="3623498"/>
              <a:ext cx="1275504" cy="1249337"/>
            </a:xfrm>
            <a:prstGeom prst="flowChartMagneticDisk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latin typeface="Bahnschrift" panose="020B0502040204020203" pitchFamily="34" charset="0"/>
                </a:rPr>
                <a:t>Database</a:t>
              </a:r>
              <a:endParaRPr lang="en-IN" sz="2200" dirty="0">
                <a:latin typeface="Bahnschrift" panose="020B0502040204020203" pitchFamily="34" charset="0"/>
              </a:endParaRP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4C39BD95-EA5D-4A5E-9501-A9F6B36397DA}"/>
                </a:ext>
              </a:extLst>
            </p:cNvPr>
            <p:cNvSpPr/>
            <p:nvPr/>
          </p:nvSpPr>
          <p:spPr>
            <a:xfrm>
              <a:off x="4980729" y="4343400"/>
              <a:ext cx="1314450" cy="200025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Bahnschrift" panose="020B0502040204020203" pitchFamily="34" charset="0"/>
              </a:endParaRP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BF36AD0-BCAC-4525-B9E7-36EFD7A17CF1}"/>
                </a:ext>
              </a:extLst>
            </p:cNvPr>
            <p:cNvSpPr/>
            <p:nvPr/>
          </p:nvSpPr>
          <p:spPr>
            <a:xfrm>
              <a:off x="5150346" y="3724275"/>
              <a:ext cx="1013144" cy="619125"/>
            </a:xfrm>
            <a:prstGeom prst="flowChartAlternate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latin typeface="Bahnschrift" panose="020B0502040204020203" pitchFamily="34" charset="0"/>
                </a:rPr>
                <a:t>Keep a copy</a:t>
              </a:r>
              <a:endParaRPr lang="en-IN" sz="22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78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A1B035-0560-497E-B8E6-7C9F87F1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 Digital Signature is nothing more than a numeric string that can be affixed to emails, documents, certificates almost anything.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We use digital signatures to help determine authenticity and to validate identity.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4F0621-473E-489F-A557-81246767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What is Digital Signature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FFABCC-405C-4A7D-9AB8-5582CD49A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73" y="2015172"/>
            <a:ext cx="8581407" cy="42789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B936A-6591-40DA-A27F-384EDBD5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digital signature and digital certificate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94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CD51FD-2BB2-45BD-BBD3-86DEC867F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840106"/>
              </p:ext>
            </p:extLst>
          </p:nvPr>
        </p:nvGraphicFramePr>
        <p:xfrm>
          <a:off x="245269" y="1967865"/>
          <a:ext cx="8653462" cy="346223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26731">
                  <a:extLst>
                    <a:ext uri="{9D8B030D-6E8A-4147-A177-3AD203B41FA5}">
                      <a16:colId xmlns:a16="http://schemas.microsoft.com/office/drawing/2014/main" val="1166706190"/>
                    </a:ext>
                  </a:extLst>
                </a:gridCol>
                <a:gridCol w="4326731">
                  <a:extLst>
                    <a:ext uri="{9D8B030D-6E8A-4147-A177-3AD203B41FA5}">
                      <a16:colId xmlns:a16="http://schemas.microsoft.com/office/drawing/2014/main" val="3428027808"/>
                    </a:ext>
                  </a:extLst>
                </a:gridCol>
              </a:tblGrid>
              <a:tr h="701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0" i="0" kern="120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Digital signature </a:t>
                      </a:r>
                      <a:endParaRPr lang="en-IN" sz="28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0" i="0" kern="120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Digital certificate </a:t>
                      </a:r>
                      <a:endParaRPr lang="en-IN" sz="28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162713"/>
                  </a:ext>
                </a:extLst>
              </a:tr>
              <a:tr h="20230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 digital signature is a string of decimals that is affixed to a file to assist with identifying the signer and ensuring its integrity.</a:t>
                      </a:r>
                      <a:endParaRPr lang="en-IN" sz="24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 digital certificate is itself a file that is used to assert identity and to facilitate encrypted connections.</a:t>
                      </a:r>
                      <a:endParaRPr lang="en-IN" sz="24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56612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467A578-FC9C-4948-8C55-7D286E5B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digital signature and digital certificate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10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CD51FD-2BB2-45BD-BBD3-86DEC867F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953097"/>
              </p:ext>
            </p:extLst>
          </p:nvPr>
        </p:nvGraphicFramePr>
        <p:xfrm>
          <a:off x="245269" y="1876425"/>
          <a:ext cx="8653462" cy="457659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26731">
                  <a:extLst>
                    <a:ext uri="{9D8B030D-6E8A-4147-A177-3AD203B41FA5}">
                      <a16:colId xmlns:a16="http://schemas.microsoft.com/office/drawing/2014/main" val="1166706190"/>
                    </a:ext>
                  </a:extLst>
                </a:gridCol>
                <a:gridCol w="4326731">
                  <a:extLst>
                    <a:ext uri="{9D8B030D-6E8A-4147-A177-3AD203B41FA5}">
                      <a16:colId xmlns:a16="http://schemas.microsoft.com/office/drawing/2014/main" val="3428027808"/>
                    </a:ext>
                  </a:extLst>
                </a:gridCol>
              </a:tblGrid>
              <a:tr h="701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0" i="0" kern="120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Digital signature </a:t>
                      </a:r>
                      <a:endParaRPr lang="en-IN" sz="28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0" i="0" kern="120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Digital certificate </a:t>
                      </a:r>
                      <a:endParaRPr lang="en-IN" sz="28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162713"/>
                  </a:ext>
                </a:extLst>
              </a:tr>
              <a:tr h="138275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Digital signature must ensure that the data or information remains secure from the moment it is sent</a:t>
                      </a:r>
                      <a:endParaRPr lang="en-IN" sz="24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Digital certificate is that the certificate binds the digital signature to the object</a:t>
                      </a:r>
                      <a:endParaRPr lang="en-IN" sz="24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171444"/>
                  </a:ext>
                </a:extLst>
              </a:tr>
              <a:tr h="9347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Digital signatures are used to validate the sent data.</a:t>
                      </a:r>
                      <a:endParaRPr lang="en-IN" sz="24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 Digital certificates are used to validate the identity of the sender,</a:t>
                      </a:r>
                      <a:endParaRPr lang="en-IN" sz="24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69184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467A578-FC9C-4948-8C55-7D286E5B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digital signature and digital certificate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719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0BBC7A-DB4E-4A8B-A7A7-C199464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Alice Wants to Send Message to Bob</a:t>
            </a:r>
          </a:p>
        </p:txBody>
      </p:sp>
      <p:pic>
        <p:nvPicPr>
          <p:cNvPr id="1026" name="Picture 2" descr="Image result for alice bob image">
            <a:extLst>
              <a:ext uri="{FF2B5EF4-FFF2-40B4-BE49-F238E27FC236}">
                <a16:creationId xmlns:a16="http://schemas.microsoft.com/office/drawing/2014/main" id="{C2CDEABB-BB55-4521-9B19-3C28DC9E3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2664" r="83176" b="50000"/>
          <a:stretch/>
        </p:blipFill>
        <p:spPr bwMode="auto">
          <a:xfrm>
            <a:off x="762000" y="2328862"/>
            <a:ext cx="11049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lice bob image">
            <a:extLst>
              <a:ext uri="{FF2B5EF4-FFF2-40B4-BE49-F238E27FC236}">
                <a16:creationId xmlns:a16="http://schemas.microsoft.com/office/drawing/2014/main" id="{4043C1C8-EBFD-4CF7-9BC5-44BB16543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3" t="3893" b="48566"/>
          <a:stretch/>
        </p:blipFill>
        <p:spPr bwMode="auto">
          <a:xfrm>
            <a:off x="7353300" y="2328862"/>
            <a:ext cx="1261364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51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0BBC7A-DB4E-4A8B-A7A7-C199464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Alice Send Message to Bob</a:t>
            </a:r>
          </a:p>
        </p:txBody>
      </p:sp>
      <p:pic>
        <p:nvPicPr>
          <p:cNvPr id="1026" name="Picture 2" descr="Image result for alice bob image">
            <a:extLst>
              <a:ext uri="{FF2B5EF4-FFF2-40B4-BE49-F238E27FC236}">
                <a16:creationId xmlns:a16="http://schemas.microsoft.com/office/drawing/2014/main" id="{C2CDEABB-BB55-4521-9B19-3C28DC9E3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2664" r="83176" b="50000"/>
          <a:stretch/>
        </p:blipFill>
        <p:spPr bwMode="auto">
          <a:xfrm>
            <a:off x="762000" y="2328862"/>
            <a:ext cx="11049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lice bob image">
            <a:extLst>
              <a:ext uri="{FF2B5EF4-FFF2-40B4-BE49-F238E27FC236}">
                <a16:creationId xmlns:a16="http://schemas.microsoft.com/office/drawing/2014/main" id="{4043C1C8-EBFD-4CF7-9BC5-44BB16543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3" t="3893" b="48566"/>
          <a:stretch/>
        </p:blipFill>
        <p:spPr bwMode="auto">
          <a:xfrm>
            <a:off x="7353300" y="2328863"/>
            <a:ext cx="1261364" cy="197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E450901-0D4E-4A74-B82D-7E30D55387DA}"/>
              </a:ext>
            </a:extLst>
          </p:cNvPr>
          <p:cNvSpPr/>
          <p:nvPr/>
        </p:nvSpPr>
        <p:spPr>
          <a:xfrm>
            <a:off x="2019300" y="3638550"/>
            <a:ext cx="5229225" cy="29527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6DACD-20DF-4BF8-8B5D-9AFA34D848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9723" t="6390" r="23055" b="6250"/>
          <a:stretch/>
        </p:blipFill>
        <p:spPr>
          <a:xfrm>
            <a:off x="6603413" y="2721316"/>
            <a:ext cx="697499" cy="10648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0BBC7A-DB4E-4A8B-A7A7-C199464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Alice Send Message to Bob</a:t>
            </a:r>
          </a:p>
        </p:txBody>
      </p:sp>
      <p:pic>
        <p:nvPicPr>
          <p:cNvPr id="1026" name="Picture 2" descr="Image result for alice bob image">
            <a:extLst>
              <a:ext uri="{FF2B5EF4-FFF2-40B4-BE49-F238E27FC236}">
                <a16:creationId xmlns:a16="http://schemas.microsoft.com/office/drawing/2014/main" id="{C2CDEABB-BB55-4521-9B19-3C28DC9E3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2664" r="83176" b="50000"/>
          <a:stretch/>
        </p:blipFill>
        <p:spPr bwMode="auto">
          <a:xfrm>
            <a:off x="762000" y="2328862"/>
            <a:ext cx="11049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lice bob image">
            <a:extLst>
              <a:ext uri="{FF2B5EF4-FFF2-40B4-BE49-F238E27FC236}">
                <a16:creationId xmlns:a16="http://schemas.microsoft.com/office/drawing/2014/main" id="{4043C1C8-EBFD-4CF7-9BC5-44BB16543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3" t="3893" b="48566"/>
          <a:stretch/>
        </p:blipFill>
        <p:spPr bwMode="auto">
          <a:xfrm>
            <a:off x="7353300" y="2328863"/>
            <a:ext cx="1261364" cy="197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E450901-0D4E-4A74-B82D-7E30D55387DA}"/>
              </a:ext>
            </a:extLst>
          </p:cNvPr>
          <p:cNvSpPr/>
          <p:nvPr/>
        </p:nvSpPr>
        <p:spPr>
          <a:xfrm>
            <a:off x="2019300" y="3638550"/>
            <a:ext cx="5229225" cy="29527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01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FF">
            <a:alpha val="7294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AC50B4-EC28-4FF9-810E-A520A008B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7801" r="7755"/>
          <a:stretch/>
        </p:blipFill>
        <p:spPr>
          <a:xfrm>
            <a:off x="0" y="0"/>
            <a:ext cx="9144000" cy="7259216"/>
          </a:xfrm>
          <a:prstGeom prst="rect">
            <a:avLst/>
          </a:prstGeom>
          <a:solidFill>
            <a:srgbClr val="5F2987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F2987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8D9B0-6732-4D28-BFD8-F0CAC399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79" y="2259432"/>
            <a:ext cx="7879842" cy="956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  <a:effectLst/>
                <a:latin typeface="Bahnschrift SemiBold" panose="020B0502040204020203" pitchFamily="34" charset="0"/>
              </a:rPr>
              <a:t>What is Key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3241202"/>
            <a:ext cx="7879842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D21AB9-E804-4D4F-81C3-E4B9BBDD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857" y="3545259"/>
            <a:ext cx="4209366" cy="32342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 encryption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 is typically a random string of bits generated specifically to scramble and unscramble data.</a:t>
            </a:r>
          </a:p>
        </p:txBody>
      </p:sp>
    </p:spTree>
    <p:extLst>
      <p:ext uri="{BB962C8B-B14F-4D97-AF65-F5344CB8AC3E}">
        <p14:creationId xmlns:p14="http://schemas.microsoft.com/office/powerpoint/2010/main" val="292773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0BBC7A-DB4E-4A8B-A7A7-C199464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Private Key and Public Key</a:t>
            </a:r>
          </a:p>
        </p:txBody>
      </p:sp>
      <p:pic>
        <p:nvPicPr>
          <p:cNvPr id="1026" name="Picture 2" descr="Image result for alice bob image">
            <a:extLst>
              <a:ext uri="{FF2B5EF4-FFF2-40B4-BE49-F238E27FC236}">
                <a16:creationId xmlns:a16="http://schemas.microsoft.com/office/drawing/2014/main" id="{C2CDEABB-BB55-4521-9B19-3C28DC9E3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2664" r="83176" b="50000"/>
          <a:stretch/>
        </p:blipFill>
        <p:spPr bwMode="auto">
          <a:xfrm>
            <a:off x="762000" y="2328862"/>
            <a:ext cx="11049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lice bob image">
            <a:extLst>
              <a:ext uri="{FF2B5EF4-FFF2-40B4-BE49-F238E27FC236}">
                <a16:creationId xmlns:a16="http://schemas.microsoft.com/office/drawing/2014/main" id="{4043C1C8-EBFD-4CF7-9BC5-44BB16543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3" t="3893" b="48566"/>
          <a:stretch/>
        </p:blipFill>
        <p:spPr bwMode="auto">
          <a:xfrm>
            <a:off x="7353300" y="2328862"/>
            <a:ext cx="1261364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815A3A-5756-435D-88FA-3A36F3DDF59E}"/>
              </a:ext>
            </a:extLst>
          </p:cNvPr>
          <p:cNvSpPr/>
          <p:nvPr/>
        </p:nvSpPr>
        <p:spPr>
          <a:xfrm>
            <a:off x="1453261" y="4643435"/>
            <a:ext cx="1814366" cy="7334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Alice Public Key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40470-F730-4DCF-955B-1D57BF704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47" y="4629147"/>
            <a:ext cx="1104900" cy="8286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950DB5-9259-49C3-A76A-21E2F2839DB0}"/>
              </a:ext>
            </a:extLst>
          </p:cNvPr>
          <p:cNvSpPr/>
          <p:nvPr/>
        </p:nvSpPr>
        <p:spPr>
          <a:xfrm>
            <a:off x="1453261" y="5538783"/>
            <a:ext cx="1814366" cy="7334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Alice Private Key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12A982-02E6-4476-AB51-C78901A8C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47" y="5493566"/>
            <a:ext cx="1104900" cy="828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82DEB0D-C627-4275-B8BE-0C19E70AA62B}"/>
              </a:ext>
            </a:extLst>
          </p:cNvPr>
          <p:cNvSpPr/>
          <p:nvPr/>
        </p:nvSpPr>
        <p:spPr>
          <a:xfrm>
            <a:off x="7109714" y="4662484"/>
            <a:ext cx="1814366" cy="7334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Bob Public Key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20D5F3-F729-4542-887E-6613DA8BA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489" y="4567235"/>
            <a:ext cx="1104900" cy="828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477D33-1B36-4E32-882D-CD9E9DCD6BC0}"/>
              </a:ext>
            </a:extLst>
          </p:cNvPr>
          <p:cNvSpPr/>
          <p:nvPr/>
        </p:nvSpPr>
        <p:spPr>
          <a:xfrm>
            <a:off x="7161403" y="5586408"/>
            <a:ext cx="1814366" cy="7334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Bob Private Key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9FB5A5-3763-4755-96C2-0AA89CB2E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178" y="5491159"/>
            <a:ext cx="11049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1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1024</Words>
  <Application>Microsoft Office PowerPoint</Application>
  <PresentationFormat>On-screen Show (4:3)</PresentationFormat>
  <Paragraphs>190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What is Signature</vt:lpstr>
      <vt:lpstr>What is Digital Signature</vt:lpstr>
      <vt:lpstr>Alice Wants to Send Message to Bob</vt:lpstr>
      <vt:lpstr>Alice Send Message to Bob</vt:lpstr>
      <vt:lpstr>Alice Send Message to Bob</vt:lpstr>
      <vt:lpstr>What is Key</vt:lpstr>
      <vt:lpstr>Private Key and Public Key</vt:lpstr>
      <vt:lpstr>Private Key and Public Key</vt:lpstr>
      <vt:lpstr>Private Key and Public Key</vt:lpstr>
      <vt:lpstr>Private Key and Public Key</vt:lpstr>
      <vt:lpstr>Private Key and Public Key</vt:lpstr>
      <vt:lpstr>Private Key and Public Key</vt:lpstr>
      <vt:lpstr>Private Key and Public Key</vt:lpstr>
      <vt:lpstr>Private Key and Public Key</vt:lpstr>
      <vt:lpstr>Private Key and Public Key</vt:lpstr>
      <vt:lpstr>Private Key and Public Key</vt:lpstr>
      <vt:lpstr>Benefits of Digital Signature</vt:lpstr>
      <vt:lpstr>Digital Certificate</vt:lpstr>
      <vt:lpstr>What is Digital Certificate</vt:lpstr>
      <vt:lpstr>PKI(Public Key Infrastructure)</vt:lpstr>
      <vt:lpstr>Public Key Infrastructure</vt:lpstr>
      <vt:lpstr>What is a Digital certificate?</vt:lpstr>
      <vt:lpstr>What is a Digital certificate?</vt:lpstr>
      <vt:lpstr>What is a Digital certificate?</vt:lpstr>
      <vt:lpstr>What is a Digital certificate?</vt:lpstr>
      <vt:lpstr>What is a Digital certificate?</vt:lpstr>
      <vt:lpstr>Example of Sample Digital certificate</vt:lpstr>
      <vt:lpstr>Example of Sample Digital certificate</vt:lpstr>
      <vt:lpstr>Example of Sample Digital certificate</vt:lpstr>
      <vt:lpstr>Example of Sample Digital certificate</vt:lpstr>
      <vt:lpstr>Example of Sample Digital certificate</vt:lpstr>
      <vt:lpstr>Example of Sample Digital certificate</vt:lpstr>
      <vt:lpstr>Example of Sample Digital certificate</vt:lpstr>
      <vt:lpstr>PowerPoint Presentation</vt:lpstr>
      <vt:lpstr>Field of digital certificate</vt:lpstr>
      <vt:lpstr>What is Certificate Authority</vt:lpstr>
      <vt:lpstr>What is Certificate Authority</vt:lpstr>
      <vt:lpstr>Difference between digital signature and digital certificate</vt:lpstr>
      <vt:lpstr>Difference between digital signature and digital certificate</vt:lpstr>
      <vt:lpstr>Difference between digital signature and digital certificate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Rajni Bhalla</dc:creator>
  <cp:lastModifiedBy>video recording 1</cp:lastModifiedBy>
  <cp:revision>102</cp:revision>
  <dcterms:created xsi:type="dcterms:W3CDTF">2021-02-06T10:47:59Z</dcterms:created>
  <dcterms:modified xsi:type="dcterms:W3CDTF">2021-02-08T06:24:10Z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445959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