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93" r:id="rId8"/>
    <p:sldId id="265" r:id="rId9"/>
    <p:sldId id="301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96" r:id="rId21"/>
    <p:sldId id="295" r:id="rId22"/>
    <p:sldId id="279" r:id="rId23"/>
    <p:sldId id="281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9" r:id="rId32"/>
    <p:sldId id="300" r:id="rId33"/>
    <p:sldId id="284" r:id="rId34"/>
    <p:sldId id="302" r:id="rId35"/>
    <p:sldId id="303" r:id="rId36"/>
    <p:sldId id="304" r:id="rId37"/>
    <p:sldId id="305" r:id="rId38"/>
    <p:sldId id="306" r:id="rId39"/>
    <p:sldId id="285" r:id="rId40"/>
    <p:sldId id="307" r:id="rId41"/>
    <p:sldId id="308" r:id="rId42"/>
    <p:sldId id="309" r:id="rId43"/>
    <p:sldId id="25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D8DFD-209B-4F43-A273-6AFF81CA65E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0423C4-879A-491B-89FD-4791E7AE091E}">
      <dgm:prSet custT="1"/>
      <dgm:spPr>
        <a:solidFill>
          <a:srgbClr val="7030A0"/>
        </a:solidFill>
      </dgm:spPr>
      <dgm:t>
        <a:bodyPr/>
        <a:lstStyle/>
        <a:p>
          <a:r>
            <a:rPr lang="en-IN" sz="2800" dirty="0">
              <a:latin typeface="Bahnschrift"/>
            </a:rPr>
            <a:t>Security Approaches</a:t>
          </a:r>
        </a:p>
      </dgm:t>
    </dgm:pt>
    <dgm:pt modelId="{F9C2FDBA-4B83-4A80-8EDF-21E406BA93C2}" type="parTrans" cxnId="{FD23A32D-2F90-455B-9A1D-E187D50C81BD}">
      <dgm:prSet/>
      <dgm:spPr/>
      <dgm:t>
        <a:bodyPr/>
        <a:lstStyle/>
        <a:p>
          <a:endParaRPr lang="en-IN"/>
        </a:p>
      </dgm:t>
    </dgm:pt>
    <dgm:pt modelId="{887ECB9F-AE32-46AA-A7F7-BEC9A8E4D7C1}" type="sibTrans" cxnId="{FD23A32D-2F90-455B-9A1D-E187D50C81BD}">
      <dgm:prSet/>
      <dgm:spPr/>
      <dgm:t>
        <a:bodyPr/>
        <a:lstStyle/>
        <a:p>
          <a:endParaRPr lang="en-IN"/>
        </a:p>
      </dgm:t>
    </dgm:pt>
    <dgm:pt modelId="{94C38ADB-A152-48D4-9A35-79EBF53FD8B6}">
      <dgm:prSet custT="1"/>
      <dgm:spPr>
        <a:solidFill>
          <a:srgbClr val="7030A0"/>
        </a:solidFill>
      </dgm:spPr>
      <dgm:t>
        <a:bodyPr/>
        <a:lstStyle/>
        <a:p>
          <a:r>
            <a:rPr lang="en-IN" sz="2800" dirty="0">
              <a:latin typeface="Bahnschrift"/>
            </a:rPr>
            <a:t>Prevention</a:t>
          </a:r>
        </a:p>
      </dgm:t>
    </dgm:pt>
    <dgm:pt modelId="{56273828-0FBD-4BED-A002-AC8F542A82CC}" type="parTrans" cxnId="{EE84BA96-6AAC-449A-B3E3-1C2E23D6926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12F1A99D-884A-430C-8012-40608A8B6BE0}" type="sibTrans" cxnId="{EE84BA96-6AAC-449A-B3E3-1C2E23D6926B}">
      <dgm:prSet/>
      <dgm:spPr/>
      <dgm:t>
        <a:bodyPr/>
        <a:lstStyle/>
        <a:p>
          <a:endParaRPr lang="en-IN"/>
        </a:p>
      </dgm:t>
    </dgm:pt>
    <dgm:pt modelId="{AF10D0A1-880E-4949-86A0-BCAE6419D749}">
      <dgm:prSet custT="1"/>
      <dgm:spPr>
        <a:solidFill>
          <a:srgbClr val="7030A0"/>
        </a:solidFill>
      </dgm:spPr>
      <dgm:t>
        <a:bodyPr/>
        <a:lstStyle/>
        <a:p>
          <a:r>
            <a:rPr lang="en-IN" sz="2800" dirty="0">
              <a:latin typeface="Bahnschrift"/>
            </a:rPr>
            <a:t>Protection</a:t>
          </a:r>
        </a:p>
      </dgm:t>
    </dgm:pt>
    <dgm:pt modelId="{570340A7-31D5-4398-95F4-13DDFE102B50}" type="parTrans" cxnId="{740F639D-ABA6-4DC6-96F0-2B989712360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87551D56-588F-499D-AE19-D86B0EA8D39F}" type="sibTrans" cxnId="{740F639D-ABA6-4DC6-96F0-2B9897123609}">
      <dgm:prSet/>
      <dgm:spPr/>
      <dgm:t>
        <a:bodyPr/>
        <a:lstStyle/>
        <a:p>
          <a:endParaRPr lang="en-IN"/>
        </a:p>
      </dgm:t>
    </dgm:pt>
    <dgm:pt modelId="{C2715B9B-C5CE-41E1-A399-013C0E2FCA89}">
      <dgm:prSet custT="1"/>
      <dgm:spPr>
        <a:solidFill>
          <a:srgbClr val="7030A0"/>
        </a:solidFill>
      </dgm:spPr>
      <dgm:t>
        <a:bodyPr/>
        <a:lstStyle/>
        <a:p>
          <a:r>
            <a:rPr lang="en-IN" sz="2800" dirty="0">
              <a:latin typeface="Bahnschrift"/>
            </a:rPr>
            <a:t>Resilience</a:t>
          </a:r>
        </a:p>
      </dgm:t>
    </dgm:pt>
    <dgm:pt modelId="{A94D7D69-0FA4-45BC-8E21-489C96EBDA1B}" type="parTrans" cxnId="{CD2E90A3-ED88-4CD3-B148-E31B606F3F7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B8FBDF57-C2C3-4E54-8473-4E3CF13CFFD3}" type="sibTrans" cxnId="{CD2E90A3-ED88-4CD3-B148-E31B606F3F74}">
      <dgm:prSet/>
      <dgm:spPr/>
      <dgm:t>
        <a:bodyPr/>
        <a:lstStyle/>
        <a:p>
          <a:endParaRPr lang="en-IN"/>
        </a:p>
      </dgm:t>
    </dgm:pt>
    <dgm:pt modelId="{D9DE8363-EAB8-4EC3-9C6F-C12E11BAA162}" type="pres">
      <dgm:prSet presAssocID="{F7CD8DFD-209B-4F43-A273-6AFF81CA65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D3E123-BD8A-4151-BD4C-C02A4B87709A}" type="pres">
      <dgm:prSet presAssocID="{AC0423C4-879A-491B-89FD-4791E7AE091E}" presName="root1" presStyleCnt="0"/>
      <dgm:spPr/>
    </dgm:pt>
    <dgm:pt modelId="{D30951CB-746E-4837-BC75-78DE480B1F71}" type="pres">
      <dgm:prSet presAssocID="{AC0423C4-879A-491B-89FD-4791E7AE091E}" presName="LevelOneTextNode" presStyleLbl="node0" presStyleIdx="0" presStyleCnt="1" custScaleX="23908" custScaleY="22735" custLinFactNeighborX="7149">
        <dgm:presLayoutVars>
          <dgm:chPref val="3"/>
        </dgm:presLayoutVars>
      </dgm:prSet>
      <dgm:spPr/>
    </dgm:pt>
    <dgm:pt modelId="{CCB10F93-40A7-41D8-8B8A-87EF5559DB43}" type="pres">
      <dgm:prSet presAssocID="{AC0423C4-879A-491B-89FD-4791E7AE091E}" presName="level2hierChild" presStyleCnt="0"/>
      <dgm:spPr/>
    </dgm:pt>
    <dgm:pt modelId="{D7915BC9-5AEC-4466-9A64-99098A0CD22D}" type="pres">
      <dgm:prSet presAssocID="{56273828-0FBD-4BED-A002-AC8F542A82CC}" presName="conn2-1" presStyleLbl="parChTrans1D2" presStyleIdx="0" presStyleCnt="3"/>
      <dgm:spPr/>
    </dgm:pt>
    <dgm:pt modelId="{D20FBCD7-CEBC-422F-94D8-2FD7139D6ECD}" type="pres">
      <dgm:prSet presAssocID="{56273828-0FBD-4BED-A002-AC8F542A82CC}" presName="connTx" presStyleLbl="parChTrans1D2" presStyleIdx="0" presStyleCnt="3"/>
      <dgm:spPr/>
    </dgm:pt>
    <dgm:pt modelId="{7B5ABBC8-D6F3-4D66-B90E-3381054F1240}" type="pres">
      <dgm:prSet presAssocID="{94C38ADB-A152-48D4-9A35-79EBF53FD8B6}" presName="root2" presStyleCnt="0"/>
      <dgm:spPr/>
    </dgm:pt>
    <dgm:pt modelId="{5B7D3284-F9BC-4305-A2A3-C01399ED3F46}" type="pres">
      <dgm:prSet presAssocID="{94C38ADB-A152-48D4-9A35-79EBF53FD8B6}" presName="LevelTwoTextNode" presStyleLbl="node2" presStyleIdx="0" presStyleCnt="3" custScaleX="23908" custScaleY="22735">
        <dgm:presLayoutVars>
          <dgm:chPref val="3"/>
        </dgm:presLayoutVars>
      </dgm:prSet>
      <dgm:spPr/>
    </dgm:pt>
    <dgm:pt modelId="{469966F3-8FD2-47D6-ABC1-67F1A421BD2A}" type="pres">
      <dgm:prSet presAssocID="{94C38ADB-A152-48D4-9A35-79EBF53FD8B6}" presName="level3hierChild" presStyleCnt="0"/>
      <dgm:spPr/>
    </dgm:pt>
    <dgm:pt modelId="{7EF63962-D94B-4AB0-B453-60029B8B71E3}" type="pres">
      <dgm:prSet presAssocID="{570340A7-31D5-4398-95F4-13DDFE102B50}" presName="conn2-1" presStyleLbl="parChTrans1D2" presStyleIdx="1" presStyleCnt="3"/>
      <dgm:spPr/>
    </dgm:pt>
    <dgm:pt modelId="{324FE3F9-C0B9-41CE-A78E-9FBCC93233DA}" type="pres">
      <dgm:prSet presAssocID="{570340A7-31D5-4398-95F4-13DDFE102B50}" presName="connTx" presStyleLbl="parChTrans1D2" presStyleIdx="1" presStyleCnt="3"/>
      <dgm:spPr/>
    </dgm:pt>
    <dgm:pt modelId="{6F6D549C-2D5C-4D7A-92FF-52B378FA39AD}" type="pres">
      <dgm:prSet presAssocID="{AF10D0A1-880E-4949-86A0-BCAE6419D749}" presName="root2" presStyleCnt="0"/>
      <dgm:spPr/>
    </dgm:pt>
    <dgm:pt modelId="{7F0E4613-8872-48F1-A50B-0F77A6C04D39}" type="pres">
      <dgm:prSet presAssocID="{AF10D0A1-880E-4949-86A0-BCAE6419D749}" presName="LevelTwoTextNode" presStyleLbl="node2" presStyleIdx="1" presStyleCnt="3" custScaleX="23908" custScaleY="22735">
        <dgm:presLayoutVars>
          <dgm:chPref val="3"/>
        </dgm:presLayoutVars>
      </dgm:prSet>
      <dgm:spPr/>
    </dgm:pt>
    <dgm:pt modelId="{D75DD44B-6DB9-4F04-80B4-55B9DACC3D8E}" type="pres">
      <dgm:prSet presAssocID="{AF10D0A1-880E-4949-86A0-BCAE6419D749}" presName="level3hierChild" presStyleCnt="0"/>
      <dgm:spPr/>
    </dgm:pt>
    <dgm:pt modelId="{2634191A-BCEA-4A9D-9285-DD64FE14A871}" type="pres">
      <dgm:prSet presAssocID="{A94D7D69-0FA4-45BC-8E21-489C96EBDA1B}" presName="conn2-1" presStyleLbl="parChTrans1D2" presStyleIdx="2" presStyleCnt="3"/>
      <dgm:spPr/>
    </dgm:pt>
    <dgm:pt modelId="{D70E765C-0973-45AC-8559-D94B0BF6219B}" type="pres">
      <dgm:prSet presAssocID="{A94D7D69-0FA4-45BC-8E21-489C96EBDA1B}" presName="connTx" presStyleLbl="parChTrans1D2" presStyleIdx="2" presStyleCnt="3"/>
      <dgm:spPr/>
    </dgm:pt>
    <dgm:pt modelId="{C72FC8B7-175A-4889-ADEC-805CDC874B5D}" type="pres">
      <dgm:prSet presAssocID="{C2715B9B-C5CE-41E1-A399-013C0E2FCA89}" presName="root2" presStyleCnt="0"/>
      <dgm:spPr/>
    </dgm:pt>
    <dgm:pt modelId="{75BA300D-B0D6-49BF-BF2A-5C6B85B819D6}" type="pres">
      <dgm:prSet presAssocID="{C2715B9B-C5CE-41E1-A399-013C0E2FCA89}" presName="LevelTwoTextNode" presStyleLbl="node2" presStyleIdx="2" presStyleCnt="3" custScaleX="23908" custScaleY="22735">
        <dgm:presLayoutVars>
          <dgm:chPref val="3"/>
        </dgm:presLayoutVars>
      </dgm:prSet>
      <dgm:spPr/>
    </dgm:pt>
    <dgm:pt modelId="{30F1A040-29A8-4B3D-9AC5-7EB218742D7A}" type="pres">
      <dgm:prSet presAssocID="{C2715B9B-C5CE-41E1-A399-013C0E2FCA89}" presName="level3hierChild" presStyleCnt="0"/>
      <dgm:spPr/>
    </dgm:pt>
  </dgm:ptLst>
  <dgm:cxnLst>
    <dgm:cxn modelId="{21EE2101-6D4C-45A1-BB9C-9ADCFCADBDA3}" type="presOf" srcId="{94C38ADB-A152-48D4-9A35-79EBF53FD8B6}" destId="{5B7D3284-F9BC-4305-A2A3-C01399ED3F46}" srcOrd="0" destOrd="0" presId="urn:microsoft.com/office/officeart/2005/8/layout/hierarchy2"/>
    <dgm:cxn modelId="{FD23A32D-2F90-455B-9A1D-E187D50C81BD}" srcId="{F7CD8DFD-209B-4F43-A273-6AFF81CA65EA}" destId="{AC0423C4-879A-491B-89FD-4791E7AE091E}" srcOrd="0" destOrd="0" parTransId="{F9C2FDBA-4B83-4A80-8EDF-21E406BA93C2}" sibTransId="{887ECB9F-AE32-46AA-A7F7-BEC9A8E4D7C1}"/>
    <dgm:cxn modelId="{4D4D6D3C-67A7-48B3-A3F3-DC6753617D19}" type="presOf" srcId="{570340A7-31D5-4398-95F4-13DDFE102B50}" destId="{7EF63962-D94B-4AB0-B453-60029B8B71E3}" srcOrd="0" destOrd="0" presId="urn:microsoft.com/office/officeart/2005/8/layout/hierarchy2"/>
    <dgm:cxn modelId="{34ABE165-FA0A-4186-B79E-547DBCAB4E00}" type="presOf" srcId="{56273828-0FBD-4BED-A002-AC8F542A82CC}" destId="{D20FBCD7-CEBC-422F-94D8-2FD7139D6ECD}" srcOrd="1" destOrd="0" presId="urn:microsoft.com/office/officeart/2005/8/layout/hierarchy2"/>
    <dgm:cxn modelId="{9352194D-8E31-4ACC-9CDA-175C4F400DA4}" type="presOf" srcId="{56273828-0FBD-4BED-A002-AC8F542A82CC}" destId="{D7915BC9-5AEC-4466-9A64-99098A0CD22D}" srcOrd="0" destOrd="0" presId="urn:microsoft.com/office/officeart/2005/8/layout/hierarchy2"/>
    <dgm:cxn modelId="{AC3CD37B-5A99-45EF-A779-FA261C6FCA46}" type="presOf" srcId="{F7CD8DFD-209B-4F43-A273-6AFF81CA65EA}" destId="{D9DE8363-EAB8-4EC3-9C6F-C12E11BAA162}" srcOrd="0" destOrd="0" presId="urn:microsoft.com/office/officeart/2005/8/layout/hierarchy2"/>
    <dgm:cxn modelId="{17125C81-A70D-4919-AB3B-3AE36C64DFD8}" type="presOf" srcId="{AF10D0A1-880E-4949-86A0-BCAE6419D749}" destId="{7F0E4613-8872-48F1-A50B-0F77A6C04D39}" srcOrd="0" destOrd="0" presId="urn:microsoft.com/office/officeart/2005/8/layout/hierarchy2"/>
    <dgm:cxn modelId="{16D06A89-C009-4A01-AEE0-72CD5F227D59}" type="presOf" srcId="{570340A7-31D5-4398-95F4-13DDFE102B50}" destId="{324FE3F9-C0B9-41CE-A78E-9FBCC93233DA}" srcOrd="1" destOrd="0" presId="urn:microsoft.com/office/officeart/2005/8/layout/hierarchy2"/>
    <dgm:cxn modelId="{DD9B2295-38D7-4633-9784-C410B76AF6B5}" type="presOf" srcId="{C2715B9B-C5CE-41E1-A399-013C0E2FCA89}" destId="{75BA300D-B0D6-49BF-BF2A-5C6B85B819D6}" srcOrd="0" destOrd="0" presId="urn:microsoft.com/office/officeart/2005/8/layout/hierarchy2"/>
    <dgm:cxn modelId="{EE84BA96-6AAC-449A-B3E3-1C2E23D6926B}" srcId="{AC0423C4-879A-491B-89FD-4791E7AE091E}" destId="{94C38ADB-A152-48D4-9A35-79EBF53FD8B6}" srcOrd="0" destOrd="0" parTransId="{56273828-0FBD-4BED-A002-AC8F542A82CC}" sibTransId="{12F1A99D-884A-430C-8012-40608A8B6BE0}"/>
    <dgm:cxn modelId="{740F639D-ABA6-4DC6-96F0-2B9897123609}" srcId="{AC0423C4-879A-491B-89FD-4791E7AE091E}" destId="{AF10D0A1-880E-4949-86A0-BCAE6419D749}" srcOrd="1" destOrd="0" parTransId="{570340A7-31D5-4398-95F4-13DDFE102B50}" sibTransId="{87551D56-588F-499D-AE19-D86B0EA8D39F}"/>
    <dgm:cxn modelId="{CD2E90A3-ED88-4CD3-B148-E31B606F3F74}" srcId="{AC0423C4-879A-491B-89FD-4791E7AE091E}" destId="{C2715B9B-C5CE-41E1-A399-013C0E2FCA89}" srcOrd="2" destOrd="0" parTransId="{A94D7D69-0FA4-45BC-8E21-489C96EBDA1B}" sibTransId="{B8FBDF57-C2C3-4E54-8473-4E3CF13CFFD3}"/>
    <dgm:cxn modelId="{9A09CCA8-2583-4A30-B18F-B1F94956FCC4}" type="presOf" srcId="{AC0423C4-879A-491B-89FD-4791E7AE091E}" destId="{D30951CB-746E-4837-BC75-78DE480B1F71}" srcOrd="0" destOrd="0" presId="urn:microsoft.com/office/officeart/2005/8/layout/hierarchy2"/>
    <dgm:cxn modelId="{7A66FFC5-46F9-422D-82B4-1965E29A0A88}" type="presOf" srcId="{A94D7D69-0FA4-45BC-8E21-489C96EBDA1B}" destId="{2634191A-BCEA-4A9D-9285-DD64FE14A871}" srcOrd="0" destOrd="0" presId="urn:microsoft.com/office/officeart/2005/8/layout/hierarchy2"/>
    <dgm:cxn modelId="{3CF962DF-1CE1-4D9A-9C26-2642F461040E}" type="presOf" srcId="{A94D7D69-0FA4-45BC-8E21-489C96EBDA1B}" destId="{D70E765C-0973-45AC-8559-D94B0BF6219B}" srcOrd="1" destOrd="0" presId="urn:microsoft.com/office/officeart/2005/8/layout/hierarchy2"/>
    <dgm:cxn modelId="{FA443F54-88EF-4411-AB56-EE8515BCA33B}" type="presParOf" srcId="{D9DE8363-EAB8-4EC3-9C6F-C12E11BAA162}" destId="{C2D3E123-BD8A-4151-BD4C-C02A4B87709A}" srcOrd="0" destOrd="0" presId="urn:microsoft.com/office/officeart/2005/8/layout/hierarchy2"/>
    <dgm:cxn modelId="{A8F73AFD-9B39-4037-8CBF-EBEACD8DEF4E}" type="presParOf" srcId="{C2D3E123-BD8A-4151-BD4C-C02A4B87709A}" destId="{D30951CB-746E-4837-BC75-78DE480B1F71}" srcOrd="0" destOrd="0" presId="urn:microsoft.com/office/officeart/2005/8/layout/hierarchy2"/>
    <dgm:cxn modelId="{F0C62D7C-4169-4EB0-BBA1-CE97B59F0742}" type="presParOf" srcId="{C2D3E123-BD8A-4151-BD4C-C02A4B87709A}" destId="{CCB10F93-40A7-41D8-8B8A-87EF5559DB43}" srcOrd="1" destOrd="0" presId="urn:microsoft.com/office/officeart/2005/8/layout/hierarchy2"/>
    <dgm:cxn modelId="{C46725BF-BE9D-4145-B7AF-445456B9E787}" type="presParOf" srcId="{CCB10F93-40A7-41D8-8B8A-87EF5559DB43}" destId="{D7915BC9-5AEC-4466-9A64-99098A0CD22D}" srcOrd="0" destOrd="0" presId="urn:microsoft.com/office/officeart/2005/8/layout/hierarchy2"/>
    <dgm:cxn modelId="{E08816AF-4A43-4C89-A142-D09F857BBB75}" type="presParOf" srcId="{D7915BC9-5AEC-4466-9A64-99098A0CD22D}" destId="{D20FBCD7-CEBC-422F-94D8-2FD7139D6ECD}" srcOrd="0" destOrd="0" presId="urn:microsoft.com/office/officeart/2005/8/layout/hierarchy2"/>
    <dgm:cxn modelId="{E705AF9C-F525-43A1-A4BA-5BCCAE7D5FAC}" type="presParOf" srcId="{CCB10F93-40A7-41D8-8B8A-87EF5559DB43}" destId="{7B5ABBC8-D6F3-4D66-B90E-3381054F1240}" srcOrd="1" destOrd="0" presId="urn:microsoft.com/office/officeart/2005/8/layout/hierarchy2"/>
    <dgm:cxn modelId="{FB1879DB-EDD9-4206-82B7-590AC039E92B}" type="presParOf" srcId="{7B5ABBC8-D6F3-4D66-B90E-3381054F1240}" destId="{5B7D3284-F9BC-4305-A2A3-C01399ED3F46}" srcOrd="0" destOrd="0" presId="urn:microsoft.com/office/officeart/2005/8/layout/hierarchy2"/>
    <dgm:cxn modelId="{6C796083-8F76-4620-862A-DE6E21224341}" type="presParOf" srcId="{7B5ABBC8-D6F3-4D66-B90E-3381054F1240}" destId="{469966F3-8FD2-47D6-ABC1-67F1A421BD2A}" srcOrd="1" destOrd="0" presId="urn:microsoft.com/office/officeart/2005/8/layout/hierarchy2"/>
    <dgm:cxn modelId="{C3632762-66DC-41EF-AF12-05E82C1B70C6}" type="presParOf" srcId="{CCB10F93-40A7-41D8-8B8A-87EF5559DB43}" destId="{7EF63962-D94B-4AB0-B453-60029B8B71E3}" srcOrd="2" destOrd="0" presId="urn:microsoft.com/office/officeart/2005/8/layout/hierarchy2"/>
    <dgm:cxn modelId="{5D190DB3-127A-43CD-B5C0-E6C6E65334A3}" type="presParOf" srcId="{7EF63962-D94B-4AB0-B453-60029B8B71E3}" destId="{324FE3F9-C0B9-41CE-A78E-9FBCC93233DA}" srcOrd="0" destOrd="0" presId="urn:microsoft.com/office/officeart/2005/8/layout/hierarchy2"/>
    <dgm:cxn modelId="{F3F5825A-F086-4E76-9BDC-CDC3ABABBC77}" type="presParOf" srcId="{CCB10F93-40A7-41D8-8B8A-87EF5559DB43}" destId="{6F6D549C-2D5C-4D7A-92FF-52B378FA39AD}" srcOrd="3" destOrd="0" presId="urn:microsoft.com/office/officeart/2005/8/layout/hierarchy2"/>
    <dgm:cxn modelId="{2BBA4452-B286-4C92-A2BA-712008CF524F}" type="presParOf" srcId="{6F6D549C-2D5C-4D7A-92FF-52B378FA39AD}" destId="{7F0E4613-8872-48F1-A50B-0F77A6C04D39}" srcOrd="0" destOrd="0" presId="urn:microsoft.com/office/officeart/2005/8/layout/hierarchy2"/>
    <dgm:cxn modelId="{88D538CF-459B-433E-A2FA-56BCD76D4A17}" type="presParOf" srcId="{6F6D549C-2D5C-4D7A-92FF-52B378FA39AD}" destId="{D75DD44B-6DB9-4F04-80B4-55B9DACC3D8E}" srcOrd="1" destOrd="0" presId="urn:microsoft.com/office/officeart/2005/8/layout/hierarchy2"/>
    <dgm:cxn modelId="{51537D48-8F75-4827-8F48-9457FC7B8FB1}" type="presParOf" srcId="{CCB10F93-40A7-41D8-8B8A-87EF5559DB43}" destId="{2634191A-BCEA-4A9D-9285-DD64FE14A871}" srcOrd="4" destOrd="0" presId="urn:microsoft.com/office/officeart/2005/8/layout/hierarchy2"/>
    <dgm:cxn modelId="{FF0A3617-32C5-4B94-866B-E40B4380CB11}" type="presParOf" srcId="{2634191A-BCEA-4A9D-9285-DD64FE14A871}" destId="{D70E765C-0973-45AC-8559-D94B0BF6219B}" srcOrd="0" destOrd="0" presId="urn:microsoft.com/office/officeart/2005/8/layout/hierarchy2"/>
    <dgm:cxn modelId="{176F912F-2EE4-48AA-9B28-065EAA9EF507}" type="presParOf" srcId="{CCB10F93-40A7-41D8-8B8A-87EF5559DB43}" destId="{C72FC8B7-175A-4889-ADEC-805CDC874B5D}" srcOrd="5" destOrd="0" presId="urn:microsoft.com/office/officeart/2005/8/layout/hierarchy2"/>
    <dgm:cxn modelId="{42BAD9EA-2F60-49E0-B915-3D8CF22AE2B6}" type="presParOf" srcId="{C72FC8B7-175A-4889-ADEC-805CDC874B5D}" destId="{75BA300D-B0D6-49BF-BF2A-5C6B85B819D6}" srcOrd="0" destOrd="0" presId="urn:microsoft.com/office/officeart/2005/8/layout/hierarchy2"/>
    <dgm:cxn modelId="{CC287CAB-89B6-4179-84F8-36288CD34FB8}" type="presParOf" srcId="{C72FC8B7-175A-4889-ADEC-805CDC874B5D}" destId="{30F1A040-29A8-4B3D-9AC5-7EB218742D7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951CB-746E-4837-BC75-78DE480B1F71}">
      <dsp:nvSpPr>
        <dsp:cNvPr id="0" name=""/>
        <dsp:cNvSpPr/>
      </dsp:nvSpPr>
      <dsp:spPr>
        <a:xfrm>
          <a:off x="776847" y="1929413"/>
          <a:ext cx="2388062" cy="113544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/>
            </a:rPr>
            <a:t>Security Approaches</a:t>
          </a:r>
        </a:p>
      </dsp:txBody>
      <dsp:txXfrm>
        <a:off x="810103" y="1962669"/>
        <a:ext cx="2321550" cy="1068936"/>
      </dsp:txXfrm>
    </dsp:sp>
    <dsp:sp modelId="{D7915BC9-5AEC-4466-9A64-99098A0CD22D}">
      <dsp:nvSpPr>
        <dsp:cNvPr id="0" name=""/>
        <dsp:cNvSpPr/>
      </dsp:nvSpPr>
      <dsp:spPr>
        <a:xfrm rot="19807783">
          <a:off x="2913566" y="1464842"/>
          <a:ext cx="3784027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784027" y="9000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710979" y="1460241"/>
        <a:ext cx="189201" cy="189201"/>
      </dsp:txXfrm>
    </dsp:sp>
    <dsp:sp modelId="{5B7D3284-F9BC-4305-A2A3-C01399ED3F46}">
      <dsp:nvSpPr>
        <dsp:cNvPr id="0" name=""/>
        <dsp:cNvSpPr/>
      </dsp:nvSpPr>
      <dsp:spPr>
        <a:xfrm>
          <a:off x="6446249" y="44823"/>
          <a:ext cx="2388062" cy="113544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/>
            </a:rPr>
            <a:t>Prevention</a:t>
          </a:r>
        </a:p>
      </dsp:txBody>
      <dsp:txXfrm>
        <a:off x="6479505" y="78079"/>
        <a:ext cx="2321550" cy="1068936"/>
      </dsp:txXfrm>
    </dsp:sp>
    <dsp:sp modelId="{7EF63962-D94B-4AB0-B453-60029B8B71E3}">
      <dsp:nvSpPr>
        <dsp:cNvPr id="0" name=""/>
        <dsp:cNvSpPr/>
      </dsp:nvSpPr>
      <dsp:spPr>
        <a:xfrm>
          <a:off x="3164910" y="2407137"/>
          <a:ext cx="328133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281338" y="9000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723546" y="2415104"/>
        <a:ext cx="164066" cy="164066"/>
      </dsp:txXfrm>
    </dsp:sp>
    <dsp:sp modelId="{7F0E4613-8872-48F1-A50B-0F77A6C04D39}">
      <dsp:nvSpPr>
        <dsp:cNvPr id="0" name=""/>
        <dsp:cNvSpPr/>
      </dsp:nvSpPr>
      <dsp:spPr>
        <a:xfrm>
          <a:off x="6446249" y="1929413"/>
          <a:ext cx="2388062" cy="113544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/>
            </a:rPr>
            <a:t>Protection</a:t>
          </a:r>
        </a:p>
      </dsp:txBody>
      <dsp:txXfrm>
        <a:off x="6479505" y="1962669"/>
        <a:ext cx="2321550" cy="1068936"/>
      </dsp:txXfrm>
    </dsp:sp>
    <dsp:sp modelId="{2634191A-BCEA-4A9D-9285-DD64FE14A871}">
      <dsp:nvSpPr>
        <dsp:cNvPr id="0" name=""/>
        <dsp:cNvSpPr/>
      </dsp:nvSpPr>
      <dsp:spPr>
        <a:xfrm rot="1792217">
          <a:off x="2913566" y="3349432"/>
          <a:ext cx="3784027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784027" y="9000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710979" y="3344831"/>
        <a:ext cx="189201" cy="189201"/>
      </dsp:txXfrm>
    </dsp:sp>
    <dsp:sp modelId="{75BA300D-B0D6-49BF-BF2A-5C6B85B819D6}">
      <dsp:nvSpPr>
        <dsp:cNvPr id="0" name=""/>
        <dsp:cNvSpPr/>
      </dsp:nvSpPr>
      <dsp:spPr>
        <a:xfrm>
          <a:off x="6446249" y="3814002"/>
          <a:ext cx="2388062" cy="113544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/>
            </a:rPr>
            <a:t>Resilience</a:t>
          </a:r>
        </a:p>
      </dsp:txBody>
      <dsp:txXfrm>
        <a:off x="6479505" y="3847258"/>
        <a:ext cx="2321550" cy="1068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6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7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 ?><Relationships xmlns="http://schemas.openxmlformats.org/package/2006/relationships"><Relationship Id="rId3" Target="../media/image16.png" Type="http://schemas.openxmlformats.org/officeDocument/2006/relationships/image"/><Relationship Id="rId2" Target="../media/image15.jpeg" Type="http://schemas.openxmlformats.org/officeDocument/2006/relationships/image"/><Relationship Id="rId1" Target="../slideLayouts/slideLayout6.xml" Type="http://schemas.openxmlformats.org/officeDocument/2006/relationships/slideLayout"/><Relationship Id="rId4" Target="../media/image17.png" Type="http://schemas.openxmlformats.org/officeDocument/2006/relationships/image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 ?><Relationships xmlns="http://schemas.openxmlformats.org/package/2006/relationships"><Relationship Id="rId2" Target="../media/image2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2026D-DF94-4BDB-BD3C-1C815097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8442166" cy="10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effectLst/>
                <a:latin typeface="Bahnschrift SemiBold" panose="020B0502040204020203" pitchFamily="34" charset="0"/>
              </a:rPr>
              <a:t>Examples of Quality Protection</a:t>
            </a:r>
          </a:p>
        </p:txBody>
      </p:sp>
      <p:pic>
        <p:nvPicPr>
          <p:cNvPr id="1026" name="Picture 2" descr="Image result for monitored fire alarm ">
            <a:extLst>
              <a:ext uri="{FF2B5EF4-FFF2-40B4-BE49-F238E27FC236}">
                <a16:creationId xmlns:a16="http://schemas.microsoft.com/office/drawing/2014/main" id="{66C57442-3EF1-4962-B999-20079298B0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494" y="1460530"/>
            <a:ext cx="4059706" cy="32961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80C53-2077-40E3-999D-93573C4E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70311"/>
            <a:ext cx="2457450" cy="3276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38710" y="5131164"/>
            <a:ext cx="3251376" cy="141885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365760" bIns="91440">
            <a:spAutoFit/>
          </a:bodyPr>
          <a:lstStyle/>
          <a:p>
            <a:pPr lvl="1" algn="ctr">
              <a:lnSpc>
                <a:spcPct val="16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bg1"/>
                </a:solidFill>
                <a:latin typeface="Bahnschrift"/>
              </a:rPr>
              <a:t>Monitored Fire Alarm</a:t>
            </a:r>
          </a:p>
        </p:txBody>
      </p:sp>
      <p:sp>
        <p:nvSpPr>
          <p:cNvPr id="9" name="Rectangle 8"/>
          <p:cNvSpPr/>
          <p:nvPr/>
        </p:nvSpPr>
        <p:spPr>
          <a:xfrm>
            <a:off x="4792094" y="5150144"/>
            <a:ext cx="4082386" cy="138089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91440" rIns="274320" bIns="91440">
            <a:spAutoFit/>
          </a:bodyPr>
          <a:lstStyle/>
          <a:p>
            <a:pPr lvl="1" algn="ctr">
              <a:lnSpc>
                <a:spcPct val="16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bg1"/>
                </a:solidFill>
                <a:latin typeface="Bahnschrift"/>
              </a:rPr>
              <a:t>Emergency Evacuation Plan</a:t>
            </a:r>
          </a:p>
        </p:txBody>
      </p:sp>
    </p:spTree>
    <p:extLst>
      <p:ext uri="{BB962C8B-B14F-4D97-AF65-F5344CB8AC3E}">
        <p14:creationId xmlns:p14="http://schemas.microsoft.com/office/powerpoint/2010/main" val="136778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0388" y="2311577"/>
            <a:ext cx="67715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Bahnschrift" panose="020B0502040204020203" pitchFamily="34" charset="0"/>
              </a:rPr>
              <a:t>Although prevention and protection are different, use both simultaneously to secure your business from possible threats.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US" dirty="0">
                <a:effectLst/>
                <a:latin typeface="Bahnschrift SemiBold"/>
              </a:rPr>
              <a:t>Prevention</a:t>
            </a:r>
          </a:p>
        </p:txBody>
      </p:sp>
      <p:sp>
        <p:nvSpPr>
          <p:cNvPr id="7" name="Rectangle 41"/>
          <p:cNvSpPr/>
          <p:nvPr/>
        </p:nvSpPr>
        <p:spPr>
          <a:xfrm>
            <a:off x="1260388" y="2285855"/>
            <a:ext cx="6771504" cy="2703378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349847-C375-4D29-AA36-3C253880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87" y="1954558"/>
            <a:ext cx="7314714" cy="36677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effectLst/>
              </a:rPr>
              <a:t>The main focus of protection is to guard your business in the event of a threat. There are a number of ways you can protect your business and increase security. Consider utilizing the following security equipment for protection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5CD6FF-D7E6-4155-980D-59636711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8442166" cy="1064870"/>
          </a:xfrm>
        </p:spPr>
        <p:txBody>
          <a:bodyPr>
            <a:noAutofit/>
          </a:bodyPr>
          <a:lstStyle/>
          <a:p>
            <a:br>
              <a:rPr lang="en-US" i="0" dirty="0">
                <a:effectLst/>
                <a:latin typeface="Bahnschrift SemiBold"/>
              </a:rPr>
            </a:br>
            <a:r>
              <a:rPr lang="en-US" i="0" dirty="0">
                <a:effectLst/>
                <a:latin typeface="Bahnschrift SemiBold"/>
              </a:rPr>
              <a:t>How to Protect Against Security Threats</a:t>
            </a:r>
            <a:br>
              <a:rPr lang="en-US" b="1" i="0" dirty="0">
                <a:effectLst/>
                <a:latin typeface="Bahnschrift SemiBold"/>
              </a:rPr>
            </a:br>
            <a:endParaRPr lang="en-IN" dirty="0">
              <a:latin typeface="Bahnschrift SemiBold"/>
            </a:endParaRPr>
          </a:p>
        </p:txBody>
      </p:sp>
      <p:sp>
        <p:nvSpPr>
          <p:cNvPr id="4" name="Rectangle 41"/>
          <p:cNvSpPr/>
          <p:nvPr/>
        </p:nvSpPr>
        <p:spPr>
          <a:xfrm>
            <a:off x="744388" y="1915145"/>
            <a:ext cx="7621134" cy="4028448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516426-C14F-4D36-AA1F-2DB3DE7A5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748" y="1851647"/>
            <a:ext cx="6870572" cy="45588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5A59A60-66AD-4257-91B5-32B9557A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IN" dirty="0">
                <a:effectLst/>
                <a:latin typeface="Bahnschrift SemiBold"/>
              </a:rPr>
              <a:t>Install Alarm</a:t>
            </a:r>
          </a:p>
        </p:txBody>
      </p:sp>
    </p:spTree>
    <p:extLst>
      <p:ext uri="{BB962C8B-B14F-4D97-AF65-F5344CB8AC3E}">
        <p14:creationId xmlns:p14="http://schemas.microsoft.com/office/powerpoint/2010/main" val="357223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A59A60-66AD-4257-91B5-32B9557A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IN" dirty="0">
                <a:effectLst/>
                <a:latin typeface="Bahnschrift SemiBold"/>
              </a:rPr>
              <a:t>V</a:t>
            </a:r>
            <a:r>
              <a:rPr lang="en-IN" b="0" i="0" u="none" strike="noStrike" dirty="0">
                <a:effectLst/>
                <a:latin typeface="Bahnschrift SemiBold"/>
              </a:rPr>
              <a:t>ideo Surveillance</a:t>
            </a:r>
            <a:r>
              <a:rPr lang="en-IN" b="0" i="0" dirty="0">
                <a:effectLst/>
                <a:latin typeface="Bahnschrift SemiBold"/>
              </a:rPr>
              <a:t> </a:t>
            </a:r>
            <a:endParaRPr lang="en-IN" dirty="0">
              <a:latin typeface="Bahnschrift SemiBold"/>
            </a:endParaRPr>
          </a:p>
        </p:txBody>
      </p:sp>
      <p:pic>
        <p:nvPicPr>
          <p:cNvPr id="2050" name="Picture 2" descr="Image result for video surveillance">
            <a:extLst>
              <a:ext uri="{FF2B5EF4-FFF2-40B4-BE49-F238E27FC236}">
                <a16:creationId xmlns:a16="http://schemas.microsoft.com/office/drawing/2014/main" id="{7CE487A6-78F7-44EE-8B88-D6677948F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078" y="2248930"/>
            <a:ext cx="6641756" cy="38079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2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A59A60-66AD-4257-91B5-32B9557A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IN" b="0" i="0" dirty="0">
                <a:effectLst/>
                <a:latin typeface="Bahnschrift SemiBold"/>
              </a:rPr>
              <a:t>Monitoring Centre</a:t>
            </a:r>
            <a:endParaRPr lang="en-IN" dirty="0">
              <a:latin typeface="Bahnschrift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E247C-4B7B-47D5-9455-F12AB78D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46" y="2200256"/>
            <a:ext cx="6598508" cy="35085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79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4960D-C4ED-4099-9DC8-5255AAF8A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96" r="8872"/>
          <a:stretch/>
        </p:blipFill>
        <p:spPr>
          <a:xfrm>
            <a:off x="1099754" y="1755198"/>
            <a:ext cx="7105132" cy="45343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CF8A0E-CDD3-4A1B-BB39-7A8DB647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IN" dirty="0">
                <a:effectLst/>
                <a:latin typeface="Bahnschrift SemiBold"/>
              </a:rPr>
              <a:t>Water Leak Detection</a:t>
            </a:r>
          </a:p>
        </p:txBody>
      </p:sp>
    </p:spTree>
    <p:extLst>
      <p:ext uri="{BB962C8B-B14F-4D97-AF65-F5344CB8AC3E}">
        <p14:creationId xmlns:p14="http://schemas.microsoft.com/office/powerpoint/2010/main" val="164162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789A5A-6897-4D52-8A22-6B32A1C37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674" y="1581665"/>
            <a:ext cx="7368639" cy="45472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5A84A1-517E-45B0-9D60-73C56706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IN" dirty="0">
                <a:effectLst/>
                <a:latin typeface="Bahnschrift SemiBold"/>
              </a:rPr>
              <a:t>Smoke Detector</a:t>
            </a:r>
          </a:p>
        </p:txBody>
      </p:sp>
    </p:spTree>
    <p:extLst>
      <p:ext uri="{BB962C8B-B14F-4D97-AF65-F5344CB8AC3E}">
        <p14:creationId xmlns:p14="http://schemas.microsoft.com/office/powerpoint/2010/main" val="312788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2A8527-C042-46FF-9024-2D2F3F68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707" y="1563519"/>
            <a:ext cx="3480304" cy="49832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8502F2-0C46-46A7-BEDD-30C0BE67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IN" b="0" i="0" u="none" strike="noStrike" dirty="0">
                <a:effectLst/>
                <a:latin typeface="Bahnschrift SemiBold"/>
              </a:rPr>
              <a:t>Carbon Monoxide Detectors</a:t>
            </a:r>
            <a:r>
              <a:rPr lang="en-IN" b="0" i="0" dirty="0">
                <a:effectLst/>
                <a:latin typeface="Bahnschrift SemiBold"/>
              </a:rPr>
              <a:t> </a:t>
            </a:r>
            <a:endParaRPr lang="en-IN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6096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A1DC97-3864-48F3-90C7-A575EC24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Autofit/>
          </a:bodyPr>
          <a:lstStyle/>
          <a:p>
            <a:br>
              <a:rPr lang="en-IN" i="0" cap="all" dirty="0">
                <a:effectLst/>
                <a:latin typeface="Bahnschrift SemiBold"/>
              </a:rPr>
            </a:br>
            <a:r>
              <a:rPr lang="en-IN" i="0" dirty="0">
                <a:effectLst/>
                <a:latin typeface="Bahnschrift SemiBold"/>
              </a:rPr>
              <a:t>Cyber Resilience</a:t>
            </a:r>
            <a:br>
              <a:rPr lang="en-IN" i="0" dirty="0">
                <a:effectLst/>
                <a:latin typeface="Bahnschrift SemiBold"/>
              </a:rPr>
            </a:br>
            <a:endParaRPr lang="en-IN" dirty="0">
              <a:latin typeface="Bahnschrift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A823E-D960-4873-AFFD-7203ED37170F}"/>
              </a:ext>
            </a:extLst>
          </p:cNvPr>
          <p:cNvSpPr txBox="1"/>
          <p:nvPr/>
        </p:nvSpPr>
        <p:spPr>
          <a:xfrm>
            <a:off x="1065503" y="2566158"/>
            <a:ext cx="71888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0" i="0" dirty="0">
                <a:effectLst/>
                <a:latin typeface="Bahnschrift" panose="020B0502040204020203" pitchFamily="34" charset="0"/>
              </a:rPr>
              <a:t>Cyber resilience is the ability to plan, respond and recover from cyber-attacks and </a:t>
            </a:r>
            <a:r>
              <a:rPr lang="en-US" sz="2800" b="0" i="0" u="none" strike="noStrike" dirty="0">
                <a:effectLst/>
                <a:latin typeface="Bahnschrift" panose="020B0502040204020203" pitchFamily="34" charset="0"/>
              </a:rPr>
              <a:t>data breaches</a:t>
            </a:r>
            <a:r>
              <a:rPr lang="en-US" sz="2800" b="0" i="0" dirty="0">
                <a:effectLst/>
                <a:latin typeface="Bahnschrift" panose="020B0502040204020203" pitchFamily="34" charset="0"/>
              </a:rPr>
              <a:t> while continuing to work effectively.</a:t>
            </a:r>
          </a:p>
        </p:txBody>
      </p:sp>
      <p:sp>
        <p:nvSpPr>
          <p:cNvPr id="7" name="Rectangle 41"/>
          <p:cNvSpPr/>
          <p:nvPr/>
        </p:nvSpPr>
        <p:spPr>
          <a:xfrm>
            <a:off x="1065503" y="2471351"/>
            <a:ext cx="7201330" cy="2772463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pPr marL="796925" lvl="1" indent="-450850">
              <a:buFont typeface="Wingdings" pitchFamily="2" charset="2"/>
              <a:buChar char="ü"/>
            </a:pPr>
            <a:r>
              <a:rPr lang="en-US" sz="2600" dirty="0"/>
              <a:t>approaches of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A1DC97-3864-48F3-90C7-A575EC24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Autofit/>
          </a:bodyPr>
          <a:lstStyle/>
          <a:p>
            <a:br>
              <a:rPr lang="en-IN" i="0" cap="all" dirty="0">
                <a:effectLst/>
                <a:latin typeface="Bahnschrift SemiBold"/>
              </a:rPr>
            </a:br>
            <a:r>
              <a:rPr lang="en-IN" i="0" dirty="0">
                <a:effectLst/>
                <a:latin typeface="Bahnschrift SemiBold"/>
              </a:rPr>
              <a:t>Cyber Resilience</a:t>
            </a:r>
            <a:br>
              <a:rPr lang="en-IN" i="0" cap="all" dirty="0">
                <a:effectLst/>
                <a:latin typeface="Bahnschrift SemiBold"/>
              </a:rPr>
            </a:br>
            <a:endParaRPr lang="en-IN" dirty="0">
              <a:latin typeface="Bahnschrift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A823E-D960-4873-AFFD-7203ED37170F}"/>
              </a:ext>
            </a:extLst>
          </p:cNvPr>
          <p:cNvSpPr txBox="1"/>
          <p:nvPr/>
        </p:nvSpPr>
        <p:spPr>
          <a:xfrm>
            <a:off x="1090217" y="2096600"/>
            <a:ext cx="71393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0" i="0" dirty="0">
                <a:solidFill>
                  <a:srgbClr val="0E1531"/>
                </a:solidFill>
                <a:effectLst/>
                <a:latin typeface="Bahnschrift" panose="020B0502040204020203" pitchFamily="34" charset="0"/>
              </a:rPr>
              <a:t>An Enterprise is cyber resilient when it can protect against cyber attacks, provide appropriate risk control for information protection, and ensure continuity of operation during and after cyber incidents.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 41"/>
          <p:cNvSpPr/>
          <p:nvPr/>
        </p:nvSpPr>
        <p:spPr>
          <a:xfrm>
            <a:off x="1090217" y="2096601"/>
            <a:ext cx="7151902" cy="3451584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ED2874-72D0-4BF4-BDA1-BE3F4A73E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79" t="22330" r="32546" b="12701"/>
          <a:stretch/>
        </p:blipFill>
        <p:spPr>
          <a:xfrm>
            <a:off x="2187145" y="2014152"/>
            <a:ext cx="4942704" cy="38429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A1DC97-3864-48F3-90C7-A575EC24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Autofit/>
          </a:bodyPr>
          <a:lstStyle/>
          <a:p>
            <a:br>
              <a:rPr lang="en-IN" i="0" cap="all" dirty="0">
                <a:effectLst/>
                <a:latin typeface="Bahnschrift SemiBold"/>
              </a:rPr>
            </a:br>
            <a:r>
              <a:rPr lang="en-IN" i="0" dirty="0">
                <a:effectLst/>
                <a:latin typeface="Bahnschrift SemiBold"/>
              </a:rPr>
              <a:t>Cyber Resilience</a:t>
            </a:r>
            <a:br>
              <a:rPr lang="en-IN" i="0" cap="all" dirty="0">
                <a:effectLst/>
                <a:latin typeface="Bahnschrift SemiBold"/>
              </a:rPr>
            </a:br>
            <a:endParaRPr lang="en-IN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36323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BEAC9C-7014-44CD-BCC6-EDB98FBD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Autofit/>
          </a:bodyPr>
          <a:lstStyle/>
          <a:p>
            <a:br>
              <a:rPr lang="en-IN" i="0" dirty="0">
                <a:effectLst/>
                <a:latin typeface="Bahnschrift SemiBold"/>
              </a:rPr>
            </a:br>
            <a:r>
              <a:rPr lang="en-IN" i="0" dirty="0">
                <a:solidFill>
                  <a:srgbClr val="FFFF00"/>
                </a:solidFill>
                <a:effectLst/>
                <a:latin typeface="Bahnschrift SemiBold"/>
              </a:rPr>
              <a:t>Four</a:t>
            </a:r>
            <a:r>
              <a:rPr lang="en-IN" i="0" dirty="0">
                <a:effectLst/>
                <a:latin typeface="Bahnschrift SemiBold"/>
              </a:rPr>
              <a:t> Cyber Resilience Elements?</a:t>
            </a:r>
            <a:br>
              <a:rPr lang="en-IN" i="0" dirty="0">
                <a:effectLst/>
                <a:latin typeface="Bahnschrift SemiBold"/>
              </a:rPr>
            </a:br>
            <a:endParaRPr lang="en-IN" dirty="0">
              <a:latin typeface="Bahnschrift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1780" y="4080225"/>
            <a:ext cx="4749638" cy="778675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274320" bIns="91440">
            <a:spAutoFit/>
          </a:bodyPr>
          <a:lstStyle/>
          <a:p>
            <a:pPr lvl="1" algn="ctr">
              <a:lnSpc>
                <a:spcPct val="160000"/>
              </a:lnSpc>
              <a:spcBef>
                <a:spcPts val="1000"/>
              </a:spcBef>
            </a:pPr>
            <a:r>
              <a:rPr lang="en-IN" sz="2600" dirty="0">
                <a:solidFill>
                  <a:schemeClr val="bg1"/>
                </a:solidFill>
                <a:latin typeface="Bahnschrift"/>
              </a:rPr>
              <a:t>Respond And Recover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7268" y="2956740"/>
            <a:ext cx="3718662" cy="738664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274320" bIns="914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600" dirty="0">
                <a:solidFill>
                  <a:schemeClr val="bg1"/>
                </a:solidFill>
                <a:latin typeface="Bahnschrift"/>
              </a:rPr>
              <a:t>Identify And Detect 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6102" y="5243720"/>
            <a:ext cx="3800994" cy="738664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365760" bIns="914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600" dirty="0">
                <a:solidFill>
                  <a:schemeClr val="bg1"/>
                </a:solidFill>
                <a:latin typeface="Bahnschrift"/>
              </a:rPr>
              <a:t>Govern And Assure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0449" y="1833255"/>
            <a:ext cx="3972300" cy="738664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274320" bIns="914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600" dirty="0">
                <a:solidFill>
                  <a:schemeClr val="bg1"/>
                </a:solidFill>
                <a:latin typeface="Bahnschrift"/>
              </a:rPr>
              <a:t>Manage And Protect </a:t>
            </a:r>
          </a:p>
        </p:txBody>
      </p:sp>
    </p:spTree>
    <p:extLst>
      <p:ext uri="{BB962C8B-B14F-4D97-AF65-F5344CB8AC3E}">
        <p14:creationId xmlns:p14="http://schemas.microsoft.com/office/powerpoint/2010/main" val="205163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C5FF3-6E2B-4E89-9D9B-44E32DDDD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12012"/>
            <a:ext cx="8654246" cy="936917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E1531"/>
                </a:solidFill>
                <a:effectLst/>
                <a:latin typeface="poppins"/>
              </a:rPr>
              <a:t>Cyber resilience has grown to cover four main components: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396F83-A963-4A70-9265-31A0F14E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8442166" cy="1064870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effectLst/>
              </a:rPr>
            </a:br>
            <a:r>
              <a:rPr lang="en-US" sz="3600" i="0" dirty="0">
                <a:effectLst/>
                <a:latin typeface="Bahnschrift SemiBold"/>
              </a:rPr>
              <a:t>How Does Cyber Resilience Work?</a:t>
            </a:r>
            <a:br>
              <a:rPr lang="en-US" i="0" dirty="0">
                <a:effectLst/>
              </a:rPr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11780" y="4500363"/>
            <a:ext cx="4749638" cy="73731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274320" bIns="91440">
            <a:spAutoFit/>
          </a:bodyPr>
          <a:lstStyle/>
          <a:p>
            <a:pPr lvl="1" algn="ctr">
              <a:lnSpc>
                <a:spcPct val="16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  <a:latin typeface="Bahnschrift"/>
              </a:rPr>
              <a:t>Adaptability</a:t>
            </a:r>
            <a:endParaRPr lang="en-IN" sz="2600" dirty="0">
              <a:solidFill>
                <a:schemeClr val="bg1"/>
              </a:solidFill>
              <a:latin typeface="Bahnschrif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7268" y="3376878"/>
            <a:ext cx="3718662" cy="70500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274320" bIns="914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Bahnschrift"/>
              </a:rPr>
              <a:t>Recovery</a:t>
            </a:r>
            <a:endParaRPr lang="en-IN" sz="2600" dirty="0">
              <a:solidFill>
                <a:schemeClr val="bg1"/>
              </a:solidFill>
              <a:latin typeface="Bahnschrif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102" y="5663858"/>
            <a:ext cx="3800994" cy="70500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365760" bIns="914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Bahnschrift"/>
              </a:rPr>
              <a:t>Durability</a:t>
            </a:r>
            <a:endParaRPr lang="en-IN" sz="2600" dirty="0">
              <a:solidFill>
                <a:schemeClr val="bg1"/>
              </a:solidFill>
              <a:latin typeface="Bahnschrif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0449" y="2253393"/>
            <a:ext cx="3972300" cy="70500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Ins="274320" bIns="914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Bahnschrift"/>
              </a:rPr>
              <a:t>Threat Protection</a:t>
            </a:r>
            <a:endParaRPr lang="en-IN" sz="2600" dirty="0">
              <a:solidFill>
                <a:schemeClr val="bg1"/>
              </a:solidFill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338236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56C38-4AD5-4747-88D0-D8B89A137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69" r="21987"/>
          <a:stretch/>
        </p:blipFill>
        <p:spPr>
          <a:xfrm>
            <a:off x="512806" y="1521281"/>
            <a:ext cx="2333626" cy="2871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08120C-8699-43D8-BBB2-4662BAA1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49" y="0"/>
            <a:ext cx="8423631" cy="10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Threat Protection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E7124-49FD-4542-8E65-93D9A63F21F6}"/>
              </a:ext>
            </a:extLst>
          </p:cNvPr>
          <p:cNvSpPr/>
          <p:nvPr/>
        </p:nvSpPr>
        <p:spPr>
          <a:xfrm>
            <a:off x="3122908" y="2673622"/>
            <a:ext cx="2349328" cy="580768"/>
          </a:xfrm>
          <a:prstGeom prst="rect">
            <a:avLst/>
          </a:prstGeom>
          <a:solidFill>
            <a:srgbClr val="7030A0"/>
          </a:solidFill>
          <a:ln w="12700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/>
              </a:rPr>
              <a:t>Email Attacks</a:t>
            </a:r>
            <a:endParaRPr lang="en-IN" sz="2000" dirty="0">
              <a:latin typeface="Bahnschrif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A2363-80A5-41CF-A22B-67DFCCA4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32" y="1572327"/>
            <a:ext cx="2857500" cy="2857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83D57-3AA3-4279-BEFB-15D673CD0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7" t="2014" r="4447" b="79168"/>
          <a:stretch/>
        </p:blipFill>
        <p:spPr>
          <a:xfrm>
            <a:off x="500449" y="4720281"/>
            <a:ext cx="8143102" cy="19683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2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7E275E-1AAF-45AD-B7F0-A788AEB4D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74" t="3509" r="6753" b="3861"/>
          <a:stretch/>
        </p:blipFill>
        <p:spPr>
          <a:xfrm>
            <a:off x="518983" y="1618735"/>
            <a:ext cx="8155459" cy="34351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08120C-8699-43D8-BBB2-4662BAA1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0"/>
            <a:ext cx="8429810" cy="1064870"/>
          </a:xfrm>
        </p:spPr>
        <p:txBody>
          <a:bodyPr/>
          <a:lstStyle/>
          <a:p>
            <a:r>
              <a:rPr lang="en-US" dirty="0">
                <a:effectLst/>
                <a:latin typeface="Bahnschrift SemiBold"/>
              </a:rPr>
              <a:t>Threat Protection</a:t>
            </a:r>
            <a:endParaRPr lang="en-IN" dirty="0">
              <a:effectLst/>
              <a:latin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63CB2-7C8D-436C-8905-8B011D5BD73F}"/>
              </a:ext>
            </a:extLst>
          </p:cNvPr>
          <p:cNvSpPr txBox="1"/>
          <p:nvPr/>
        </p:nvSpPr>
        <p:spPr>
          <a:xfrm>
            <a:off x="3075802" y="5226706"/>
            <a:ext cx="3458718" cy="1218539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6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DNS authentication mechanisms</a:t>
            </a:r>
            <a:endParaRPr lang="en-IN" sz="2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69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08120C-8699-43D8-BBB2-4662BAA1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0"/>
            <a:ext cx="8445778" cy="10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Threat Protection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63CB2-7C8D-436C-8905-8B011D5BD73F}"/>
              </a:ext>
            </a:extLst>
          </p:cNvPr>
          <p:cNvSpPr txBox="1"/>
          <p:nvPr/>
        </p:nvSpPr>
        <p:spPr>
          <a:xfrm>
            <a:off x="2867597" y="5892338"/>
            <a:ext cx="3458718" cy="707886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Endpoint Detection and Response</a:t>
            </a:r>
            <a:endParaRPr lang="en-IN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69A770C-174E-48BF-8B3A-5D6033B50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643448" y="1602605"/>
            <a:ext cx="5869460" cy="39987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45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36CE52-09A2-4953-A0E8-EDC5E16D2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1" b="99600" l="10000" r="90000">
                        <a14:foregroundMark x1="53700" y1="12613" x2="55400" y2="1001"/>
                        <a14:foregroundMark x1="52600" y1="89590" x2="49900" y2="99199"/>
                        <a14:foregroundMark x1="49900" y1="99199" x2="49900" y2="99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5124" y="1841156"/>
            <a:ext cx="5890140" cy="40834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69E904-9925-4312-BF13-3269A967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Ransomware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1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69E904-9925-4312-BF13-3269A967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US" dirty="0">
                <a:effectLst/>
                <a:latin typeface="Bahnschrift SemiBold"/>
              </a:rPr>
              <a:t>Ransomware</a:t>
            </a:r>
            <a:endParaRPr lang="en-IN" dirty="0">
              <a:effectLst/>
              <a:latin typeface="Bahnschrift SemiBold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6B82FDD-E1D0-426E-9399-2AA63D727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36" y="1972454"/>
            <a:ext cx="5918728" cy="41194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058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221B6-A7E0-4890-8A57-FB287EACD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44" t="58962" r="34764"/>
          <a:stretch/>
        </p:blipFill>
        <p:spPr>
          <a:xfrm>
            <a:off x="1415979" y="2073150"/>
            <a:ext cx="6312042" cy="3584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5F6DA2-EAD3-4CDC-938B-06140E68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Adaptability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02AE2-93F6-46B2-B64B-88878A520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82372"/>
              </p:ext>
            </p:extLst>
          </p:nvPr>
        </p:nvGraphicFramePr>
        <p:xfrm>
          <a:off x="148068" y="1362075"/>
          <a:ext cx="8897078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79945BA-3B81-4E6E-9460-779C346E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8442166" cy="1064870"/>
          </a:xfrm>
        </p:spPr>
        <p:txBody>
          <a:bodyPr/>
          <a:lstStyle/>
          <a:p>
            <a:r>
              <a:rPr lang="en-US" dirty="0">
                <a:effectLst/>
                <a:latin typeface="Bahnschrift SemiBold"/>
              </a:rPr>
              <a:t>Security Approaches</a:t>
            </a:r>
            <a:endParaRPr lang="en-IN" dirty="0">
              <a:effectLst/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92405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33A997-7DA7-459D-94A7-6C87F41D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865" y="2794852"/>
            <a:ext cx="5980184" cy="1530041"/>
          </a:xfrm>
        </p:spPr>
        <p:txBody>
          <a:bodyPr rIns="27432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Bahnschrift"/>
              </a:rPr>
              <a:t>Capacity of organization </a:t>
            </a:r>
            <a:r>
              <a:rPr lang="en-US" sz="2800" b="0" i="0" dirty="0">
                <a:solidFill>
                  <a:srgbClr val="0E1531"/>
                </a:solidFill>
                <a:effectLst/>
                <a:latin typeface="Bahnschrift"/>
              </a:rPr>
              <a:t>to operate effectively after a cyberattack.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B7970-D071-47A2-9FEF-F2A4F1CF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8442166" cy="10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Durability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5" name="Rectangle 41"/>
          <p:cNvSpPr/>
          <p:nvPr/>
        </p:nvSpPr>
        <p:spPr>
          <a:xfrm>
            <a:off x="1411654" y="2792492"/>
            <a:ext cx="6410172" cy="1412875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33A997-7DA7-459D-94A7-6C87F41D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00" y="2831924"/>
            <a:ext cx="7314714" cy="2036668"/>
          </a:xfrm>
        </p:spPr>
        <p:txBody>
          <a:bodyPr rIns="27432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E1531"/>
                </a:solidFill>
                <a:latin typeface="Bahnschrift"/>
              </a:rPr>
              <a:t>D</a:t>
            </a:r>
            <a:r>
              <a:rPr lang="en-US" sz="2800" b="0" i="0" dirty="0">
                <a:solidFill>
                  <a:srgbClr val="0E1531"/>
                </a:solidFill>
                <a:effectLst/>
                <a:latin typeface="Bahnschrift"/>
              </a:rPr>
              <a:t>urability aspect will improve with the IT team’s daily updates and device enhancements.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B7970-D071-47A2-9FEF-F2A4F1CF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8442166" cy="1064870"/>
          </a:xfrm>
        </p:spPr>
        <p:txBody>
          <a:bodyPr/>
          <a:lstStyle/>
          <a:p>
            <a:r>
              <a:rPr lang="en-US" dirty="0">
                <a:effectLst/>
                <a:latin typeface="Bahnschrift SemiBold"/>
              </a:rPr>
              <a:t>Durability</a:t>
            </a:r>
            <a:endParaRPr lang="en-IN" dirty="0">
              <a:effectLst/>
              <a:latin typeface="Bahnschrift SemiBold"/>
            </a:endParaRPr>
          </a:p>
        </p:txBody>
      </p:sp>
      <p:sp>
        <p:nvSpPr>
          <p:cNvPr id="4" name="Rectangle 41"/>
          <p:cNvSpPr/>
          <p:nvPr/>
        </p:nvSpPr>
        <p:spPr>
          <a:xfrm>
            <a:off x="1203833" y="2841920"/>
            <a:ext cx="6628102" cy="2001929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6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33A997-7DA7-459D-94A7-6C87F41D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00" y="2211859"/>
            <a:ext cx="7314714" cy="3731741"/>
          </a:xfrm>
        </p:spPr>
        <p:txBody>
          <a:bodyPr rIns="274320"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E1531"/>
                </a:solidFill>
                <a:effectLst/>
                <a:latin typeface="Bahnschrift"/>
              </a:rPr>
              <a:t>Cyber resilience’s primary aim is to protect the entire business. As the consequences of a data breach can be technical, social, and financial, prioritizing cyber resilience by integrating business operations with IT is imperative for every business.</a:t>
            </a:r>
            <a:endParaRPr lang="en-IN" dirty="0">
              <a:latin typeface="Bahnschrif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B7970-D071-47A2-9FEF-F2A4F1CF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8442166" cy="10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Durability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4" name="Rectangle 41"/>
          <p:cNvSpPr/>
          <p:nvPr/>
        </p:nvSpPr>
        <p:spPr>
          <a:xfrm>
            <a:off x="926757" y="2285855"/>
            <a:ext cx="7129848" cy="3633031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46DDF-7044-478D-B2B5-8B744370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274320">
            <a:normAutofit fontScale="92500"/>
          </a:bodyPr>
          <a:lstStyle/>
          <a:p>
            <a:pPr marL="352425" indent="-352425" algn="just">
              <a:lnSpc>
                <a:spcPct val="150000"/>
              </a:lnSpc>
            </a:pPr>
            <a:r>
              <a:rPr lang="en-US" i="0" dirty="0">
                <a:solidFill>
                  <a:srgbClr val="222222"/>
                </a:solidFill>
                <a:effectLst/>
              </a:rPr>
              <a:t>To maintain the integrity of an organization</a:t>
            </a:r>
          </a:p>
          <a:p>
            <a:pPr marL="352425" indent="-352425"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Having regulatory and judicial specifications 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352425" indent="-352425"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Enhanced protection of the systems </a:t>
            </a:r>
          </a:p>
          <a:p>
            <a:pPr marL="352425" indent="-352425"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More trust in the customer and vendor ecosystem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352425" indent="-352425"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i="0" dirty="0">
                <a:solidFill>
                  <a:schemeClr val="bg1">
                    <a:lumMod val="75000"/>
                  </a:schemeClr>
                </a:solidFill>
                <a:effectLst/>
              </a:rPr>
              <a:t>Improving the work culture and the process from inside</a:t>
            </a:r>
          </a:p>
          <a:p>
            <a:pPr marL="352425" indent="-352425"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IN" i="0" dirty="0">
                <a:solidFill>
                  <a:schemeClr val="bg1">
                    <a:lumMod val="75000"/>
                  </a:schemeClr>
                </a:solidFill>
                <a:effectLst/>
              </a:rPr>
              <a:t>Reducing the losses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DF0A7-41AC-4B30-A6DD-BE0AA635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rmAutofit fontScale="90000"/>
          </a:bodyPr>
          <a:lstStyle/>
          <a:p>
            <a:br>
              <a:rPr lang="en-IN" i="0" dirty="0">
                <a:effectLst/>
              </a:rPr>
            </a:br>
            <a:r>
              <a:rPr lang="en-IN" sz="3600" i="0" dirty="0">
                <a:effectLst/>
                <a:latin typeface="Bahnschrift SemiBold"/>
              </a:rPr>
              <a:t>Why Cyber Resilience is Important?</a:t>
            </a:r>
            <a:br>
              <a:rPr lang="en-IN" i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513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46DDF-7044-478D-B2B5-8B744370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274320">
            <a:normAutofit fontScale="92500" lnSpcReduction="10000"/>
          </a:bodyPr>
          <a:lstStyle/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maintain the integrity of an organization</a:t>
            </a:r>
          </a:p>
          <a:p>
            <a:pPr marL="352425" indent="-352425" algn="just">
              <a:lnSpc>
                <a:spcPct val="150000"/>
              </a:lnSpc>
            </a:pPr>
            <a:r>
              <a:rPr lang="en-US" i="0" dirty="0">
                <a:solidFill>
                  <a:srgbClr val="222222"/>
                </a:solidFill>
                <a:effectLst/>
              </a:rPr>
              <a:t>Having regulatory and judicial specifications </a:t>
            </a:r>
            <a:endParaRPr lang="en-US" dirty="0">
              <a:solidFill>
                <a:srgbClr val="222222"/>
              </a:solidFill>
            </a:endParaRP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Enhanced protection of the systems 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More trust in the customer and vendor ecosystem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Improving the work culture and the process from inside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Reducing the losses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DF0A7-41AC-4B30-A6DD-BE0AA635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rmAutofit fontScale="90000"/>
          </a:bodyPr>
          <a:lstStyle/>
          <a:p>
            <a:br>
              <a:rPr lang="en-IN" i="0" dirty="0">
                <a:effectLst/>
              </a:rPr>
            </a:br>
            <a:r>
              <a:rPr lang="en-IN" sz="3600" i="0" dirty="0">
                <a:effectLst/>
                <a:latin typeface="Bahnschrift SemiBold"/>
              </a:rPr>
              <a:t>Why Cyber Resilience is Important?</a:t>
            </a:r>
            <a:br>
              <a:rPr lang="en-IN" i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48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46DDF-7044-478D-B2B5-8B744370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274320">
            <a:normAutofit fontScale="92500" lnSpcReduction="10000"/>
          </a:bodyPr>
          <a:lstStyle/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maintain the integrity of an organization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Having regulatory and judicial specifications </a:t>
            </a:r>
          </a:p>
          <a:p>
            <a:pPr marL="352425" indent="-352425" algn="just">
              <a:lnSpc>
                <a:spcPct val="150000"/>
              </a:lnSpc>
            </a:pPr>
            <a:r>
              <a:rPr lang="en-US" i="0" dirty="0">
                <a:solidFill>
                  <a:srgbClr val="222222"/>
                </a:solidFill>
                <a:effectLst/>
              </a:rPr>
              <a:t>Enhanced protection of the systems 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More trust in the customer and vendor ecosystem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Improving the work culture and the process from inside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Reducing the losses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DF0A7-41AC-4B30-A6DD-BE0AA635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rmAutofit fontScale="90000"/>
          </a:bodyPr>
          <a:lstStyle/>
          <a:p>
            <a:br>
              <a:rPr lang="en-IN" i="0" dirty="0">
                <a:effectLst/>
              </a:rPr>
            </a:br>
            <a:r>
              <a:rPr lang="en-IN" sz="3600" i="0" dirty="0">
                <a:effectLst/>
                <a:latin typeface="Bahnschrift SemiBold"/>
              </a:rPr>
              <a:t>Why Cyber Resilience is Important?</a:t>
            </a:r>
            <a:br>
              <a:rPr lang="en-IN" i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59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46DDF-7044-478D-B2B5-8B744370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274320">
            <a:normAutofit fontScale="92500" lnSpcReduction="10000"/>
          </a:bodyPr>
          <a:lstStyle/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maintain the integrity of an organization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Having regulatory and judicial specifications 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Enhanced protection of the systems </a:t>
            </a:r>
          </a:p>
          <a:p>
            <a:pPr marL="352425" indent="-352425" algn="just">
              <a:lnSpc>
                <a:spcPct val="150000"/>
              </a:lnSpc>
            </a:pPr>
            <a:r>
              <a:rPr lang="en-US" i="0" dirty="0">
                <a:solidFill>
                  <a:srgbClr val="222222"/>
                </a:solidFill>
                <a:effectLst/>
              </a:rPr>
              <a:t>More trust in the customer and vendor ecosystem</a:t>
            </a:r>
            <a:endParaRPr lang="en-US" dirty="0">
              <a:solidFill>
                <a:srgbClr val="222222"/>
              </a:solidFill>
            </a:endParaRP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Improving the work culture and the process from inside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IN" sz="3000" dirty="0">
                <a:solidFill>
                  <a:schemeClr val="bg1">
                    <a:lumMod val="75000"/>
                  </a:schemeClr>
                </a:solidFill>
              </a:rPr>
              <a:t>Reducing the losses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DF0A7-41AC-4B30-A6DD-BE0AA635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rmAutofit fontScale="90000"/>
          </a:bodyPr>
          <a:lstStyle/>
          <a:p>
            <a:br>
              <a:rPr lang="en-IN" i="0" dirty="0">
                <a:effectLst/>
              </a:rPr>
            </a:br>
            <a:r>
              <a:rPr lang="en-IN" sz="3600" i="0" dirty="0">
                <a:effectLst/>
                <a:latin typeface="Bahnschrift SemiBold"/>
              </a:rPr>
              <a:t>Why Cyber Resilience is Important?</a:t>
            </a:r>
            <a:br>
              <a:rPr lang="en-IN" i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41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46DDF-7044-478D-B2B5-8B744370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274320">
            <a:normAutofit fontScale="92500"/>
          </a:bodyPr>
          <a:lstStyle/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maintain the integrity of an organization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Having regulatory and judicial specifications 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Enhanced protection of the systems 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More trust in the customer and vendor ecosystem</a:t>
            </a:r>
          </a:p>
          <a:p>
            <a:pPr marL="352425" indent="-352425" algn="just">
              <a:lnSpc>
                <a:spcPct val="150000"/>
              </a:lnSpc>
            </a:pPr>
            <a:r>
              <a:rPr lang="en-US" i="0" dirty="0">
                <a:solidFill>
                  <a:srgbClr val="222222"/>
                </a:solidFill>
                <a:effectLst/>
              </a:rPr>
              <a:t>Improving the work culture and the process from inside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Reducing the losses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DF0A7-41AC-4B30-A6DD-BE0AA635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rmAutofit fontScale="90000"/>
          </a:bodyPr>
          <a:lstStyle/>
          <a:p>
            <a:br>
              <a:rPr lang="en-IN" i="0" dirty="0">
                <a:effectLst/>
              </a:rPr>
            </a:br>
            <a:r>
              <a:rPr lang="en-IN" sz="3600" i="0" dirty="0">
                <a:effectLst/>
                <a:latin typeface="Bahnschrift SemiBold"/>
              </a:rPr>
              <a:t>Why Cyber Resilience is Important?</a:t>
            </a:r>
            <a:br>
              <a:rPr lang="en-IN" i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937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46DDF-7044-478D-B2B5-8B744370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274320">
            <a:normAutofit fontScale="92500" lnSpcReduction="10000"/>
          </a:bodyPr>
          <a:lstStyle/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maintain the integrity of an organization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Having regulatory and judicial specifications 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Enhanced protection of the systems 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More trust in the customer and vendor ecosystem</a:t>
            </a:r>
          </a:p>
          <a:p>
            <a:pPr marL="352425" indent="-3524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Improving the work culture and the process from inside</a:t>
            </a:r>
          </a:p>
          <a:p>
            <a:pPr marL="352425" indent="-352425" algn="just">
              <a:lnSpc>
                <a:spcPct val="160000"/>
              </a:lnSpc>
              <a:buClr>
                <a:schemeClr val="tx1"/>
              </a:buClr>
            </a:pPr>
            <a:r>
              <a:rPr lang="en-IN" dirty="0"/>
              <a:t>Reducing the losses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DF0A7-41AC-4B30-A6DD-BE0AA635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rmAutofit fontScale="90000"/>
          </a:bodyPr>
          <a:lstStyle/>
          <a:p>
            <a:br>
              <a:rPr lang="en-IN" i="0" dirty="0">
                <a:effectLst/>
              </a:rPr>
            </a:br>
            <a:r>
              <a:rPr lang="en-IN" sz="3600" i="0" dirty="0">
                <a:effectLst/>
                <a:latin typeface="Bahnschrift SemiBold"/>
              </a:rPr>
              <a:t>Why Cyber Resilience is Important?</a:t>
            </a:r>
            <a:br>
              <a:rPr lang="en-IN" i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667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6E716C-FC3A-41CF-BA34-6077053E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Cybercrime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660BB-B060-496F-BBCB-818AC83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Autofit/>
          </a:bodyPr>
          <a:lstStyle/>
          <a:p>
            <a:br>
              <a:rPr lang="en-US" dirty="0">
                <a:effectLst/>
                <a:latin typeface="Bahnschrift SemiBold"/>
              </a:rPr>
            </a:br>
            <a:r>
              <a:rPr lang="en-US" dirty="0">
                <a:effectLst/>
                <a:latin typeface="Bahnschrift SemiBold"/>
              </a:rPr>
              <a:t>C</a:t>
            </a:r>
            <a:r>
              <a:rPr lang="en-US" b="0" i="0" dirty="0">
                <a:effectLst/>
                <a:latin typeface="Bahnschrift SemiBold"/>
              </a:rPr>
              <a:t>ommon Cyber Resilience Threats:</a:t>
            </a:r>
            <a:br>
              <a:rPr lang="en-US" b="0" i="0" dirty="0">
                <a:effectLst/>
                <a:latin typeface="Bahnschrift SemiBold"/>
              </a:rPr>
            </a:br>
            <a:endParaRPr lang="en-IN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4485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AF447-60FB-4ED5-95CE-1A19103D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00" y="1213157"/>
            <a:ext cx="7314714" cy="20737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effectLst/>
              </a:rPr>
              <a:t>Prevention generally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comes before protection </a:t>
            </a:r>
            <a:r>
              <a:rPr lang="en-US" b="0" i="0" dirty="0">
                <a:effectLst/>
              </a:rPr>
              <a:t>and is meant to prevent the threat before it occurs.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B57BC-D8AB-448B-933C-954F8859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8442166" cy="1064870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Bahnschrift SemiBold"/>
              </a:rPr>
              <a:t>Prevention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5FFDD-7DDF-414A-9A7A-7FD23F57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5" y="3385749"/>
            <a:ext cx="6746790" cy="31591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630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6E716C-FC3A-41CF-BA34-6077053E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Cybercrime</a:t>
            </a:r>
          </a:p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Cyber </a:t>
            </a:r>
            <a:r>
              <a:rPr lang="en-US" i="0" dirty="0">
                <a:solidFill>
                  <a:srgbClr val="FF0000"/>
                </a:solidFill>
                <a:effectLst/>
                <a:latin typeface="Bahnschrift"/>
              </a:rPr>
              <a:t>‘hacktivism’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660BB-B060-496F-BBCB-818AC83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Autofit/>
          </a:bodyPr>
          <a:lstStyle/>
          <a:p>
            <a:br>
              <a:rPr lang="en-US" dirty="0">
                <a:effectLst/>
                <a:latin typeface="Bahnschrift SemiBold"/>
              </a:rPr>
            </a:br>
            <a:r>
              <a:rPr lang="en-US" dirty="0">
                <a:effectLst/>
                <a:latin typeface="Bahnschrift SemiBold"/>
              </a:rPr>
              <a:t>C</a:t>
            </a:r>
            <a:r>
              <a:rPr lang="en-US" b="0" i="0" dirty="0">
                <a:effectLst/>
                <a:latin typeface="Bahnschrift SemiBold"/>
              </a:rPr>
              <a:t>ommon Cyber Resilience Threats:</a:t>
            </a:r>
            <a:br>
              <a:rPr lang="en-US" b="0" i="0" dirty="0">
                <a:effectLst/>
                <a:latin typeface="Bahnschrift SemiBold"/>
              </a:rPr>
            </a:br>
            <a:endParaRPr lang="en-IN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69315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6E716C-FC3A-41CF-BA34-6077053E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Cybercrime</a:t>
            </a:r>
          </a:p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Cyber </a:t>
            </a:r>
            <a:r>
              <a:rPr lang="en-US" i="0" dirty="0">
                <a:solidFill>
                  <a:srgbClr val="FF0000"/>
                </a:solidFill>
                <a:effectLst/>
                <a:latin typeface="Bahnschrift"/>
              </a:rPr>
              <a:t>‘</a:t>
            </a:r>
            <a:r>
              <a:rPr lang="en-US" i="0" dirty="0" err="1">
                <a:solidFill>
                  <a:srgbClr val="FF0000"/>
                </a:solidFill>
                <a:effectLst/>
                <a:latin typeface="Bahnschrift"/>
              </a:rPr>
              <a:t>hacktivism</a:t>
            </a:r>
            <a:r>
              <a:rPr lang="en-US" i="0" dirty="0">
                <a:solidFill>
                  <a:srgbClr val="FF0000"/>
                </a:solidFill>
                <a:effectLst/>
                <a:latin typeface="Bahnschrift"/>
              </a:rPr>
              <a:t>’</a:t>
            </a:r>
          </a:p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Cyber espionage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660BB-B060-496F-BBCB-818AC83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Autofit/>
          </a:bodyPr>
          <a:lstStyle/>
          <a:p>
            <a:br>
              <a:rPr lang="en-US" dirty="0">
                <a:effectLst/>
                <a:latin typeface="Bahnschrift SemiBold"/>
              </a:rPr>
            </a:br>
            <a:r>
              <a:rPr lang="en-US" dirty="0">
                <a:effectLst/>
                <a:latin typeface="Bahnschrift SemiBold"/>
              </a:rPr>
              <a:t>C</a:t>
            </a:r>
            <a:r>
              <a:rPr lang="en-US" b="0" i="0" dirty="0">
                <a:effectLst/>
                <a:latin typeface="Bahnschrift SemiBold"/>
              </a:rPr>
              <a:t>ommon Cyber Resilience Threats:</a:t>
            </a:r>
            <a:br>
              <a:rPr lang="en-US" b="0" i="0" dirty="0">
                <a:effectLst/>
                <a:latin typeface="Bahnschrift SemiBold"/>
              </a:rPr>
            </a:br>
            <a:endParaRPr lang="en-IN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4499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6E716C-FC3A-41CF-BA34-6077053E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Cybercrime</a:t>
            </a:r>
          </a:p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Cyber </a:t>
            </a:r>
            <a:r>
              <a:rPr lang="en-US" i="0" dirty="0">
                <a:solidFill>
                  <a:srgbClr val="FF0000"/>
                </a:solidFill>
                <a:effectLst/>
                <a:latin typeface="Bahnschrift"/>
              </a:rPr>
              <a:t>‘</a:t>
            </a:r>
            <a:r>
              <a:rPr lang="en-US" i="0" dirty="0" err="1">
                <a:solidFill>
                  <a:srgbClr val="FF0000"/>
                </a:solidFill>
                <a:effectLst/>
                <a:latin typeface="Bahnschrift"/>
              </a:rPr>
              <a:t>hacktivism</a:t>
            </a:r>
            <a:r>
              <a:rPr lang="en-US" i="0" dirty="0">
                <a:solidFill>
                  <a:srgbClr val="FF0000"/>
                </a:solidFill>
                <a:effectLst/>
                <a:latin typeface="Bahnschrift"/>
              </a:rPr>
              <a:t>’</a:t>
            </a:r>
          </a:p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Cyber espionage</a:t>
            </a:r>
          </a:p>
          <a:p>
            <a:pPr marL="352425" indent="-3524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13131"/>
                </a:solidFill>
                <a:effectLst/>
                <a:latin typeface="Bahnschrift"/>
              </a:rPr>
              <a:t>Business continuity management. </a:t>
            </a:r>
            <a:endParaRPr lang="en-IN" dirty="0">
              <a:latin typeface="Bahnschrif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660BB-B060-496F-BBCB-818AC83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Autofit/>
          </a:bodyPr>
          <a:lstStyle/>
          <a:p>
            <a:br>
              <a:rPr lang="en-US" dirty="0">
                <a:effectLst/>
                <a:latin typeface="Bahnschrift SemiBold"/>
              </a:rPr>
            </a:br>
            <a:r>
              <a:rPr lang="en-US" dirty="0">
                <a:effectLst/>
                <a:latin typeface="Bahnschrift SemiBold"/>
              </a:rPr>
              <a:t>C</a:t>
            </a:r>
            <a:r>
              <a:rPr lang="en-US" b="0" i="0" dirty="0">
                <a:effectLst/>
                <a:latin typeface="Bahnschrift SemiBold"/>
              </a:rPr>
              <a:t>ommon Cyber Resilience Threats:</a:t>
            </a:r>
            <a:br>
              <a:rPr lang="en-US" b="0" i="0" dirty="0">
                <a:effectLst/>
                <a:latin typeface="Bahnschrift SemiBold"/>
              </a:rPr>
            </a:br>
            <a:endParaRPr lang="en-IN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66423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AF447-60FB-4ED5-95CE-1A19103D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57" y="1361440"/>
            <a:ext cx="7290000" cy="2110809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effectLst/>
              </a:rPr>
              <a:t>An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example</a:t>
            </a:r>
            <a:r>
              <a:rPr lang="en-US" b="0" i="0" dirty="0">
                <a:effectLst/>
              </a:rPr>
              <a:t> of prevention for business security includes a set of rules or reminders about </a:t>
            </a:r>
            <a:r>
              <a:rPr lang="en-US" b="0" i="0" strike="noStrike" dirty="0">
                <a:effectLst/>
              </a:rPr>
              <a:t>best safety practices for cyber security</a:t>
            </a:r>
            <a:r>
              <a:rPr lang="en-US" b="0" i="0" dirty="0">
                <a:effectLst/>
              </a:rPr>
              <a:t>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B57BC-D8AB-448B-933C-954F8859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Bahnschrift SemiBold"/>
              </a:rPr>
              <a:t>Prevention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AB685-549F-4EA1-B0D8-BAF86FC4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92" y="3422822"/>
            <a:ext cx="7479562" cy="3193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07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008B9-2EA6-4F57-B152-5F7C0137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455" y="2485903"/>
            <a:ext cx="7141718" cy="245217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effectLst/>
              </a:rPr>
              <a:t>To prevent a security threat means to reduce risk. Consider implementing some </a:t>
            </a:r>
            <a:r>
              <a:rPr lang="en-US" b="0" i="0" u="none" strike="noStrike" dirty="0">
                <a:effectLst/>
              </a:rPr>
              <a:t>prevention strategies</a:t>
            </a:r>
            <a:r>
              <a:rPr lang="en-US" b="0" i="0" dirty="0">
                <a:effectLst/>
              </a:rPr>
              <a:t> into your business security plan to minimize threats.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7F5C62-7AA1-430A-97D7-77A11F4C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IN" dirty="0">
                <a:effectLst/>
                <a:latin typeface="Bahnschrift SemiBold" panose="020B0502040204020203" pitchFamily="34" charset="0"/>
              </a:rPr>
              <a:t>How to prevent security threats?</a:t>
            </a:r>
          </a:p>
        </p:txBody>
      </p:sp>
      <p:sp>
        <p:nvSpPr>
          <p:cNvPr id="11" name="Rectangle 41"/>
          <p:cNvSpPr/>
          <p:nvPr/>
        </p:nvSpPr>
        <p:spPr>
          <a:xfrm>
            <a:off x="1152163" y="2446638"/>
            <a:ext cx="7028010" cy="2421924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F5C62-7AA1-430A-97D7-77A11F4C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effectLst/>
                <a:latin typeface="Bahnschrift SemiBold" panose="020B0502040204020203" pitchFamily="34" charset="0"/>
              </a:rPr>
              <a:t>How to prevent security threats?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73144" y="4106899"/>
            <a:ext cx="4626909" cy="827919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Ins="274320" bIns="91440">
            <a:spAutoFit/>
          </a:bodyPr>
          <a:lstStyle/>
          <a:p>
            <a:pPr lvl="1" algn="ctr">
              <a:lnSpc>
                <a:spcPct val="16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  <a:latin typeface="Bahnschrift"/>
              </a:rPr>
              <a:t>Cyber Security Policies.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2742" y="2970077"/>
            <a:ext cx="3347712" cy="827919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Ins="274320" bIns="91440">
            <a:spAutoFit/>
          </a:bodyPr>
          <a:lstStyle/>
          <a:p>
            <a:pPr lvl="1" algn="ctr">
              <a:lnSpc>
                <a:spcPct val="16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  <a:latin typeface="Bahnschrift"/>
              </a:rPr>
              <a:t>Access Control.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6156" y="5243720"/>
            <a:ext cx="4400885" cy="827919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Ins="365760" bIns="91440">
            <a:spAutoFit/>
          </a:bodyPr>
          <a:lstStyle/>
          <a:p>
            <a:pPr lvl="1" algn="ctr">
              <a:lnSpc>
                <a:spcPct val="16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  <a:latin typeface="Bahnschrift"/>
              </a:rPr>
              <a:t>Secure Your Network.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2742" y="1833255"/>
            <a:ext cx="3307060" cy="827919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Ins="274320" bIns="91440">
            <a:spAutoFit/>
          </a:bodyPr>
          <a:lstStyle/>
          <a:p>
            <a:pPr lvl="1" algn="ctr">
              <a:lnSpc>
                <a:spcPct val="16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  <a:latin typeface="Bahnschrift"/>
              </a:rPr>
              <a:t>Security Audits.</a:t>
            </a:r>
          </a:p>
        </p:txBody>
      </p:sp>
    </p:spTree>
    <p:extLst>
      <p:ext uri="{BB962C8B-B14F-4D97-AF65-F5344CB8AC3E}">
        <p14:creationId xmlns:p14="http://schemas.microsoft.com/office/powerpoint/2010/main" val="360419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B94C9E-6119-49F6-AF80-F3FFC657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57" y="2621855"/>
            <a:ext cx="7290000" cy="1579468"/>
          </a:xfrm>
        </p:spPr>
        <p:txBody>
          <a:bodyPr rIns="274320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effectLst/>
              </a:rPr>
              <a:t>Protection is the next step and usually takes over if prevention fails.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FB00A-9398-4212-B385-C689FCC6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IN" dirty="0">
                <a:effectLst/>
                <a:latin typeface="Bahnschrift SemiBold"/>
              </a:rPr>
              <a:t>Protection</a:t>
            </a:r>
          </a:p>
        </p:txBody>
      </p:sp>
      <p:sp>
        <p:nvSpPr>
          <p:cNvPr id="4" name="Rectangle 41"/>
          <p:cNvSpPr/>
          <p:nvPr/>
        </p:nvSpPr>
        <p:spPr>
          <a:xfrm>
            <a:off x="1352117" y="2619487"/>
            <a:ext cx="6628102" cy="1412875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B94C9E-6119-49F6-AF80-F3FFC657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57" y="2646568"/>
            <a:ext cx="7290000" cy="2086095"/>
          </a:xfrm>
        </p:spPr>
        <p:txBody>
          <a:bodyPr rIns="274320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effectLst/>
              </a:rPr>
              <a:t>Protection is a combination of </a:t>
            </a:r>
            <a:r>
              <a:rPr lang="en-US" b="0" i="0" u="none" strike="noStrike" dirty="0">
                <a:effectLst/>
              </a:rPr>
              <a:t>security equipment</a:t>
            </a:r>
            <a:r>
              <a:rPr lang="en-US" b="0" i="0" dirty="0">
                <a:effectLst/>
              </a:rPr>
              <a:t> and safety procedures used to defend against and eliminate threats.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FB00A-9398-4212-B385-C689FCC6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0"/>
            <a:ext cx="8454523" cy="1064870"/>
          </a:xfrm>
        </p:spPr>
        <p:txBody>
          <a:bodyPr/>
          <a:lstStyle/>
          <a:p>
            <a:r>
              <a:rPr lang="en-IN" dirty="0">
                <a:effectLst/>
                <a:latin typeface="Bahnschrift SemiBold"/>
              </a:rPr>
              <a:t>Protection</a:t>
            </a:r>
          </a:p>
        </p:txBody>
      </p:sp>
      <p:sp>
        <p:nvSpPr>
          <p:cNvPr id="4" name="Rectangle 41"/>
          <p:cNvSpPr/>
          <p:nvPr/>
        </p:nvSpPr>
        <p:spPr>
          <a:xfrm>
            <a:off x="1028595" y="2669059"/>
            <a:ext cx="6953870" cy="2075792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750</Words>
  <Application>Microsoft Office PowerPoint</Application>
  <PresentationFormat>On-screen Show (4:3)</PresentationFormat>
  <Paragraphs>122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Bahnschrift</vt:lpstr>
      <vt:lpstr>Bahnschrift SemiBold</vt:lpstr>
      <vt:lpstr>Calibri</vt:lpstr>
      <vt:lpstr>Calibri Light</vt:lpstr>
      <vt:lpstr>poppins</vt:lpstr>
      <vt:lpstr>Times New Roman</vt:lpstr>
      <vt:lpstr>Wingdings</vt:lpstr>
      <vt:lpstr>Office Theme</vt:lpstr>
      <vt:lpstr>PowerPoint Presentation</vt:lpstr>
      <vt:lpstr>PowerPoint Presentation</vt:lpstr>
      <vt:lpstr>Security Approaches</vt:lpstr>
      <vt:lpstr>Prevention</vt:lpstr>
      <vt:lpstr>Prevention</vt:lpstr>
      <vt:lpstr>How to prevent security threats?</vt:lpstr>
      <vt:lpstr>How to prevent security threats?</vt:lpstr>
      <vt:lpstr>Protection</vt:lpstr>
      <vt:lpstr>Protection</vt:lpstr>
      <vt:lpstr>Examples of Quality Protection</vt:lpstr>
      <vt:lpstr>Prevention</vt:lpstr>
      <vt:lpstr> How to Protect Against Security Threats </vt:lpstr>
      <vt:lpstr>Install Alarm</vt:lpstr>
      <vt:lpstr>Video Surveillance </vt:lpstr>
      <vt:lpstr>Monitoring Centre</vt:lpstr>
      <vt:lpstr>Water Leak Detection</vt:lpstr>
      <vt:lpstr>Smoke Detector</vt:lpstr>
      <vt:lpstr>Carbon Monoxide Detectors </vt:lpstr>
      <vt:lpstr> Cyber Resilience </vt:lpstr>
      <vt:lpstr> Cyber Resilience </vt:lpstr>
      <vt:lpstr> Cyber Resilience </vt:lpstr>
      <vt:lpstr> Four Cyber Resilience Elements? </vt:lpstr>
      <vt:lpstr> How Does Cyber Resilience Work? </vt:lpstr>
      <vt:lpstr>Threat Protection</vt:lpstr>
      <vt:lpstr>Threat Protection</vt:lpstr>
      <vt:lpstr>Threat Protection</vt:lpstr>
      <vt:lpstr>Ransomware</vt:lpstr>
      <vt:lpstr>Ransomware</vt:lpstr>
      <vt:lpstr>Adaptability</vt:lpstr>
      <vt:lpstr>Durability</vt:lpstr>
      <vt:lpstr>Durability</vt:lpstr>
      <vt:lpstr>Durability</vt:lpstr>
      <vt:lpstr> Why Cyber Resilience is Important? </vt:lpstr>
      <vt:lpstr> Why Cyber Resilience is Important? </vt:lpstr>
      <vt:lpstr> Why Cyber Resilience is Important? </vt:lpstr>
      <vt:lpstr> Why Cyber Resilience is Important? </vt:lpstr>
      <vt:lpstr> Why Cyber Resilience is Important? </vt:lpstr>
      <vt:lpstr> Why Cyber Resilience is Important? </vt:lpstr>
      <vt:lpstr> Common Cyber Resilience Threats: </vt:lpstr>
      <vt:lpstr> Common Cyber Resilience Threats: </vt:lpstr>
      <vt:lpstr> Common Cyber Resilience Threats: </vt:lpstr>
      <vt:lpstr> Common Cyber Resilience Threats: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168</cp:revision>
  <dcterms:created xsi:type="dcterms:W3CDTF">2020-12-01T08:07:04Z</dcterms:created>
  <dcterms:modified xsi:type="dcterms:W3CDTF">2021-02-11T08:41:55Z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1004343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