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qMwbnem9NODjnMi0amFCtCup0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9CB571-9083-4232-B940-ABFB6339AD4B}">
  <a:tblStyle styleId="{FE9CB571-9083-4232-B940-ABFB6339AD4B}" styleName="Table_0">
    <a:wholeTbl>
      <a:tcTxStyle b="off" i="off">
        <a:font>
          <a:latin typeface="Bahnschrift"/>
          <a:ea typeface="Bahnschrift"/>
          <a:cs typeface="Bahnschrif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Bahnschrift"/>
          <a:ea typeface="Bahnschrift"/>
          <a:cs typeface="Bahnschrift"/>
        </a:font>
        <a:schemeClr val="lt1"/>
      </a:tcTxStyle>
      <a:tcStyle>
        <a:tcBdr/>
        <a:fill>
          <a:solidFill>
            <a:schemeClr val="accent1"/>
          </a:solidFill>
        </a:fill>
      </a:tcStyle>
    </a:lastCol>
    <a:firstCol>
      <a:tcTxStyle b="on" i="off">
        <a:font>
          <a:latin typeface="Bahnschrift"/>
          <a:ea typeface="Bahnschrift"/>
          <a:cs typeface="Bahnschrift"/>
        </a:font>
        <a:schemeClr val="lt1"/>
      </a:tcTxStyle>
      <a:tcStyle>
        <a:tcBdr/>
        <a:fill>
          <a:solidFill>
            <a:schemeClr val="accent1"/>
          </a:solidFill>
        </a:fill>
      </a:tcStyle>
    </a:firstCol>
    <a:lastRow>
      <a:tcTxStyle b="on" i="off">
        <a:font>
          <a:latin typeface="Bahnschrift"/>
          <a:ea typeface="Bahnschrift"/>
          <a:cs typeface="Bahnschrif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Bahnschrift"/>
          <a:ea typeface="Bahnschrift"/>
          <a:cs typeface="Bahnschrif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43"/>
  </p:normalViewPr>
  <p:slideViewPr>
    <p:cSldViewPr snapToGrid="0">
      <p:cViewPr varScale="1">
        <p:scale>
          <a:sx n="105" d="100"/>
          <a:sy n="105" d="100"/>
        </p:scale>
        <p:origin x="1848"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9" name="Google Shape;349;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pic>
        <p:nvPicPr>
          <p:cNvPr id="12" name="Google Shape;12;p48"/>
          <p:cNvPicPr preferRelativeResize="0"/>
          <p:nvPr/>
        </p:nvPicPr>
        <p:blipFill rotWithShape="1">
          <a:blip r:embed="rId2">
            <a:alphaModFix/>
          </a:blip>
          <a:srcRect l="32639" b="10741"/>
          <a:stretch/>
        </p:blipFill>
        <p:spPr>
          <a:xfrm>
            <a:off x="0" y="736600"/>
            <a:ext cx="8320088" cy="6121400"/>
          </a:xfrm>
          <a:prstGeom prst="rect">
            <a:avLst/>
          </a:prstGeom>
          <a:noFill/>
          <a:ln>
            <a:noFill/>
          </a:ln>
        </p:spPr>
      </p:pic>
      <p:sp>
        <p:nvSpPr>
          <p:cNvPr id="13" name="Google Shape;13;p48"/>
          <p:cNvSpPr/>
          <p:nvPr/>
        </p:nvSpPr>
        <p:spPr>
          <a:xfrm>
            <a:off x="0" y="0"/>
            <a:ext cx="9144000" cy="6858000"/>
          </a:xfrm>
          <a:prstGeom prst="rect">
            <a:avLst/>
          </a:prstGeom>
          <a:gradFill>
            <a:gsLst>
              <a:gs pos="0">
                <a:srgbClr val="000000">
                  <a:alpha val="0"/>
                </a:srgbClr>
              </a:gs>
              <a:gs pos="75000">
                <a:srgbClr val="39393A">
                  <a:alpha val="81960"/>
                </a:srgbClr>
              </a:gs>
              <a:gs pos="100000">
                <a:schemeClr val="dk1"/>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48"/>
          <p:cNvSpPr/>
          <p:nvPr/>
        </p:nvSpPr>
        <p:spPr>
          <a:xfrm>
            <a:off x="4078288" y="5299075"/>
            <a:ext cx="4864100" cy="822325"/>
          </a:xfrm>
          <a:prstGeom prst="parallelogram">
            <a:avLst>
              <a:gd name="adj" fmla="val 25000"/>
            </a:avLst>
          </a:prstGeom>
          <a:solidFill>
            <a:srgbClr val="01141A"/>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15;p48"/>
          <p:cNvSpPr/>
          <p:nvPr/>
        </p:nvSpPr>
        <p:spPr>
          <a:xfrm>
            <a:off x="5692775" y="5929313"/>
            <a:ext cx="212725" cy="501650"/>
          </a:xfrm>
          <a:prstGeom prst="parallelogram">
            <a:avLst>
              <a:gd name="adj" fmla="val 55247"/>
            </a:avLst>
          </a:prstGeom>
          <a:solidFill>
            <a:srgbClr val="00D4A2"/>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 name="Google Shape;16;p48"/>
          <p:cNvSpPr/>
          <p:nvPr/>
        </p:nvSpPr>
        <p:spPr>
          <a:xfrm>
            <a:off x="5480050" y="5929313"/>
            <a:ext cx="212725" cy="501650"/>
          </a:xfrm>
          <a:prstGeom prst="parallelogram">
            <a:avLst>
              <a:gd name="adj" fmla="val 55247"/>
            </a:avLst>
          </a:prstGeom>
          <a:solidFill>
            <a:srgbClr val="00D4A2"/>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48"/>
          <p:cNvSpPr/>
          <p:nvPr/>
        </p:nvSpPr>
        <p:spPr>
          <a:xfrm>
            <a:off x="5275263" y="5929313"/>
            <a:ext cx="212725" cy="501650"/>
          </a:xfrm>
          <a:prstGeom prst="parallelogram">
            <a:avLst>
              <a:gd name="adj" fmla="val 55247"/>
            </a:avLst>
          </a:prstGeom>
          <a:solidFill>
            <a:srgbClr val="00D4A2"/>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48"/>
          <p:cNvSpPr/>
          <p:nvPr/>
        </p:nvSpPr>
        <p:spPr>
          <a:xfrm>
            <a:off x="5888038" y="5929313"/>
            <a:ext cx="2790825" cy="501650"/>
          </a:xfrm>
          <a:prstGeom prst="parallelogram">
            <a:avLst>
              <a:gd name="adj" fmla="val 25000"/>
            </a:avLst>
          </a:prstGeom>
          <a:solidFill>
            <a:srgbClr val="00D4A2"/>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48"/>
          <p:cNvSpPr txBox="1"/>
          <p:nvPr/>
        </p:nvSpPr>
        <p:spPr>
          <a:xfrm>
            <a:off x="4535488" y="5308600"/>
            <a:ext cx="2703512" cy="620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00D4A2"/>
                </a:solidFill>
                <a:latin typeface="Arial"/>
                <a:ea typeface="Arial"/>
                <a:cs typeface="Arial"/>
                <a:sym typeface="Arial"/>
              </a:rPr>
              <a:t>Dr. Divya</a:t>
            </a:r>
            <a:endParaRPr sz="3200" b="1" i="0" u="none" strike="noStrike" cap="none">
              <a:solidFill>
                <a:srgbClr val="00D4A2"/>
              </a:solidFill>
              <a:latin typeface="Arial"/>
              <a:ea typeface="Arial"/>
              <a:cs typeface="Arial"/>
              <a:sym typeface="Arial"/>
            </a:endParaRPr>
          </a:p>
        </p:txBody>
      </p:sp>
      <p:sp>
        <p:nvSpPr>
          <p:cNvPr id="20" name="Google Shape;20;p48"/>
          <p:cNvSpPr txBox="1"/>
          <p:nvPr/>
        </p:nvSpPr>
        <p:spPr>
          <a:xfrm>
            <a:off x="6011863" y="5929313"/>
            <a:ext cx="2667000" cy="501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0" u="none" strike="noStrike" cap="none">
                <a:solidFill>
                  <a:srgbClr val="00203F"/>
                </a:solidFill>
                <a:latin typeface="Arial"/>
                <a:ea typeface="Arial"/>
                <a:cs typeface="Arial"/>
                <a:sym typeface="Arial"/>
              </a:rPr>
              <a:t>Assistant Professor</a:t>
            </a:r>
            <a:endParaRPr/>
          </a:p>
        </p:txBody>
      </p:sp>
      <p:sp>
        <p:nvSpPr>
          <p:cNvPr id="21" name="Google Shape;21;p48"/>
          <p:cNvSpPr/>
          <p:nvPr/>
        </p:nvSpPr>
        <p:spPr>
          <a:xfrm>
            <a:off x="382588" y="411163"/>
            <a:ext cx="2662237" cy="1322387"/>
          </a:xfrm>
          <a:prstGeom prst="homePlate">
            <a:avLst>
              <a:gd name="adj" fmla="val 50000"/>
            </a:avLst>
          </a:prstGeom>
          <a:solidFill>
            <a:srgbClr val="ABF1CF"/>
          </a:solidFill>
          <a:ln w="12700" cap="flat" cmpd="sng">
            <a:solidFill>
              <a:srgbClr val="00203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0" rIns="91425" bIns="45700" anchor="ctr" anchorCtr="0">
            <a:noAutofit/>
          </a:bodyPr>
          <a:lstStyle/>
          <a:p>
            <a:pPr marL="0" marR="0" lvl="0" indent="0" algn="ctr" rtl="0">
              <a:spcBef>
                <a:spcPts val="0"/>
              </a:spcBef>
              <a:spcAft>
                <a:spcPts val="0"/>
              </a:spcAft>
              <a:buNone/>
            </a:pPr>
            <a:r>
              <a:rPr lang="en-US" sz="4000" b="1" i="0" u="none" strike="noStrike" cap="none">
                <a:solidFill>
                  <a:srgbClr val="00203F"/>
                </a:solidFill>
                <a:latin typeface="Arial"/>
                <a:ea typeface="Arial"/>
                <a:cs typeface="Arial"/>
                <a:sym typeface="Arial"/>
              </a:rPr>
              <a:t>ECAP448</a:t>
            </a:r>
            <a:endParaRPr/>
          </a:p>
        </p:txBody>
      </p:sp>
      <p:sp>
        <p:nvSpPr>
          <p:cNvPr id="22" name="Google Shape;22;p48"/>
          <p:cNvSpPr txBox="1">
            <a:spLocks noGrp="1"/>
          </p:cNvSpPr>
          <p:nvPr>
            <p:ph type="body" idx="1"/>
          </p:nvPr>
        </p:nvSpPr>
        <p:spPr>
          <a:xfrm>
            <a:off x="2359044" y="426286"/>
            <a:ext cx="6084514" cy="1292661"/>
          </a:xfrm>
          <a:prstGeom prst="rect">
            <a:avLst/>
          </a:prstGeom>
          <a:solidFill>
            <a:srgbClr val="00203F"/>
          </a:solidFill>
          <a:ln w="9525" cap="flat" cmpd="sng">
            <a:solidFill>
              <a:srgbClr val="ABF1CF"/>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ABF1CF"/>
              </a:buClr>
              <a:buSzPts val="3400"/>
              <a:buNone/>
              <a:defRPr sz="3400" cap="small">
                <a:solidFill>
                  <a:srgbClr val="ABF1C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5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5" name="Google Shape;65;p5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6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6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2" name="Google Shape;72;p6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6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6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6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9" name="Google Shape;79;p61"/>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0" name="Google Shape;80;p6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6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6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6" name="Google Shape;86;p6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6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6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63"/>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2" name="Google Shape;92;p63"/>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6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6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6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arning Outcome" type="obj">
  <p:cSld name="OBJECT">
    <p:spTree>
      <p:nvGrpSpPr>
        <p:cNvPr id="1" name="Shape 23"/>
        <p:cNvGrpSpPr/>
        <p:nvPr/>
      </p:nvGrpSpPr>
      <p:grpSpPr>
        <a:xfrm>
          <a:off x="0" y="0"/>
          <a:ext cx="0" cy="0"/>
          <a:chOff x="0" y="0"/>
          <a:chExt cx="0" cy="0"/>
        </a:xfrm>
      </p:grpSpPr>
      <p:sp>
        <p:nvSpPr>
          <p:cNvPr id="24" name="Google Shape;24;p49"/>
          <p:cNvSpPr/>
          <p:nvPr/>
        </p:nvSpPr>
        <p:spPr>
          <a:xfrm>
            <a:off x="0" y="0"/>
            <a:ext cx="9144000" cy="2171700"/>
          </a:xfrm>
          <a:prstGeom prst="rect">
            <a:avLst/>
          </a:prstGeom>
          <a:gradFill>
            <a:gsLst>
              <a:gs pos="0">
                <a:srgbClr val="ABF1CF"/>
              </a:gs>
              <a:gs pos="46000">
                <a:srgbClr val="00203F">
                  <a:alpha val="94901"/>
                </a:srgbClr>
              </a:gs>
              <a:gs pos="100000">
                <a:srgbClr val="00203F"/>
              </a:gs>
            </a:gsLst>
            <a:lin ang="108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 name="Google Shape;25;p49" descr="Bullseye outline"/>
          <p:cNvPicPr preferRelativeResize="0"/>
          <p:nvPr/>
        </p:nvPicPr>
        <p:blipFill rotWithShape="1">
          <a:blip r:embed="rId2">
            <a:alphaModFix/>
          </a:blip>
          <a:srcRect/>
          <a:stretch/>
        </p:blipFill>
        <p:spPr>
          <a:xfrm>
            <a:off x="7486650" y="333375"/>
            <a:ext cx="1504950" cy="1504950"/>
          </a:xfrm>
          <a:prstGeom prst="rect">
            <a:avLst/>
          </a:prstGeom>
          <a:noFill/>
          <a:ln>
            <a:noFill/>
          </a:ln>
          <a:effectLst>
            <a:outerShdw blurRad="50800" dist="38100" dir="2700000" algn="tl" rotWithShape="0">
              <a:srgbClr val="000000">
                <a:alpha val="40000"/>
              </a:srgbClr>
            </a:outerShdw>
          </a:effectLst>
        </p:spPr>
      </p:pic>
      <p:sp>
        <p:nvSpPr>
          <p:cNvPr id="26" name="Google Shape;26;p49"/>
          <p:cNvSpPr txBox="1"/>
          <p:nvPr/>
        </p:nvSpPr>
        <p:spPr>
          <a:xfrm>
            <a:off x="628650" y="2243138"/>
            <a:ext cx="7315200"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rgbClr val="00203F"/>
                </a:solidFill>
                <a:latin typeface="Arial"/>
                <a:ea typeface="Arial"/>
                <a:cs typeface="Arial"/>
                <a:sym typeface="Arial"/>
              </a:rPr>
              <a:t>After this lecture, you will be able to</a:t>
            </a:r>
            <a:endParaRPr/>
          </a:p>
        </p:txBody>
      </p:sp>
      <p:sp>
        <p:nvSpPr>
          <p:cNvPr id="27" name="Google Shape;27;p49"/>
          <p:cNvSpPr txBox="1">
            <a:spLocks noGrp="1"/>
          </p:cNvSpPr>
          <p:nvPr>
            <p:ph type="title"/>
          </p:nvPr>
        </p:nvSpPr>
        <p:spPr>
          <a:xfrm>
            <a:off x="628650" y="0"/>
            <a:ext cx="3600450" cy="2171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8" name="Google Shape;28;p49"/>
          <p:cNvSpPr txBox="1">
            <a:spLocks noGrp="1"/>
          </p:cNvSpPr>
          <p:nvPr>
            <p:ph type="body" idx="1"/>
          </p:nvPr>
        </p:nvSpPr>
        <p:spPr>
          <a:xfrm>
            <a:off x="1200148" y="2809874"/>
            <a:ext cx="7315201" cy="3819525"/>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3F"/>
              </a:buClr>
              <a:buSzPts val="2800"/>
              <a:buChar char="•"/>
              <a:defRPr/>
            </a:lvl1pPr>
            <a:lvl2pPr marL="914400" lvl="1" indent="-381000" algn="l">
              <a:lnSpc>
                <a:spcPct val="90000"/>
              </a:lnSpc>
              <a:spcBef>
                <a:spcPts val="500"/>
              </a:spcBef>
              <a:spcAft>
                <a:spcPts val="0"/>
              </a:spcAft>
              <a:buClr>
                <a:srgbClr val="00203F"/>
              </a:buClr>
              <a:buSzPts val="2400"/>
              <a:buChar char="•"/>
              <a:defRPr/>
            </a:lvl2pPr>
            <a:lvl3pPr marL="1371600" lvl="2" indent="-355600" algn="l">
              <a:lnSpc>
                <a:spcPct val="90000"/>
              </a:lnSpc>
              <a:spcBef>
                <a:spcPts val="500"/>
              </a:spcBef>
              <a:spcAft>
                <a:spcPts val="0"/>
              </a:spcAft>
              <a:buClr>
                <a:srgbClr val="00203F"/>
              </a:buClr>
              <a:buSzPts val="2000"/>
              <a:buChar char="•"/>
              <a:defRPr/>
            </a:lvl3pPr>
            <a:lvl4pPr marL="1828800" lvl="3" indent="-342900" algn="l">
              <a:lnSpc>
                <a:spcPct val="90000"/>
              </a:lnSpc>
              <a:spcBef>
                <a:spcPts val="500"/>
              </a:spcBef>
              <a:spcAft>
                <a:spcPts val="0"/>
              </a:spcAft>
              <a:buClr>
                <a:srgbClr val="00203F"/>
              </a:buClr>
              <a:buSzPts val="1800"/>
              <a:buChar char="•"/>
              <a:defRPr/>
            </a:lvl4pPr>
            <a:lvl5pPr marL="2286000" lvl="4" indent="-342900" algn="l">
              <a:lnSpc>
                <a:spcPct val="90000"/>
              </a:lnSpc>
              <a:spcBef>
                <a:spcPts val="500"/>
              </a:spcBef>
              <a:spcAft>
                <a:spcPts val="0"/>
              </a:spcAft>
              <a:buClr>
                <a:srgbClr val="0020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50"/>
          <p:cNvSpPr/>
          <p:nvPr/>
        </p:nvSpPr>
        <p:spPr>
          <a:xfrm>
            <a:off x="0" y="0"/>
            <a:ext cx="9144000" cy="1171575"/>
          </a:xfrm>
          <a:prstGeom prst="rect">
            <a:avLst/>
          </a:prstGeom>
          <a:solidFill>
            <a:srgbClr val="00203F"/>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50"/>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lvl1pPr marL="457200" lvl="0" indent="-393700" algn="l">
              <a:lnSpc>
                <a:spcPct val="90000"/>
              </a:lnSpc>
              <a:spcBef>
                <a:spcPts val="1000"/>
              </a:spcBef>
              <a:spcAft>
                <a:spcPts val="0"/>
              </a:spcAft>
              <a:buClr>
                <a:srgbClr val="00203F"/>
              </a:buClr>
              <a:buSzPts val="2600"/>
              <a:buChar char="•"/>
              <a:defRPr sz="2600"/>
            </a:lvl1pPr>
            <a:lvl2pPr marL="914400" lvl="1" indent="-381000" algn="l">
              <a:lnSpc>
                <a:spcPct val="90000"/>
              </a:lnSpc>
              <a:spcBef>
                <a:spcPts val="500"/>
              </a:spcBef>
              <a:spcAft>
                <a:spcPts val="0"/>
              </a:spcAft>
              <a:buClr>
                <a:srgbClr val="00203F"/>
              </a:buClr>
              <a:buSzPts val="2400"/>
              <a:buChar char="•"/>
              <a:defRPr/>
            </a:lvl2pPr>
            <a:lvl3pPr marL="1371600" lvl="2" indent="-355600" algn="l">
              <a:lnSpc>
                <a:spcPct val="90000"/>
              </a:lnSpc>
              <a:spcBef>
                <a:spcPts val="500"/>
              </a:spcBef>
              <a:spcAft>
                <a:spcPts val="0"/>
              </a:spcAft>
              <a:buClr>
                <a:srgbClr val="00203F"/>
              </a:buClr>
              <a:buSzPts val="2000"/>
              <a:buChar char="•"/>
              <a:defRPr/>
            </a:lvl3pPr>
            <a:lvl4pPr marL="1828800" lvl="3" indent="-342900" algn="l">
              <a:lnSpc>
                <a:spcPct val="90000"/>
              </a:lnSpc>
              <a:spcBef>
                <a:spcPts val="500"/>
              </a:spcBef>
              <a:spcAft>
                <a:spcPts val="0"/>
              </a:spcAft>
              <a:buClr>
                <a:srgbClr val="00203F"/>
              </a:buClr>
              <a:buSzPts val="1800"/>
              <a:buChar char="•"/>
              <a:defRPr/>
            </a:lvl4pPr>
            <a:lvl5pPr marL="2286000" lvl="4" indent="-342900" algn="l">
              <a:lnSpc>
                <a:spcPct val="90000"/>
              </a:lnSpc>
              <a:spcBef>
                <a:spcPts val="500"/>
              </a:spcBef>
              <a:spcAft>
                <a:spcPts val="0"/>
              </a:spcAft>
              <a:buClr>
                <a:srgbClr val="0020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type="blank">
  <p:cSld name="BLANK">
    <p:spTree>
      <p:nvGrpSpPr>
        <p:cNvPr id="1" name="Shape 33"/>
        <p:cNvGrpSpPr/>
        <p:nvPr/>
      </p:nvGrpSpPr>
      <p:grpSpPr>
        <a:xfrm>
          <a:off x="0" y="0"/>
          <a:ext cx="0" cy="0"/>
          <a:chOff x="0" y="0"/>
          <a:chExt cx="0" cy="0"/>
        </a:xfrm>
      </p:grpSpPr>
      <p:sp>
        <p:nvSpPr>
          <p:cNvPr id="34" name="Google Shape;34;p51"/>
          <p:cNvSpPr/>
          <p:nvPr/>
        </p:nvSpPr>
        <p:spPr>
          <a:xfrm>
            <a:off x="1608138" y="2662238"/>
            <a:ext cx="5927725" cy="1574800"/>
          </a:xfrm>
          <a:prstGeom prst="roundRect">
            <a:avLst>
              <a:gd name="adj" fmla="val 10858"/>
            </a:avLst>
          </a:prstGeom>
          <a:solidFill>
            <a:srgbClr val="ABF1CF"/>
          </a:solidFill>
          <a:ln w="12700" cap="flat" cmpd="sng">
            <a:solidFill>
              <a:schemeClr val="lt1"/>
            </a:solidFill>
            <a:prstDash val="solid"/>
            <a:miter lim="800000"/>
            <a:headEnd type="none" w="sm" len="sm"/>
            <a:tailEnd type="none" w="sm" len="sm"/>
          </a:ln>
          <a:effectLst>
            <a:outerShdw blurRad="63500" sx="104000" sy="104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51"/>
          <p:cNvSpPr txBox="1"/>
          <p:nvPr/>
        </p:nvSpPr>
        <p:spPr>
          <a:xfrm>
            <a:off x="2147888" y="3044825"/>
            <a:ext cx="4848225" cy="768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0" i="0" u="none" strike="noStrike" cap="none">
                <a:solidFill>
                  <a:srgbClr val="00203F"/>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While)">
  <p:cSld name="Title and Content (While)">
    <p:spTree>
      <p:nvGrpSpPr>
        <p:cNvPr id="1" name="Shape 36"/>
        <p:cNvGrpSpPr/>
        <p:nvPr/>
      </p:nvGrpSpPr>
      <p:grpSpPr>
        <a:xfrm>
          <a:off x="0" y="0"/>
          <a:ext cx="0" cy="0"/>
          <a:chOff x="0" y="0"/>
          <a:chExt cx="0" cy="0"/>
        </a:xfrm>
      </p:grpSpPr>
      <p:sp>
        <p:nvSpPr>
          <p:cNvPr id="37" name="Google Shape;37;p52"/>
          <p:cNvSpPr/>
          <p:nvPr/>
        </p:nvSpPr>
        <p:spPr>
          <a:xfrm>
            <a:off x="0" y="0"/>
            <a:ext cx="9144000" cy="1171575"/>
          </a:xfrm>
          <a:prstGeom prst="rect">
            <a:avLst/>
          </a:prstGeom>
          <a:solidFill>
            <a:srgbClr val="00203F"/>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52"/>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52"/>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lvl1pPr marL="457200" lvl="0" indent="-393700" algn="l">
              <a:lnSpc>
                <a:spcPct val="90000"/>
              </a:lnSpc>
              <a:spcBef>
                <a:spcPts val="1000"/>
              </a:spcBef>
              <a:spcAft>
                <a:spcPts val="0"/>
              </a:spcAft>
              <a:buClr>
                <a:srgbClr val="00203F"/>
              </a:buClr>
              <a:buSzPts val="2600"/>
              <a:buChar char="•"/>
              <a:defRPr sz="2600"/>
            </a:lvl1pPr>
            <a:lvl2pPr marL="914400" lvl="1" indent="-381000" algn="l">
              <a:lnSpc>
                <a:spcPct val="90000"/>
              </a:lnSpc>
              <a:spcBef>
                <a:spcPts val="500"/>
              </a:spcBef>
              <a:spcAft>
                <a:spcPts val="0"/>
              </a:spcAft>
              <a:buClr>
                <a:srgbClr val="00203F"/>
              </a:buClr>
              <a:buSzPts val="2400"/>
              <a:buChar char="•"/>
              <a:defRPr/>
            </a:lvl2pPr>
            <a:lvl3pPr marL="1371600" lvl="2" indent="-355600" algn="l">
              <a:lnSpc>
                <a:spcPct val="90000"/>
              </a:lnSpc>
              <a:spcBef>
                <a:spcPts val="500"/>
              </a:spcBef>
              <a:spcAft>
                <a:spcPts val="0"/>
              </a:spcAft>
              <a:buClr>
                <a:srgbClr val="00203F"/>
              </a:buClr>
              <a:buSzPts val="2000"/>
              <a:buChar char="•"/>
              <a:defRPr/>
            </a:lvl3pPr>
            <a:lvl4pPr marL="1828800" lvl="3" indent="-342900" algn="l">
              <a:lnSpc>
                <a:spcPct val="90000"/>
              </a:lnSpc>
              <a:spcBef>
                <a:spcPts val="500"/>
              </a:spcBef>
              <a:spcAft>
                <a:spcPts val="0"/>
              </a:spcAft>
              <a:buClr>
                <a:srgbClr val="00203F"/>
              </a:buClr>
              <a:buSzPts val="1800"/>
              <a:buChar char="•"/>
              <a:defRPr/>
            </a:lvl4pPr>
            <a:lvl5pPr marL="2286000" lvl="4" indent="-342900" algn="l">
              <a:lnSpc>
                <a:spcPct val="90000"/>
              </a:lnSpc>
              <a:spcBef>
                <a:spcPts val="500"/>
              </a:spcBef>
              <a:spcAft>
                <a:spcPts val="0"/>
              </a:spcAft>
              <a:buClr>
                <a:srgbClr val="0020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5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5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9" name="Google Shape;49;p5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5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6" name="Google Shape;56;p5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5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5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5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mt="18000"/>
          </a:blip>
          <a:stretch>
            <a:fillRect/>
          </a:stretch>
        </a:blipFill>
        <a:effectLst/>
      </p:bgPr>
    </p:bg>
    <p:spTree>
      <p:nvGrpSpPr>
        <p:cNvPr id="1" name="Shape 5"/>
        <p:cNvGrpSpPr/>
        <p:nvPr/>
      </p:nvGrpSpPr>
      <p:grpSpPr>
        <a:xfrm>
          <a:off x="0" y="0"/>
          <a:ext cx="0" cy="0"/>
          <a:chOff x="0" y="0"/>
          <a:chExt cx="0" cy="0"/>
        </a:xfrm>
      </p:grpSpPr>
      <p:sp>
        <p:nvSpPr>
          <p:cNvPr id="6" name="Google Shape;6;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7" name="Google Shape;7;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body" idx="1"/>
          </p:nvPr>
        </p:nvSpPr>
        <p:spPr>
          <a:xfrm>
            <a:off x="2359025" y="427038"/>
            <a:ext cx="6084888" cy="1292225"/>
          </a:xfrm>
          <a:prstGeom prst="rect">
            <a:avLst/>
          </a:prstGeom>
          <a:solidFill>
            <a:srgbClr val="00203F"/>
          </a:solidFill>
          <a:ln w="9525" cap="flat" cmpd="sng">
            <a:solidFill>
              <a:srgbClr val="ABF1CF"/>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800100" lvl="0" indent="0" algn="l" rtl="0">
              <a:lnSpc>
                <a:spcPct val="90000"/>
              </a:lnSpc>
              <a:spcBef>
                <a:spcPts val="0"/>
              </a:spcBef>
              <a:spcAft>
                <a:spcPts val="0"/>
              </a:spcAft>
              <a:buClr>
                <a:srgbClr val="ABF1CF"/>
              </a:buClr>
              <a:buSzPts val="3400"/>
              <a:buNone/>
            </a:pPr>
            <a:r>
              <a:rPr lang="en-US"/>
              <a:t>Linux and Shell Scripting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None/>
            </a:pPr>
            <a:r>
              <a:rPr lang="en-US" b="1"/>
              <a:t>The RPM package management (GUI) tool</a:t>
            </a:r>
            <a:endParaRPr/>
          </a:p>
        </p:txBody>
      </p:sp>
      <p:sp>
        <p:nvSpPr>
          <p:cNvPr id="154" name="Google Shape;154;p10"/>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160000"/>
              </a:lnSpc>
              <a:spcBef>
                <a:spcPts val="0"/>
              </a:spcBef>
              <a:spcAft>
                <a:spcPts val="0"/>
              </a:spcAft>
              <a:buSzPct val="100000"/>
              <a:buChar char="•"/>
            </a:pPr>
            <a:r>
              <a:rPr lang="en-US"/>
              <a:t>Package category</a:t>
            </a:r>
            <a:endParaRPr/>
          </a:p>
          <a:p>
            <a:pPr marL="228600" lvl="0" indent="-228600" algn="just" rtl="0">
              <a:lnSpc>
                <a:spcPct val="160000"/>
              </a:lnSpc>
              <a:spcBef>
                <a:spcPts val="1000"/>
              </a:spcBef>
              <a:spcAft>
                <a:spcPts val="0"/>
              </a:spcAft>
              <a:buSzPct val="100000"/>
              <a:buChar char="•"/>
            </a:pPr>
            <a:r>
              <a:rPr lang="en-US"/>
              <a:t>Package group</a:t>
            </a:r>
            <a:endParaRPr/>
          </a:p>
          <a:p>
            <a:pPr marL="228600" lvl="0" indent="-228600" algn="just" rtl="0">
              <a:lnSpc>
                <a:spcPct val="160000"/>
              </a:lnSpc>
              <a:spcBef>
                <a:spcPts val="1000"/>
              </a:spcBef>
              <a:spcAft>
                <a:spcPts val="0"/>
              </a:spcAft>
              <a:buSzPct val="100000"/>
              <a:buChar char="•"/>
            </a:pPr>
            <a:r>
              <a:rPr lang="en-US"/>
              <a:t>Details link</a:t>
            </a:r>
            <a:endParaRPr/>
          </a:p>
          <a:p>
            <a:pPr marL="228600" lvl="0" indent="-228600" algn="just" rtl="0">
              <a:lnSpc>
                <a:spcPct val="160000"/>
              </a:lnSpc>
              <a:spcBef>
                <a:spcPts val="1000"/>
              </a:spcBef>
              <a:spcAft>
                <a:spcPts val="0"/>
              </a:spcAft>
              <a:buSzPct val="100000"/>
              <a:buChar char="•"/>
            </a:pPr>
            <a:r>
              <a:rPr lang="en-US"/>
              <a:t>Number of packages installed/Out of total number of packages</a:t>
            </a:r>
            <a:endParaRPr/>
          </a:p>
          <a:p>
            <a:pPr marL="228600" lvl="0" indent="-228600" algn="just" rtl="0">
              <a:lnSpc>
                <a:spcPct val="160000"/>
              </a:lnSpc>
              <a:spcBef>
                <a:spcPts val="1000"/>
              </a:spcBef>
              <a:spcAft>
                <a:spcPts val="0"/>
              </a:spcAft>
              <a:buSzPct val="100000"/>
              <a:buChar char="•"/>
            </a:pPr>
            <a:r>
              <a:rPr lang="en-US"/>
              <a:t>Summary of disk space required to install the package</a:t>
            </a:r>
            <a:endParaRPr/>
          </a:p>
          <a:p>
            <a:pPr marL="228600" lvl="0" indent="-228600" algn="just" rtl="0">
              <a:lnSpc>
                <a:spcPct val="160000"/>
              </a:lnSpc>
              <a:spcBef>
                <a:spcPts val="1000"/>
              </a:spcBef>
              <a:spcAft>
                <a:spcPts val="0"/>
              </a:spcAft>
              <a:buSzPct val="100000"/>
              <a:buChar char="•"/>
            </a:pPr>
            <a:r>
              <a:rPr lang="en-US"/>
              <a:t>Update button</a:t>
            </a:r>
            <a:endParaRPr/>
          </a:p>
          <a:p>
            <a:pPr marL="228600" lvl="0" indent="-228600" algn="just" rtl="0">
              <a:lnSpc>
                <a:spcPct val="160000"/>
              </a:lnSpc>
              <a:spcBef>
                <a:spcPts val="1000"/>
              </a:spcBef>
              <a:spcAft>
                <a:spcPts val="0"/>
              </a:spcAft>
              <a:buSzPct val="100000"/>
              <a:buChar char="•"/>
            </a:pPr>
            <a:r>
              <a:rPr lang="en-US"/>
              <a:t>Quit button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t>Package categories and groups</a:t>
            </a:r>
            <a:endParaRPr/>
          </a:p>
        </p:txBody>
      </p:sp>
      <p:graphicFrame>
        <p:nvGraphicFramePr>
          <p:cNvPr id="160" name="Google Shape;160;p11"/>
          <p:cNvGraphicFramePr/>
          <p:nvPr/>
        </p:nvGraphicFramePr>
        <p:xfrm>
          <a:off x="361950" y="1470889"/>
          <a:ext cx="8380425" cy="5146675"/>
        </p:xfrm>
        <a:graphic>
          <a:graphicData uri="http://schemas.openxmlformats.org/drawingml/2006/table">
            <a:tbl>
              <a:tblPr bandRow="1">
                <a:noFill/>
                <a:tableStyleId>{FE9CB571-9083-4232-B940-ABFB6339AD4B}</a:tableStyleId>
              </a:tblPr>
              <a:tblGrid>
                <a:gridCol w="2690600">
                  <a:extLst>
                    <a:ext uri="{9D8B030D-6E8A-4147-A177-3AD203B41FA5}">
                      <a16:colId xmlns:a16="http://schemas.microsoft.com/office/drawing/2014/main" val="20000"/>
                    </a:ext>
                  </a:extLst>
                </a:gridCol>
                <a:gridCol w="5689825">
                  <a:extLst>
                    <a:ext uri="{9D8B030D-6E8A-4147-A177-3AD203B41FA5}">
                      <a16:colId xmlns:a16="http://schemas.microsoft.com/office/drawing/2014/main" val="20001"/>
                    </a:ext>
                  </a:extLst>
                </a:gridCol>
              </a:tblGrid>
              <a:tr h="460275">
                <a:tc>
                  <a:txBody>
                    <a:bodyPr/>
                    <a:lstStyle/>
                    <a:p>
                      <a:pPr marL="0" marR="0" lvl="0" indent="0" algn="ctr" rtl="0">
                        <a:lnSpc>
                          <a:spcPct val="150000"/>
                        </a:lnSpc>
                        <a:spcBef>
                          <a:spcPts val="0"/>
                        </a:spcBef>
                        <a:spcAft>
                          <a:spcPts val="0"/>
                        </a:spcAft>
                        <a:buNone/>
                      </a:pPr>
                      <a:r>
                        <a:rPr lang="en-US" sz="1600" u="none" strike="noStrike" cap="none">
                          <a:solidFill>
                            <a:srgbClr val="ABF1CF"/>
                          </a:solidFill>
                        </a:rPr>
                        <a:t>Package Category</a:t>
                      </a:r>
                      <a:endParaRPr sz="1600" u="none" strike="noStrike" cap="none">
                        <a:solidFill>
                          <a:srgbClr val="ABF1CF"/>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3F"/>
                    </a:solidFill>
                  </a:tcPr>
                </a:tc>
                <a:tc>
                  <a:txBody>
                    <a:bodyPr/>
                    <a:lstStyle/>
                    <a:p>
                      <a:pPr marL="0" marR="0" lvl="0" indent="0" algn="ctr" rtl="0">
                        <a:lnSpc>
                          <a:spcPct val="150000"/>
                        </a:lnSpc>
                        <a:spcBef>
                          <a:spcPts val="0"/>
                        </a:spcBef>
                        <a:spcAft>
                          <a:spcPts val="0"/>
                        </a:spcAft>
                        <a:buNone/>
                      </a:pPr>
                      <a:r>
                        <a:rPr lang="en-US" sz="1600" u="none" strike="noStrike" cap="none">
                          <a:solidFill>
                            <a:srgbClr val="ABF1CF"/>
                          </a:solidFill>
                        </a:rPr>
                        <a:t>Package Groups</a:t>
                      </a:r>
                      <a:endParaRPr sz="1600" u="none" strike="noStrike" cap="none">
                        <a:solidFill>
                          <a:srgbClr val="ABF1CF"/>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3F"/>
                    </a:solidFill>
                  </a:tcPr>
                </a:tc>
                <a:extLst>
                  <a:ext uri="{0D108BD9-81ED-4DB2-BD59-A6C34878D82A}">
                    <a16:rowId xmlns:a16="http://schemas.microsoft.com/office/drawing/2014/main" val="10000"/>
                  </a:ext>
                </a:extLst>
              </a:tr>
              <a:tr h="1213450">
                <a:tc>
                  <a:txBody>
                    <a:bodyPr/>
                    <a:lstStyle/>
                    <a:p>
                      <a:pPr marL="0" marR="0" lvl="0" indent="0" algn="ctr" rtl="0">
                        <a:lnSpc>
                          <a:spcPct val="150000"/>
                        </a:lnSpc>
                        <a:spcBef>
                          <a:spcPts val="0"/>
                        </a:spcBef>
                        <a:spcAft>
                          <a:spcPts val="0"/>
                        </a:spcAft>
                        <a:buNone/>
                      </a:pPr>
                      <a:r>
                        <a:rPr lang="en-US" sz="1600" u="none" strike="noStrike" cap="none"/>
                        <a:t>Desktop</a:t>
                      </a:r>
                      <a:endParaRPr sz="16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X Window System</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GNOME Desktop Environment</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KDE Desktop Environment</a:t>
                      </a:r>
                      <a:endParaRPr sz="16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472950">
                <a:tc>
                  <a:txBody>
                    <a:bodyPr/>
                    <a:lstStyle/>
                    <a:p>
                      <a:pPr marL="0" marR="0" lvl="0" indent="0" algn="ctr" rtl="0">
                        <a:lnSpc>
                          <a:spcPct val="150000"/>
                        </a:lnSpc>
                        <a:spcBef>
                          <a:spcPts val="0"/>
                        </a:spcBef>
                        <a:spcAft>
                          <a:spcPts val="0"/>
                        </a:spcAft>
                        <a:buNone/>
                      </a:pPr>
                      <a:r>
                        <a:rPr lang="en-US" sz="1600" u="none" strike="noStrike" cap="none"/>
                        <a:t>Applications</a:t>
                      </a:r>
                      <a:endParaRPr sz="16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Editors</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Engineering and Scientific</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Graphical Internet</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Text−based Internet</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Office/Productivity</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Sound and Video</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Authoring and Publishing</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Graphics</a:t>
                      </a:r>
                      <a:endParaRPr/>
                    </a:p>
                    <a:p>
                      <a:pPr marL="0" marR="0" lvl="0" indent="0" algn="just" rtl="0">
                        <a:lnSpc>
                          <a:spcPct val="150000"/>
                        </a:lnSpc>
                        <a:spcBef>
                          <a:spcPts val="0"/>
                        </a:spcBef>
                        <a:spcAft>
                          <a:spcPts val="0"/>
                        </a:spcAft>
                        <a:buNone/>
                      </a:pPr>
                      <a:r>
                        <a:rPr lang="en-US" sz="1600" u="none" strike="noStrike" cap="none">
                          <a:solidFill>
                            <a:schemeClr val="dk1"/>
                          </a:solidFill>
                          <a:latin typeface="Arial"/>
                          <a:ea typeface="Arial"/>
                          <a:cs typeface="Arial"/>
                          <a:sym typeface="Arial"/>
                        </a:rPr>
                        <a:t>Games and Entertainment</a:t>
                      </a:r>
                      <a:endParaRPr sz="16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2"/>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t>Package categories and groups</a:t>
            </a:r>
            <a:endParaRPr/>
          </a:p>
        </p:txBody>
      </p:sp>
      <p:graphicFrame>
        <p:nvGraphicFramePr>
          <p:cNvPr id="166" name="Google Shape;166;p12"/>
          <p:cNvGraphicFramePr/>
          <p:nvPr/>
        </p:nvGraphicFramePr>
        <p:xfrm>
          <a:off x="361950" y="1581724"/>
          <a:ext cx="8366125" cy="4937640"/>
        </p:xfrm>
        <a:graphic>
          <a:graphicData uri="http://schemas.openxmlformats.org/drawingml/2006/table">
            <a:tbl>
              <a:tblPr bandRow="1">
                <a:noFill/>
                <a:tableStyleId>{FE9CB571-9083-4232-B940-ABFB6339AD4B}</a:tableStyleId>
              </a:tblPr>
              <a:tblGrid>
                <a:gridCol w="2866200">
                  <a:extLst>
                    <a:ext uri="{9D8B030D-6E8A-4147-A177-3AD203B41FA5}">
                      <a16:colId xmlns:a16="http://schemas.microsoft.com/office/drawing/2014/main" val="20000"/>
                    </a:ext>
                  </a:extLst>
                </a:gridCol>
                <a:gridCol w="5499925">
                  <a:extLst>
                    <a:ext uri="{9D8B030D-6E8A-4147-A177-3AD203B41FA5}">
                      <a16:colId xmlns:a16="http://schemas.microsoft.com/office/drawing/2014/main" val="20001"/>
                    </a:ext>
                  </a:extLst>
                </a:gridCol>
              </a:tblGrid>
              <a:tr h="2560000">
                <a:tc>
                  <a:txBody>
                    <a:bodyPr/>
                    <a:lstStyle/>
                    <a:p>
                      <a:pPr marL="0" marR="0" lvl="0" indent="0" algn="ctr" rtl="0">
                        <a:spcBef>
                          <a:spcPts val="0"/>
                        </a:spcBef>
                        <a:spcAft>
                          <a:spcPts val="0"/>
                        </a:spcAft>
                        <a:buNone/>
                      </a:pPr>
                      <a:r>
                        <a:rPr lang="en-US" sz="1800" u="none" strike="noStrike" cap="none"/>
                        <a:t>Servers</a:t>
                      </a:r>
                      <a:endParaRPr sz="1800" u="none" strike="noStrike" cap="none"/>
                    </a:p>
                  </a:txBody>
                  <a:tcPr marL="91425" marR="91425"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Server Configuration Tools</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Web Server</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Mail Server</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Windows File Server</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DNS Name Server</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FTP Server</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SQL Database Server</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News Server</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Network Servers</a:t>
                      </a:r>
                      <a:endParaRPr sz="1800" u="none" strike="noStrike" cap="none"/>
                    </a:p>
                  </a:txBody>
                  <a:tcPr marL="91425" marR="91425"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462850">
                <a:tc>
                  <a:txBody>
                    <a:bodyPr/>
                    <a:lstStyle/>
                    <a:p>
                      <a:pPr marL="0" marR="0" lvl="0" indent="0" algn="ctr" rtl="0">
                        <a:spcBef>
                          <a:spcPts val="0"/>
                        </a:spcBef>
                        <a:spcAft>
                          <a:spcPts val="0"/>
                        </a:spcAft>
                        <a:buNone/>
                      </a:pPr>
                      <a:r>
                        <a:rPr lang="en-US" sz="1800" u="none" strike="noStrike" cap="none"/>
                        <a:t>Development</a:t>
                      </a:r>
                      <a:endParaRPr sz="1800" u="none" strike="noStrike" cap="none"/>
                    </a:p>
                  </a:txBody>
                  <a:tcPr marL="91425" marR="91425"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Development Tools</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Kernel Development</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X Software Development</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GNOME Software Development</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KDE Software Development</a:t>
                      </a:r>
                      <a:endParaRPr sz="1800" u="none" strike="noStrike" cap="none"/>
                    </a:p>
                  </a:txBody>
                  <a:tcPr marL="91425" marR="91425"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14275">
                <a:tc>
                  <a:txBody>
                    <a:bodyPr/>
                    <a:lstStyle/>
                    <a:p>
                      <a:pPr marL="0" marR="0" lvl="0" indent="0" algn="ctr" rtl="0">
                        <a:spcBef>
                          <a:spcPts val="0"/>
                        </a:spcBef>
                        <a:spcAft>
                          <a:spcPts val="0"/>
                        </a:spcAft>
                        <a:buNone/>
                      </a:pPr>
                      <a:r>
                        <a:rPr lang="en-US" sz="1800" u="none" strike="noStrike" cap="none"/>
                        <a:t>System</a:t>
                      </a:r>
                      <a:endParaRPr sz="1800" u="none" strike="noStrike" cap="none"/>
                    </a:p>
                  </a:txBody>
                  <a:tcPr marL="91425" marR="91425"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Administration Tools</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System Tools</a:t>
                      </a:r>
                      <a:endParaRPr/>
                    </a:p>
                    <a:p>
                      <a:pPr marL="0" marR="0" lvl="0" indent="0" algn="l" rtl="0">
                        <a:spcBef>
                          <a:spcPts val="0"/>
                        </a:spcBef>
                        <a:spcAft>
                          <a:spcPts val="0"/>
                        </a:spcAft>
                        <a:buNone/>
                      </a:pPr>
                      <a:r>
                        <a:rPr lang="en-US" sz="1800" u="none" strike="noStrike" cap="none">
                          <a:solidFill>
                            <a:schemeClr val="dk1"/>
                          </a:solidFill>
                          <a:latin typeface="Arial"/>
                          <a:ea typeface="Arial"/>
                          <a:cs typeface="Arial"/>
                          <a:sym typeface="Arial"/>
                        </a:rPr>
                        <a:t>Printing Support</a:t>
                      </a:r>
                      <a:endParaRPr sz="1800" u="none" strike="noStrike" cap="none"/>
                    </a:p>
                  </a:txBody>
                  <a:tcPr marL="91425" marR="91425"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t>Standard and extra packages</a:t>
            </a:r>
            <a:endParaRPr/>
          </a:p>
        </p:txBody>
      </p:sp>
      <p:sp>
        <p:nvSpPr>
          <p:cNvPr id="172" name="Google Shape;172;p13"/>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50000"/>
              </a:lnSpc>
              <a:spcBef>
                <a:spcPts val="0"/>
              </a:spcBef>
              <a:spcAft>
                <a:spcPts val="0"/>
              </a:spcAft>
              <a:buSzPts val="2600"/>
              <a:buChar char="•"/>
            </a:pPr>
            <a:r>
              <a:rPr lang="en-US"/>
              <a:t>Each group may have standard packages and extra packages, or just extra packages. </a:t>
            </a:r>
            <a:endParaRPr/>
          </a:p>
          <a:p>
            <a:pPr marL="228600" lvl="0" indent="-228600" algn="just" rtl="0">
              <a:lnSpc>
                <a:spcPct val="150000"/>
              </a:lnSpc>
              <a:spcBef>
                <a:spcPts val="1000"/>
              </a:spcBef>
              <a:spcAft>
                <a:spcPts val="0"/>
              </a:spcAft>
              <a:buSzPts val="2600"/>
              <a:buChar char="•"/>
            </a:pPr>
            <a:r>
              <a:rPr lang="en-US"/>
              <a:t>Standard packages are always available when a package group is installed − so you can't add or remove them explicitly unless the entire group is removed. </a:t>
            </a:r>
            <a:endParaRPr/>
          </a:p>
          <a:p>
            <a:pPr marL="228600" lvl="0" indent="-228600" algn="just" rtl="0">
              <a:lnSpc>
                <a:spcPct val="150000"/>
              </a:lnSpc>
              <a:spcBef>
                <a:spcPts val="1000"/>
              </a:spcBef>
              <a:spcAft>
                <a:spcPts val="0"/>
              </a:spcAft>
              <a:buSzPts val="2600"/>
              <a:buChar char="•"/>
            </a:pPr>
            <a:r>
              <a:rPr lang="en-US"/>
              <a:t>However, the extra packages are optional so they can be individually selected for installation or removal at any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sp>
        <p:nvSpPr>
          <p:cNvPr id="178" name="Google Shape;178;p14"/>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Installing new software from the package management tool is very simple. </a:t>
            </a:r>
            <a:endParaRPr/>
          </a:p>
          <a:p>
            <a:pPr marL="228600" lvl="0" indent="-228600" algn="just" rtl="0">
              <a:lnSpc>
                <a:spcPct val="150000"/>
              </a:lnSpc>
              <a:spcBef>
                <a:spcPts val="1000"/>
              </a:spcBef>
              <a:spcAft>
                <a:spcPts val="0"/>
              </a:spcAft>
              <a:buSzPts val="2600"/>
              <a:buChar char="•"/>
            </a:pPr>
            <a:r>
              <a:rPr lang="en-US"/>
              <a:t>When we select any group using the RPM package management tool interface, it automatically selects the standard packages (if any) that are needed for the category as well as any dependent packages that it may have.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sp>
        <p:nvSpPr>
          <p:cNvPr id="184" name="Google Shape;184;p15"/>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We can customize the packages to be installed by clicking on the Details button. Once you've made your selections, click on the Update button on the main window. </a:t>
            </a:r>
            <a:endParaRPr/>
          </a:p>
          <a:p>
            <a:pPr marL="228600" lvl="0" indent="-228600" algn="just" rtl="0">
              <a:lnSpc>
                <a:spcPct val="150000"/>
              </a:lnSpc>
              <a:spcBef>
                <a:spcPts val="1000"/>
              </a:spcBef>
              <a:spcAft>
                <a:spcPts val="0"/>
              </a:spcAft>
              <a:buSzPts val="2600"/>
              <a:buChar char="•"/>
            </a:pPr>
            <a:r>
              <a:rPr lang="en-US"/>
              <a:t>The package management tool will then calculate the disk space required for installing packages, as well as any dependencies, before displaying the following dialog: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190" name="Google Shape;190;p16" descr="R3.JPG"/>
          <p:cNvPicPr preferRelativeResize="0">
            <a:picLocks noGrp="1"/>
          </p:cNvPicPr>
          <p:nvPr>
            <p:ph type="body" idx="1"/>
          </p:nvPr>
        </p:nvPicPr>
        <p:blipFill rotWithShape="1">
          <a:blip r:embed="rId3">
            <a:alphaModFix/>
          </a:blip>
          <a:srcRect/>
          <a:stretch/>
        </p:blipFill>
        <p:spPr>
          <a:xfrm>
            <a:off x="1195388" y="1400175"/>
            <a:ext cx="6915150" cy="5191125"/>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196" name="Google Shape;196;p17" descr="R4.JPG"/>
          <p:cNvPicPr preferRelativeResize="0">
            <a:picLocks noGrp="1"/>
          </p:cNvPicPr>
          <p:nvPr>
            <p:ph type="body" idx="1"/>
          </p:nvPr>
        </p:nvPicPr>
        <p:blipFill rotWithShape="1">
          <a:blip r:embed="rId3">
            <a:alphaModFix/>
          </a:blip>
          <a:srcRect/>
          <a:stretch/>
        </p:blipFill>
        <p:spPr>
          <a:xfrm>
            <a:off x="1190625" y="1390650"/>
            <a:ext cx="6924675" cy="5210175"/>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202" name="Google Shape;202;p18" descr="R5.JPG"/>
          <p:cNvPicPr preferRelativeResize="0">
            <a:picLocks noGrp="1"/>
          </p:cNvPicPr>
          <p:nvPr>
            <p:ph type="body" idx="1"/>
          </p:nvPr>
        </p:nvPicPr>
        <p:blipFill rotWithShape="1">
          <a:blip r:embed="rId3">
            <a:alphaModFix/>
          </a:blip>
          <a:srcRect/>
          <a:stretch/>
        </p:blipFill>
        <p:spPr>
          <a:xfrm>
            <a:off x="1200150" y="1390650"/>
            <a:ext cx="6905625" cy="5210175"/>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208" name="Google Shape;208;p19" descr="R6.JPG"/>
          <p:cNvPicPr preferRelativeResize="0">
            <a:picLocks noGrp="1"/>
          </p:cNvPicPr>
          <p:nvPr>
            <p:ph type="body" idx="1"/>
          </p:nvPr>
        </p:nvPicPr>
        <p:blipFill rotWithShape="1">
          <a:blip r:embed="rId3">
            <a:alphaModFix/>
          </a:blip>
          <a:srcRect/>
          <a:stretch/>
        </p:blipFill>
        <p:spPr>
          <a:xfrm>
            <a:off x="1209675" y="1395413"/>
            <a:ext cx="6886575" cy="5200650"/>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628650" y="0"/>
            <a:ext cx="3600450" cy="2171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t>Learning Outcomes</a:t>
            </a:r>
            <a:endParaRPr/>
          </a:p>
        </p:txBody>
      </p:sp>
      <p:sp>
        <p:nvSpPr>
          <p:cNvPr id="106" name="Google Shape;106;p2"/>
          <p:cNvSpPr txBox="1">
            <a:spLocks noGrp="1"/>
          </p:cNvSpPr>
          <p:nvPr>
            <p:ph type="body" idx="1"/>
          </p:nvPr>
        </p:nvSpPr>
        <p:spPr>
          <a:xfrm>
            <a:off x="1200150" y="2809875"/>
            <a:ext cx="7315200" cy="381952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800"/>
              <a:buChar char="•"/>
            </a:pPr>
            <a:r>
              <a:rPr lang="en-US"/>
              <a:t>Understand what is RPM</a:t>
            </a:r>
            <a:endParaRPr/>
          </a:p>
          <a:p>
            <a:pPr marL="228600" lvl="0" indent="-228600" algn="just" rtl="0">
              <a:lnSpc>
                <a:spcPct val="150000"/>
              </a:lnSpc>
              <a:spcBef>
                <a:spcPts val="1000"/>
              </a:spcBef>
              <a:spcAft>
                <a:spcPts val="0"/>
              </a:spcAft>
              <a:buSzPts val="2800"/>
              <a:buChar char="•"/>
            </a:pPr>
            <a:r>
              <a:rPr lang="en-US"/>
              <a:t>See the RPM Package Management tool</a:t>
            </a:r>
            <a:endParaRPr/>
          </a:p>
          <a:p>
            <a:pPr marL="228600" lvl="0" indent="-228600" algn="just" rtl="0">
              <a:lnSpc>
                <a:spcPct val="150000"/>
              </a:lnSpc>
              <a:spcBef>
                <a:spcPts val="1000"/>
              </a:spcBef>
              <a:spcAft>
                <a:spcPts val="0"/>
              </a:spcAft>
              <a:buSzPts val="2800"/>
              <a:buChar char="•"/>
            </a:pPr>
            <a:r>
              <a:rPr lang="en-US"/>
              <a:t>Add and remove the packages</a:t>
            </a:r>
            <a:endParaRPr/>
          </a:p>
          <a:p>
            <a:pPr marL="228600" lvl="0" indent="-228600" algn="just" rtl="0">
              <a:lnSpc>
                <a:spcPct val="150000"/>
              </a:lnSpc>
              <a:spcBef>
                <a:spcPts val="1000"/>
              </a:spcBef>
              <a:spcAft>
                <a:spcPts val="0"/>
              </a:spcAft>
              <a:buSzPts val="2800"/>
              <a:buChar char="•"/>
            </a:pPr>
            <a:r>
              <a:rPr lang="en-US"/>
              <a:t>Query the RPM package</a:t>
            </a:r>
            <a:endParaRPr/>
          </a:p>
          <a:p>
            <a:pPr marL="228600" lvl="0" indent="-228600" algn="just" rtl="0">
              <a:lnSpc>
                <a:spcPct val="150000"/>
              </a:lnSpc>
              <a:spcBef>
                <a:spcPts val="1000"/>
              </a:spcBef>
              <a:spcAft>
                <a:spcPts val="0"/>
              </a:spcAft>
              <a:buSzPts val="2800"/>
              <a:buChar char="•"/>
            </a:pPr>
            <a:r>
              <a:rPr lang="en-US"/>
              <a:t>Install package in TAR format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214" name="Google Shape;214;p20" descr="R7.JPG"/>
          <p:cNvPicPr preferRelativeResize="0">
            <a:picLocks noGrp="1"/>
          </p:cNvPicPr>
          <p:nvPr>
            <p:ph type="body" idx="1"/>
          </p:nvPr>
        </p:nvPicPr>
        <p:blipFill rotWithShape="1">
          <a:blip r:embed="rId3">
            <a:alphaModFix/>
          </a:blip>
          <a:srcRect/>
          <a:stretch/>
        </p:blipFill>
        <p:spPr>
          <a:xfrm>
            <a:off x="1185863" y="1376363"/>
            <a:ext cx="6934200" cy="5238750"/>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220" name="Google Shape;220;p21" descr="R8.JPG"/>
          <p:cNvPicPr preferRelativeResize="0">
            <a:picLocks noGrp="1"/>
          </p:cNvPicPr>
          <p:nvPr>
            <p:ph type="body" idx="1"/>
          </p:nvPr>
        </p:nvPicPr>
        <p:blipFill rotWithShape="1">
          <a:blip r:embed="rId3">
            <a:alphaModFix/>
          </a:blip>
          <a:srcRect/>
          <a:stretch/>
        </p:blipFill>
        <p:spPr>
          <a:xfrm>
            <a:off x="1200150" y="1385888"/>
            <a:ext cx="6905625" cy="5219700"/>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226" name="Google Shape;226;p22" descr="R9.JPG"/>
          <p:cNvPicPr preferRelativeResize="0">
            <a:picLocks noGrp="1"/>
          </p:cNvPicPr>
          <p:nvPr>
            <p:ph type="body" idx="1"/>
          </p:nvPr>
        </p:nvPicPr>
        <p:blipFill rotWithShape="1">
          <a:blip r:embed="rId3">
            <a:alphaModFix/>
          </a:blip>
          <a:srcRect/>
          <a:stretch/>
        </p:blipFill>
        <p:spPr>
          <a:xfrm>
            <a:off x="1176338" y="1385888"/>
            <a:ext cx="6953250" cy="5219700"/>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232" name="Google Shape;232;p23" descr="R10.JPG"/>
          <p:cNvPicPr preferRelativeResize="0">
            <a:picLocks noGrp="1"/>
          </p:cNvPicPr>
          <p:nvPr>
            <p:ph type="body" idx="1"/>
          </p:nvPr>
        </p:nvPicPr>
        <p:blipFill rotWithShape="1">
          <a:blip r:embed="rId3">
            <a:alphaModFix/>
          </a:blip>
          <a:srcRect/>
          <a:stretch/>
        </p:blipFill>
        <p:spPr>
          <a:xfrm>
            <a:off x="1185863" y="1404938"/>
            <a:ext cx="6934200" cy="5181600"/>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238" name="Google Shape;238;p24" descr="R11.JPG"/>
          <p:cNvPicPr preferRelativeResize="0">
            <a:picLocks noGrp="1"/>
          </p:cNvPicPr>
          <p:nvPr>
            <p:ph type="body" idx="1"/>
          </p:nvPr>
        </p:nvPicPr>
        <p:blipFill rotWithShape="1">
          <a:blip r:embed="rId3">
            <a:alphaModFix/>
          </a:blip>
          <a:srcRect/>
          <a:stretch/>
        </p:blipFill>
        <p:spPr>
          <a:xfrm>
            <a:off x="1204913" y="1395413"/>
            <a:ext cx="6896100" cy="5200650"/>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Adding and removing packages</a:t>
            </a:r>
            <a:endParaRPr/>
          </a:p>
        </p:txBody>
      </p:sp>
      <p:pic>
        <p:nvPicPr>
          <p:cNvPr id="244" name="Google Shape;244;p25" descr="R12.JPG"/>
          <p:cNvPicPr preferRelativeResize="0">
            <a:picLocks noGrp="1"/>
          </p:cNvPicPr>
          <p:nvPr>
            <p:ph type="body" idx="1"/>
          </p:nvPr>
        </p:nvPicPr>
        <p:blipFill rotWithShape="1">
          <a:blip r:embed="rId3">
            <a:alphaModFix/>
          </a:blip>
          <a:srcRect/>
          <a:stretch/>
        </p:blipFill>
        <p:spPr>
          <a:xfrm>
            <a:off x="1190625" y="1395413"/>
            <a:ext cx="6924675" cy="5200650"/>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The RPM Command Line Tool</a:t>
            </a:r>
            <a:endParaRPr/>
          </a:p>
        </p:txBody>
      </p:sp>
      <p:sp>
        <p:nvSpPr>
          <p:cNvPr id="250" name="Google Shape;250;p26"/>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600"/>
              <a:buNone/>
            </a:pPr>
            <a:r>
              <a:rPr lang="en-US"/>
              <a:t>Up to now, we've talked about how to install and remove packages using Red Hat's graphical package management tool. While this tool is simple to use, it's lacking in functionality. For example:</a:t>
            </a:r>
            <a:endParaRPr/>
          </a:p>
          <a:p>
            <a:pPr marL="685800" lvl="1" indent="-228600" algn="just" rtl="0">
              <a:lnSpc>
                <a:spcPct val="150000"/>
              </a:lnSpc>
              <a:spcBef>
                <a:spcPts val="500"/>
              </a:spcBef>
              <a:spcAft>
                <a:spcPts val="0"/>
              </a:spcAft>
              <a:buSzPts val="2600"/>
              <a:buFont typeface="Arial"/>
              <a:buChar char="–"/>
            </a:pPr>
            <a:r>
              <a:rPr lang="en-US" sz="2600"/>
              <a:t>It cannot install packages using network, FTP, or HTTP connections.</a:t>
            </a:r>
            <a:endParaRPr/>
          </a:p>
          <a:p>
            <a:pPr marL="685800" lvl="1" indent="-228600" algn="just" rtl="0">
              <a:lnSpc>
                <a:spcPct val="150000"/>
              </a:lnSpc>
              <a:spcBef>
                <a:spcPts val="500"/>
              </a:spcBef>
              <a:spcAft>
                <a:spcPts val="0"/>
              </a:spcAft>
              <a:buSzPts val="2600"/>
              <a:buFont typeface="Arial"/>
              <a:buChar char="–"/>
            </a:pPr>
            <a:r>
              <a:rPr lang="en-US" sz="2600"/>
              <a:t>It does not show the location the files in a package are installed to.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The RPM Command Line Tool</a:t>
            </a:r>
            <a:endParaRPr/>
          </a:p>
        </p:txBody>
      </p:sp>
      <p:sp>
        <p:nvSpPr>
          <p:cNvPr id="256" name="Google Shape;256;p27"/>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It lacks the capability to query for specific packages installed on the system.</a:t>
            </a:r>
            <a:endParaRPr/>
          </a:p>
          <a:p>
            <a:pPr marL="228600" lvl="0" indent="-228600" algn="just" rtl="0">
              <a:lnSpc>
                <a:spcPct val="150000"/>
              </a:lnSpc>
              <a:spcBef>
                <a:spcPts val="1000"/>
              </a:spcBef>
              <a:spcAft>
                <a:spcPts val="0"/>
              </a:spcAft>
              <a:buSzPts val="2600"/>
              <a:buChar char="•"/>
            </a:pPr>
            <a:r>
              <a:rPr lang="en-US"/>
              <a:t>It does not provide full details of the RPM package − such as the vendor, build date, signature, description, and so 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The RPM Command Line Tool</a:t>
            </a:r>
            <a:endParaRPr/>
          </a:p>
        </p:txBody>
      </p:sp>
      <p:sp>
        <p:nvSpPr>
          <p:cNvPr id="262" name="Google Shape;262;p28"/>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It does not have a function to verify a package. That means it cannot compare information about files like size, MD5 sum, permissions, type, owner, and group installed from a package with the same information from the original package.</a:t>
            </a:r>
            <a:endParaRPr/>
          </a:p>
          <a:p>
            <a:pPr marL="228600" lvl="0" indent="-228600" algn="just" rtl="0">
              <a:lnSpc>
                <a:spcPct val="150000"/>
              </a:lnSpc>
              <a:spcBef>
                <a:spcPts val="1000"/>
              </a:spcBef>
              <a:spcAft>
                <a:spcPts val="0"/>
              </a:spcAft>
              <a:buSzPts val="2600"/>
              <a:buChar char="•"/>
            </a:pPr>
            <a:r>
              <a:rPr lang="en-US"/>
              <a:t>It does not show all the packages available in a product. So you won't always know if you've got the whole thing.</a:t>
            </a:r>
            <a:endParaRPr/>
          </a:p>
          <a:p>
            <a:pPr marL="228600" lvl="0" indent="-63500" algn="just" rtl="0">
              <a:lnSpc>
                <a:spcPct val="150000"/>
              </a:lnSpc>
              <a:spcBef>
                <a:spcPts val="1000"/>
              </a:spcBef>
              <a:spcAft>
                <a:spcPts val="0"/>
              </a:spcAft>
              <a:buSzPts val="26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9"/>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Querying Packages</a:t>
            </a:r>
            <a:endParaRPr/>
          </a:p>
        </p:txBody>
      </p:sp>
      <p:sp>
        <p:nvSpPr>
          <p:cNvPr id="268" name="Google Shape;268;p29"/>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RPM keeps a record of all the packages installed on your system in a database. </a:t>
            </a:r>
            <a:endParaRPr/>
          </a:p>
          <a:p>
            <a:pPr marL="228600" lvl="0" indent="-228600" algn="just" rtl="0">
              <a:lnSpc>
                <a:spcPct val="150000"/>
              </a:lnSpc>
              <a:spcBef>
                <a:spcPts val="1000"/>
              </a:spcBef>
              <a:spcAft>
                <a:spcPts val="0"/>
              </a:spcAft>
              <a:buSzPts val="2600"/>
              <a:buChar char="•"/>
            </a:pPr>
            <a:r>
              <a:rPr lang="en-US"/>
              <a:t>By querying the database you obtain a complete list of all the packages that you've installed on your system. </a:t>
            </a:r>
            <a:endParaRPr/>
          </a:p>
          <a:p>
            <a:pPr marL="228600" lvl="0" indent="-228600" algn="just" rtl="0">
              <a:lnSpc>
                <a:spcPct val="150000"/>
              </a:lnSpc>
              <a:spcBef>
                <a:spcPts val="1000"/>
              </a:spcBef>
              <a:spcAft>
                <a:spcPts val="0"/>
              </a:spcAft>
              <a:buSzPts val="2600"/>
              <a:buChar char="•"/>
            </a:pPr>
            <a:r>
              <a:rPr lang="en-US"/>
              <a:t>Should you want to, you can then go further and query each individual package for more details about itself.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What Is RPM?</a:t>
            </a:r>
            <a:endParaRPr/>
          </a:p>
        </p:txBody>
      </p:sp>
      <p:sp>
        <p:nvSpPr>
          <p:cNvPr id="112" name="Google Shape;112;p3"/>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The RPM package manager is an open source packaging system distributed under the GNU GPL. </a:t>
            </a:r>
            <a:endParaRPr/>
          </a:p>
          <a:p>
            <a:pPr marL="228600" lvl="0" indent="-228600" algn="just" rtl="0">
              <a:lnSpc>
                <a:spcPct val="150000"/>
              </a:lnSpc>
              <a:spcBef>
                <a:spcPts val="1000"/>
              </a:spcBef>
              <a:spcAft>
                <a:spcPts val="0"/>
              </a:spcAft>
              <a:buSzPts val="2600"/>
              <a:buChar char="•"/>
            </a:pPr>
            <a:r>
              <a:rPr lang="en-US"/>
              <a:t>It runs on most Linux distributions and makes it easy for you to install, uninstall, and upgrade the software on your machine. </a:t>
            </a:r>
            <a:endParaRPr/>
          </a:p>
          <a:p>
            <a:pPr marL="228600" lvl="0" indent="-228600" algn="just" rtl="0">
              <a:lnSpc>
                <a:spcPct val="150000"/>
              </a:lnSpc>
              <a:spcBef>
                <a:spcPts val="1000"/>
              </a:spcBef>
              <a:spcAft>
                <a:spcPts val="0"/>
              </a:spcAft>
              <a:buSzPts val="2600"/>
              <a:buChar char="•"/>
            </a:pPr>
            <a:r>
              <a:rPr lang="en-US"/>
              <a:t>RPM files can be easily recognized by their .rpm file extension and the 'package' icon that appears in your navigation window.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Querying Packages</a:t>
            </a:r>
            <a:endParaRPr/>
          </a:p>
        </p:txBody>
      </p:sp>
      <p:sp>
        <p:nvSpPr>
          <p:cNvPr id="274" name="Google Shape;274;p30"/>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Font typeface="Arial"/>
              <a:buNone/>
            </a:pPr>
            <a:r>
              <a:rPr lang="en-US"/>
              <a:t>	The syntax for a basic query is as follows:</a:t>
            </a:r>
            <a:endParaRPr/>
          </a:p>
          <a:p>
            <a:pPr marL="228600" lvl="0" indent="-228600" algn="just" rtl="0">
              <a:lnSpc>
                <a:spcPct val="150000"/>
              </a:lnSpc>
              <a:spcBef>
                <a:spcPts val="1000"/>
              </a:spcBef>
              <a:spcAft>
                <a:spcPts val="0"/>
              </a:spcAft>
              <a:buSzPts val="2600"/>
              <a:buChar char="•"/>
            </a:pPr>
            <a:r>
              <a:rPr lang="en-US"/>
              <a:t>rpm −q [options] &lt;filename&gt;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Querying Packages</a:t>
            </a:r>
            <a:endParaRPr/>
          </a:p>
        </p:txBody>
      </p:sp>
      <p:sp>
        <p:nvSpPr>
          <p:cNvPr id="280" name="Google Shape;280;p31"/>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you have list of files and you would like to find out which package belongs to these files.</a:t>
            </a:r>
            <a:endParaRPr/>
          </a:p>
          <a:p>
            <a:pPr marL="228600" lvl="0" indent="-228600" algn="just" rtl="0">
              <a:lnSpc>
                <a:spcPct val="150000"/>
              </a:lnSpc>
              <a:spcBef>
                <a:spcPts val="1000"/>
              </a:spcBef>
              <a:spcAft>
                <a:spcPts val="0"/>
              </a:spcAft>
              <a:buSzPts val="2600"/>
              <a:buChar char="•"/>
            </a:pPr>
            <a:r>
              <a:rPr lang="en-US"/>
              <a:t>Syntax: rpm –qf &lt;filename&gt;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Querying Packages</a:t>
            </a:r>
            <a:endParaRPr/>
          </a:p>
        </p:txBody>
      </p:sp>
      <p:pic>
        <p:nvPicPr>
          <p:cNvPr id="286" name="Google Shape;286;p32" descr="R13.JPG"/>
          <p:cNvPicPr preferRelativeResize="0">
            <a:picLocks noGrp="1"/>
          </p:cNvPicPr>
          <p:nvPr>
            <p:ph type="body" idx="1"/>
          </p:nvPr>
        </p:nvPicPr>
        <p:blipFill rotWithShape="1">
          <a:blip r:embed="rId3">
            <a:alphaModFix/>
          </a:blip>
          <a:srcRect/>
          <a:stretch/>
        </p:blipFill>
        <p:spPr>
          <a:xfrm>
            <a:off x="1176338" y="1385888"/>
            <a:ext cx="6953250" cy="5219700"/>
          </a:xfrm>
          <a:prstGeom prst="rect">
            <a:avLst/>
          </a:prstGeom>
          <a:noFill/>
          <a:ln w="9525" cap="flat" cmpd="sng">
            <a:solidFill>
              <a:schemeClr val="dk1"/>
            </a:solidFill>
            <a:prstDash val="solid"/>
            <a:round/>
            <a:headEnd type="none" w="sm" len="sm"/>
            <a:tailEnd type="none" w="sm" len="sm"/>
          </a:ln>
          <a:effectLst>
            <a:outerShdw blurRad="63500" sx="102000" sy="102000" algn="ctr" rotWithShape="0">
              <a:srgbClr val="000000">
                <a:alpha val="4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Querying Packages</a:t>
            </a:r>
            <a:endParaRPr/>
          </a:p>
        </p:txBody>
      </p:sp>
      <p:sp>
        <p:nvSpPr>
          <p:cNvPr id="292" name="Google Shape;292;p33"/>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You have installed an rpm package and want to know the information about the package.</a:t>
            </a:r>
            <a:endParaRPr/>
          </a:p>
          <a:p>
            <a:pPr marL="228600" lvl="0" indent="-228600" algn="just" rtl="0">
              <a:lnSpc>
                <a:spcPct val="150000"/>
              </a:lnSpc>
              <a:spcBef>
                <a:spcPts val="1000"/>
              </a:spcBef>
              <a:spcAft>
                <a:spcPts val="0"/>
              </a:spcAft>
              <a:buSzPts val="2600"/>
              <a:buChar char="•"/>
            </a:pPr>
            <a:r>
              <a:rPr lang="en-US"/>
              <a:t>Syntax: rpm –qi &lt;package _name&gt;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Querying Packages</a:t>
            </a:r>
            <a:endParaRPr/>
          </a:p>
        </p:txBody>
      </p:sp>
      <p:pic>
        <p:nvPicPr>
          <p:cNvPr id="298" name="Google Shape;298;p34" descr="R14.JPG"/>
          <p:cNvPicPr preferRelativeResize="0">
            <a:picLocks noGrp="1"/>
          </p:cNvPicPr>
          <p:nvPr>
            <p:ph type="body" idx="1"/>
          </p:nvPr>
        </p:nvPicPr>
        <p:blipFill rotWithShape="1">
          <a:blip r:embed="rId3">
            <a:alphaModFix/>
          </a:blip>
          <a:srcRect/>
          <a:stretch/>
        </p:blipFill>
        <p:spPr>
          <a:xfrm>
            <a:off x="1471613" y="1576388"/>
            <a:ext cx="6362700" cy="4838700"/>
          </a:xfrm>
          <a:prstGeom prst="rect">
            <a:avLst/>
          </a:prstGeom>
          <a:noFill/>
          <a:ln w="9525" cap="flat" cmpd="sng">
            <a:solidFill>
              <a:schemeClr val="dk1"/>
            </a:solidFill>
            <a:prstDash val="solid"/>
            <a:round/>
            <a:headEnd type="none" w="sm" len="sm"/>
            <a:tailEnd type="none" w="sm" len="sm"/>
          </a:ln>
          <a:effectLst>
            <a:outerShdw blurRad="63500" sx="102000" sy="102000" algn="ctr" rotWithShape="0">
              <a:srgbClr val="000000">
                <a:alpha val="4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Querying Packages</a:t>
            </a:r>
            <a:endParaRPr/>
          </a:p>
        </p:txBody>
      </p:sp>
      <p:sp>
        <p:nvSpPr>
          <p:cNvPr id="304" name="Google Shape;304;p35"/>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You have download a package from the internet and want to know the information of a package before installing.</a:t>
            </a:r>
            <a:endParaRPr/>
          </a:p>
          <a:p>
            <a:pPr marL="228600" lvl="0" indent="-228600" algn="just" rtl="0">
              <a:lnSpc>
                <a:spcPct val="150000"/>
              </a:lnSpc>
              <a:spcBef>
                <a:spcPts val="1000"/>
              </a:spcBef>
              <a:spcAft>
                <a:spcPts val="0"/>
              </a:spcAft>
              <a:buSzPts val="2600"/>
              <a:buChar char="•"/>
            </a:pPr>
            <a:r>
              <a:rPr lang="en-US"/>
              <a:t>Syntax: rpm –qip &lt;package_name&gt;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Querying Packages</a:t>
            </a:r>
            <a:endParaRPr/>
          </a:p>
        </p:txBody>
      </p:sp>
      <p:sp>
        <p:nvSpPr>
          <p:cNvPr id="310" name="Google Shape;310;p36"/>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To get the list of available documentation of an installed package.</a:t>
            </a:r>
            <a:endParaRPr/>
          </a:p>
          <a:p>
            <a:pPr marL="228600" lvl="0" indent="-228600" algn="just" rtl="0">
              <a:lnSpc>
                <a:spcPct val="150000"/>
              </a:lnSpc>
              <a:spcBef>
                <a:spcPts val="1000"/>
              </a:spcBef>
              <a:spcAft>
                <a:spcPts val="0"/>
              </a:spcAft>
              <a:buSzPts val="2600"/>
              <a:buChar char="•"/>
            </a:pPr>
            <a:r>
              <a:rPr lang="en-US"/>
              <a:t>Syntax: rpm –qdf &lt;package_name&gt;</a:t>
            </a:r>
            <a:endParaRPr/>
          </a:p>
          <a:p>
            <a:pPr marL="228600" lvl="0" indent="-63500" algn="just" rtl="0">
              <a:lnSpc>
                <a:spcPct val="150000"/>
              </a:lnSpc>
              <a:spcBef>
                <a:spcPts val="1000"/>
              </a:spcBef>
              <a:spcAft>
                <a:spcPts val="0"/>
              </a:spcAft>
              <a:buSzPts val="26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Querying Packages</a:t>
            </a:r>
            <a:endParaRPr/>
          </a:p>
        </p:txBody>
      </p:sp>
      <p:pic>
        <p:nvPicPr>
          <p:cNvPr id="316" name="Google Shape;316;p37" descr="R15.JPG"/>
          <p:cNvPicPr preferRelativeResize="0">
            <a:picLocks noGrp="1"/>
          </p:cNvPicPr>
          <p:nvPr>
            <p:ph type="body" idx="1"/>
          </p:nvPr>
        </p:nvPicPr>
        <p:blipFill rotWithShape="1">
          <a:blip r:embed="rId3">
            <a:alphaModFix/>
          </a:blip>
          <a:srcRect/>
          <a:stretch/>
        </p:blipFill>
        <p:spPr>
          <a:xfrm>
            <a:off x="1462088" y="1566863"/>
            <a:ext cx="6381750" cy="4857750"/>
          </a:xfrm>
          <a:prstGeom prst="rect">
            <a:avLst/>
          </a:prstGeom>
          <a:noFill/>
          <a:ln w="9525" cap="flat" cmpd="sng">
            <a:solidFill>
              <a:schemeClr val="dk1"/>
            </a:solidFill>
            <a:prstDash val="solid"/>
            <a:round/>
            <a:headEnd type="none" w="sm" len="sm"/>
            <a:tailEnd type="none" w="sm" len="sm"/>
          </a:ln>
          <a:effectLst>
            <a:outerShdw blurRad="63500" sx="102000" sy="102000" algn="ctr" rotWithShape="0">
              <a:srgbClr val="000000">
                <a:alpha val="4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Package Installation in TAR Format</a:t>
            </a:r>
            <a:endParaRPr/>
          </a:p>
        </p:txBody>
      </p:sp>
      <p:sp>
        <p:nvSpPr>
          <p:cNvPr id="322" name="Google Shape;322;p38"/>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TAR: Tape Archive.</a:t>
            </a:r>
            <a:endParaRPr/>
          </a:p>
          <a:p>
            <a:pPr marL="228600" lvl="0" indent="-228600" algn="just" rtl="0">
              <a:lnSpc>
                <a:spcPct val="150000"/>
              </a:lnSpc>
              <a:spcBef>
                <a:spcPts val="1000"/>
              </a:spcBef>
              <a:spcAft>
                <a:spcPts val="0"/>
              </a:spcAft>
              <a:buSzPts val="2800"/>
              <a:buChar char="•"/>
            </a:pPr>
            <a:r>
              <a:rPr lang="en-US" sz="2800"/>
              <a:t>An archive is nothing but you bundle (put) many files together into a single file on a single tape or disk. </a:t>
            </a:r>
            <a:endParaRPr/>
          </a:p>
          <a:p>
            <a:pPr marL="228600" lvl="0" indent="-63500" algn="just" rtl="0">
              <a:lnSpc>
                <a:spcPct val="150000"/>
              </a:lnSpc>
              <a:spcBef>
                <a:spcPts val="1000"/>
              </a:spcBef>
              <a:spcAft>
                <a:spcPts val="0"/>
              </a:spcAft>
              <a:buSzPts val="26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Package Installation in TAR Format</a:t>
            </a:r>
            <a:endParaRPr/>
          </a:p>
        </p:txBody>
      </p:sp>
      <p:sp>
        <p:nvSpPr>
          <p:cNvPr id="328" name="Google Shape;328;p39"/>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150000"/>
              </a:lnSpc>
              <a:spcBef>
                <a:spcPts val="0"/>
              </a:spcBef>
              <a:spcAft>
                <a:spcPts val="0"/>
              </a:spcAft>
              <a:buSzPct val="100000"/>
              <a:buChar char="•"/>
            </a:pPr>
            <a:r>
              <a:rPr lang="en-US" sz="2800"/>
              <a:t>The tar program combines multiple files into a single large file. It is separate from the compression tool, so it allows you to select which compression tool to use or whether you even want compression. </a:t>
            </a:r>
            <a:endParaRPr/>
          </a:p>
          <a:p>
            <a:pPr marL="228600" lvl="0" indent="-228600" algn="just" rtl="0">
              <a:lnSpc>
                <a:spcPct val="150000"/>
              </a:lnSpc>
              <a:spcBef>
                <a:spcPts val="1000"/>
              </a:spcBef>
              <a:spcAft>
                <a:spcPts val="0"/>
              </a:spcAft>
              <a:buSzPct val="100000"/>
              <a:buChar char="•"/>
            </a:pPr>
            <a:r>
              <a:rPr lang="en-US" sz="2800"/>
              <a:t>A tar ball is a (usually compressed) archive of files, similar to a Zip file on Windows or a Sit on the Mac. Tar balls come in files that end in .tar, .tar.gz, .tgz, or something along these lines. </a:t>
            </a:r>
            <a:endParaRPr/>
          </a:p>
          <a:p>
            <a:pPr marL="228600" lvl="0" indent="-75882" algn="just" rtl="0">
              <a:lnSpc>
                <a:spcPct val="150000"/>
              </a:lnSpc>
              <a:spcBef>
                <a:spcPts val="1000"/>
              </a:spcBef>
              <a:spcAft>
                <a:spcPts val="0"/>
              </a:spcAft>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t>Benefits of using RPM</a:t>
            </a:r>
            <a:endParaRPr/>
          </a:p>
        </p:txBody>
      </p:sp>
      <p:sp>
        <p:nvSpPr>
          <p:cNvPr id="118" name="Google Shape;118;p4"/>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Simplicity</a:t>
            </a:r>
            <a:endParaRPr/>
          </a:p>
          <a:p>
            <a:pPr marL="228600" lvl="0" indent="-228600" algn="just" rtl="0">
              <a:lnSpc>
                <a:spcPct val="150000"/>
              </a:lnSpc>
              <a:spcBef>
                <a:spcPts val="1000"/>
              </a:spcBef>
              <a:spcAft>
                <a:spcPts val="0"/>
              </a:spcAft>
              <a:buSzPts val="2600"/>
              <a:buChar char="•"/>
            </a:pPr>
            <a:r>
              <a:rPr lang="en-US"/>
              <a:t>Upgradability</a:t>
            </a:r>
            <a:endParaRPr/>
          </a:p>
          <a:p>
            <a:pPr marL="228600" lvl="0" indent="-228600" algn="just" rtl="0">
              <a:lnSpc>
                <a:spcPct val="150000"/>
              </a:lnSpc>
              <a:spcBef>
                <a:spcPts val="1000"/>
              </a:spcBef>
              <a:spcAft>
                <a:spcPts val="0"/>
              </a:spcAft>
              <a:buSzPts val="2600"/>
              <a:buChar char="•"/>
            </a:pPr>
            <a:r>
              <a:rPr lang="en-US"/>
              <a:t>Manageability</a:t>
            </a:r>
            <a:endParaRPr/>
          </a:p>
          <a:p>
            <a:pPr marL="228600" lvl="0" indent="-228600" algn="just" rtl="0">
              <a:lnSpc>
                <a:spcPct val="150000"/>
              </a:lnSpc>
              <a:spcBef>
                <a:spcPts val="1000"/>
              </a:spcBef>
              <a:spcAft>
                <a:spcPts val="0"/>
              </a:spcAft>
              <a:buSzPts val="2600"/>
              <a:buChar char="•"/>
            </a:pPr>
            <a:r>
              <a:rPr lang="en-US"/>
              <a:t>Package Queries</a:t>
            </a:r>
            <a:endParaRPr/>
          </a:p>
          <a:p>
            <a:pPr marL="228600" lvl="0" indent="-228600" algn="just" rtl="0">
              <a:lnSpc>
                <a:spcPct val="150000"/>
              </a:lnSpc>
              <a:spcBef>
                <a:spcPts val="1000"/>
              </a:spcBef>
              <a:spcAft>
                <a:spcPts val="0"/>
              </a:spcAft>
              <a:buSzPts val="2600"/>
              <a:buChar char="•"/>
            </a:pPr>
            <a:r>
              <a:rPr lang="en-US"/>
              <a:t>Uninstalling</a:t>
            </a:r>
            <a:endParaRPr/>
          </a:p>
          <a:p>
            <a:pPr marL="228600" lvl="0" indent="-228600" algn="just" rtl="0">
              <a:lnSpc>
                <a:spcPct val="150000"/>
              </a:lnSpc>
              <a:spcBef>
                <a:spcPts val="1000"/>
              </a:spcBef>
              <a:spcAft>
                <a:spcPts val="0"/>
              </a:spcAft>
              <a:buSzPts val="2600"/>
              <a:buChar char="•"/>
            </a:pPr>
            <a:r>
              <a:rPr lang="en-US"/>
              <a:t>System Verification</a:t>
            </a:r>
            <a:endParaRPr/>
          </a:p>
          <a:p>
            <a:pPr marL="228600" lvl="0" indent="-228600" algn="just" rtl="0">
              <a:lnSpc>
                <a:spcPct val="150000"/>
              </a:lnSpc>
              <a:spcBef>
                <a:spcPts val="1000"/>
              </a:spcBef>
              <a:spcAft>
                <a:spcPts val="0"/>
              </a:spcAft>
              <a:buSzPts val="2600"/>
              <a:buChar char="•"/>
            </a:pPr>
            <a:r>
              <a:rPr lang="en-US"/>
              <a:t>Security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Package Installation in TAR Format</a:t>
            </a:r>
            <a:endParaRPr/>
          </a:p>
        </p:txBody>
      </p:sp>
      <p:sp>
        <p:nvSpPr>
          <p:cNvPr id="334" name="Google Shape;334;p40"/>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600"/>
              <a:buNone/>
            </a:pPr>
            <a:r>
              <a:rPr lang="en-US"/>
              <a:t>Structure of the tar command</a:t>
            </a:r>
            <a:endParaRPr/>
          </a:p>
          <a:p>
            <a:pPr marL="228600" lvl="0" indent="-228600" algn="just" rtl="0">
              <a:lnSpc>
                <a:spcPct val="150000"/>
              </a:lnSpc>
              <a:spcBef>
                <a:spcPts val="1000"/>
              </a:spcBef>
              <a:spcAft>
                <a:spcPts val="0"/>
              </a:spcAft>
              <a:buSzPts val="2800"/>
              <a:buFont typeface="Arial"/>
              <a:buNone/>
            </a:pPr>
            <a:r>
              <a:rPr lang="en-US" sz="2800"/>
              <a:t>	[root@localhost /root]# tar [commands and options] filename</a:t>
            </a:r>
            <a:endParaRPr/>
          </a:p>
          <a:p>
            <a:pPr marL="228600" lvl="0" indent="-63500" algn="just" rtl="0">
              <a:lnSpc>
                <a:spcPct val="150000"/>
              </a:lnSpc>
              <a:spcBef>
                <a:spcPts val="1000"/>
              </a:spcBef>
              <a:spcAft>
                <a:spcPts val="0"/>
              </a:spcAft>
              <a:buSzPts val="26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1"/>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Package Installation in TAR Format</a:t>
            </a:r>
            <a:endParaRPr/>
          </a:p>
        </p:txBody>
      </p:sp>
      <p:sp>
        <p:nvSpPr>
          <p:cNvPr id="340" name="Google Shape;340;p41"/>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50000"/>
              </a:lnSpc>
              <a:spcBef>
                <a:spcPts val="0"/>
              </a:spcBef>
              <a:spcAft>
                <a:spcPts val="0"/>
              </a:spcAft>
              <a:buSzPct val="100000"/>
              <a:buNone/>
            </a:pPr>
            <a:r>
              <a:rPr lang="en-US" sz="2800"/>
              <a:t>Option for tar Description</a:t>
            </a:r>
            <a:br>
              <a:rPr lang="en-US" sz="2800"/>
            </a:br>
            <a:r>
              <a:rPr lang="en-US" sz="2800"/>
              <a:t>-c      Create a new archive.</a:t>
            </a:r>
            <a:br>
              <a:rPr lang="en-US" sz="2800"/>
            </a:br>
            <a:r>
              <a:rPr lang="en-US" sz="2800"/>
              <a:t>-t      View the contents of an archive.</a:t>
            </a:r>
            <a:br>
              <a:rPr lang="en-US" sz="2800"/>
            </a:br>
            <a:r>
              <a:rPr lang="en-US" sz="2800"/>
              <a:t>-x      Extract the contents of an archive.</a:t>
            </a:r>
            <a:br>
              <a:rPr lang="en-US" sz="2800"/>
            </a:br>
            <a:r>
              <a:rPr lang="en-US" sz="2800"/>
              <a:t>-f      Specify the name of the file (or device) in which the archive is located.</a:t>
            </a:r>
            <a:br>
              <a:rPr lang="en-US" sz="2800"/>
            </a:br>
            <a:r>
              <a:rPr lang="en-US" sz="2800"/>
              <a:t>-v      Be verbose during operations.</a:t>
            </a:r>
            <a:br>
              <a:rPr lang="en-US" sz="2800"/>
            </a:br>
            <a:r>
              <a:rPr lang="en-US" sz="2800"/>
              <a:t>-z      Use gzip to compress or decompress the file.</a:t>
            </a:r>
            <a:br>
              <a:rPr lang="en-US" sz="2800"/>
            </a:br>
            <a:r>
              <a:rPr lang="en-US" sz="2800"/>
              <a:t>-u      To upgrade the tar file</a:t>
            </a:r>
            <a:endParaRPr/>
          </a:p>
          <a:p>
            <a:pPr marL="228600" lvl="0" indent="-75882" algn="l" rtl="0">
              <a:lnSpc>
                <a:spcPct val="150000"/>
              </a:lnSpc>
              <a:spcBef>
                <a:spcPts val="1000"/>
              </a:spcBef>
              <a:spcAft>
                <a:spcPts val="0"/>
              </a:spcAft>
              <a:buSzPct val="1000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2"/>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Package Installation in TAR Format</a:t>
            </a:r>
            <a:endParaRPr/>
          </a:p>
        </p:txBody>
      </p:sp>
      <p:sp>
        <p:nvSpPr>
          <p:cNvPr id="346" name="Google Shape;346;p42"/>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2600"/>
              <a:buNone/>
            </a:pPr>
            <a:r>
              <a:rPr lang="en-US"/>
              <a:t>To create a tar file</a:t>
            </a:r>
            <a:endParaRPr b="1"/>
          </a:p>
          <a:p>
            <a:pPr marL="228600" lvl="0" indent="-228600" algn="l" rtl="0">
              <a:lnSpc>
                <a:spcPct val="150000"/>
              </a:lnSpc>
              <a:spcBef>
                <a:spcPts val="1000"/>
              </a:spcBef>
              <a:spcAft>
                <a:spcPts val="0"/>
              </a:spcAft>
              <a:buSzPts val="2600"/>
              <a:buFont typeface="Arial"/>
              <a:buNone/>
            </a:pPr>
            <a:r>
              <a:rPr lang="en-US" b="1"/>
              <a:t>[root@localhost mohit]# tar -cvf filename.tar directory [path of files]</a:t>
            </a:r>
            <a:endParaRPr/>
          </a:p>
          <a:p>
            <a:pPr marL="0" lvl="0" indent="0" algn="l" rtl="0">
              <a:lnSpc>
                <a:spcPct val="150000"/>
              </a:lnSpc>
              <a:spcBef>
                <a:spcPts val="1000"/>
              </a:spcBef>
              <a:spcAft>
                <a:spcPts val="0"/>
              </a:spcAft>
              <a:buSzPts val="2600"/>
              <a:buNone/>
            </a:pPr>
            <a:r>
              <a:rPr lang="en-US"/>
              <a:t>In this example, filename.tar represents the file you are creating and directory/file represents the directory and file you want to put in the archived file.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3"/>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Package Installation in TAR Format</a:t>
            </a:r>
            <a:endParaRPr/>
          </a:p>
        </p:txBody>
      </p:sp>
      <p:sp>
        <p:nvSpPr>
          <p:cNvPr id="352" name="Google Shape;352;p43"/>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SzPts val="2800"/>
              <a:buFont typeface="Arial"/>
              <a:buNone/>
            </a:pPr>
            <a:r>
              <a:rPr lang="en-US" sz="2800"/>
              <a:t>Where,</a:t>
            </a:r>
            <a:endParaRPr/>
          </a:p>
          <a:p>
            <a:pPr marL="228600" lvl="0" indent="-228600" algn="l" rtl="0">
              <a:lnSpc>
                <a:spcPct val="150000"/>
              </a:lnSpc>
              <a:spcBef>
                <a:spcPts val="1000"/>
              </a:spcBef>
              <a:spcAft>
                <a:spcPts val="0"/>
              </a:spcAft>
              <a:buSzPts val="2800"/>
              <a:buFont typeface="Arial"/>
              <a:buNone/>
            </a:pPr>
            <a:r>
              <a:rPr lang="en-US" sz="2800" b="1"/>
              <a:t>       -c</a:t>
            </a:r>
            <a:r>
              <a:rPr lang="en-US" sz="2800"/>
              <a:t> : Create a tar ball.</a:t>
            </a:r>
            <a:endParaRPr/>
          </a:p>
          <a:p>
            <a:pPr marL="228600" lvl="0" indent="-228600" algn="l" rtl="0">
              <a:lnSpc>
                <a:spcPct val="150000"/>
              </a:lnSpc>
              <a:spcBef>
                <a:spcPts val="1000"/>
              </a:spcBef>
              <a:spcAft>
                <a:spcPts val="0"/>
              </a:spcAft>
              <a:buSzPts val="2800"/>
              <a:buFont typeface="Arial"/>
              <a:buNone/>
            </a:pPr>
            <a:r>
              <a:rPr lang="en-US" sz="2800" b="1"/>
              <a:t>       -v</a:t>
            </a:r>
            <a:r>
              <a:rPr lang="en-US" sz="2800"/>
              <a:t> : Verbose output (show progress).</a:t>
            </a:r>
            <a:endParaRPr/>
          </a:p>
          <a:p>
            <a:pPr marL="228600" lvl="0" indent="-228600" algn="l" rtl="0">
              <a:lnSpc>
                <a:spcPct val="150000"/>
              </a:lnSpc>
              <a:spcBef>
                <a:spcPts val="1000"/>
              </a:spcBef>
              <a:spcAft>
                <a:spcPts val="0"/>
              </a:spcAft>
              <a:buSzPts val="2800"/>
              <a:buFont typeface="Arial"/>
              <a:buNone/>
            </a:pPr>
            <a:r>
              <a:rPr lang="en-US" sz="2800" b="1"/>
              <a:t>       -f</a:t>
            </a:r>
            <a:r>
              <a:rPr lang="en-US" sz="2800"/>
              <a:t> : Output tar ball archive file name.</a:t>
            </a:r>
            <a:endParaRPr/>
          </a:p>
          <a:p>
            <a:pPr marL="228600" lvl="0" indent="-228600" algn="l" rtl="0">
              <a:lnSpc>
                <a:spcPct val="150000"/>
              </a:lnSpc>
              <a:spcBef>
                <a:spcPts val="1000"/>
              </a:spcBef>
              <a:spcAft>
                <a:spcPts val="0"/>
              </a:spcAft>
              <a:buSzPts val="2800"/>
              <a:buFont typeface="Arial"/>
              <a:buNone/>
            </a:pPr>
            <a:r>
              <a:rPr lang="en-US" sz="2800" b="1"/>
              <a:t>       -x</a:t>
            </a:r>
            <a:r>
              <a:rPr lang="en-US" sz="2800"/>
              <a:t> : Extract all files from archive.tar.</a:t>
            </a:r>
            <a:endParaRPr/>
          </a:p>
          <a:p>
            <a:pPr marL="228600" lvl="0" indent="-228600" algn="l" rtl="0">
              <a:lnSpc>
                <a:spcPct val="150000"/>
              </a:lnSpc>
              <a:spcBef>
                <a:spcPts val="1000"/>
              </a:spcBef>
              <a:spcAft>
                <a:spcPts val="0"/>
              </a:spcAft>
              <a:buSzPts val="2800"/>
              <a:buFont typeface="Arial"/>
              <a:buNone/>
            </a:pPr>
            <a:r>
              <a:rPr lang="en-US" sz="2800" b="1"/>
              <a:t>       -t</a:t>
            </a:r>
            <a:r>
              <a:rPr lang="en-US" sz="2800"/>
              <a:t> : Display the contents (file list) of an archive.</a:t>
            </a:r>
            <a:endParaRPr/>
          </a:p>
          <a:p>
            <a:pPr marL="228600" lvl="0" indent="-228600" algn="l" rtl="0">
              <a:lnSpc>
                <a:spcPct val="150000"/>
              </a:lnSpc>
              <a:spcBef>
                <a:spcPts val="1000"/>
              </a:spcBef>
              <a:spcAft>
                <a:spcPts val="0"/>
              </a:spcAft>
              <a:buSzPts val="2800"/>
              <a:buFont typeface="Arial"/>
              <a:buNone/>
            </a:pPr>
            <a:endParaRPr sz="2800"/>
          </a:p>
          <a:p>
            <a:pPr marL="228600" lvl="0" indent="-63500" algn="l" rtl="0">
              <a:lnSpc>
                <a:spcPct val="150000"/>
              </a:lnSpc>
              <a:spcBef>
                <a:spcPts val="1000"/>
              </a:spcBef>
              <a:spcAft>
                <a:spcPts val="0"/>
              </a:spcAft>
              <a:buSzPts val="26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4"/>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Package Installation in TAR Format</a:t>
            </a:r>
            <a:endParaRPr/>
          </a:p>
        </p:txBody>
      </p:sp>
      <p:sp>
        <p:nvSpPr>
          <p:cNvPr id="358" name="Google Shape;358;p44"/>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dirty="0"/>
              <a:t>To View a Tar Ball </a:t>
            </a:r>
            <a:endParaRPr b="1" dirty="0"/>
          </a:p>
          <a:p>
            <a:pPr marL="228600" lvl="0" indent="-228600" algn="just" rtl="0">
              <a:lnSpc>
                <a:spcPct val="150000"/>
              </a:lnSpc>
              <a:spcBef>
                <a:spcPts val="1000"/>
              </a:spcBef>
              <a:spcAft>
                <a:spcPts val="0"/>
              </a:spcAft>
              <a:buSzPts val="2600"/>
              <a:buChar char="•"/>
            </a:pPr>
            <a:r>
              <a:rPr lang="en-US" dirty="0"/>
              <a:t>It Contains (list file inside a tar ball)</a:t>
            </a:r>
            <a:endParaRPr dirty="0"/>
          </a:p>
          <a:p>
            <a:pPr marL="228600" lvl="0" indent="-228600" algn="just" rtl="0">
              <a:lnSpc>
                <a:spcPct val="150000"/>
              </a:lnSpc>
              <a:spcBef>
                <a:spcPts val="1000"/>
              </a:spcBef>
              <a:spcAft>
                <a:spcPts val="0"/>
              </a:spcAft>
              <a:buSzPts val="2600"/>
              <a:buChar char="•"/>
            </a:pPr>
            <a:r>
              <a:rPr lang="en-US" dirty="0"/>
              <a:t>Type the following command:</a:t>
            </a:r>
            <a:endParaRPr dirty="0"/>
          </a:p>
          <a:p>
            <a:pPr marL="228600" lvl="0" indent="-228600" algn="just" rtl="0">
              <a:lnSpc>
                <a:spcPct val="150000"/>
              </a:lnSpc>
              <a:spcBef>
                <a:spcPts val="1000"/>
              </a:spcBef>
              <a:spcAft>
                <a:spcPts val="0"/>
              </a:spcAft>
              <a:buSzPts val="2600"/>
              <a:buFont typeface="Arial"/>
              <a:buNone/>
            </a:pPr>
            <a:r>
              <a:rPr lang="en-US" b="1" dirty="0"/>
              <a:t>	tar</a:t>
            </a:r>
            <a:r>
              <a:rPr lang="en-US" dirty="0"/>
              <a:t> -</a:t>
            </a:r>
            <a:r>
              <a:rPr lang="en-US" dirty="0" err="1"/>
              <a:t>tvf</a:t>
            </a:r>
            <a:r>
              <a:rPr lang="en-US" dirty="0"/>
              <a:t> </a:t>
            </a:r>
            <a:r>
              <a:rPr lang="en-US" b="1" dirty="0"/>
              <a:t>/</a:t>
            </a:r>
            <a:r>
              <a:rPr lang="en-US" dirty="0" err="1"/>
              <a:t>tmp</a:t>
            </a:r>
            <a:r>
              <a:rPr lang="en-US" b="1" dirty="0"/>
              <a:t>/</a:t>
            </a:r>
            <a:r>
              <a:rPr lang="en-US" dirty="0" err="1"/>
              <a:t>data.tar</a:t>
            </a:r>
            <a:r>
              <a:rPr lang="en-US" dirty="0"/>
              <a:t> </a:t>
            </a:r>
            <a:r>
              <a:rPr lang="en-US" b="1" dirty="0" err="1"/>
              <a:t>ar</a:t>
            </a:r>
            <a:r>
              <a:rPr lang="en-US" b="1" dirty="0"/>
              <a:t> Ball</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5"/>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b="1"/>
              <a:t>Package Installation in TAR Format</a:t>
            </a:r>
            <a:endParaRPr/>
          </a:p>
        </p:txBody>
      </p:sp>
      <p:sp>
        <p:nvSpPr>
          <p:cNvPr id="364" name="Google Shape;364;p45"/>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600"/>
              <a:buNone/>
            </a:pPr>
            <a:r>
              <a:rPr lang="en-US" b="1"/>
              <a:t>To Extract a Tar Ball</a:t>
            </a:r>
            <a:endParaRPr/>
          </a:p>
          <a:p>
            <a:pPr marL="228600" lvl="0" indent="-228600" algn="just" rtl="0">
              <a:lnSpc>
                <a:spcPct val="150000"/>
              </a:lnSpc>
              <a:spcBef>
                <a:spcPts val="1000"/>
              </a:spcBef>
              <a:spcAft>
                <a:spcPts val="0"/>
              </a:spcAft>
              <a:buSzPts val="2800"/>
              <a:buFont typeface="Arial"/>
              <a:buNone/>
            </a:pPr>
            <a:r>
              <a:rPr lang="en-US" sz="2800"/>
              <a:t>Type the following command to extract /tmp/data.tar in a current directory, enter:</a:t>
            </a:r>
            <a:endParaRPr/>
          </a:p>
          <a:p>
            <a:pPr marL="228600" lvl="0" indent="-228600" algn="just" rtl="0">
              <a:lnSpc>
                <a:spcPct val="150000"/>
              </a:lnSpc>
              <a:spcBef>
                <a:spcPts val="1000"/>
              </a:spcBef>
              <a:spcAft>
                <a:spcPts val="0"/>
              </a:spcAft>
              <a:buSzPts val="2800"/>
              <a:buFont typeface="Arial"/>
              <a:buNone/>
            </a:pPr>
            <a:r>
              <a:rPr lang="en-US" sz="2800" b="1"/>
              <a:t>                                tar</a:t>
            </a:r>
            <a:r>
              <a:rPr lang="en-US" sz="2800"/>
              <a:t> -xvf </a:t>
            </a:r>
            <a:r>
              <a:rPr lang="en-US" sz="2800" b="1"/>
              <a:t>/</a:t>
            </a:r>
            <a:r>
              <a:rPr lang="en-US" sz="2800"/>
              <a:t>tmp</a:t>
            </a:r>
            <a:r>
              <a:rPr lang="en-US" sz="2800" b="1"/>
              <a:t>/</a:t>
            </a:r>
            <a:r>
              <a:rPr lang="en-US" sz="2800"/>
              <a:t>data.tar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t>Ways to use RPM</a:t>
            </a:r>
            <a:endParaRPr/>
          </a:p>
        </p:txBody>
      </p:sp>
      <p:sp>
        <p:nvSpPr>
          <p:cNvPr id="124" name="Google Shape;124;p5"/>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600"/>
              <a:buNone/>
            </a:pPr>
            <a:r>
              <a:rPr lang="en-US"/>
              <a:t>RPM can be used in two different, yet complementary ways −</a:t>
            </a:r>
            <a:endParaRPr/>
          </a:p>
          <a:p>
            <a:pPr marL="685800" lvl="1" indent="-228600" algn="just" rtl="0">
              <a:lnSpc>
                <a:spcPct val="150000"/>
              </a:lnSpc>
              <a:spcBef>
                <a:spcPts val="500"/>
              </a:spcBef>
              <a:spcAft>
                <a:spcPts val="0"/>
              </a:spcAft>
              <a:buSzPts val="2400"/>
              <a:buFont typeface="Arial"/>
              <a:buChar char="–"/>
            </a:pPr>
            <a:r>
              <a:rPr lang="en-US"/>
              <a:t>From the desktop, using the GUI interface, </a:t>
            </a:r>
            <a:endParaRPr/>
          </a:p>
          <a:p>
            <a:pPr marL="685800" lvl="1" indent="-228600" algn="just" rtl="0">
              <a:lnSpc>
                <a:spcPct val="150000"/>
              </a:lnSpc>
              <a:spcBef>
                <a:spcPts val="500"/>
              </a:spcBef>
              <a:spcAft>
                <a:spcPts val="0"/>
              </a:spcAft>
              <a:buSzPts val="2400"/>
              <a:buFont typeface="Arial"/>
              <a:buChar char="–"/>
            </a:pPr>
            <a:r>
              <a:rPr lang="en-US"/>
              <a:t>From the command 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None/>
            </a:pPr>
            <a:r>
              <a:rPr lang="en-US" b="1"/>
              <a:t>The RPM package management (GUI) tool</a:t>
            </a:r>
            <a:endParaRPr/>
          </a:p>
        </p:txBody>
      </p:sp>
      <p:sp>
        <p:nvSpPr>
          <p:cNvPr id="130" name="Google Shape;130;p6"/>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Char char="•"/>
            </a:pPr>
            <a:r>
              <a:rPr lang="en-US"/>
              <a:t>This tool is a graphical user interface (GUI) designed for the management of package installation and removal. </a:t>
            </a:r>
            <a:endParaRPr/>
          </a:p>
          <a:p>
            <a:pPr marL="228600" lvl="0" indent="-228600" algn="just" rtl="0">
              <a:lnSpc>
                <a:spcPct val="150000"/>
              </a:lnSpc>
              <a:spcBef>
                <a:spcPts val="1000"/>
              </a:spcBef>
              <a:spcAft>
                <a:spcPts val="0"/>
              </a:spcAft>
              <a:buSzPts val="2600"/>
              <a:buChar char="•"/>
            </a:pPr>
            <a:r>
              <a:rPr lang="en-US"/>
              <a:t>The GUI allows us to add and remove packages at the click of a mouse.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None/>
            </a:pPr>
            <a:r>
              <a:rPr lang="en-US" b="1"/>
              <a:t>The RPM package management (GUI) tool</a:t>
            </a:r>
            <a:endParaRPr/>
          </a:p>
        </p:txBody>
      </p:sp>
      <p:sp>
        <p:nvSpPr>
          <p:cNvPr id="136" name="Google Shape;136;p7"/>
          <p:cNvSpPr txBox="1">
            <a:spLocks noGrp="1"/>
          </p:cNvSpPr>
          <p:nvPr>
            <p:ph type="body" idx="1"/>
          </p:nvPr>
        </p:nvSpPr>
        <p:spPr>
          <a:xfrm>
            <a:off x="361950" y="1295400"/>
            <a:ext cx="8582025" cy="540067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600"/>
              <a:buFont typeface="Arial"/>
              <a:buNone/>
            </a:pPr>
            <a:r>
              <a:rPr lang="en-US">
                <a:solidFill>
                  <a:srgbClr val="FF0000"/>
                </a:solidFill>
              </a:rPr>
              <a:t>Starting the RPM Package Management Tool</a:t>
            </a:r>
            <a:endParaRPr/>
          </a:p>
          <a:p>
            <a:pPr marL="228600" lvl="0" indent="-228600" algn="just" rtl="0">
              <a:lnSpc>
                <a:spcPct val="150000"/>
              </a:lnSpc>
              <a:spcBef>
                <a:spcPts val="1000"/>
              </a:spcBef>
              <a:spcAft>
                <a:spcPts val="0"/>
              </a:spcAft>
              <a:buSzPts val="2600"/>
              <a:buFont typeface="Arial"/>
              <a:buNone/>
            </a:pPr>
            <a:r>
              <a:rPr lang="en-US"/>
              <a:t>There are two ways to start RPM. </a:t>
            </a:r>
            <a:endParaRPr/>
          </a:p>
          <a:p>
            <a:pPr marL="685800" lvl="1" indent="-228600" algn="just" rtl="0">
              <a:lnSpc>
                <a:spcPct val="150000"/>
              </a:lnSpc>
              <a:spcBef>
                <a:spcPts val="500"/>
              </a:spcBef>
              <a:spcAft>
                <a:spcPts val="0"/>
              </a:spcAft>
              <a:buSzPts val="2400"/>
              <a:buChar char="•"/>
            </a:pPr>
            <a:r>
              <a:rPr lang="en-US"/>
              <a:t>Main Menu, select Main Menu | System Settings | Add/Remove Applications. </a:t>
            </a:r>
            <a:endParaRPr/>
          </a:p>
          <a:p>
            <a:pPr marL="685800" lvl="1" indent="-228600" algn="just" rtl="0">
              <a:lnSpc>
                <a:spcPct val="150000"/>
              </a:lnSpc>
              <a:spcBef>
                <a:spcPts val="500"/>
              </a:spcBef>
              <a:spcAft>
                <a:spcPts val="0"/>
              </a:spcAft>
              <a:buSzPts val="2400"/>
              <a:buChar char="•"/>
            </a:pPr>
            <a:r>
              <a:rPr lang="en-US"/>
              <a:t>$ redhat−config−packages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None/>
            </a:pPr>
            <a:r>
              <a:rPr lang="en-US" b="1"/>
              <a:t>The RPM package management (GUI) tool</a:t>
            </a:r>
            <a:endParaRPr/>
          </a:p>
        </p:txBody>
      </p:sp>
      <p:pic>
        <p:nvPicPr>
          <p:cNvPr id="142" name="Google Shape;142;p8" descr="R1.JPG"/>
          <p:cNvPicPr preferRelativeResize="0">
            <a:picLocks noGrp="1"/>
          </p:cNvPicPr>
          <p:nvPr>
            <p:ph type="body" idx="1"/>
          </p:nvPr>
        </p:nvPicPr>
        <p:blipFill rotWithShape="1">
          <a:blip r:embed="rId3">
            <a:alphaModFix/>
          </a:blip>
          <a:srcRect/>
          <a:stretch/>
        </p:blipFill>
        <p:spPr>
          <a:xfrm>
            <a:off x="1209675" y="1385888"/>
            <a:ext cx="6886575" cy="5219700"/>
          </a:xfrm>
          <a:prstGeom prst="rect">
            <a:avLst/>
          </a:prstGeom>
          <a:noFill/>
          <a:ln w="9525" cap="flat" cmpd="sng">
            <a:solidFill>
              <a:schemeClr val="dk1"/>
            </a:solidFill>
            <a:prstDash val="solid"/>
            <a:round/>
            <a:headEnd type="none" w="sm" len="sm"/>
            <a:tailEnd type="none" w="sm" len="sm"/>
          </a:ln>
          <a:effectLst>
            <a:outerShdw blurRad="63500" sx="102000" sy="102000" algn="ctr" rotWithShape="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361950" y="0"/>
            <a:ext cx="8782050" cy="11715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None/>
            </a:pPr>
            <a:r>
              <a:rPr lang="en-US" b="1"/>
              <a:t>The RPM package management (GUI) tool</a:t>
            </a:r>
            <a:endParaRPr/>
          </a:p>
        </p:txBody>
      </p:sp>
      <p:pic>
        <p:nvPicPr>
          <p:cNvPr id="148" name="Google Shape;148;p9" descr="R2.JPG"/>
          <p:cNvPicPr preferRelativeResize="0">
            <a:picLocks noGrp="1"/>
          </p:cNvPicPr>
          <p:nvPr>
            <p:ph type="body" idx="1"/>
          </p:nvPr>
        </p:nvPicPr>
        <p:blipFill rotWithShape="1">
          <a:blip r:embed="rId3">
            <a:alphaModFix/>
          </a:blip>
          <a:srcRect/>
          <a:stretch/>
        </p:blipFill>
        <p:spPr>
          <a:xfrm>
            <a:off x="1181100" y="1381125"/>
            <a:ext cx="6943725" cy="5229225"/>
          </a:xfrm>
          <a:prstGeom prst="rect">
            <a:avLst/>
          </a:prstGeom>
          <a:noFill/>
          <a:ln w="9525" cap="flat" cmpd="sng">
            <a:solidFill>
              <a:schemeClr val="dk1"/>
            </a:solidFill>
            <a:prstDash val="solid"/>
            <a:round/>
            <a:headEnd type="none" w="sm" len="sm"/>
            <a:tailEnd type="none" w="sm" len="sm"/>
          </a:ln>
          <a:effectLst>
            <a:outerShdw blurRad="63500" sx="102000" sy="102000" algn="ctr" rotWithShape="0">
              <a:srgbClr val="000000">
                <a:alpha val="40000"/>
              </a:srgbClr>
            </a:outerShdw>
          </a:effec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1427</Words>
  <Application>Microsoft Macintosh PowerPoint</Application>
  <PresentationFormat>On-screen Show (4:3)</PresentationFormat>
  <Paragraphs>162</Paragraphs>
  <Slides>46</Slides>
  <Notes>46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46</vt:i4>
      </vt:variant>
    </vt:vector>
  </HeadingPairs>
  <TitlesOfParts>
    <vt:vector size="48" baseType="lpstr">
      <vt:lpstr>Arial</vt:lpstr>
      <vt:lpstr>Office Theme</vt:lpstr>
      <vt:lpstr>PowerPoint Presentation</vt:lpstr>
      <vt:lpstr>Learning Outcomes</vt:lpstr>
      <vt:lpstr>What Is RPM?</vt:lpstr>
      <vt:lpstr>Benefits of using RPM</vt:lpstr>
      <vt:lpstr>Ways to use RPM</vt:lpstr>
      <vt:lpstr>The RPM package management (GUI) tool</vt:lpstr>
      <vt:lpstr>The RPM package management (GUI) tool</vt:lpstr>
      <vt:lpstr>The RPM package management (GUI) tool</vt:lpstr>
      <vt:lpstr>The RPM package management (GUI) tool</vt:lpstr>
      <vt:lpstr>The RPM package management (GUI) tool</vt:lpstr>
      <vt:lpstr>Package categories and groups</vt:lpstr>
      <vt:lpstr>Package categories and groups</vt:lpstr>
      <vt:lpstr>Standard and extra packages</vt:lpstr>
      <vt:lpstr>Adding and removing packages</vt:lpstr>
      <vt:lpstr>Adding and removing packages</vt:lpstr>
      <vt:lpstr>Adding and removing packages</vt:lpstr>
      <vt:lpstr>Adding and removing packages</vt:lpstr>
      <vt:lpstr>Adding and removing packages</vt:lpstr>
      <vt:lpstr>Adding and removing packages</vt:lpstr>
      <vt:lpstr>Adding and removing packages</vt:lpstr>
      <vt:lpstr>Adding and removing packages</vt:lpstr>
      <vt:lpstr>Adding and removing packages</vt:lpstr>
      <vt:lpstr>Adding and removing packages</vt:lpstr>
      <vt:lpstr>Adding and removing packages</vt:lpstr>
      <vt:lpstr>Adding and removing packages</vt:lpstr>
      <vt:lpstr>The RPM Command Line Tool</vt:lpstr>
      <vt:lpstr>The RPM Command Line Tool</vt:lpstr>
      <vt:lpstr>The RPM Command Line Tool</vt:lpstr>
      <vt:lpstr>Querying Packages</vt:lpstr>
      <vt:lpstr>Querying Packages</vt:lpstr>
      <vt:lpstr>Querying Packages</vt:lpstr>
      <vt:lpstr>Querying Packages</vt:lpstr>
      <vt:lpstr>Querying Packages</vt:lpstr>
      <vt:lpstr>Querying Packages</vt:lpstr>
      <vt:lpstr>Querying Packages</vt:lpstr>
      <vt:lpstr>Querying Packages</vt:lpstr>
      <vt:lpstr>Querying Packages</vt:lpstr>
      <vt:lpstr>Package Installation in TAR Format</vt:lpstr>
      <vt:lpstr>Package Installation in TAR Format</vt:lpstr>
      <vt:lpstr>Package Installation in TAR Format</vt:lpstr>
      <vt:lpstr>Package Installation in TAR Format</vt:lpstr>
      <vt:lpstr>Package Installation in TAR Format</vt:lpstr>
      <vt:lpstr>Package Installation in TAR Format</vt:lpstr>
      <vt:lpstr>Package Installation in TAR Format</vt:lpstr>
      <vt:lpstr>Package Installation in TAR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Md. Tarique Anwer</cp:lastModifiedBy>
  <cp:revision>1</cp:revision>
  <dcterms:created xsi:type="dcterms:W3CDTF">2020-12-18T18:59:12Z</dcterms:created>
  <dcterms:modified xsi:type="dcterms:W3CDTF">2023-06-30T00:30:25Z</dcterms:modified>
</cp:coreProperties>
</file>