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71" r:id="rId5"/>
    <p:sldId id="289" r:id="rId6"/>
    <p:sldId id="272" r:id="rId7"/>
    <p:sldId id="273" r:id="rId8"/>
    <p:sldId id="317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6" r:id="rId20"/>
    <p:sldId id="318" r:id="rId21"/>
    <p:sldId id="287" r:id="rId22"/>
    <p:sldId id="319" r:id="rId23"/>
    <p:sldId id="288" r:id="rId24"/>
    <p:sldId id="320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62" r:id="rId5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11139A4-6ECC-4082-B46F-052775C7C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6C9D31-3AB3-48AD-85EC-9076E3C6055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CA62B3-FCEC-4319-B103-162725D27965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D686406-CC84-45BF-9E81-55011552B256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BA46012-988F-44A1-9F42-F1618900F3CA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F7984E3-CBBF-4668-97DC-EB86F00203F3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F1591A1-DCC2-4861-A8F6-ED32F63A9488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B6ECA-3BFF-4B83-B9C5-6106BA1EE1B1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C2C03-EC93-4196-864B-F16CCA6A3E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47AB83BA-3655-4855-9A93-05B74DDD71B6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6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773E05-0037-45E6-A162-2A4A0C8D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31248-CA52-4F84-B827-0E82E394FD29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13987-D1F1-4C0D-8F1B-74B2A91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DA4BBE-BECE-4E1F-AB83-0CA96D94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8A9BA-8FEB-4CF7-9557-0F7D427F8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9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C0C0F1-41D5-49F7-882A-71CAC10D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5D30-687E-4867-BDB2-8A76776E1BFC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34A517-CB73-4E8A-ACCB-7F98842F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85EE92-0514-4785-BFAF-F134A21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7AB7-639D-4E69-A8EE-5010F38E9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83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3496-FE2C-4E38-871F-DDF825E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9AA76-9758-4924-8202-6D3D38D059BF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553E-37D1-40E2-A0B4-E0719AE2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3B9D-3E23-4CED-BD67-86E700A5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D35C1-3BF6-4C44-AE3B-0C9A9633E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4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70E4-47A5-417A-8884-667B7D8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70DBF-2B0A-467F-B96B-34912922C381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9258-EAAF-4AA1-A43D-71C92EF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2F98-4201-4D1E-ABC2-1969ED9F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FE66-2E1E-4D3E-9213-BD753123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00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F2FEB3D5-E871-470D-8654-4EDA2F2FDBB1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F38F2E8-C944-4BF8-8F85-396A6BB4A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68985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1EC4CF-0B2C-499B-9EBA-6C1BCF67D15A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E65098AC-8D0D-4BE2-8BAB-1988F71ECA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AB163935-83DE-4DF8-8E35-A55CF8D2DA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91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8C4CF-6F91-41A5-937D-A093C7BFF353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E265-D789-437E-8B94-F686A0389E6E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2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2760-E4B9-4003-A7E4-922DB3E0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6CC6F-9557-49E4-87D3-23071190092D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5F4E-3F10-4EC2-B387-7E5F9140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1FCB-C00E-4A4F-8C6E-45A62C44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EA30-94F9-449E-AEDA-94797A573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32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8AA757-1658-4DA7-BA96-1476519D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300E6-1220-4E6E-9C93-8F4CA7AD6C4A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C82960-4489-4B14-A3F0-9E5DEBF2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9C415F-56E6-4ED2-9814-0E4BD95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FBD-2B49-46BC-83BD-68E7681F8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2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D73F77-462B-4CC4-8075-229F4CAF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72CB-ECEF-4A8D-8ACC-D2BB4B256CEB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F62275-1802-4B11-AC31-ECBE6D0E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F5861E-D3EE-4DC4-8583-2677A14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B7F5-D34F-4AB7-8A03-404FFDDBE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960BEA-1D88-4D21-92C9-415C0EA2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4A61-BC82-4999-87C9-07D8EE5B4F6C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5E016F-1DA1-4FD7-8BF6-BFA70407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ECC58A-8001-4AE6-AFB5-90A30B6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D2CC-40A6-48AC-9398-F4AC5AEFC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0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A7426B-98C9-45DC-8D53-C55BD708B6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11CD01B-1699-44AB-B4D7-3F893269D8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3A94-DACB-44BE-941B-7B1011F16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382CBD-C3DF-4FDD-9587-4812362001F3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767-6CA8-42E4-AB3E-AB1D128C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840B-3696-4B3F-9102-4C4FCA95B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D5E9419B-AC1A-4E99-A412-CDF2ECED8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EC0E2-ECC0-4C17-A2CF-7224EB253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F6D1-1FD5-444D-9ED8-26BE550C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cat: Displays the Text of File </a:t>
            </a:r>
            <a:endParaRPr lang="en-US" dirty="0"/>
          </a:p>
        </p:txBody>
      </p:sp>
      <p:pic>
        <p:nvPicPr>
          <p:cNvPr id="19459" name="Content Placeholder 3" descr="Utility2.JPG">
            <a:extLst>
              <a:ext uri="{FF2B5EF4-FFF2-40B4-BE49-F238E27FC236}">
                <a16:creationId xmlns:a16="http://schemas.microsoft.com/office/drawing/2014/main" id="{77EB2897-CF40-4963-9B67-351C7823F9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038" y="1547813"/>
            <a:ext cx="6419850" cy="48958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2143-1E3A-45CB-9020-16A6622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B6E025A-41E6-422E-8374-17A1B6CD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75285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dirty="0"/>
              <a:t>The rm (remove) utility deletes a file.</a:t>
            </a:r>
          </a:p>
        </p:txBody>
      </p:sp>
      <p:pic>
        <p:nvPicPr>
          <p:cNvPr id="20484" name="Picture 3" descr="Utility3.JPG">
            <a:extLst>
              <a:ext uri="{FF2B5EF4-FFF2-40B4-BE49-F238E27FC236}">
                <a16:creationId xmlns:a16="http://schemas.microsoft.com/office/drawing/2014/main" id="{CD8C7BD9-56CE-4299-B985-9569D004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82" y="1873060"/>
            <a:ext cx="6391275" cy="489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617-E354-4212-8909-FC40448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22300D6-C4D1-48D0-AF8A-08C94E5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follow rm with the –</a:t>
            </a:r>
            <a:r>
              <a:rPr lang="en-US" altLang="en-US" dirty="0" err="1"/>
              <a:t>i</a:t>
            </a:r>
            <a:r>
              <a:rPr lang="en-US" altLang="en-US" dirty="0"/>
              <a:t> option and the name of the file you want to delete, rm displays the name of the file and then waits for you to respond with y (yes) before it deletes the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 does not delete the file if you respond with a string that begins with a character other than 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FE7-850C-422B-8EA4-3B1D4F22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pic>
        <p:nvPicPr>
          <p:cNvPr id="22531" name="Content Placeholder 3" descr="Utility4.JPG">
            <a:extLst>
              <a:ext uri="{FF2B5EF4-FFF2-40B4-BE49-F238E27FC236}">
                <a16:creationId xmlns:a16="http://schemas.microsoft.com/office/drawing/2014/main" id="{FF152A62-8B4D-4851-BB6E-CFB68F009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90675"/>
            <a:ext cx="6343650" cy="48101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AD6-AA3D-4698-8B88-40861CE3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</a:t>
            </a:r>
            <a:r>
              <a:rPr lang="en-US" dirty="0"/>
              <a:t>: Deletes a File</a:t>
            </a:r>
          </a:p>
        </p:txBody>
      </p:sp>
      <p:pic>
        <p:nvPicPr>
          <p:cNvPr id="23555" name="Content Placeholder 3" descr="Utility5.JPG">
            <a:extLst>
              <a:ext uri="{FF2B5EF4-FFF2-40B4-BE49-F238E27FC236}">
                <a16:creationId xmlns:a16="http://schemas.microsoft.com/office/drawing/2014/main" id="{31593881-C30D-40C2-88C7-EDD61F7DE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581150"/>
            <a:ext cx="6400800" cy="48291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144-5079-46D4-9F13-3BED42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pic>
        <p:nvPicPr>
          <p:cNvPr id="24579" name="Content Placeholder 3" descr="Utility6.JPG">
            <a:extLst>
              <a:ext uri="{FF2B5EF4-FFF2-40B4-BE49-F238E27FC236}">
                <a16:creationId xmlns:a16="http://schemas.microsoft.com/office/drawing/2014/main" id="{E9E5F341-5D25-425B-9229-6717695D8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52575"/>
            <a:ext cx="6353175" cy="48863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20F-663F-4EC6-AA2E-A23D38D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865025E-A005-4815-B362-9542E59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want to view a file that is longer than one screen, you can use either the less utility or the more utility.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Each of these utilities pauses after displaying a screen of text; press the SPACE bar to display the next screen of text.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Because these utilities show one page at a time, they are called pagers.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1A6E-35EE-45CB-A22D-80F29FE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71D0900-D7FC-4FBD-A0C1-FBC8006F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Although less and more are very similar, they have subtle differences. At the end of the file, for example, less displays an END message and waits for you to press q before returning you to the shell. In contrast, more returns you directly to the shell.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While using both utilities you can press h to display a Help screen that lists commands you can use while paging through a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1998-AECE-4247-AF79-AA793F41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less Is more: Display a Text File One Screen at a Time</a:t>
            </a:r>
          </a:p>
        </p:txBody>
      </p:sp>
      <p:pic>
        <p:nvPicPr>
          <p:cNvPr id="27651" name="Content Placeholder 5" descr="Utility23.JPG">
            <a:extLst>
              <a:ext uri="{FF2B5EF4-FFF2-40B4-BE49-F238E27FC236}">
                <a16:creationId xmlns:a16="http://schemas.microsoft.com/office/drawing/2014/main" id="{4472ED41-FD08-46FC-986E-252975EDF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1562100"/>
            <a:ext cx="63246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DD0A-80B7-4829-8C29-4E215E3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less</a:t>
            </a:r>
          </a:p>
        </p:txBody>
      </p:sp>
      <p:pic>
        <p:nvPicPr>
          <p:cNvPr id="28675" name="Content Placeholder 5" descr="Utility24.JPG">
            <a:extLst>
              <a:ext uri="{FF2B5EF4-FFF2-40B4-BE49-F238E27FC236}">
                <a16:creationId xmlns:a16="http://schemas.microsoft.com/office/drawing/2014/main" id="{09A654EC-37A8-44A3-8820-6766A7549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62100"/>
            <a:ext cx="6353175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9AB4-6729-441A-84A6-4585D9E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6001504-43D0-40B3-9827-63F6512D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basic utilities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Work with files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Pipe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216B-751F-496C-A752-2ADA1509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less</a:t>
            </a:r>
            <a:endParaRPr lang="en-US" dirty="0"/>
          </a:p>
        </p:txBody>
      </p:sp>
      <p:pic>
        <p:nvPicPr>
          <p:cNvPr id="29699" name="Content Placeholder 3" descr="Utility25.JPG">
            <a:extLst>
              <a:ext uri="{FF2B5EF4-FFF2-40B4-BE49-F238E27FC236}">
                <a16:creationId xmlns:a16="http://schemas.microsoft.com/office/drawing/2014/main" id="{24C5657B-1395-41CF-8876-FCB11ED00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713" y="1566863"/>
            <a:ext cx="6286500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31FB-AF71-4F0C-A450-42562DDD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more</a:t>
            </a:r>
            <a:endParaRPr lang="en-US" dirty="0"/>
          </a:p>
        </p:txBody>
      </p:sp>
      <p:pic>
        <p:nvPicPr>
          <p:cNvPr id="30723" name="Content Placeholder 5" descr="Utility26.JPG">
            <a:extLst>
              <a:ext uri="{FF2B5EF4-FFF2-40B4-BE49-F238E27FC236}">
                <a16:creationId xmlns:a16="http://schemas.microsoft.com/office/drawing/2014/main" id="{9908233F-2F14-442B-A8FF-D473ED186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3" y="1562100"/>
            <a:ext cx="63246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C297-0970-4BF6-8CAD-EAA542B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more</a:t>
            </a:r>
            <a:endParaRPr lang="en-US" dirty="0"/>
          </a:p>
        </p:txBody>
      </p:sp>
      <p:pic>
        <p:nvPicPr>
          <p:cNvPr id="31747" name="Content Placeholder 3" descr="Utility27.JPG">
            <a:extLst>
              <a:ext uri="{FF2B5EF4-FFF2-40B4-BE49-F238E27FC236}">
                <a16:creationId xmlns:a16="http://schemas.microsoft.com/office/drawing/2014/main" id="{557CDF1A-88B2-4147-AC9D-379BE73E0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62100"/>
            <a:ext cx="634365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2F0-E70D-4B17-A7CB-14195E3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3103-EFB5-4861-BF6E-337E1C14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cp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mv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grep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head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tail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sort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2F0-E70D-4B17-A7CB-14195E3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Working With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3103-EFB5-4861-BF6E-337E1C14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 err="1"/>
              <a:t>uniq</a:t>
            </a:r>
            <a:endParaRPr lang="en-IN" sz="28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diff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2800" dirty="0"/>
              <a:t>file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57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B37-3006-422B-B8D0-4699D27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cp: Copies a File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B8A810F-2F9A-468D-A3F6-D7B342C9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cp (copy) utility makes a copy of a file. This utility can copy any file, including text and executable program (binary) files. You can use cp to make a backup copy of a file or a copy to experiment with.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cp command line uses the following syntax to specify source and destination files: </a:t>
            </a:r>
            <a:r>
              <a:rPr lang="en-US" altLang="en-US" sz="2800" b="1" dirty="0"/>
              <a:t>cp source-file destination-file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2D67-9C2F-42A7-BDD7-4CE81229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cp: Copies a File</a:t>
            </a:r>
          </a:p>
        </p:txBody>
      </p:sp>
      <p:pic>
        <p:nvPicPr>
          <p:cNvPr id="34819" name="Content Placeholder 3" descr="Utility10.JPG">
            <a:extLst>
              <a:ext uri="{FF2B5EF4-FFF2-40B4-BE49-F238E27FC236}">
                <a16:creationId xmlns:a16="http://schemas.microsoft.com/office/drawing/2014/main" id="{0D89C7B4-A6E7-4171-9C0B-25AEF1DBD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571625"/>
            <a:ext cx="6343650" cy="48482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946F-094B-42F3-9ECF-D764FEE7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cp </a:t>
            </a:r>
            <a:r>
              <a:rPr lang="en-US" b="1" dirty="0"/>
              <a:t>can destroy a file</a:t>
            </a:r>
            <a:endParaRPr 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2F51BD9-E8C1-4B69-BFA3-8A2EF777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the destination-file exists before you give a cp command, cp overwrites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cp –</a:t>
            </a:r>
            <a:r>
              <a:rPr lang="en-US" altLang="en-US" dirty="0" err="1"/>
              <a:t>i</a:t>
            </a:r>
            <a:r>
              <a:rPr lang="en-US" altLang="en-US" dirty="0"/>
              <a:t> (interactive) option prompts you before it overwrites a file.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D8A-F150-4452-918F-594E15BD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Changes the Name of a File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CD27D36-9211-4428-B7AD-03EABD29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mv (move) utility can rename a file without making a copy of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mv command line specifies an existing file and a new filename using the same syntax as cp: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mv existing-filename new-filename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CA8-65F8-4C0C-B70B-D8BB3B80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Changes the Name of a File</a:t>
            </a:r>
          </a:p>
        </p:txBody>
      </p:sp>
      <p:pic>
        <p:nvPicPr>
          <p:cNvPr id="37891" name="Content Placeholder 3" descr="Utility11.JPG">
            <a:extLst>
              <a:ext uri="{FF2B5EF4-FFF2-40B4-BE49-F238E27FC236}">
                <a16:creationId xmlns:a16="http://schemas.microsoft.com/office/drawing/2014/main" id="{6A23D8A4-56D3-4F2F-AE4A-7877A3A0F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62100"/>
            <a:ext cx="6410325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04E-21BB-40F3-BB47-9D7CF15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Command Line Utility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9379F84-ECA3-465D-87B7-1E83E68E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Command-line utilities are often faster, more powerful, or more complete than their GUI counterparts.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work with a command-line interface, you are working with a shell.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660-A36A-4A30-926D-3106A93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0FBB902-DDC9-46D6-8787-A38A08D9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grep utility searches through one or more files to see whether any contain a specified string of characters.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does not change the file it searches but simply displays each line that contains the string.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C70-B107-4C69-BED5-B3ACA6B8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pic>
        <p:nvPicPr>
          <p:cNvPr id="39939" name="Content Placeholder 3" descr="Utility12.JPG">
            <a:extLst>
              <a:ext uri="{FF2B5EF4-FFF2-40B4-BE49-F238E27FC236}">
                <a16:creationId xmlns:a16="http://schemas.microsoft.com/office/drawing/2014/main" id="{028FCB03-9CFA-443C-B7ED-8610BC635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2049" y="1566863"/>
            <a:ext cx="63912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65-5390-4AFB-9544-A6209A5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grep</a:t>
            </a:r>
            <a:r>
              <a:rPr lang="en-US" dirty="0"/>
              <a:t>: Searches for a String</a:t>
            </a:r>
          </a:p>
        </p:txBody>
      </p:sp>
      <p:pic>
        <p:nvPicPr>
          <p:cNvPr id="40963" name="Content Placeholder 3" descr="Utility13.JPG">
            <a:extLst>
              <a:ext uri="{FF2B5EF4-FFF2-40B4-BE49-F238E27FC236}">
                <a16:creationId xmlns:a16="http://schemas.microsoft.com/office/drawing/2014/main" id="{E6A3A7F3-2660-4450-84F7-35B8507F9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2088" y="1547813"/>
            <a:ext cx="6381750" cy="48958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EF64-0F0A-4240-8DBD-ADB1DD75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0A3F660-0885-4A43-B2F0-A0E64A7B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By default the head utility displays the first ten lines of a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if you have a file named months that lists the 12 months of the year in calendar order, one to a line, then head displays Jan through Oct.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15F-CBCF-4A13-BD95-0414A15B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pic>
        <p:nvPicPr>
          <p:cNvPr id="43011" name="Content Placeholder 3" descr="Utility14.JPG">
            <a:extLst>
              <a:ext uri="{FF2B5EF4-FFF2-40B4-BE49-F238E27FC236}">
                <a16:creationId xmlns:a16="http://schemas.microsoft.com/office/drawing/2014/main" id="{289CCD0D-76BE-4C05-82DB-2C9B41982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414463"/>
            <a:ext cx="6343650" cy="51625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7D2B-81BF-4375-BB90-B50ECB8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86732DC-268E-40E6-AC15-C6BDF740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can display any number of lines, so you can use it to look at only the first line of a file, at a full screen, or even more.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To specify the number of lines displayed, include a hyphen followed by the number of lines you want head to display.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AD6-7AF7-4A25-BA2B-F8F0713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head: Displays the Beginning of a File</a:t>
            </a:r>
          </a:p>
        </p:txBody>
      </p:sp>
      <p:pic>
        <p:nvPicPr>
          <p:cNvPr id="45059" name="Content Placeholder 3" descr="Utility15.JPG">
            <a:extLst>
              <a:ext uri="{FF2B5EF4-FFF2-40B4-BE49-F238E27FC236}">
                <a16:creationId xmlns:a16="http://schemas.microsoft.com/office/drawing/2014/main" id="{90E1C496-8A8E-4853-A94C-CEDD2EB706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2088" y="1400175"/>
            <a:ext cx="6381750" cy="519112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C0A6-A21D-46D5-A441-A12B331B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745C828-8EE3-4CDF-A8B3-103ECA5E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tail utility is similar to head but by default displays the last ten lines of a file.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Depending on how you invoke it, this utility can display fewer or more than ten lines.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10F-9DA8-426E-A066-7FE4CE99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pic>
        <p:nvPicPr>
          <p:cNvPr id="47107" name="Content Placeholder 3" descr="Utility16.JPG">
            <a:extLst>
              <a:ext uri="{FF2B5EF4-FFF2-40B4-BE49-F238E27FC236}">
                <a16:creationId xmlns:a16="http://schemas.microsoft.com/office/drawing/2014/main" id="{2285E6E4-09C1-427E-A147-7ABCB0A7E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427798"/>
            <a:ext cx="6400800" cy="51816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29F-6E4A-4EF5-A206-7555792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tail: Displays the End of a File</a:t>
            </a:r>
          </a:p>
        </p:txBody>
      </p:sp>
      <p:pic>
        <p:nvPicPr>
          <p:cNvPr id="48131" name="Content Placeholder 3" descr="Utility17.JPG">
            <a:extLst>
              <a:ext uri="{FF2B5EF4-FFF2-40B4-BE49-F238E27FC236}">
                <a16:creationId xmlns:a16="http://schemas.microsoft.com/office/drawing/2014/main" id="{798533B6-414E-4B51-8E7B-6DABCAF9B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1543050"/>
            <a:ext cx="6296025" cy="49053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A2F-9D61-4584-A65C-17F6D37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Basic Utilities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5E948D2-58FE-462F-B35C-33883E9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One of the important advantages of Linux is that it comes with thousands of utilities that perform innumerable functions.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842-0C8A-4279-AA6E-AC5F9F74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sort: Displays a File in Order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4DD7B4B-A994-4B17-9B02-A9CA2B03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sort utility displays the contents of a file in order by lines; it does not change the original file.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1E1-4BED-43FA-B9FB-0396509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sort: Displays a File in Order</a:t>
            </a:r>
          </a:p>
        </p:txBody>
      </p:sp>
      <p:pic>
        <p:nvPicPr>
          <p:cNvPr id="50179" name="Content Placeholder 3" descr="Utility18.JPG">
            <a:extLst>
              <a:ext uri="{FF2B5EF4-FFF2-40B4-BE49-F238E27FC236}">
                <a16:creationId xmlns:a16="http://schemas.microsoft.com/office/drawing/2014/main" id="{B7421855-E989-4C46-8D44-6EA485D1B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5425" y="1643063"/>
            <a:ext cx="6315075" cy="47053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2B84-6FBE-4387-A68B-7651CB9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uniq</a:t>
            </a:r>
            <a:r>
              <a:rPr lang="en-US" dirty="0"/>
              <a:t>: Removes Duplicate Lines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0D5F-1785-4BA4-B4D5-05609C19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uniq</a:t>
            </a:r>
            <a:r>
              <a:rPr lang="en-US" dirty="0"/>
              <a:t> (unique) utility displays a file, skipping adjacent duplicate lines, but does not change the original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If a file contains a list of names and has two successive entries for the same person, </a:t>
            </a:r>
            <a:r>
              <a:rPr lang="en-US" dirty="0" err="1"/>
              <a:t>uniq</a:t>
            </a:r>
            <a:r>
              <a:rPr lang="en-US" dirty="0"/>
              <a:t> skips the duplicate line.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If a file is sorted before it is processed by </a:t>
            </a:r>
            <a:r>
              <a:rPr lang="en-US" dirty="0" err="1"/>
              <a:t>uniq</a:t>
            </a:r>
            <a:r>
              <a:rPr lang="en-US" dirty="0"/>
              <a:t>, this utility ensures that no two lines in the file are the same.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916-A828-4CE7-9690-8A00478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uniq</a:t>
            </a:r>
            <a:r>
              <a:rPr lang="en-US" dirty="0"/>
              <a:t>: Removes Duplicate Lines from a File</a:t>
            </a:r>
          </a:p>
        </p:txBody>
      </p:sp>
      <p:pic>
        <p:nvPicPr>
          <p:cNvPr id="52227" name="Content Placeholder 3" descr="Utility19.JPG">
            <a:extLst>
              <a:ext uri="{FF2B5EF4-FFF2-40B4-BE49-F238E27FC236}">
                <a16:creationId xmlns:a16="http://schemas.microsoft.com/office/drawing/2014/main" id="{3E6B003B-386F-49E7-A361-1CB92436B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7325" y="1557338"/>
            <a:ext cx="6391275" cy="487680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CDE9-9DEF-4859-8152-03D409F2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52EEDF4-6A06-4287-B61B-D7D01E06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diff (difference) utility compares two files and displays a list of the differences between them.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This utility does not change either file; it is useful when you want to compare two versions of a letter or a report or two versions of the source code for a program.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AC8-033C-4254-A3C7-4B1290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5BEB518-BE0B-48D3-A256-651A5B86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diff utility with the –u (unified output format) option first displays two lines indicating which of the files you are comparing will be denoted by a plus sign (+) and which by a minus sign (–).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D29-1F8A-4D26-B554-ABA9DF9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diff: Compares Two Files</a:t>
            </a:r>
          </a:p>
        </p:txBody>
      </p:sp>
      <p:pic>
        <p:nvPicPr>
          <p:cNvPr id="55299" name="Content Placeholder 3" descr="Utility20.JPG">
            <a:extLst>
              <a:ext uri="{FF2B5EF4-FFF2-40B4-BE49-F238E27FC236}">
                <a16:creationId xmlns:a16="http://schemas.microsoft.com/office/drawing/2014/main" id="{DC1F81C2-9809-451D-A8C9-94C1B82AD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566863"/>
            <a:ext cx="60483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40AC-A07D-441C-A215-53A3B4E7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file: Identifies the Contents of a File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CB4D17D-0913-4F6E-B3FE-EDCFDDBB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use the file utility to learn about the contents of a file without having to open and examine the file yourself.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5B96-E634-460B-8854-4C72751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B46E901-BE52-41E3-88DE-D59FE3B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 process is the execution of a command by Linux.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Communication between processes is one of the hallmarks of both UNIX and Linux.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 pipe (written as a vertical bar [|] on the command line and appearing as a solid or broken vertical line on a keyboard) provides the simplest form of this kind of communication.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723-2ADE-4246-B02F-21ABBE46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5E6796A-405E-4428-8FE2-B423A0F8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Simply put, a pipe takes the output of one utility and sends that output as input to another utility.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82E3-9AD6-478E-9965-12625346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Basic Utilities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3AEA213-3BF4-4DAB-A37B-ACE6128F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/>
              <a:t>ls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cat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rm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less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more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11B3-34F0-455C-B214-5E942D01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pic>
        <p:nvPicPr>
          <p:cNvPr id="59395" name="Content Placeholder 3" descr="Utility21.JPG">
            <a:extLst>
              <a:ext uri="{FF2B5EF4-FFF2-40B4-BE49-F238E27FC236}">
                <a16:creationId xmlns:a16="http://schemas.microsoft.com/office/drawing/2014/main" id="{EBAFADEA-CC16-4652-8EDB-DDDA6202B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1566863"/>
            <a:ext cx="601027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C39-5634-4855-B389-34DC257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| (Pipe): Communicates Between Processes</a:t>
            </a:r>
          </a:p>
        </p:txBody>
      </p:sp>
      <p:pic>
        <p:nvPicPr>
          <p:cNvPr id="60419" name="Content Placeholder 3" descr="Utility22.JPG">
            <a:extLst>
              <a:ext uri="{FF2B5EF4-FFF2-40B4-BE49-F238E27FC236}">
                <a16:creationId xmlns:a16="http://schemas.microsoft.com/office/drawing/2014/main" id="{47A88FE8-0428-4A05-8D09-FFF794D7B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566863"/>
            <a:ext cx="6029325" cy="4857750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821C-6E60-4813-944E-E581AF34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Directory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43FA1F2-09DA-4FEB-A649-A26F93F1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directory is a resource that can hold files. On other operating systems, like Windows, a directory is referred to as a folder.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When you log in the system, you work in the home directory.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3D3-0588-4DBC-A1FD-EC67AC93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: Lists the Names of Files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B24B2C-8526-4D26-B6B5-4E4D62F5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The ls utility lists the names of files which are available.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1AAD-6400-40A5-ACF1-88CD640C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: Lists the Names of Files</a:t>
            </a:r>
          </a:p>
        </p:txBody>
      </p:sp>
      <p:pic>
        <p:nvPicPr>
          <p:cNvPr id="17411" name="Content Placeholder 3" descr="Utility1.JPG">
            <a:extLst>
              <a:ext uri="{FF2B5EF4-FFF2-40B4-BE49-F238E27FC236}">
                <a16:creationId xmlns:a16="http://schemas.microsoft.com/office/drawing/2014/main" id="{CAD0CC12-EA1F-4C75-8B48-F9FD0E5F6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563" y="1562100"/>
            <a:ext cx="6400800" cy="4867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0E7-87FC-4B86-9283-2F7A604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cat: Displays the Text of File 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A23CF17-F862-4253-80AD-45AC6C50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cat utility displays the contents of a text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name of the command is derived from catenate, which means to join together, one after the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1304</Words>
  <Application>Microsoft Macintosh PowerPoint</Application>
  <PresentationFormat>On-screen Show (4:3)</PresentationFormat>
  <Paragraphs>111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Command Line Utility</vt:lpstr>
      <vt:lpstr>Basic Utilities</vt:lpstr>
      <vt:lpstr>Basic Utilities</vt:lpstr>
      <vt:lpstr>Directory</vt:lpstr>
      <vt:lpstr>ls: Lists the Names of Files</vt:lpstr>
      <vt:lpstr>ls: Lists the Names of Files</vt:lpstr>
      <vt:lpstr>cat: Displays the Text of File </vt:lpstr>
      <vt:lpstr>cat: Displays the Text of File </vt:lpstr>
      <vt:lpstr>rm: Deletes a File</vt:lpstr>
      <vt:lpstr>rm: Deletes a File</vt:lpstr>
      <vt:lpstr>rm: Deletes a File</vt:lpstr>
      <vt:lpstr>rm: Deletes a File</vt:lpstr>
      <vt:lpstr>less Is more: Display a Text File One Screen at a Time</vt:lpstr>
      <vt:lpstr>less Is more: Display a Text File One Screen at a Time</vt:lpstr>
      <vt:lpstr>less Is more: Display a Text File One Screen at a Time</vt:lpstr>
      <vt:lpstr>less Is more: Display a Text File One Screen at a Time</vt:lpstr>
      <vt:lpstr>less</vt:lpstr>
      <vt:lpstr>less</vt:lpstr>
      <vt:lpstr>more</vt:lpstr>
      <vt:lpstr>more</vt:lpstr>
      <vt:lpstr>Working With Files</vt:lpstr>
      <vt:lpstr>Working With Files</vt:lpstr>
      <vt:lpstr>cp: Copies a File</vt:lpstr>
      <vt:lpstr>cp: Copies a File</vt:lpstr>
      <vt:lpstr>cp can destroy a file</vt:lpstr>
      <vt:lpstr>mv: Changes the Name of a File</vt:lpstr>
      <vt:lpstr>mv: Changes the Name of a File</vt:lpstr>
      <vt:lpstr>grep: Searches for a String</vt:lpstr>
      <vt:lpstr>grep: Searches for a String</vt:lpstr>
      <vt:lpstr>grep: Searches for a String</vt:lpstr>
      <vt:lpstr>head: Displays the Beginning of a File</vt:lpstr>
      <vt:lpstr>head: Displays the Beginning of a File</vt:lpstr>
      <vt:lpstr>head: Displays the Beginning of a File</vt:lpstr>
      <vt:lpstr>head: Displays the Beginning of a File</vt:lpstr>
      <vt:lpstr>tail: Displays the End of a File</vt:lpstr>
      <vt:lpstr>tail: Displays the End of a File</vt:lpstr>
      <vt:lpstr>tail: Displays the End of a File</vt:lpstr>
      <vt:lpstr>sort: Displays a File in Order</vt:lpstr>
      <vt:lpstr>sort: Displays a File in Order</vt:lpstr>
      <vt:lpstr>uniq: Removes Duplicate Lines from a File</vt:lpstr>
      <vt:lpstr>uniq: Removes Duplicate Lines from a File</vt:lpstr>
      <vt:lpstr>diff: Compares Two Files</vt:lpstr>
      <vt:lpstr>diff: Compares Two Files</vt:lpstr>
      <vt:lpstr>diff: Compares Two Files</vt:lpstr>
      <vt:lpstr>file: Identifies the Contents of a File</vt:lpstr>
      <vt:lpstr>| (Pipe): Communicates Between Processes</vt:lpstr>
      <vt:lpstr>| (Pipe): Communicates Between Processes</vt:lpstr>
      <vt:lpstr>| (Pipe): Communicates Between Processes</vt:lpstr>
      <vt:lpstr>| (Pipe): Communicates Between Processes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Md. Tarique Anwer</cp:lastModifiedBy>
  <cp:revision>28</cp:revision>
  <dcterms:created xsi:type="dcterms:W3CDTF">2020-12-18T18:59:12Z</dcterms:created>
  <dcterms:modified xsi:type="dcterms:W3CDTF">2023-06-30T01:37:51Z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596252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