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66" r:id="rId2"/>
    <p:sldId id="261" r:id="rId3"/>
    <p:sldId id="267" r:id="rId4"/>
    <p:sldId id="264" r:id="rId5"/>
    <p:sldId id="268" r:id="rId6"/>
    <p:sldId id="287" r:id="rId7"/>
    <p:sldId id="269" r:id="rId8"/>
    <p:sldId id="288" r:id="rId9"/>
    <p:sldId id="270" r:id="rId10"/>
    <p:sldId id="272" r:id="rId11"/>
    <p:sldId id="273" r:id="rId12"/>
    <p:sldId id="293" r:id="rId13"/>
    <p:sldId id="276" r:id="rId14"/>
    <p:sldId id="277" r:id="rId15"/>
    <p:sldId id="278" r:id="rId16"/>
    <p:sldId id="279" r:id="rId17"/>
    <p:sldId id="286" r:id="rId18"/>
    <p:sldId id="281" r:id="rId19"/>
    <p:sldId id="294" r:id="rId20"/>
    <p:sldId id="280" r:id="rId21"/>
    <p:sldId id="282" r:id="rId22"/>
    <p:sldId id="283" r:id="rId23"/>
    <p:sldId id="285" r:id="rId24"/>
    <p:sldId id="295" r:id="rId25"/>
    <p:sldId id="284" r:id="rId26"/>
    <p:sldId id="26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B98"/>
    <a:srgbClr val="4266A1"/>
    <a:srgbClr val="453A38"/>
    <a:srgbClr val="B8B192"/>
    <a:srgbClr val="473B39"/>
    <a:srgbClr val="302C31"/>
    <a:srgbClr val="63504D"/>
    <a:srgbClr val="947874"/>
    <a:srgbClr val="E6E6E6"/>
    <a:srgbClr val="EADC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0" autoAdjust="0"/>
    <p:restoredTop sz="94075" autoAdjust="0"/>
  </p:normalViewPr>
  <p:slideViewPr>
    <p:cSldViewPr snapToGrid="0">
      <p:cViewPr varScale="1">
        <p:scale>
          <a:sx n="70" d="100"/>
          <a:sy n="70" d="100"/>
        </p:scale>
        <p:origin x="1164" y="66"/>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6/15/2021</a:t>
            </a:fld>
            <a:endParaRPr lang="en-US"/>
          </a:p>
        </p:txBody>
      </p:sp>
      <p:sp>
        <p:nvSpPr>
          <p:cNvPr id="4" name="Footer Placeholder 3">
            <a:extLst>
              <a:ext uri="{FF2B5EF4-FFF2-40B4-BE49-F238E27FC236}">
                <a16:creationId xmlns:a16="http://schemas.microsoft.com/office/drawing/2014/main" xmlns=""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84310-61CC-4594-8015-E077BFD89965}" type="datetimeFigureOut">
              <a:rPr lang="en-US" smtClean="0"/>
              <a:t>6/15/2021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5BB7B-10A8-41C9-B08E-9BE44BB59DB3}" type="slidenum">
              <a:rPr lang="en-US" smtClean="0"/>
              <a:t>‹#›</a:t>
            </a:fld>
            <a:endParaRPr lang="en-US"/>
          </a:p>
        </p:txBody>
      </p:sp>
    </p:spTree>
    <p:extLst>
      <p:ext uri="{BB962C8B-B14F-4D97-AF65-F5344CB8AC3E}">
        <p14:creationId xmlns:p14="http://schemas.microsoft.com/office/powerpoint/2010/main" val="4127704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5BB7B-10A8-41C9-B08E-9BE44BB59DB3}" type="slidenum">
              <a:rPr lang="en-US" smtClean="0"/>
              <a:t>5</a:t>
            </a:fld>
            <a:endParaRPr lang="en-US"/>
          </a:p>
        </p:txBody>
      </p:sp>
    </p:spTree>
    <p:extLst>
      <p:ext uri="{BB962C8B-B14F-4D97-AF65-F5344CB8AC3E}">
        <p14:creationId xmlns:p14="http://schemas.microsoft.com/office/powerpoint/2010/main" val="248831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5BB7B-10A8-41C9-B08E-9BE44BB59DB3}" type="slidenum">
              <a:rPr lang="en-US" smtClean="0"/>
              <a:t>7</a:t>
            </a:fld>
            <a:endParaRPr lang="en-US"/>
          </a:p>
        </p:txBody>
      </p:sp>
    </p:spTree>
    <p:extLst>
      <p:ext uri="{BB962C8B-B14F-4D97-AF65-F5344CB8AC3E}">
        <p14:creationId xmlns:p14="http://schemas.microsoft.com/office/powerpoint/2010/main" val="2189037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5BB7B-10A8-41C9-B08E-9BE44BB59DB3}" type="slidenum">
              <a:rPr lang="en-US" smtClean="0"/>
              <a:t>8</a:t>
            </a:fld>
            <a:endParaRPr lang="en-US"/>
          </a:p>
        </p:txBody>
      </p:sp>
    </p:spTree>
    <p:extLst>
      <p:ext uri="{BB962C8B-B14F-4D97-AF65-F5344CB8AC3E}">
        <p14:creationId xmlns:p14="http://schemas.microsoft.com/office/powerpoint/2010/main" val="2932721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32000">
              <a:srgbClr val="395B98"/>
            </a:gs>
            <a:gs pos="700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12A90980-141E-4289-944D-D18A042BE6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504" r="17178"/>
          <a:stretch/>
        </p:blipFill>
        <p:spPr bwMode="auto">
          <a:xfrm>
            <a:off x="0" y="0"/>
            <a:ext cx="9144000" cy="685745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45" hidden="1">
            <a:extLst>
              <a:ext uri="{FF2B5EF4-FFF2-40B4-BE49-F238E27FC236}">
                <a16:creationId xmlns:a16="http://schemas.microsoft.com/office/drawing/2014/main" xmlns="" id="{850EC89B-90C3-44BB-9D08-4AA2F18B76E6}"/>
              </a:ext>
              <a:ext uri="{C183D7F6-B498-43B3-948B-1728B52AA6E4}">
                <adec:decorative xmlns:adec="http://schemas.microsoft.com/office/drawing/2017/decorative" xmlns="" val="1"/>
              </a:ext>
            </a:extLst>
          </p:cNvPr>
          <p:cNvGrpSpPr>
            <a:grpSpLocks/>
          </p:cNvGrpSpPr>
          <p:nvPr userDrawn="1">
            <p:extLst>
              <p:ext uri="{386F3935-93C4-4BCD-93E2-E3B085C9AB24}">
                <p16:designElem xmlns:p16="http://schemas.microsoft.com/office/powerpoint/2015/main" xmlns=""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xmlns="" id="{CE7AE735-969F-4B48-90BB-9C0B68FF30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5400000" flipH="1">
              <a:off x="2640985" y="2991370"/>
              <a:ext cx="6857455" cy="874715"/>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47">
              <a:extLst>
                <a:ext uri="{FF2B5EF4-FFF2-40B4-BE49-F238E27FC236}">
                  <a16:creationId xmlns:a16="http://schemas.microsoft.com/office/drawing/2014/main" xmlns="" id="{1E3EFCBE-34EF-4B4E-BB43-0CC49CCDD13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Rectangle: Rounded Corners 11">
            <a:extLst>
              <a:ext uri="{FF2B5EF4-FFF2-40B4-BE49-F238E27FC236}">
                <a16:creationId xmlns:a16="http://schemas.microsoft.com/office/drawing/2014/main" xmlns="" id="{B3AE5259-8717-4A05-A18C-0A2B3ACA8E46}"/>
              </a:ext>
            </a:extLst>
          </p:cNvPr>
          <p:cNvSpPr/>
          <p:nvPr userDrawn="1"/>
        </p:nvSpPr>
        <p:spPr>
          <a:xfrm>
            <a:off x="64978" y="1793232"/>
            <a:ext cx="2144822" cy="601742"/>
          </a:xfrm>
          <a:prstGeom prst="roundRect">
            <a:avLst>
              <a:gd name="adj" fmla="val 5911"/>
            </a:avLst>
          </a:prstGeom>
          <a:solidFill>
            <a:schemeClr val="bg1">
              <a:alpha val="8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square" lIns="0" tIns="91440" rIns="91440" bIns="0" rtlCol="0" anchor="b" anchorCtr="1">
            <a:spAutoFit/>
          </a:bodyPr>
          <a:lstStyle/>
          <a:p>
            <a:pPr algn="ctr"/>
            <a:r>
              <a:rPr lang="en-US" sz="3200" dirty="0">
                <a:solidFill>
                  <a:srgbClr val="395B98"/>
                </a:solidFill>
                <a:latin typeface="Bahnschrift SemiBold" panose="020B0502040204020203" pitchFamily="34" charset="0"/>
              </a:rPr>
              <a:t>ECAP790</a:t>
            </a:r>
            <a:endParaRPr lang="en-US" sz="1200" dirty="0">
              <a:solidFill>
                <a:srgbClr val="395B98"/>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xmlns="" id="{233BE6E6-C627-4FDF-950D-3B1E1081FF12}"/>
              </a:ext>
            </a:extLst>
          </p:cNvPr>
          <p:cNvSpPr txBox="1"/>
          <p:nvPr userDrawn="1"/>
        </p:nvSpPr>
        <p:spPr>
          <a:xfrm>
            <a:off x="64978" y="2394973"/>
            <a:ext cx="5548422" cy="590431"/>
          </a:xfrm>
          <a:prstGeom prst="roundRect">
            <a:avLst>
              <a:gd name="adj" fmla="val 2481"/>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9144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kern="1200" cap="small" baseline="0" dirty="0">
                <a:solidFill>
                  <a:srgbClr val="FCFFF8"/>
                </a:solidFill>
                <a:latin typeface="Bahnschrift SemiBold" panose="020B0502040204020203" pitchFamily="34" charset="0"/>
                <a:ea typeface="+mn-ea"/>
                <a:cs typeface="+mn-cs"/>
              </a:rPr>
              <a:t> Probability and Statistics  </a:t>
            </a:r>
          </a:p>
        </p:txBody>
      </p:sp>
      <p:sp>
        <p:nvSpPr>
          <p:cNvPr id="27" name="Rectangle: Rounded Corners 26">
            <a:extLst>
              <a:ext uri="{FF2B5EF4-FFF2-40B4-BE49-F238E27FC236}">
                <a16:creationId xmlns:a16="http://schemas.microsoft.com/office/drawing/2014/main" xmlns="" id="{5BCB4D94-636F-4C38-8151-C5363D4C7623}"/>
              </a:ext>
            </a:extLst>
          </p:cNvPr>
          <p:cNvSpPr/>
          <p:nvPr userDrawn="1"/>
        </p:nvSpPr>
        <p:spPr>
          <a:xfrm>
            <a:off x="6007100" y="4521201"/>
            <a:ext cx="2933700" cy="694994"/>
          </a:xfrm>
          <a:prstGeom prst="roundRect">
            <a:avLst>
              <a:gd name="adj" fmla="val 5911"/>
            </a:avLst>
          </a:prstGeom>
          <a:gradFill>
            <a:gsLst>
              <a:gs pos="3900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lvl="0" algn="ctr"/>
            <a:r>
              <a:rPr lang="en-US" sz="2800" b="0" dirty="0">
                <a:solidFill>
                  <a:srgbClr val="395B98"/>
                </a:solidFill>
                <a:latin typeface="Bahnschrift SemiBold" panose="020B0502040204020203" pitchFamily="34" charset="0"/>
              </a:rPr>
              <a:t> Dr. Pritpal Singh</a:t>
            </a:r>
          </a:p>
        </p:txBody>
      </p:sp>
      <p:sp>
        <p:nvSpPr>
          <p:cNvPr id="24" name="TextBox 23">
            <a:extLst>
              <a:ext uri="{FF2B5EF4-FFF2-40B4-BE49-F238E27FC236}">
                <a16:creationId xmlns:a16="http://schemas.microsoft.com/office/drawing/2014/main" xmlns="" id="{4AA972E6-F509-4C49-B617-8F7E636990AD}"/>
              </a:ext>
            </a:extLst>
          </p:cNvPr>
          <p:cNvSpPr txBox="1"/>
          <p:nvPr userDrawn="1"/>
        </p:nvSpPr>
        <p:spPr>
          <a:xfrm>
            <a:off x="6007097" y="5216195"/>
            <a:ext cx="2844802" cy="400110"/>
          </a:xfrm>
          <a:prstGeom prst="rect">
            <a:avLst/>
          </a:prstGeom>
          <a:gradFill>
            <a:gsLst>
              <a:gs pos="100000">
                <a:schemeClr val="accent1">
                  <a:lumMod val="5000"/>
                  <a:lumOff val="95000"/>
                  <a:alpha val="14000"/>
                </a:schemeClr>
              </a:gs>
              <a:gs pos="61000">
                <a:srgbClr val="395B98">
                  <a:alpha val="70000"/>
                </a:srgbClr>
              </a:gs>
              <a:gs pos="92000">
                <a:srgbClr val="4266A1"/>
              </a:gs>
            </a:gsLst>
            <a:lin ang="2700000" scaled="1"/>
          </a:gradFill>
        </p:spPr>
        <p:txBody>
          <a:bodyPr wrap="square" rtlCol="0">
            <a:spAutoFit/>
            <a:scene3d>
              <a:camera prst="orthographicFront"/>
              <a:lightRig rig="threePt" dir="t"/>
            </a:scene3d>
            <a:sp3d>
              <a:bevelT w="6350"/>
            </a:sp3d>
          </a:bodyPr>
          <a:lstStyle/>
          <a:p>
            <a:r>
              <a:rPr lang="en-US" sz="2000" b="1" dirty="0">
                <a:ln>
                  <a:noFill/>
                </a:ln>
                <a:solidFill>
                  <a:srgbClr val="FCFFF8"/>
                </a:solidFill>
                <a:effectLst>
                  <a:outerShdw dist="317500" dir="2520000" sx="1000" sy="1000" algn="ctr" rotWithShape="0">
                    <a:srgbClr val="000000"/>
                  </a:outerShdw>
                </a:effectLst>
                <a:latin typeface="Bahnschrift SemiBold" panose="020B0502040204020203" pitchFamily="34" charset="0"/>
              </a:rPr>
              <a:t>   Associate </a:t>
            </a:r>
            <a:r>
              <a:rPr lang="en-US" sz="2000" b="1" dirty="0">
                <a:ln>
                  <a:noFill/>
                </a:ln>
                <a:solidFill>
                  <a:srgbClr val="FCFFF8"/>
                </a:solidFill>
                <a:effectLst>
                  <a:outerShdw dist="317500" dir="2520000" sx="5000" sy="5000" algn="ctr" rotWithShape="0">
                    <a:srgbClr val="000000"/>
                  </a:outerShdw>
                </a:effectLst>
                <a:latin typeface="Bahnschrift SemiBold" panose="020B0502040204020203" pitchFamily="34" charset="0"/>
              </a:rPr>
              <a:t>Professor</a:t>
            </a:r>
          </a:p>
        </p:txBody>
      </p:sp>
    </p:spTree>
    <p:extLst>
      <p:ext uri="{BB962C8B-B14F-4D97-AF65-F5344CB8AC3E}">
        <p14:creationId xmlns:p14="http://schemas.microsoft.com/office/powerpoint/2010/main" val="2593747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3A4C81D-18A7-452F-9BBC-C8DF7C8B815D}"/>
              </a:ext>
            </a:extLst>
          </p:cNvPr>
          <p:cNvSpPr/>
          <p:nvPr userDrawn="1"/>
        </p:nvSpPr>
        <p:spPr>
          <a:xfrm>
            <a:off x="0" y="0"/>
            <a:ext cx="9144000" cy="1959429"/>
          </a:xfrm>
          <a:prstGeom prst="rect">
            <a:avLst/>
          </a:prstGeom>
          <a:gradFill flip="none" rotWithShape="1">
            <a:gsLst>
              <a:gs pos="0">
                <a:srgbClr val="395B98"/>
              </a:gs>
              <a:gs pos="41000">
                <a:srgbClr val="395B98"/>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xmlns="" id="{66F90CB2-A495-4AF3-BC7C-1B34E1164439}"/>
              </a:ext>
            </a:extLst>
          </p:cNvPr>
          <p:cNvSpPr txBox="1"/>
          <p:nvPr userDrawn="1"/>
        </p:nvSpPr>
        <p:spPr>
          <a:xfrm>
            <a:off x="628650" y="235182"/>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xmlns=""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xmlns=""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3A4C81D-18A7-452F-9BBC-C8DF7C8B815D}"/>
              </a:ext>
            </a:extLst>
          </p:cNvPr>
          <p:cNvSpPr/>
          <p:nvPr userDrawn="1"/>
        </p:nvSpPr>
        <p:spPr>
          <a:xfrm>
            <a:off x="0" y="0"/>
            <a:ext cx="9144000" cy="1325563"/>
          </a:xfrm>
          <a:prstGeom prst="rect">
            <a:avLst/>
          </a:prstGeom>
          <a:gradFill flip="none" rotWithShape="1">
            <a:gsLst>
              <a:gs pos="0">
                <a:srgbClr val="395B98"/>
              </a:gs>
              <a:gs pos="41000">
                <a:srgbClr val="395B9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xmlns="" id="{D674DD10-9343-40FC-87DE-8A1F63FF11A0}"/>
              </a:ext>
            </a:extLst>
          </p:cNvPr>
          <p:cNvSpPr>
            <a:spLocks noGrp="1"/>
          </p:cNvSpPr>
          <p:nvPr>
            <p:ph type="title"/>
          </p:nvPr>
        </p:nvSpPr>
        <p:spPr>
          <a:xfrm>
            <a:off x="338362" y="0"/>
            <a:ext cx="8176987"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77000">
              <a:srgbClr val="395B98"/>
            </a:gs>
            <a:gs pos="0">
              <a:schemeClr val="accent1">
                <a:lumMod val="5000"/>
                <a:lumOff val="95000"/>
              </a:schemeClr>
            </a:gs>
            <a:gs pos="100000">
              <a:srgbClr val="395B9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6/15/2021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xmlns=""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xmlns=""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xmlns=""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xmlns=""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395B98"/>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7000">
              <a:srgbClr val="395B98"/>
            </a:gs>
            <a:gs pos="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Examples </a:t>
            </a:r>
            <a:endParaRPr lang="en-US" dirty="0"/>
          </a:p>
        </p:txBody>
      </p:sp>
      <p:pic>
        <p:nvPicPr>
          <p:cNvPr id="4" name="Picture 96" descr="Settheory_set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3758" y="3407045"/>
            <a:ext cx="13906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4"/>
          <p:cNvSpPr txBox="1">
            <a:spLocks noChangeArrowheads="1"/>
          </p:cNvSpPr>
          <p:nvPr/>
        </p:nvSpPr>
        <p:spPr bwMode="auto">
          <a:xfrm>
            <a:off x="3994078" y="3509177"/>
            <a:ext cx="465303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i="1" dirty="0">
                <a:solidFill>
                  <a:srgbClr val="010066"/>
                </a:solidFill>
                <a:latin typeface="Bahnschrift SemiBold" panose="020B0502040204020203"/>
              </a:rPr>
              <a:t>B</a:t>
            </a:r>
            <a:r>
              <a:rPr lang="en-US" sz="2000" dirty="0">
                <a:solidFill>
                  <a:srgbClr val="000066"/>
                </a:solidFill>
                <a:latin typeface="Bahnschrift SemiBold" panose="020B0502040204020203"/>
              </a:rPr>
              <a:t> = {red, yellow, blue} </a:t>
            </a:r>
            <a:br>
              <a:rPr lang="en-US" sz="2000" dirty="0">
                <a:solidFill>
                  <a:srgbClr val="000066"/>
                </a:solidFill>
                <a:latin typeface="Bahnschrift SemiBold" panose="020B0502040204020203"/>
              </a:rPr>
            </a:br>
            <a:r>
              <a:rPr lang="en-US" sz="2000" dirty="0">
                <a:solidFill>
                  <a:srgbClr val="000066"/>
                </a:solidFill>
                <a:latin typeface="Bahnschrift SemiBold" panose="020B0502040204020203"/>
              </a:rPr>
              <a:t>is the set of primary colors</a:t>
            </a:r>
            <a:endParaRPr lang="en-GB" sz="2000" dirty="0">
              <a:solidFill>
                <a:srgbClr val="000066"/>
              </a:solidFill>
              <a:latin typeface="Bahnschrift SemiBold" panose="020B0502040204020203"/>
            </a:endParaRPr>
          </a:p>
        </p:txBody>
      </p:sp>
      <p:pic>
        <p:nvPicPr>
          <p:cNvPr id="7" name="Picture 94" descr="Settheory_set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758" y="5104440"/>
            <a:ext cx="1670050" cy="11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4"/>
          <p:cNvSpPr txBox="1">
            <a:spLocks noChangeArrowheads="1"/>
          </p:cNvSpPr>
          <p:nvPr/>
        </p:nvSpPr>
        <p:spPr bwMode="auto">
          <a:xfrm>
            <a:off x="3749721" y="5104440"/>
            <a:ext cx="600233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i="1" dirty="0">
                <a:solidFill>
                  <a:srgbClr val="010066"/>
                </a:solidFill>
                <a:latin typeface="Bahnschrift SemiBold" panose="020B0502040204020203"/>
              </a:rPr>
              <a:t>C</a:t>
            </a:r>
            <a:r>
              <a:rPr lang="en-US" sz="2000" dirty="0">
                <a:solidFill>
                  <a:srgbClr val="000066"/>
                </a:solidFill>
                <a:latin typeface="Bahnschrift SemiBold" panose="020B0502040204020203"/>
              </a:rPr>
              <a:t> = {</a:t>
            </a:r>
            <a:r>
              <a:rPr lang="en-US" i="1" dirty="0">
                <a:solidFill>
                  <a:srgbClr val="010066"/>
                </a:solidFill>
                <a:latin typeface="Bahnschrift SemiBold" panose="020B0502040204020203"/>
              </a:rPr>
              <a:t>x</a:t>
            </a:r>
            <a:r>
              <a:rPr lang="en-US" sz="2000" dirty="0">
                <a:solidFill>
                  <a:srgbClr val="000066"/>
                </a:solidFill>
                <a:latin typeface="Bahnschrift SemiBold" panose="020B0502040204020203"/>
              </a:rPr>
              <a:t>|0 &lt; </a:t>
            </a:r>
            <a:r>
              <a:rPr lang="en-US" i="1" dirty="0">
                <a:solidFill>
                  <a:srgbClr val="010066"/>
                </a:solidFill>
                <a:latin typeface="Bahnschrift SemiBold" panose="020B0502040204020203"/>
              </a:rPr>
              <a:t>x</a:t>
            </a:r>
            <a:r>
              <a:rPr lang="en-US" sz="2000" dirty="0">
                <a:solidFill>
                  <a:srgbClr val="000066"/>
                </a:solidFill>
                <a:latin typeface="Bahnschrift SemiBold" panose="020B0502040204020203"/>
              </a:rPr>
              <a:t> &lt; 5} </a:t>
            </a:r>
            <a:br>
              <a:rPr lang="en-US" sz="2000" dirty="0">
                <a:solidFill>
                  <a:srgbClr val="000066"/>
                </a:solidFill>
                <a:latin typeface="Bahnschrift SemiBold" panose="020B0502040204020203"/>
              </a:rPr>
            </a:br>
            <a:r>
              <a:rPr lang="en-US" sz="2000" dirty="0">
                <a:solidFill>
                  <a:srgbClr val="000066"/>
                </a:solidFill>
                <a:latin typeface="Bahnschrift SemiBold" panose="020B0502040204020203"/>
              </a:rPr>
              <a:t>is the set of numbers between 0 and </a:t>
            </a:r>
            <a:r>
              <a:rPr lang="en-US" dirty="0">
                <a:solidFill>
                  <a:srgbClr val="000066"/>
                </a:solidFill>
              </a:rPr>
              <a:t>5</a:t>
            </a:r>
            <a:endParaRPr lang="en-GB" dirty="0">
              <a:solidFill>
                <a:srgbClr val="000066"/>
              </a:solidFill>
            </a:endParaRPr>
          </a:p>
        </p:txBody>
      </p:sp>
      <p:pic>
        <p:nvPicPr>
          <p:cNvPr id="9" name="Picture 92" descr="Settheory_se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458" y="1403708"/>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3862316" y="1852358"/>
            <a:ext cx="4916558" cy="830997"/>
          </a:xfrm>
          <a:prstGeom prst="rect">
            <a:avLst/>
          </a:prstGeom>
        </p:spPr>
        <p:txBody>
          <a:bodyPr wrap="square">
            <a:spAutoFit/>
          </a:bodyPr>
          <a:lstStyle/>
          <a:p>
            <a:pPr>
              <a:spcBef>
                <a:spcPct val="50000"/>
              </a:spcBef>
            </a:pPr>
            <a:r>
              <a:rPr lang="en-US" sz="2800" i="1" dirty="0">
                <a:solidFill>
                  <a:srgbClr val="010066"/>
                </a:solidFill>
                <a:latin typeface="Bahnschrift SemiBold" panose="020B0502040204020203"/>
              </a:rPr>
              <a:t>A</a:t>
            </a:r>
            <a:r>
              <a:rPr lang="en-US" sz="2000" dirty="0">
                <a:solidFill>
                  <a:srgbClr val="000066"/>
                </a:solidFill>
                <a:latin typeface="Bahnschrift SemiBold" panose="020B0502040204020203"/>
              </a:rPr>
              <a:t> = {1, 2, 3, 4, 5, 6, 7, 8, 9} </a:t>
            </a:r>
            <a:br>
              <a:rPr lang="en-US" sz="2000" dirty="0">
                <a:solidFill>
                  <a:srgbClr val="000066"/>
                </a:solidFill>
                <a:latin typeface="Bahnschrift SemiBold" panose="020B0502040204020203"/>
              </a:rPr>
            </a:br>
            <a:r>
              <a:rPr lang="en-US" sz="2000" dirty="0">
                <a:solidFill>
                  <a:srgbClr val="000066"/>
                </a:solidFill>
                <a:latin typeface="Bahnschrift SemiBold" panose="020B0502040204020203"/>
              </a:rPr>
              <a:t>is a set of single digit positive numbers</a:t>
            </a:r>
            <a:r>
              <a:rPr lang="en-US" dirty="0">
                <a:solidFill>
                  <a:srgbClr val="000066"/>
                </a:solidFill>
                <a:latin typeface="Bahnschrift SemiBold" panose="020B0502040204020203"/>
              </a:rPr>
              <a:t>.</a:t>
            </a:r>
            <a:endParaRPr lang="en-GB" dirty="0">
              <a:solidFill>
                <a:srgbClr val="000066"/>
              </a:solidFill>
              <a:latin typeface="Bahnschrift SemiBold" panose="020B0502040204020203"/>
            </a:endParaRPr>
          </a:p>
        </p:txBody>
      </p:sp>
      <p:pic>
        <p:nvPicPr>
          <p:cNvPr id="11" name="Picture 33" descr="icon_glow_slid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6499" y="469547"/>
            <a:ext cx="7191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29888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24945"/>
            <a:ext cx="8643078" cy="5004884"/>
          </a:xfrm>
        </p:spPr>
        <p:txBody>
          <a:bodyPr>
            <a:noAutofit/>
          </a:bodyPr>
          <a:lstStyle/>
          <a:p>
            <a:pPr algn="just">
              <a:lnSpc>
                <a:spcPct val="160000"/>
              </a:lnSpc>
            </a:pPr>
            <a:r>
              <a:rPr lang="en-US" sz="2400" dirty="0"/>
              <a:t>In mathematics, a set A is a subset of a set B if all elements of A are also elements of B; B is then a superset of A. </a:t>
            </a:r>
          </a:p>
          <a:p>
            <a:pPr algn="just">
              <a:lnSpc>
                <a:spcPct val="160000"/>
              </a:lnSpc>
            </a:pPr>
            <a:r>
              <a:rPr lang="en-US" sz="2400" dirty="0"/>
              <a:t>It is possible for A and B to be equal; if they are unequal, then A is a proper subset of B. The relationship of one set being a subset of another is called inclusion.</a:t>
            </a:r>
          </a:p>
          <a:p>
            <a:pPr algn="just">
              <a:lnSpc>
                <a:spcPct val="160000"/>
              </a:lnSpc>
            </a:pPr>
            <a:r>
              <a:rPr lang="en-US" sz="2400" dirty="0"/>
              <a:t>Example: If set A has {X, Y} and set B has {X, Y, Z}, then A is a subset of B because elements of A are also present in set B.</a:t>
            </a:r>
          </a:p>
        </p:txBody>
      </p:sp>
      <p:sp>
        <p:nvSpPr>
          <p:cNvPr id="3" name="Title 2"/>
          <p:cNvSpPr>
            <a:spLocks noGrp="1"/>
          </p:cNvSpPr>
          <p:nvPr>
            <p:ph type="title"/>
          </p:nvPr>
        </p:nvSpPr>
        <p:spPr/>
        <p:txBody>
          <a:bodyPr/>
          <a:lstStyle/>
          <a:p>
            <a:r>
              <a:rPr lang="en-US" dirty="0"/>
              <a:t>Subset </a:t>
            </a: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1" y="7096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948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latin typeface="Bahnschrift SemiBold" panose="020B0502040204020203"/>
              </a:rPr>
              <a:t>Subsets</a:t>
            </a:r>
            <a:endParaRPr lang="en-US" dirty="0">
              <a:latin typeface="Bahnschrift SemiBold" panose="020B0502040204020203"/>
            </a:endParaRPr>
          </a:p>
        </p:txBody>
      </p:sp>
      <p:sp>
        <p:nvSpPr>
          <p:cNvPr id="3" name="Title 2"/>
          <p:cNvSpPr>
            <a:spLocks noGrp="1"/>
          </p:cNvSpPr>
          <p:nvPr>
            <p:ph type="title"/>
          </p:nvPr>
        </p:nvSpPr>
        <p:spPr/>
        <p:txBody>
          <a:bodyPr/>
          <a:lstStyle/>
          <a:p>
            <a:r>
              <a:rPr lang="en-GB" dirty="0">
                <a:latin typeface="Bahnschrift SemiBold" panose="020B0502040204020203"/>
              </a:rPr>
              <a:t>Subsets</a:t>
            </a:r>
            <a:endParaRPr lang="en-US" dirty="0">
              <a:latin typeface="Bahnschrift SemiBold" panose="020B0502040204020203"/>
            </a:endParaRPr>
          </a:p>
        </p:txBody>
      </p:sp>
      <p:pic>
        <p:nvPicPr>
          <p:cNvPr id="5" name="Picture 27" descr="settheory_dicefad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043" y="1493838"/>
            <a:ext cx="29083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5"/>
          <p:cNvSpPr>
            <a:spLocks noChangeArrowheads="1"/>
          </p:cNvSpPr>
          <p:nvPr/>
        </p:nvSpPr>
        <p:spPr bwMode="auto">
          <a:xfrm>
            <a:off x="577850" y="3471803"/>
            <a:ext cx="5588000" cy="74136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atin typeface="Bahnschrift SemiBold" panose="020B0502040204020203"/>
            </a:endParaRPr>
          </a:p>
        </p:txBody>
      </p:sp>
      <p:sp>
        <p:nvSpPr>
          <p:cNvPr id="7" name="Rectangle 24"/>
          <p:cNvSpPr>
            <a:spLocks noChangeArrowheads="1"/>
          </p:cNvSpPr>
          <p:nvPr/>
        </p:nvSpPr>
        <p:spPr bwMode="auto">
          <a:xfrm>
            <a:off x="628651" y="2193925"/>
            <a:ext cx="5591175" cy="74136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atin typeface="Bahnschrift SemiBold" panose="020B0502040204020203"/>
            </a:endParaRPr>
          </a:p>
        </p:txBody>
      </p:sp>
      <p:sp>
        <p:nvSpPr>
          <p:cNvPr id="9" name="Text Box 24"/>
          <p:cNvSpPr txBox="1">
            <a:spLocks noChangeArrowheads="1"/>
          </p:cNvSpPr>
          <p:nvPr/>
        </p:nvSpPr>
        <p:spPr bwMode="auto">
          <a:xfrm>
            <a:off x="1011239" y="3643312"/>
            <a:ext cx="23463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200" i="1" dirty="0" err="1">
                <a:solidFill>
                  <a:srgbClr val="010066"/>
                </a:solidFill>
                <a:latin typeface="Bahnschrift SemiBold" panose="020B0502040204020203"/>
              </a:rPr>
              <a:t>A</a:t>
            </a:r>
            <a:r>
              <a:rPr lang="en-US" sz="2200" i="1" baseline="-25000" dirty="0" err="1">
                <a:solidFill>
                  <a:srgbClr val="010066"/>
                </a:solidFill>
                <a:latin typeface="Bahnschrift SemiBold" panose="020B0502040204020203"/>
              </a:rPr>
              <a:t>e</a:t>
            </a:r>
            <a:r>
              <a:rPr lang="en-US" sz="2000" dirty="0">
                <a:solidFill>
                  <a:srgbClr val="000066"/>
                </a:solidFill>
                <a:latin typeface="Bahnschrift SemiBold" panose="020B0502040204020203"/>
              </a:rPr>
              <a:t> = {2, 4, 6}</a:t>
            </a:r>
            <a:endParaRPr lang="en-GB" sz="2000" dirty="0">
              <a:latin typeface="Bahnschrift SemiBold" panose="020B0502040204020203"/>
            </a:endParaRPr>
          </a:p>
        </p:txBody>
      </p:sp>
      <p:sp>
        <p:nvSpPr>
          <p:cNvPr id="10" name="Text Box 24"/>
          <p:cNvSpPr txBox="1">
            <a:spLocks noChangeArrowheads="1"/>
          </p:cNvSpPr>
          <p:nvPr/>
        </p:nvSpPr>
        <p:spPr bwMode="auto">
          <a:xfrm>
            <a:off x="520701" y="6400800"/>
            <a:ext cx="622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solidFill>
                  <a:srgbClr val="000066"/>
                </a:solidFill>
                <a:latin typeface="Bahnschrift SemiBold" panose="020B0502040204020203"/>
              </a:rPr>
              <a:t>Subsets are denoted using the ⊆ symbol. </a:t>
            </a:r>
          </a:p>
        </p:txBody>
      </p:sp>
      <p:sp>
        <p:nvSpPr>
          <p:cNvPr id="11" name="Text Box 24"/>
          <p:cNvSpPr txBox="1">
            <a:spLocks noChangeArrowheads="1"/>
          </p:cNvSpPr>
          <p:nvPr/>
        </p:nvSpPr>
        <p:spPr bwMode="auto">
          <a:xfrm>
            <a:off x="6534150" y="6369050"/>
            <a:ext cx="1784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600" i="1" dirty="0" err="1">
                <a:solidFill>
                  <a:srgbClr val="010066"/>
                </a:solidFill>
                <a:latin typeface="Bahnschrift SemiBold" panose="020B0502040204020203"/>
              </a:rPr>
              <a:t>A</a:t>
            </a:r>
            <a:r>
              <a:rPr lang="en-US" sz="2600" i="1" baseline="-25000" dirty="0" err="1">
                <a:solidFill>
                  <a:srgbClr val="010066"/>
                </a:solidFill>
                <a:latin typeface="Bahnschrift SemiBold" panose="020B0502040204020203"/>
              </a:rPr>
              <a:t>e</a:t>
            </a:r>
            <a:r>
              <a:rPr lang="en-US" dirty="0">
                <a:solidFill>
                  <a:srgbClr val="000066"/>
                </a:solidFill>
                <a:latin typeface="Bahnschrift SemiBold" panose="020B0502040204020203"/>
              </a:rPr>
              <a:t> ⊆ </a:t>
            </a:r>
            <a:r>
              <a:rPr lang="en-US" sz="2600" i="1" dirty="0">
                <a:solidFill>
                  <a:srgbClr val="010066"/>
                </a:solidFill>
                <a:latin typeface="Bahnschrift SemiBold" panose="020B0502040204020203"/>
              </a:rPr>
              <a:t>A</a:t>
            </a:r>
            <a:endParaRPr lang="en-GB" sz="2600" i="1" dirty="0">
              <a:solidFill>
                <a:srgbClr val="010066"/>
              </a:solidFill>
              <a:latin typeface="Bahnschrift SemiBold" panose="020B0502040204020203"/>
            </a:endParaRPr>
          </a:p>
        </p:txBody>
      </p:sp>
      <p:sp>
        <p:nvSpPr>
          <p:cNvPr id="12" name="Text Box 24"/>
          <p:cNvSpPr txBox="1">
            <a:spLocks noChangeArrowheads="1"/>
          </p:cNvSpPr>
          <p:nvPr/>
        </p:nvSpPr>
        <p:spPr bwMode="auto">
          <a:xfrm>
            <a:off x="1011239" y="2324101"/>
            <a:ext cx="24288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200" i="1" dirty="0">
                <a:solidFill>
                  <a:srgbClr val="010066"/>
                </a:solidFill>
                <a:latin typeface="Bahnschrift SemiBold" panose="020B0502040204020203"/>
              </a:rPr>
              <a:t>A</a:t>
            </a:r>
            <a:r>
              <a:rPr lang="en-US" sz="2000" dirty="0">
                <a:solidFill>
                  <a:srgbClr val="000066"/>
                </a:solidFill>
                <a:latin typeface="Bahnschrift SemiBold" panose="020B0502040204020203"/>
              </a:rPr>
              <a:t> = {1, 2, 3, 4, 5, 6}</a:t>
            </a:r>
            <a:endParaRPr lang="en-GB" sz="2000" dirty="0">
              <a:latin typeface="Bahnschrift SemiBold" panose="020B0502040204020203"/>
            </a:endParaRPr>
          </a:p>
        </p:txBody>
      </p:sp>
      <p:sp>
        <p:nvSpPr>
          <p:cNvPr id="13" name="Rectangle 18"/>
          <p:cNvSpPr>
            <a:spLocks noChangeArrowheads="1"/>
          </p:cNvSpPr>
          <p:nvPr/>
        </p:nvSpPr>
        <p:spPr bwMode="auto">
          <a:xfrm>
            <a:off x="520700" y="1493838"/>
            <a:ext cx="5708650" cy="7858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atin typeface="Bahnschrift SemiBold" panose="020B0502040204020203"/>
            </a:endParaRPr>
          </a:p>
        </p:txBody>
      </p:sp>
      <p:sp>
        <p:nvSpPr>
          <p:cNvPr id="14" name="Text Box 24"/>
          <p:cNvSpPr txBox="1">
            <a:spLocks noChangeArrowheads="1"/>
          </p:cNvSpPr>
          <p:nvPr/>
        </p:nvSpPr>
        <p:spPr bwMode="auto">
          <a:xfrm>
            <a:off x="520700" y="1493838"/>
            <a:ext cx="5708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dirty="0">
                <a:solidFill>
                  <a:srgbClr val="000066"/>
                </a:solidFill>
                <a:latin typeface="Bahnschrift SemiBold" panose="020B0502040204020203"/>
              </a:rPr>
              <a:t>What is the set of possible outcomes from rolling a die?</a:t>
            </a:r>
            <a:endParaRPr lang="en-GB" b="1" dirty="0">
              <a:solidFill>
                <a:srgbClr val="000066"/>
              </a:solidFill>
              <a:latin typeface="Bahnschrift SemiBold" panose="020B0502040204020203"/>
            </a:endParaRPr>
          </a:p>
        </p:txBody>
      </p:sp>
      <p:sp>
        <p:nvSpPr>
          <p:cNvPr id="15" name="Text Box 24"/>
          <p:cNvSpPr txBox="1">
            <a:spLocks noChangeArrowheads="1"/>
          </p:cNvSpPr>
          <p:nvPr/>
        </p:nvSpPr>
        <p:spPr bwMode="auto">
          <a:xfrm>
            <a:off x="520700" y="4257676"/>
            <a:ext cx="844042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solidFill>
                  <a:srgbClr val="000066"/>
                </a:solidFill>
                <a:latin typeface="Bahnschrift SemiBold" panose="020B0502040204020203"/>
              </a:rPr>
              <a:t>The </a:t>
            </a:r>
            <a:r>
              <a:rPr lang="en-US" b="1" dirty="0">
                <a:solidFill>
                  <a:srgbClr val="FF6600"/>
                </a:solidFill>
                <a:latin typeface="Bahnschrift SemiBold" panose="020B0502040204020203"/>
              </a:rPr>
              <a:t>universal set </a:t>
            </a:r>
            <a:r>
              <a:rPr lang="en-US" dirty="0">
                <a:solidFill>
                  <a:srgbClr val="000066"/>
                </a:solidFill>
                <a:latin typeface="Bahnschrift SemiBold" panose="020B0502040204020203"/>
              </a:rPr>
              <a:t>is the largest possible set for a given scenario. For this example, </a:t>
            </a:r>
            <a:r>
              <a:rPr lang="en-US" sz="2600" i="1" dirty="0">
                <a:solidFill>
                  <a:srgbClr val="010066"/>
                </a:solidFill>
                <a:latin typeface="Bahnschrift SemiBold" panose="020B0502040204020203"/>
              </a:rPr>
              <a:t>A</a:t>
            </a:r>
            <a:r>
              <a:rPr lang="en-US" dirty="0">
                <a:solidFill>
                  <a:srgbClr val="000066"/>
                </a:solidFill>
                <a:latin typeface="Bahnschrift SemiBold" panose="020B0502040204020203"/>
              </a:rPr>
              <a:t> </a:t>
            </a:r>
            <a:r>
              <a:rPr lang="en-US" dirty="0">
                <a:latin typeface="Bahnschrift SemiBold" panose="020B0502040204020203"/>
              </a:rPr>
              <a:t>is the universal set.</a:t>
            </a:r>
            <a:endParaRPr lang="en-GB" dirty="0">
              <a:latin typeface="Bahnschrift SemiBold" panose="020B0502040204020203"/>
            </a:endParaRPr>
          </a:p>
        </p:txBody>
      </p:sp>
      <p:sp>
        <p:nvSpPr>
          <p:cNvPr id="16" name="Rectangle 21"/>
          <p:cNvSpPr>
            <a:spLocks noChangeArrowheads="1"/>
          </p:cNvSpPr>
          <p:nvPr/>
        </p:nvSpPr>
        <p:spPr bwMode="auto">
          <a:xfrm>
            <a:off x="520700" y="2881313"/>
            <a:ext cx="5702300" cy="8175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atin typeface="Bahnschrift SemiBold" panose="020B0502040204020203"/>
            </a:endParaRPr>
          </a:p>
        </p:txBody>
      </p:sp>
      <p:sp>
        <p:nvSpPr>
          <p:cNvPr id="17" name="Text Box 24"/>
          <p:cNvSpPr txBox="1">
            <a:spLocks noChangeArrowheads="1"/>
          </p:cNvSpPr>
          <p:nvPr/>
        </p:nvSpPr>
        <p:spPr bwMode="auto">
          <a:xfrm>
            <a:off x="520700" y="2881313"/>
            <a:ext cx="54625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dirty="0">
                <a:solidFill>
                  <a:srgbClr val="000066"/>
                </a:solidFill>
                <a:latin typeface="Bahnschrift SemiBold" panose="020B0502040204020203"/>
              </a:rPr>
              <a:t>What is the set of possible even outcomes?</a:t>
            </a:r>
            <a:endParaRPr lang="en-GB" b="1" dirty="0">
              <a:solidFill>
                <a:srgbClr val="000066"/>
              </a:solidFill>
              <a:latin typeface="Bahnschrift SemiBold" panose="020B0502040204020203"/>
            </a:endParaRPr>
          </a:p>
        </p:txBody>
      </p:sp>
      <p:sp>
        <p:nvSpPr>
          <p:cNvPr id="18" name="Text Box 24"/>
          <p:cNvSpPr txBox="1">
            <a:spLocks noChangeArrowheads="1"/>
          </p:cNvSpPr>
          <p:nvPr/>
        </p:nvSpPr>
        <p:spPr bwMode="auto">
          <a:xfrm>
            <a:off x="520701" y="5130800"/>
            <a:ext cx="8278813"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600" i="1" dirty="0" err="1">
                <a:solidFill>
                  <a:srgbClr val="010066"/>
                </a:solidFill>
                <a:latin typeface="Bahnschrift SemiBold" panose="020B0502040204020203"/>
              </a:rPr>
              <a:t>A</a:t>
            </a:r>
            <a:r>
              <a:rPr lang="en-US" sz="2600" i="1" baseline="-25000" dirty="0" err="1">
                <a:solidFill>
                  <a:srgbClr val="010066"/>
                </a:solidFill>
                <a:latin typeface="Bahnschrift SemiBold" panose="020B0502040204020203"/>
              </a:rPr>
              <a:t>e</a:t>
            </a:r>
            <a:r>
              <a:rPr lang="en-US" dirty="0">
                <a:solidFill>
                  <a:srgbClr val="000066"/>
                </a:solidFill>
                <a:latin typeface="Bahnschrift SemiBold" panose="020B0502040204020203"/>
              </a:rPr>
              <a:t> is a </a:t>
            </a:r>
            <a:r>
              <a:rPr lang="en-US" b="1" dirty="0">
                <a:solidFill>
                  <a:srgbClr val="FF6600"/>
                </a:solidFill>
                <a:latin typeface="Bahnschrift SemiBold" panose="020B0502040204020203"/>
              </a:rPr>
              <a:t>subset</a:t>
            </a:r>
            <a:r>
              <a:rPr lang="en-US" dirty="0">
                <a:solidFill>
                  <a:srgbClr val="000066"/>
                </a:solidFill>
                <a:latin typeface="Bahnschrift SemiBold" panose="020B0502040204020203"/>
              </a:rPr>
              <a:t> of all the possible outcomes, </a:t>
            </a:r>
            <a:r>
              <a:rPr lang="en-US" sz="2600" i="1" dirty="0">
                <a:solidFill>
                  <a:srgbClr val="010066"/>
                </a:solidFill>
                <a:latin typeface="Bahnschrift SemiBold" panose="020B0502040204020203"/>
              </a:rPr>
              <a:t>A</a:t>
            </a:r>
            <a:r>
              <a:rPr lang="en-US" dirty="0">
                <a:solidFill>
                  <a:srgbClr val="000066"/>
                </a:solidFill>
                <a:latin typeface="Bahnschrift SemiBold" panose="020B0502040204020203"/>
              </a:rPr>
              <a:t>, because is contains some of the elements of </a:t>
            </a:r>
            <a:r>
              <a:rPr lang="en-US" sz="2600" i="1" dirty="0">
                <a:solidFill>
                  <a:srgbClr val="010066"/>
                </a:solidFill>
                <a:latin typeface="Bahnschrift SemiBold" panose="020B0502040204020203"/>
              </a:rPr>
              <a:t>A</a:t>
            </a:r>
            <a:r>
              <a:rPr lang="en-US" dirty="0">
                <a:solidFill>
                  <a:srgbClr val="000066"/>
                </a:solidFill>
                <a:latin typeface="Bahnschrift SemiBold" panose="020B0502040204020203"/>
              </a:rPr>
              <a:t>. The null set is a subset of every set.</a:t>
            </a:r>
            <a:endParaRPr lang="en-GB" dirty="0">
              <a:solidFill>
                <a:srgbClr val="000066"/>
              </a:solidFill>
              <a:latin typeface="Bahnschrift SemiBold" panose="020B0502040204020203"/>
            </a:endParaRPr>
          </a:p>
        </p:txBody>
      </p:sp>
      <p:pic>
        <p:nvPicPr>
          <p:cNvPr id="19" name="Picture 28"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1" y="7096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530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latin typeface="Bahnschrift SemiBold" panose="020B0502040204020203"/>
              </a:rPr>
              <a:t>Unions</a:t>
            </a:r>
            <a:endParaRPr lang="en-US" dirty="0">
              <a:latin typeface="Bahnschrift SemiBold" panose="020B0502040204020203"/>
            </a:endParaRPr>
          </a:p>
        </p:txBody>
      </p:sp>
      <p:sp>
        <p:nvSpPr>
          <p:cNvPr id="4" name="Rectangle 21"/>
          <p:cNvSpPr>
            <a:spLocks noChangeArrowheads="1"/>
          </p:cNvSpPr>
          <p:nvPr/>
        </p:nvSpPr>
        <p:spPr bwMode="auto">
          <a:xfrm>
            <a:off x="736599" y="4614233"/>
            <a:ext cx="5041900" cy="200183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atin typeface="Bahnschrift SemiBold" panose="020B0502040204020203"/>
            </a:endParaRPr>
          </a:p>
        </p:txBody>
      </p:sp>
      <p:sp>
        <p:nvSpPr>
          <p:cNvPr id="5" name="Text Box 24"/>
          <p:cNvSpPr txBox="1">
            <a:spLocks noChangeArrowheads="1"/>
          </p:cNvSpPr>
          <p:nvPr/>
        </p:nvSpPr>
        <p:spPr bwMode="auto">
          <a:xfrm>
            <a:off x="881063" y="5774694"/>
            <a:ext cx="49926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sz="2200" b="1" i="1">
                <a:solidFill>
                  <a:srgbClr val="000066"/>
                </a:solidFill>
                <a:latin typeface="Bahnschrift SemiBold" panose="020B0502040204020203"/>
              </a:rPr>
              <a:t>A </a:t>
            </a:r>
            <a:r>
              <a:rPr lang="en-GB" sz="2000" b="1">
                <a:solidFill>
                  <a:srgbClr val="000066"/>
                </a:solidFill>
                <a:latin typeface="Bahnschrift SemiBold" panose="020B0502040204020203"/>
              </a:rPr>
              <a:t>∪ </a:t>
            </a:r>
            <a:r>
              <a:rPr lang="en-GB" sz="2200" b="1" i="1">
                <a:solidFill>
                  <a:srgbClr val="000066"/>
                </a:solidFill>
                <a:latin typeface="Bahnschrift SemiBold" panose="020B0502040204020203"/>
              </a:rPr>
              <a:t>B</a:t>
            </a:r>
            <a:r>
              <a:rPr lang="en-GB" sz="2000" b="1">
                <a:solidFill>
                  <a:srgbClr val="000066"/>
                </a:solidFill>
                <a:latin typeface="Bahnschrift SemiBold" panose="020B0502040204020203"/>
              </a:rPr>
              <a:t>  =  {1, 2, 3, 4, 5, 6, 7, 8, 9, 10, 11}</a:t>
            </a:r>
          </a:p>
        </p:txBody>
      </p:sp>
      <p:sp>
        <p:nvSpPr>
          <p:cNvPr id="6" name="Rectangle 4"/>
          <p:cNvSpPr txBox="1">
            <a:spLocks noChangeArrowheads="1"/>
          </p:cNvSpPr>
          <p:nvPr/>
        </p:nvSpPr>
        <p:spPr>
          <a:xfrm>
            <a:off x="-1219201" y="793119"/>
            <a:ext cx="8229600" cy="60801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latin typeface="Bahnschrift SemiBold" panose="020B0502040204020203"/>
            </a:endParaRPr>
          </a:p>
        </p:txBody>
      </p:sp>
      <p:pic>
        <p:nvPicPr>
          <p:cNvPr id="7" name="Picture 5" descr="forward_arrow_colour">
            <a:hlinkClick r:id="" action="ppaction://hlinkshowjump?jump=nextslid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230" y="6283325"/>
            <a:ext cx="63023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4"/>
          <p:cNvSpPr txBox="1">
            <a:spLocks noChangeArrowheads="1"/>
          </p:cNvSpPr>
          <p:nvPr/>
        </p:nvSpPr>
        <p:spPr bwMode="auto">
          <a:xfrm>
            <a:off x="391424" y="1477849"/>
            <a:ext cx="8607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solidFill>
                  <a:srgbClr val="000066"/>
                </a:solidFill>
                <a:latin typeface="Bahnschrift SemiBold" panose="020B0502040204020203"/>
              </a:rPr>
              <a:t>The </a:t>
            </a:r>
            <a:r>
              <a:rPr lang="en-US" b="1" dirty="0">
                <a:solidFill>
                  <a:srgbClr val="FF6600"/>
                </a:solidFill>
                <a:latin typeface="Bahnschrift SemiBold" panose="020B0502040204020203"/>
              </a:rPr>
              <a:t>union</a:t>
            </a:r>
            <a:r>
              <a:rPr lang="en-US" dirty="0">
                <a:solidFill>
                  <a:srgbClr val="000066"/>
                </a:solidFill>
                <a:latin typeface="Bahnschrift SemiBold" panose="020B0502040204020203"/>
              </a:rPr>
              <a:t> of two or more sets contains all the elements in all the sets. </a:t>
            </a:r>
            <a:endParaRPr lang="en-GB" dirty="0">
              <a:solidFill>
                <a:srgbClr val="000066"/>
              </a:solidFill>
              <a:latin typeface="Bahnschrift SemiBold" panose="020B0502040204020203"/>
            </a:endParaRPr>
          </a:p>
        </p:txBody>
      </p:sp>
      <p:sp>
        <p:nvSpPr>
          <p:cNvPr id="9" name="Text Box 17"/>
          <p:cNvSpPr txBox="1">
            <a:spLocks noChangeArrowheads="1"/>
          </p:cNvSpPr>
          <p:nvPr/>
        </p:nvSpPr>
        <p:spPr bwMode="auto">
          <a:xfrm>
            <a:off x="391424" y="3147383"/>
            <a:ext cx="631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dirty="0">
                <a:solidFill>
                  <a:srgbClr val="000066"/>
                </a:solidFill>
                <a:latin typeface="Bahnschrift SemiBold" panose="020B0502040204020203"/>
              </a:rPr>
              <a:t>Unions of sets are denoted by the symbol ∪. </a:t>
            </a:r>
          </a:p>
        </p:txBody>
      </p:sp>
      <p:sp>
        <p:nvSpPr>
          <p:cNvPr id="10" name="Rectangle 19"/>
          <p:cNvSpPr>
            <a:spLocks noChangeArrowheads="1"/>
          </p:cNvSpPr>
          <p:nvPr/>
        </p:nvSpPr>
        <p:spPr bwMode="auto">
          <a:xfrm>
            <a:off x="628649" y="3741107"/>
            <a:ext cx="8370200" cy="8937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atin typeface="Bahnschrift SemiBold" panose="020B0502040204020203"/>
            </a:endParaRPr>
          </a:p>
        </p:txBody>
      </p:sp>
      <p:sp>
        <p:nvSpPr>
          <p:cNvPr id="11" name="Text Box 24"/>
          <p:cNvSpPr txBox="1">
            <a:spLocks noChangeArrowheads="1"/>
          </p:cNvSpPr>
          <p:nvPr/>
        </p:nvSpPr>
        <p:spPr bwMode="auto">
          <a:xfrm>
            <a:off x="736599" y="3787144"/>
            <a:ext cx="83978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dirty="0">
                <a:solidFill>
                  <a:srgbClr val="000066"/>
                </a:solidFill>
                <a:latin typeface="Bahnschrift SemiBold" panose="020B0502040204020203"/>
              </a:rPr>
              <a:t>What is the union of set </a:t>
            </a:r>
            <a:r>
              <a:rPr lang="en-US" sz="2600" b="1" i="1" dirty="0">
                <a:solidFill>
                  <a:srgbClr val="000066"/>
                </a:solidFill>
                <a:latin typeface="Bahnschrift SemiBold" panose="020B0502040204020203"/>
              </a:rPr>
              <a:t>A</a:t>
            </a:r>
            <a:r>
              <a:rPr lang="en-US" b="1" dirty="0">
                <a:solidFill>
                  <a:srgbClr val="000066"/>
                </a:solidFill>
                <a:latin typeface="Bahnschrift SemiBold" panose="020B0502040204020203"/>
              </a:rPr>
              <a:t>, the outcomes of rolling a dice, and set </a:t>
            </a:r>
            <a:r>
              <a:rPr lang="en-US" sz="2600" b="1" i="1" dirty="0">
                <a:solidFill>
                  <a:srgbClr val="000066"/>
                </a:solidFill>
                <a:latin typeface="Bahnschrift SemiBold" panose="020B0502040204020203"/>
              </a:rPr>
              <a:t>B</a:t>
            </a:r>
            <a:r>
              <a:rPr lang="en-US" b="1" dirty="0">
                <a:solidFill>
                  <a:srgbClr val="000066"/>
                </a:solidFill>
                <a:latin typeface="Bahnschrift SemiBold" panose="020B0502040204020203"/>
              </a:rPr>
              <a:t>, all positive integers between 7 and 11?</a:t>
            </a:r>
            <a:endParaRPr lang="en-GB" b="1" dirty="0">
              <a:solidFill>
                <a:srgbClr val="000066"/>
              </a:solidFill>
              <a:latin typeface="Bahnschrift SemiBold" panose="020B0502040204020203"/>
            </a:endParaRPr>
          </a:p>
        </p:txBody>
      </p:sp>
      <p:sp>
        <p:nvSpPr>
          <p:cNvPr id="12" name="Text Box 22"/>
          <p:cNvSpPr txBox="1">
            <a:spLocks noChangeArrowheads="1"/>
          </p:cNvSpPr>
          <p:nvPr/>
        </p:nvSpPr>
        <p:spPr bwMode="auto">
          <a:xfrm>
            <a:off x="1014413" y="4649158"/>
            <a:ext cx="29051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sz="2000">
                <a:solidFill>
                  <a:srgbClr val="FF6600"/>
                </a:solidFill>
                <a:latin typeface="Bahnschrift SemiBold" panose="020B0502040204020203"/>
              </a:rPr>
              <a:t>set </a:t>
            </a:r>
            <a:r>
              <a:rPr lang="en-GB" sz="2200" i="1">
                <a:solidFill>
                  <a:srgbClr val="FF6600"/>
                </a:solidFill>
                <a:latin typeface="Bahnschrift SemiBold" panose="020B0502040204020203"/>
              </a:rPr>
              <a:t>A</a:t>
            </a:r>
            <a:r>
              <a:rPr lang="en-GB" sz="2200" i="1">
                <a:latin typeface="Bahnschrift SemiBold" panose="020B0502040204020203"/>
              </a:rPr>
              <a:t> </a:t>
            </a:r>
            <a:r>
              <a:rPr lang="en-GB" sz="2000">
                <a:latin typeface="Bahnschrift SemiBold" panose="020B0502040204020203"/>
              </a:rPr>
              <a:t> =  {1, 2, 3, 4, 5, 6}</a:t>
            </a:r>
          </a:p>
        </p:txBody>
      </p:sp>
      <p:sp>
        <p:nvSpPr>
          <p:cNvPr id="13" name="Text Box 23"/>
          <p:cNvSpPr txBox="1">
            <a:spLocks noChangeArrowheads="1"/>
          </p:cNvSpPr>
          <p:nvPr/>
        </p:nvSpPr>
        <p:spPr bwMode="auto">
          <a:xfrm>
            <a:off x="1025525" y="5211133"/>
            <a:ext cx="29067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sz="2000">
                <a:solidFill>
                  <a:srgbClr val="FF6600"/>
                </a:solidFill>
                <a:latin typeface="Bahnschrift SemiBold" panose="020B0502040204020203"/>
              </a:rPr>
              <a:t>set </a:t>
            </a:r>
            <a:r>
              <a:rPr lang="en-GB" sz="2200" i="1">
                <a:solidFill>
                  <a:srgbClr val="FF6600"/>
                </a:solidFill>
                <a:latin typeface="Bahnschrift SemiBold" panose="020B0502040204020203"/>
              </a:rPr>
              <a:t>B</a:t>
            </a:r>
            <a:r>
              <a:rPr lang="en-GB" sz="2000">
                <a:solidFill>
                  <a:srgbClr val="FF6600"/>
                </a:solidFill>
                <a:latin typeface="Bahnschrift SemiBold" panose="020B0502040204020203"/>
              </a:rPr>
              <a:t> </a:t>
            </a:r>
            <a:r>
              <a:rPr lang="en-GB" sz="2000">
                <a:latin typeface="Bahnschrift SemiBold" panose="020B0502040204020203"/>
              </a:rPr>
              <a:t> =  {7, 8, 9, 10, 11}</a:t>
            </a:r>
          </a:p>
        </p:txBody>
      </p:sp>
      <p:sp>
        <p:nvSpPr>
          <p:cNvPr id="14" name="Rectangle 25"/>
          <p:cNvSpPr>
            <a:spLocks noChangeArrowheads="1"/>
          </p:cNvSpPr>
          <p:nvPr/>
        </p:nvSpPr>
        <p:spPr bwMode="auto">
          <a:xfrm>
            <a:off x="395287" y="2283303"/>
            <a:ext cx="86312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dirty="0">
                <a:solidFill>
                  <a:srgbClr val="000066"/>
                </a:solidFill>
                <a:latin typeface="Bahnschrift SemiBold" panose="020B0502040204020203"/>
              </a:rPr>
              <a:t>The union of sets </a:t>
            </a:r>
            <a:r>
              <a:rPr lang="en-US" sz="2600" i="1" dirty="0">
                <a:solidFill>
                  <a:srgbClr val="000066"/>
                </a:solidFill>
                <a:latin typeface="Bahnschrift SemiBold" panose="020B0502040204020203"/>
              </a:rPr>
              <a:t>A</a:t>
            </a:r>
            <a:r>
              <a:rPr lang="en-US" dirty="0">
                <a:solidFill>
                  <a:srgbClr val="000066"/>
                </a:solidFill>
                <a:latin typeface="Bahnschrift SemiBold" panose="020B0502040204020203"/>
              </a:rPr>
              <a:t> and </a:t>
            </a:r>
            <a:r>
              <a:rPr lang="en-US" sz="2600" i="1" dirty="0">
                <a:solidFill>
                  <a:srgbClr val="000066"/>
                </a:solidFill>
                <a:latin typeface="Bahnschrift SemiBold" panose="020B0502040204020203"/>
              </a:rPr>
              <a:t>B</a:t>
            </a:r>
            <a:r>
              <a:rPr lang="en-US" dirty="0">
                <a:solidFill>
                  <a:srgbClr val="000066"/>
                </a:solidFill>
                <a:latin typeface="Bahnschrift SemiBold" panose="020B0502040204020203"/>
              </a:rPr>
              <a:t> is the elements in either set </a:t>
            </a:r>
            <a:r>
              <a:rPr lang="en-US" sz="2600" i="1" dirty="0">
                <a:solidFill>
                  <a:srgbClr val="000066"/>
                </a:solidFill>
                <a:latin typeface="Bahnschrift SemiBold" panose="020B0502040204020203"/>
              </a:rPr>
              <a:t>A</a:t>
            </a:r>
            <a:r>
              <a:rPr lang="en-US" dirty="0">
                <a:solidFill>
                  <a:srgbClr val="000066"/>
                </a:solidFill>
                <a:latin typeface="Bahnschrift SemiBold" panose="020B0502040204020203"/>
              </a:rPr>
              <a:t> </a:t>
            </a:r>
            <a:r>
              <a:rPr lang="en-US" b="1" dirty="0">
                <a:solidFill>
                  <a:srgbClr val="000066"/>
                </a:solidFill>
                <a:latin typeface="Bahnschrift SemiBold" panose="020B0502040204020203"/>
              </a:rPr>
              <a:t>or </a:t>
            </a:r>
            <a:r>
              <a:rPr lang="en-US" sz="2600" i="1" dirty="0">
                <a:solidFill>
                  <a:srgbClr val="000066"/>
                </a:solidFill>
                <a:latin typeface="Bahnschrift SemiBold" panose="020B0502040204020203"/>
              </a:rPr>
              <a:t>B </a:t>
            </a:r>
            <a:r>
              <a:rPr lang="en-US" b="1" dirty="0">
                <a:solidFill>
                  <a:srgbClr val="000066"/>
                </a:solidFill>
                <a:latin typeface="Bahnschrift SemiBold" panose="020B0502040204020203"/>
              </a:rPr>
              <a:t>or</a:t>
            </a:r>
            <a:r>
              <a:rPr lang="en-US" dirty="0">
                <a:solidFill>
                  <a:srgbClr val="000066"/>
                </a:solidFill>
                <a:latin typeface="Bahnschrift SemiBold" panose="020B0502040204020203"/>
              </a:rPr>
              <a:t> both.</a:t>
            </a:r>
            <a:endParaRPr lang="en-GB" dirty="0">
              <a:solidFill>
                <a:srgbClr val="000066"/>
              </a:solidFill>
              <a:latin typeface="Bahnschrift SemiBold" panose="020B0502040204020203"/>
            </a:endParaRPr>
          </a:p>
        </p:txBody>
      </p:sp>
      <p:pic>
        <p:nvPicPr>
          <p:cNvPr id="15" name="Picture 31"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887" y="589215"/>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3" descr="icon_glow_sli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6499" y="469547"/>
            <a:ext cx="7191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7" descr="Settheory_union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2676" y="4794520"/>
            <a:ext cx="1528762"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8" descr="Settheory_union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499" y="4850769"/>
            <a:ext cx="1528762"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2193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latin typeface="Bahnschrift SemiBold" panose="020B0502040204020203"/>
              </a:rPr>
              <a:t/>
            </a:r>
            <a:br>
              <a:rPr lang="en-GB" dirty="0">
                <a:latin typeface="Bahnschrift SemiBold" panose="020B0502040204020203"/>
              </a:rPr>
            </a:br>
            <a:r>
              <a:rPr lang="en-GB" dirty="0">
                <a:latin typeface="Bahnschrift SemiBold" panose="020B0502040204020203"/>
              </a:rPr>
              <a:t>Intersections</a:t>
            </a:r>
            <a:br>
              <a:rPr lang="en-GB" dirty="0">
                <a:latin typeface="Bahnschrift SemiBold" panose="020B0502040204020203"/>
              </a:rPr>
            </a:br>
            <a:endParaRPr lang="en-US" dirty="0">
              <a:latin typeface="Bahnschrift SemiBold" panose="020B0502040204020203"/>
            </a:endParaRPr>
          </a:p>
        </p:txBody>
      </p:sp>
      <p:pic>
        <p:nvPicPr>
          <p:cNvPr id="5" name="Picture 4" descr="forward_arrow_colour">
            <a:hlinkClick r:id="" action="ppaction://hlinkshowjump?jump=nextslid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099" y="6260939"/>
            <a:ext cx="63023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4"/>
          <p:cNvSpPr txBox="1">
            <a:spLocks noChangeArrowheads="1"/>
          </p:cNvSpPr>
          <p:nvPr/>
        </p:nvSpPr>
        <p:spPr bwMode="auto">
          <a:xfrm>
            <a:off x="510369" y="1564380"/>
            <a:ext cx="8820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solidFill>
                  <a:srgbClr val="000066"/>
                </a:solidFill>
                <a:latin typeface="Bahnschrift SemiBold" panose="020B0502040204020203"/>
              </a:rPr>
              <a:t>The </a:t>
            </a:r>
            <a:r>
              <a:rPr lang="en-US" b="1" dirty="0">
                <a:solidFill>
                  <a:srgbClr val="FF6600"/>
                </a:solidFill>
                <a:latin typeface="Bahnschrift SemiBold" panose="020B0502040204020203"/>
              </a:rPr>
              <a:t>intersection</a:t>
            </a:r>
            <a:r>
              <a:rPr lang="en-US" dirty="0">
                <a:solidFill>
                  <a:srgbClr val="000066"/>
                </a:solidFill>
                <a:latin typeface="Bahnschrift SemiBold" panose="020B0502040204020203"/>
              </a:rPr>
              <a:t> of two or more sets contains all the elements that are in all sets. </a:t>
            </a:r>
            <a:endParaRPr lang="en-GB" dirty="0">
              <a:solidFill>
                <a:srgbClr val="000066"/>
              </a:solidFill>
              <a:latin typeface="Bahnschrift SemiBold" panose="020B0502040204020203"/>
            </a:endParaRPr>
          </a:p>
        </p:txBody>
      </p:sp>
      <p:sp>
        <p:nvSpPr>
          <p:cNvPr id="7" name="Text Box 8"/>
          <p:cNvSpPr txBox="1">
            <a:spLocks noChangeArrowheads="1"/>
          </p:cNvSpPr>
          <p:nvPr/>
        </p:nvSpPr>
        <p:spPr bwMode="auto">
          <a:xfrm>
            <a:off x="510369" y="3052132"/>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dirty="0">
                <a:solidFill>
                  <a:srgbClr val="000066"/>
                </a:solidFill>
                <a:latin typeface="Bahnschrift SemiBold" panose="020B0502040204020203"/>
              </a:rPr>
              <a:t>Intersections of sets are denoted by the symbol ∩. </a:t>
            </a:r>
          </a:p>
        </p:txBody>
      </p:sp>
      <p:sp>
        <p:nvSpPr>
          <p:cNvPr id="8" name="Rectangle 10"/>
          <p:cNvSpPr>
            <a:spLocks noChangeArrowheads="1"/>
          </p:cNvSpPr>
          <p:nvPr/>
        </p:nvSpPr>
        <p:spPr bwMode="auto">
          <a:xfrm>
            <a:off x="618320" y="2531431"/>
            <a:ext cx="84216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dirty="0">
                <a:solidFill>
                  <a:srgbClr val="000066"/>
                </a:solidFill>
                <a:latin typeface="Bahnschrift SemiBold" panose="020B0502040204020203"/>
              </a:rPr>
              <a:t>For example, all the elements in set </a:t>
            </a:r>
            <a:r>
              <a:rPr lang="en-US" sz="2600" i="1" dirty="0">
                <a:solidFill>
                  <a:srgbClr val="000066"/>
                </a:solidFill>
                <a:latin typeface="Bahnschrift SemiBold" panose="020B0502040204020203"/>
              </a:rPr>
              <a:t>A</a:t>
            </a:r>
            <a:r>
              <a:rPr lang="en-US" dirty="0">
                <a:solidFill>
                  <a:srgbClr val="000066"/>
                </a:solidFill>
                <a:latin typeface="Bahnschrift SemiBold" panose="020B0502040204020203"/>
              </a:rPr>
              <a:t> </a:t>
            </a:r>
            <a:r>
              <a:rPr lang="en-US" b="1" dirty="0">
                <a:solidFill>
                  <a:srgbClr val="000066"/>
                </a:solidFill>
                <a:latin typeface="Bahnschrift SemiBold" panose="020B0502040204020203"/>
              </a:rPr>
              <a:t>and </a:t>
            </a:r>
            <a:r>
              <a:rPr lang="en-US" sz="2600" i="1" dirty="0">
                <a:solidFill>
                  <a:srgbClr val="000066"/>
                </a:solidFill>
                <a:latin typeface="Bahnschrift SemiBold" panose="020B0502040204020203"/>
              </a:rPr>
              <a:t>B</a:t>
            </a:r>
            <a:r>
              <a:rPr lang="en-US" dirty="0">
                <a:solidFill>
                  <a:srgbClr val="000066"/>
                </a:solidFill>
                <a:latin typeface="Bahnschrift SemiBold" panose="020B0502040204020203"/>
              </a:rPr>
              <a:t>.</a:t>
            </a:r>
            <a:endParaRPr lang="en-GB" dirty="0">
              <a:solidFill>
                <a:srgbClr val="000066"/>
              </a:solidFill>
              <a:latin typeface="Bahnschrift SemiBold" panose="020B0502040204020203"/>
            </a:endParaRPr>
          </a:p>
        </p:txBody>
      </p:sp>
      <p:sp>
        <p:nvSpPr>
          <p:cNvPr id="9" name="Rectangle 12"/>
          <p:cNvSpPr>
            <a:spLocks noChangeArrowheads="1"/>
          </p:cNvSpPr>
          <p:nvPr/>
        </p:nvSpPr>
        <p:spPr bwMode="auto">
          <a:xfrm>
            <a:off x="618320" y="4799970"/>
            <a:ext cx="4149725" cy="179546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atin typeface="Bahnschrift SemiBold" panose="020B0502040204020203"/>
            </a:endParaRPr>
          </a:p>
        </p:txBody>
      </p:sp>
      <p:sp>
        <p:nvSpPr>
          <p:cNvPr id="10" name="Rectangle 13"/>
          <p:cNvSpPr>
            <a:spLocks noChangeArrowheads="1"/>
          </p:cNvSpPr>
          <p:nvPr/>
        </p:nvSpPr>
        <p:spPr bwMode="auto">
          <a:xfrm>
            <a:off x="510369" y="3507744"/>
            <a:ext cx="8820150" cy="12461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atin typeface="Bahnschrift SemiBold" panose="020B0502040204020203"/>
            </a:endParaRPr>
          </a:p>
        </p:txBody>
      </p:sp>
      <p:sp>
        <p:nvSpPr>
          <p:cNvPr id="11" name="Text Box 24"/>
          <p:cNvSpPr txBox="1">
            <a:spLocks noChangeArrowheads="1"/>
          </p:cNvSpPr>
          <p:nvPr/>
        </p:nvSpPr>
        <p:spPr bwMode="auto">
          <a:xfrm>
            <a:off x="510370" y="3517269"/>
            <a:ext cx="83978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dirty="0">
                <a:solidFill>
                  <a:srgbClr val="000066"/>
                </a:solidFill>
                <a:latin typeface="Bahnschrift SemiBold" panose="020B0502040204020203"/>
              </a:rPr>
              <a:t>What is the intersection of set </a:t>
            </a:r>
            <a:r>
              <a:rPr lang="en-US" sz="2600" b="1" i="1" dirty="0">
                <a:solidFill>
                  <a:srgbClr val="000066"/>
                </a:solidFill>
                <a:latin typeface="Bahnschrift SemiBold" panose="020B0502040204020203"/>
              </a:rPr>
              <a:t>A</a:t>
            </a:r>
            <a:r>
              <a:rPr lang="en-US" b="1" dirty="0">
                <a:solidFill>
                  <a:srgbClr val="000066"/>
                </a:solidFill>
                <a:latin typeface="Bahnschrift SemiBold" panose="020B0502040204020203"/>
              </a:rPr>
              <a:t>, the outcomes of rolling a dice, and set </a:t>
            </a:r>
            <a:r>
              <a:rPr lang="en-US" sz="2600" b="1" i="1" dirty="0">
                <a:solidFill>
                  <a:srgbClr val="000066"/>
                </a:solidFill>
                <a:latin typeface="Bahnschrift SemiBold" panose="020B0502040204020203"/>
              </a:rPr>
              <a:t>B</a:t>
            </a:r>
            <a:r>
              <a:rPr lang="en-US" b="1" dirty="0">
                <a:solidFill>
                  <a:srgbClr val="000066"/>
                </a:solidFill>
                <a:latin typeface="Bahnschrift SemiBold" panose="020B0502040204020203"/>
              </a:rPr>
              <a:t>, all positive integers between and inclusive of 4 and 9?</a:t>
            </a:r>
            <a:endParaRPr lang="en-GB" b="1" dirty="0">
              <a:solidFill>
                <a:srgbClr val="000066"/>
              </a:solidFill>
              <a:latin typeface="Bahnschrift SemiBold" panose="020B0502040204020203"/>
            </a:endParaRPr>
          </a:p>
        </p:txBody>
      </p:sp>
      <p:sp>
        <p:nvSpPr>
          <p:cNvPr id="12" name="Text Box 24"/>
          <p:cNvSpPr txBox="1">
            <a:spLocks noChangeArrowheads="1"/>
          </p:cNvSpPr>
          <p:nvPr/>
        </p:nvSpPr>
        <p:spPr bwMode="auto">
          <a:xfrm>
            <a:off x="762782" y="5863594"/>
            <a:ext cx="28675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sz="2200" b="1" i="1" dirty="0">
                <a:solidFill>
                  <a:srgbClr val="000066"/>
                </a:solidFill>
                <a:latin typeface="Bahnschrift SemiBold" panose="020B0502040204020203"/>
              </a:rPr>
              <a:t>A </a:t>
            </a:r>
            <a:r>
              <a:rPr lang="en-GB" b="1" dirty="0">
                <a:solidFill>
                  <a:srgbClr val="000066"/>
                </a:solidFill>
                <a:latin typeface="Bahnschrift SemiBold" panose="020B0502040204020203"/>
              </a:rPr>
              <a:t>∩</a:t>
            </a:r>
            <a:r>
              <a:rPr lang="en-GB" sz="2000" b="1" dirty="0">
                <a:solidFill>
                  <a:srgbClr val="000066"/>
                </a:solidFill>
                <a:latin typeface="Bahnschrift SemiBold" panose="020B0502040204020203"/>
              </a:rPr>
              <a:t> </a:t>
            </a:r>
            <a:r>
              <a:rPr lang="en-GB" sz="2200" b="1" i="1" dirty="0">
                <a:solidFill>
                  <a:srgbClr val="000066"/>
                </a:solidFill>
                <a:latin typeface="Bahnschrift SemiBold" panose="020B0502040204020203"/>
              </a:rPr>
              <a:t>B</a:t>
            </a:r>
            <a:r>
              <a:rPr lang="en-GB" sz="2000" b="1" dirty="0">
                <a:solidFill>
                  <a:srgbClr val="000066"/>
                </a:solidFill>
                <a:latin typeface="Bahnschrift SemiBold" panose="020B0502040204020203"/>
              </a:rPr>
              <a:t>  =  {4, 5, 6,}</a:t>
            </a:r>
          </a:p>
        </p:txBody>
      </p:sp>
      <p:sp>
        <p:nvSpPr>
          <p:cNvPr id="13" name="Text Box 18"/>
          <p:cNvSpPr txBox="1">
            <a:spLocks noChangeArrowheads="1"/>
          </p:cNvSpPr>
          <p:nvPr/>
        </p:nvSpPr>
        <p:spPr bwMode="auto">
          <a:xfrm>
            <a:off x="896133" y="4738058"/>
            <a:ext cx="29051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sz="2000">
                <a:solidFill>
                  <a:srgbClr val="FF6600"/>
                </a:solidFill>
                <a:latin typeface="Bahnschrift SemiBold" panose="020B0502040204020203"/>
              </a:rPr>
              <a:t>set </a:t>
            </a:r>
            <a:r>
              <a:rPr lang="en-GB" sz="2200" i="1">
                <a:solidFill>
                  <a:srgbClr val="FF6600"/>
                </a:solidFill>
                <a:latin typeface="Bahnschrift SemiBold" panose="020B0502040204020203"/>
              </a:rPr>
              <a:t>A</a:t>
            </a:r>
            <a:r>
              <a:rPr lang="en-GB" sz="2200" i="1">
                <a:latin typeface="Bahnschrift SemiBold" panose="020B0502040204020203"/>
              </a:rPr>
              <a:t> </a:t>
            </a:r>
            <a:r>
              <a:rPr lang="en-GB" sz="2000">
                <a:latin typeface="Bahnschrift SemiBold" panose="020B0502040204020203"/>
              </a:rPr>
              <a:t> =  {1, 2, 3, 4, 5, 6}</a:t>
            </a:r>
          </a:p>
        </p:txBody>
      </p:sp>
      <p:sp>
        <p:nvSpPr>
          <p:cNvPr id="14" name="Text Box 19"/>
          <p:cNvSpPr txBox="1">
            <a:spLocks noChangeArrowheads="1"/>
          </p:cNvSpPr>
          <p:nvPr/>
        </p:nvSpPr>
        <p:spPr bwMode="auto">
          <a:xfrm>
            <a:off x="907245" y="5300033"/>
            <a:ext cx="29051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sz="2000">
                <a:solidFill>
                  <a:srgbClr val="FF6600"/>
                </a:solidFill>
                <a:latin typeface="Bahnschrift SemiBold" panose="020B0502040204020203"/>
              </a:rPr>
              <a:t>set </a:t>
            </a:r>
            <a:r>
              <a:rPr lang="en-GB" sz="2200" i="1">
                <a:solidFill>
                  <a:srgbClr val="FF6600"/>
                </a:solidFill>
                <a:latin typeface="Bahnschrift SemiBold" panose="020B0502040204020203"/>
              </a:rPr>
              <a:t>B</a:t>
            </a:r>
            <a:r>
              <a:rPr lang="en-GB" sz="2000">
                <a:solidFill>
                  <a:srgbClr val="FF6600"/>
                </a:solidFill>
                <a:latin typeface="Bahnschrift SemiBold" panose="020B0502040204020203"/>
              </a:rPr>
              <a:t> </a:t>
            </a:r>
            <a:r>
              <a:rPr lang="en-GB" sz="2000">
                <a:latin typeface="Bahnschrift SemiBold" panose="020B0502040204020203"/>
              </a:rPr>
              <a:t> =  {4, 5, 6, 7, 8, 9}</a:t>
            </a:r>
          </a:p>
        </p:txBody>
      </p:sp>
      <p:pic>
        <p:nvPicPr>
          <p:cNvPr id="15" name="Picture 21"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1256" y="597061"/>
            <a:ext cx="525463" cy="50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descr="icon_glow_sli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2119" y="452013"/>
            <a:ext cx="719137" cy="94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descr="Settheory_interse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2119" y="4799970"/>
            <a:ext cx="24511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788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latin typeface="Bahnschrift SemiBold" panose="020B0502040204020203"/>
              </a:rPr>
              <a:t>Disjoint Sets</a:t>
            </a:r>
            <a:endParaRPr lang="en-US" dirty="0">
              <a:latin typeface="Bahnschrift SemiBold" panose="020B0502040204020203"/>
            </a:endParaRPr>
          </a:p>
        </p:txBody>
      </p:sp>
      <p:sp>
        <p:nvSpPr>
          <p:cNvPr id="4" name="Text Box 5"/>
          <p:cNvSpPr txBox="1">
            <a:spLocks noChangeArrowheads="1"/>
          </p:cNvSpPr>
          <p:nvPr/>
        </p:nvSpPr>
        <p:spPr bwMode="auto">
          <a:xfrm>
            <a:off x="313532" y="1428237"/>
            <a:ext cx="8492106" cy="112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en-GB" b="1" dirty="0">
                <a:solidFill>
                  <a:srgbClr val="FF6600"/>
                </a:solidFill>
                <a:latin typeface="Bahnschrift" panose="020B0502040204020203" pitchFamily="34" charset="0"/>
              </a:rPr>
              <a:t>Disjoint sets</a:t>
            </a:r>
            <a:r>
              <a:rPr lang="en-GB" dirty="0">
                <a:latin typeface="Bahnschrift" panose="020B0502040204020203" pitchFamily="34" charset="0"/>
              </a:rPr>
              <a:t> are two or more sets that have no elements in common, therefore the intersection is an empty set. </a:t>
            </a:r>
            <a:endParaRPr lang="en-GB" b="1" dirty="0">
              <a:latin typeface="Bahnschrift" panose="020B0502040204020203" pitchFamily="34" charset="0"/>
            </a:endParaRPr>
          </a:p>
        </p:txBody>
      </p:sp>
      <p:sp>
        <p:nvSpPr>
          <p:cNvPr id="5" name="Text Box 24"/>
          <p:cNvSpPr txBox="1">
            <a:spLocks noChangeArrowheads="1"/>
          </p:cNvSpPr>
          <p:nvPr/>
        </p:nvSpPr>
        <p:spPr bwMode="auto">
          <a:xfrm>
            <a:off x="338362" y="2518622"/>
            <a:ext cx="8607425" cy="116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GB" dirty="0">
                <a:solidFill>
                  <a:srgbClr val="000066"/>
                </a:solidFill>
                <a:latin typeface="Bahnschrift SemiBold" panose="020B0502040204020203"/>
              </a:rPr>
              <a:t>For example: a set of all 3D shapes with a curved surfaces, and </a:t>
            </a:r>
            <a:r>
              <a:rPr lang="en-GB" sz="2600" i="1" dirty="0">
                <a:solidFill>
                  <a:srgbClr val="000066"/>
                </a:solidFill>
                <a:latin typeface="Bahnschrift SemiBold" panose="020B0502040204020203"/>
              </a:rPr>
              <a:t>B</a:t>
            </a:r>
            <a:r>
              <a:rPr lang="en-GB" dirty="0">
                <a:solidFill>
                  <a:srgbClr val="000066"/>
                </a:solidFill>
                <a:latin typeface="Bahnschrift SemiBold" panose="020B0502040204020203"/>
              </a:rPr>
              <a:t>, a set of all polyhedrons, are disjoint sets. </a:t>
            </a:r>
          </a:p>
        </p:txBody>
      </p:sp>
      <p:pic>
        <p:nvPicPr>
          <p:cNvPr id="6" name="Picture 10" descr="forward_arrow_colour">
            <a:hlinkClick r:id="" action="ppaction://hlinkshowjump?jump=nextslid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230" y="6294568"/>
            <a:ext cx="63023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4"/>
          <p:cNvSpPr txBox="1">
            <a:spLocks noChangeArrowheads="1"/>
          </p:cNvSpPr>
          <p:nvPr/>
        </p:nvSpPr>
        <p:spPr bwMode="auto">
          <a:xfrm>
            <a:off x="3598577" y="6294568"/>
            <a:ext cx="1971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600" i="1" dirty="0">
                <a:solidFill>
                  <a:srgbClr val="000066"/>
                </a:solidFill>
                <a:latin typeface="Bahnschrift SemiBold" panose="020B0502040204020203"/>
              </a:rPr>
              <a:t>A</a:t>
            </a:r>
            <a:r>
              <a:rPr lang="en-US" dirty="0">
                <a:solidFill>
                  <a:srgbClr val="000066"/>
                </a:solidFill>
                <a:latin typeface="Bahnschrift SemiBold" panose="020B0502040204020203"/>
              </a:rPr>
              <a:t> </a:t>
            </a:r>
            <a:r>
              <a:rPr lang="en-GB" dirty="0">
                <a:solidFill>
                  <a:srgbClr val="000066"/>
                </a:solidFill>
                <a:latin typeface="Bahnschrift SemiBold" panose="020B0502040204020203"/>
              </a:rPr>
              <a:t>∩</a:t>
            </a:r>
            <a:r>
              <a:rPr lang="en-US" dirty="0">
                <a:solidFill>
                  <a:srgbClr val="000066"/>
                </a:solidFill>
                <a:latin typeface="Bahnschrift SemiBold" panose="020B0502040204020203"/>
              </a:rPr>
              <a:t> </a:t>
            </a:r>
            <a:r>
              <a:rPr lang="en-US" sz="2600" i="1" dirty="0">
                <a:solidFill>
                  <a:srgbClr val="000066"/>
                </a:solidFill>
                <a:latin typeface="Bahnschrift SemiBold" panose="020B0502040204020203"/>
              </a:rPr>
              <a:t>B  </a:t>
            </a:r>
            <a:r>
              <a:rPr lang="en-US" dirty="0">
                <a:solidFill>
                  <a:srgbClr val="000066"/>
                </a:solidFill>
                <a:latin typeface="Bahnschrift SemiBold" panose="020B0502040204020203"/>
              </a:rPr>
              <a:t>= </a:t>
            </a:r>
            <a:r>
              <a:rPr lang="en-US" dirty="0">
                <a:solidFill>
                  <a:srgbClr val="010066"/>
                </a:solidFill>
                <a:latin typeface="Bahnschrift SemiBold" panose="020B0502040204020203"/>
              </a:rPr>
              <a:t>∅</a:t>
            </a:r>
            <a:endParaRPr lang="en-GB" dirty="0">
              <a:solidFill>
                <a:srgbClr val="000066"/>
              </a:solidFill>
              <a:latin typeface="Bahnschrift SemiBold" panose="020B0502040204020203"/>
            </a:endParaRPr>
          </a:p>
        </p:txBody>
      </p:sp>
      <p:pic>
        <p:nvPicPr>
          <p:cNvPr id="8" name="Picture 14"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067" y="444631"/>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icon_glow_sli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2630" y="330330"/>
            <a:ext cx="7191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p:nvSpPr>
        <p:spPr bwMode="auto">
          <a:xfrm>
            <a:off x="1014523" y="5837368"/>
            <a:ext cx="682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dirty="0">
                <a:latin typeface="Bahnschrift SemiBold" panose="020B0502040204020203"/>
              </a:rPr>
              <a:t>The intersection of disjoints sets is the empty set:</a:t>
            </a:r>
          </a:p>
        </p:txBody>
      </p:sp>
      <p:pic>
        <p:nvPicPr>
          <p:cNvPr id="11" name="Picture 21" descr="Settheory_disjointsets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2365" y="3763124"/>
            <a:ext cx="4864100" cy="2098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9732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81398"/>
            <a:ext cx="8632018" cy="5162470"/>
          </a:xfrm>
        </p:spPr>
        <p:txBody>
          <a:bodyPr>
            <a:normAutofit/>
          </a:bodyPr>
          <a:lstStyle/>
          <a:p>
            <a:r>
              <a:rPr lang="en-US" altLang="ko-KR" sz="2400" dirty="0">
                <a:ea typeface="굴림" panose="020B0600000101010101" pitchFamily="34" charset="-127"/>
              </a:rPr>
              <a:t>The Venn diagram for the set difference of sets A and B is shown below where the shaded region represents A – B.</a:t>
            </a:r>
          </a:p>
          <a:p>
            <a:r>
              <a:rPr lang="en-US" altLang="ko-KR" sz="2400" dirty="0">
                <a:ea typeface="굴림" panose="020B0600000101010101" pitchFamily="34" charset="-127"/>
              </a:rPr>
              <a:t>For sets </a:t>
            </a:r>
            <a:r>
              <a:rPr lang="en-US" altLang="ko-KR" sz="2400" i="1" dirty="0">
                <a:ea typeface="굴림" panose="020B0600000101010101" pitchFamily="34" charset="-127"/>
              </a:rPr>
              <a:t>A</a:t>
            </a:r>
            <a:r>
              <a:rPr lang="en-US" altLang="ko-KR" sz="2400" dirty="0">
                <a:ea typeface="굴림" panose="020B0600000101010101" pitchFamily="34" charset="-127"/>
              </a:rPr>
              <a:t>, </a:t>
            </a:r>
            <a:r>
              <a:rPr lang="en-US" altLang="ko-KR" sz="2400" i="1" dirty="0">
                <a:ea typeface="굴림" panose="020B0600000101010101" pitchFamily="34" charset="-127"/>
              </a:rPr>
              <a:t>B</a:t>
            </a:r>
            <a:r>
              <a:rPr lang="en-US" altLang="ko-KR" sz="2400" dirty="0">
                <a:ea typeface="굴림" panose="020B0600000101010101" pitchFamily="34" charset="-127"/>
              </a:rPr>
              <a:t>, the </a:t>
            </a:r>
            <a:r>
              <a:rPr lang="en-US" altLang="ko-KR" sz="2400" i="1" dirty="0">
                <a:ea typeface="굴림" panose="020B0600000101010101" pitchFamily="34" charset="-127"/>
              </a:rPr>
              <a:t>difference</a:t>
            </a:r>
            <a:r>
              <a:rPr lang="en-US" altLang="ko-KR" sz="2400" dirty="0">
                <a:ea typeface="굴림" panose="020B0600000101010101" pitchFamily="34" charset="-127"/>
              </a:rPr>
              <a:t> </a:t>
            </a:r>
            <a:r>
              <a:rPr lang="en-US" altLang="ko-KR" sz="2400" i="1" dirty="0">
                <a:ea typeface="굴림" panose="020B0600000101010101" pitchFamily="34" charset="-127"/>
              </a:rPr>
              <a:t>of A and B</a:t>
            </a:r>
            <a:r>
              <a:rPr lang="en-US" altLang="ko-KR" sz="2400" dirty="0">
                <a:ea typeface="굴림" panose="020B0600000101010101" pitchFamily="34" charset="-127"/>
              </a:rPr>
              <a:t>, written </a:t>
            </a:r>
            <a:r>
              <a:rPr lang="en-US" altLang="ko-KR" sz="2400" i="1" dirty="0">
                <a:ea typeface="굴림" panose="020B0600000101010101" pitchFamily="34" charset="-127"/>
              </a:rPr>
              <a:t>A</a:t>
            </a:r>
            <a:r>
              <a:rPr lang="en-US" altLang="ko-KR" sz="2400" dirty="0">
                <a:ea typeface="굴림" panose="020B0600000101010101" pitchFamily="34" charset="-127"/>
                <a:sym typeface="Symbol" panose="05050102010706020507" pitchFamily="18" charset="2"/>
              </a:rPr>
              <a:t></a:t>
            </a:r>
            <a:r>
              <a:rPr lang="en-US" altLang="ko-KR" sz="2400" i="1" dirty="0">
                <a:ea typeface="굴림" panose="020B0600000101010101" pitchFamily="34" charset="-127"/>
              </a:rPr>
              <a:t>B</a:t>
            </a:r>
            <a:r>
              <a:rPr lang="en-US" altLang="ko-KR" sz="2400" dirty="0">
                <a:ea typeface="굴림" panose="020B0600000101010101" pitchFamily="34" charset="-127"/>
              </a:rPr>
              <a:t>, is the set of all elements that are in </a:t>
            </a:r>
            <a:r>
              <a:rPr lang="en-US" altLang="ko-KR" sz="2400" i="1" dirty="0">
                <a:ea typeface="굴림" panose="020B0600000101010101" pitchFamily="34" charset="-127"/>
              </a:rPr>
              <a:t>A</a:t>
            </a:r>
            <a:r>
              <a:rPr lang="en-US" altLang="ko-KR" sz="2400" dirty="0">
                <a:ea typeface="굴림" panose="020B0600000101010101" pitchFamily="34" charset="-127"/>
              </a:rPr>
              <a:t> but not </a:t>
            </a:r>
            <a:r>
              <a:rPr lang="en-US" altLang="ko-KR" sz="2400" i="1" dirty="0">
                <a:ea typeface="굴림" panose="020B0600000101010101" pitchFamily="34" charset="-127"/>
              </a:rPr>
              <a:t>B</a:t>
            </a:r>
            <a:r>
              <a:rPr lang="en-US" altLang="ko-KR" sz="2400" dirty="0">
                <a:ea typeface="굴림" panose="020B0600000101010101" pitchFamily="34" charset="-127"/>
              </a:rPr>
              <a:t>.</a:t>
            </a:r>
          </a:p>
          <a:p>
            <a:r>
              <a:rPr lang="en-US" altLang="ko-KR" sz="2400" dirty="0">
                <a:ea typeface="굴림" panose="020B0600000101010101" pitchFamily="34" charset="-127"/>
              </a:rPr>
              <a:t>The Venn diagram for the set difference of sets A and B is shown below where the shaded region represents</a:t>
            </a:r>
          </a:p>
          <a:p>
            <a:r>
              <a:rPr lang="en-US" altLang="ko-KR" sz="2400" dirty="0">
                <a:ea typeface="굴림" panose="020B0600000101010101" pitchFamily="34" charset="-127"/>
              </a:rPr>
              <a:t> A – B.</a:t>
            </a:r>
          </a:p>
        </p:txBody>
      </p:sp>
      <p:sp>
        <p:nvSpPr>
          <p:cNvPr id="3" name="Title 2"/>
          <p:cNvSpPr>
            <a:spLocks noGrp="1"/>
          </p:cNvSpPr>
          <p:nvPr>
            <p:ph type="title"/>
          </p:nvPr>
        </p:nvSpPr>
        <p:spPr/>
        <p:txBody>
          <a:bodyPr/>
          <a:lstStyle/>
          <a:p>
            <a:r>
              <a:rPr lang="en-US" altLang="ko-KR" dirty="0">
                <a:ea typeface="굴림" panose="020B0600000101010101" pitchFamily="34" charset="-127"/>
              </a:rPr>
              <a:t>Set Difference</a:t>
            </a:r>
            <a:endParaRPr lang="en-US" dirty="0"/>
          </a:p>
        </p:txBody>
      </p:sp>
      <p:pic>
        <p:nvPicPr>
          <p:cNvPr id="1026" name="Picture 2" descr="Venn diagram for Set Difference A and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078" y="5376602"/>
            <a:ext cx="1555844" cy="11824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067" y="444631"/>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icon_glow_sli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2630" y="330330"/>
            <a:ext cx="7191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026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Examples-Set difference </a:t>
            </a:r>
          </a:p>
        </p:txBody>
      </p:sp>
      <p:sp>
        <p:nvSpPr>
          <p:cNvPr id="4" name="Rectangle 1"/>
          <p:cNvSpPr>
            <a:spLocks noGrp="1" noChangeArrowheads="1"/>
          </p:cNvSpPr>
          <p:nvPr>
            <p:ph idx="1"/>
          </p:nvPr>
        </p:nvSpPr>
        <p:spPr bwMode="auto">
          <a:xfrm>
            <a:off x="338362" y="1469669"/>
            <a:ext cx="7995410" cy="361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ct val="0"/>
              </a:spcAft>
              <a:buClrTx/>
              <a:buSzTx/>
              <a:buFontTx/>
              <a:buNone/>
              <a:tabLst/>
            </a:pPr>
            <a:r>
              <a:rPr lang="en-US" sz="2600" dirty="0">
                <a:solidFill>
                  <a:srgbClr val="FF0000"/>
                </a:solidFill>
                <a:latin typeface="Bahnschrift" panose="020B0502040204020203" pitchFamily="34" charset="0"/>
              </a:rPr>
              <a:t>E</a:t>
            </a:r>
            <a:r>
              <a:rPr kumimoji="0" lang="en-US" sz="2600" b="0" u="none" strike="noStrike" cap="none" normalizeH="0" baseline="0" dirty="0">
                <a:ln>
                  <a:noFill/>
                </a:ln>
                <a:solidFill>
                  <a:srgbClr val="FF0000"/>
                </a:solidFill>
                <a:effectLst/>
                <a:latin typeface="Bahnschrift" panose="020B0502040204020203" pitchFamily="34" charset="0"/>
              </a:rPr>
              <a:t>xample: </a:t>
            </a:r>
            <a:r>
              <a:rPr kumimoji="0" lang="en-US" sz="2600" b="0" u="none" strike="noStrike" cap="none" normalizeH="0" baseline="0" dirty="0">
                <a:ln>
                  <a:noFill/>
                </a:ln>
                <a:solidFill>
                  <a:srgbClr val="000000"/>
                </a:solidFill>
                <a:effectLst/>
                <a:latin typeface="Bahnschrift" panose="020B0502040204020203" pitchFamily="34" charset="0"/>
              </a:rPr>
              <a:t> </a:t>
            </a:r>
            <a:r>
              <a:rPr kumimoji="0" lang="en-US" sz="2600" b="0" i="0" u="none" strike="noStrike" cap="none" normalizeH="0" baseline="0" dirty="0">
                <a:ln>
                  <a:noFill/>
                </a:ln>
                <a:solidFill>
                  <a:srgbClr val="000000"/>
                </a:solidFill>
                <a:effectLst/>
                <a:latin typeface="Bahnschrift" panose="020B0502040204020203" pitchFamily="34" charset="0"/>
              </a:rPr>
              <a:t>Let </a:t>
            </a:r>
            <a:r>
              <a:rPr kumimoji="0" lang="en-US" sz="2600" b="0" i="1" u="none" strike="noStrike" cap="none" normalizeH="0" baseline="0" dirty="0">
                <a:ln>
                  <a:noFill/>
                </a:ln>
                <a:solidFill>
                  <a:srgbClr val="000000"/>
                </a:solidFill>
                <a:effectLst/>
                <a:latin typeface="Bahnschrift" panose="020B0502040204020203" pitchFamily="34" charset="0"/>
              </a:rPr>
              <a:t>A</a:t>
            </a:r>
            <a:r>
              <a:rPr kumimoji="0" lang="en-US" sz="2600" b="0" i="0" u="none" strike="noStrike" cap="none" normalizeH="0" baseline="0" dirty="0">
                <a:ln>
                  <a:noFill/>
                </a:ln>
                <a:solidFill>
                  <a:srgbClr val="000000"/>
                </a:solidFill>
                <a:effectLst/>
                <a:latin typeface="Bahnschrift" panose="020B0502040204020203" pitchFamily="34" charset="0"/>
              </a:rPr>
              <a:t> = {</a:t>
            </a:r>
            <a:r>
              <a:rPr kumimoji="0" lang="en-US" sz="2600" b="0" i="1" u="none" strike="noStrike" cap="none" normalizeH="0" baseline="0" dirty="0">
                <a:ln>
                  <a:noFill/>
                </a:ln>
                <a:solidFill>
                  <a:srgbClr val="000000"/>
                </a:solidFill>
                <a:effectLst/>
                <a:latin typeface="Bahnschrift" panose="020B0502040204020203" pitchFamily="34" charset="0"/>
              </a:rPr>
              <a:t>a, b, c, d</a:t>
            </a:r>
            <a:r>
              <a:rPr kumimoji="0" lang="en-US" sz="2600" b="0" i="0" u="none" strike="noStrike" cap="none" normalizeH="0" baseline="0" dirty="0">
                <a:ln>
                  <a:noFill/>
                </a:ln>
                <a:solidFill>
                  <a:srgbClr val="000000"/>
                </a:solidFill>
                <a:effectLst/>
                <a:latin typeface="Bahnschrift" panose="020B0502040204020203" pitchFamily="34" charset="0"/>
              </a:rPr>
              <a:t>} and </a:t>
            </a:r>
            <a:r>
              <a:rPr kumimoji="0" lang="en-US" sz="2600" b="0" i="1" u="none" strike="noStrike" cap="none" normalizeH="0" baseline="0" dirty="0">
                <a:ln>
                  <a:noFill/>
                </a:ln>
                <a:solidFill>
                  <a:srgbClr val="000000"/>
                </a:solidFill>
                <a:effectLst/>
                <a:latin typeface="Bahnschrift" panose="020B0502040204020203" pitchFamily="34" charset="0"/>
              </a:rPr>
              <a:t>B</a:t>
            </a:r>
            <a:r>
              <a:rPr kumimoji="0" lang="en-US" sz="2600" b="0" i="0" u="none" strike="noStrike" cap="none" normalizeH="0" baseline="0" dirty="0">
                <a:ln>
                  <a:noFill/>
                </a:ln>
                <a:solidFill>
                  <a:srgbClr val="000000"/>
                </a:solidFill>
                <a:effectLst/>
                <a:latin typeface="Bahnschrift" panose="020B0502040204020203" pitchFamily="34" charset="0"/>
              </a:rPr>
              <a:t> = {</a:t>
            </a:r>
            <a:r>
              <a:rPr kumimoji="0" lang="en-US" sz="2600" b="0" i="1" u="none" strike="noStrike" cap="none" normalizeH="0" baseline="0" dirty="0">
                <a:ln>
                  <a:noFill/>
                </a:ln>
                <a:solidFill>
                  <a:srgbClr val="000000"/>
                </a:solidFill>
                <a:effectLst/>
                <a:latin typeface="Bahnschrift" panose="020B0502040204020203" pitchFamily="34" charset="0"/>
              </a:rPr>
              <a:t>b, d, e}</a:t>
            </a:r>
            <a:r>
              <a:rPr kumimoji="0" lang="en-US" sz="2600" b="0" i="0" u="none" strike="noStrike" cap="none" normalizeH="0" baseline="0" dirty="0">
                <a:ln>
                  <a:noFill/>
                </a:ln>
                <a:solidFill>
                  <a:srgbClr val="000000"/>
                </a:solidFill>
                <a:effectLst/>
                <a:latin typeface="Bahnschrift" panose="020B0502040204020203" pitchFamily="34" charset="0"/>
              </a:rPr>
              <a:t>.</a:t>
            </a:r>
            <a:endParaRPr lang="en-US" sz="2600" dirty="0">
              <a:solidFill>
                <a:srgbClr val="000000"/>
              </a:solidFill>
              <a:latin typeface="Bahnschrift" panose="020B0502040204020203" pitchFamily="34" charset="0"/>
            </a:endParaRPr>
          </a:p>
          <a:p>
            <a:pPr marL="0" marR="0" lvl="0" indent="0" algn="l" defTabSz="914400" rtl="0" eaLnBrk="0" fontAlgn="base" latinLnBrk="0" hangingPunct="0">
              <a:spcBef>
                <a:spcPct val="0"/>
              </a:spcBef>
              <a:spcAft>
                <a:spcPct val="0"/>
              </a:spcAft>
              <a:buClrTx/>
              <a:buSzTx/>
              <a:buFontTx/>
              <a:buNone/>
              <a:tabLst/>
            </a:pPr>
            <a:r>
              <a:rPr kumimoji="0" lang="en-US" sz="2600" b="0" i="0" u="none" strike="noStrike" cap="none" normalizeH="0" baseline="0" dirty="0">
                <a:ln>
                  <a:noFill/>
                </a:ln>
                <a:solidFill>
                  <a:srgbClr val="000000"/>
                </a:solidFill>
                <a:effectLst/>
                <a:latin typeface="Bahnschrift" panose="020B0502040204020203" pitchFamily="34" charset="0"/>
              </a:rPr>
              <a:t>Then </a:t>
            </a:r>
            <a:r>
              <a:rPr kumimoji="0" lang="en-US" sz="2600" b="0" i="1" u="none" strike="noStrike" cap="none" normalizeH="0" baseline="0" dirty="0">
                <a:ln>
                  <a:noFill/>
                </a:ln>
                <a:solidFill>
                  <a:srgbClr val="000000"/>
                </a:solidFill>
                <a:effectLst/>
                <a:latin typeface="Bahnschrift" panose="020B0502040204020203" pitchFamily="34" charset="0"/>
              </a:rPr>
              <a:t>A </a:t>
            </a:r>
            <a:r>
              <a:rPr kumimoji="0" lang="en-US" sz="2600" b="0" i="0" u="none" strike="noStrike" cap="none" normalizeH="0" baseline="0" dirty="0">
                <a:ln>
                  <a:noFill/>
                </a:ln>
                <a:solidFill>
                  <a:srgbClr val="000000"/>
                </a:solidFill>
                <a:effectLst/>
                <a:latin typeface="Bahnschrift" panose="020B0502040204020203" pitchFamily="34" charset="0"/>
              </a:rPr>
              <a:t>– </a:t>
            </a:r>
            <a:r>
              <a:rPr kumimoji="0" lang="en-US" sz="2600" b="0" i="1" u="none" strike="noStrike" cap="none" normalizeH="0" baseline="0" dirty="0">
                <a:ln>
                  <a:noFill/>
                </a:ln>
                <a:solidFill>
                  <a:srgbClr val="000000"/>
                </a:solidFill>
                <a:effectLst/>
                <a:latin typeface="Bahnschrift" panose="020B0502040204020203" pitchFamily="34" charset="0"/>
              </a:rPr>
              <a:t>B</a:t>
            </a:r>
            <a:r>
              <a:rPr kumimoji="0" lang="en-US" sz="2600" b="0" i="0" u="none" strike="noStrike" cap="none" normalizeH="0" baseline="0" dirty="0">
                <a:ln>
                  <a:noFill/>
                </a:ln>
                <a:solidFill>
                  <a:srgbClr val="000000"/>
                </a:solidFill>
                <a:effectLst/>
                <a:latin typeface="Bahnschrift" panose="020B0502040204020203" pitchFamily="34" charset="0"/>
              </a:rPr>
              <a:t> = {</a:t>
            </a:r>
            <a:r>
              <a:rPr kumimoji="0" lang="en-US" sz="2600" b="0" i="1" u="none" strike="noStrike" cap="none" normalizeH="0" baseline="0" dirty="0">
                <a:ln>
                  <a:noFill/>
                </a:ln>
                <a:solidFill>
                  <a:srgbClr val="000000"/>
                </a:solidFill>
                <a:effectLst/>
                <a:latin typeface="Bahnschrift" panose="020B0502040204020203" pitchFamily="34" charset="0"/>
              </a:rPr>
              <a:t>a, c</a:t>
            </a:r>
            <a:r>
              <a:rPr kumimoji="0" lang="en-US" sz="2600" b="0" i="0" u="none" strike="noStrike" cap="none" normalizeH="0" baseline="0" dirty="0">
                <a:ln>
                  <a:noFill/>
                </a:ln>
                <a:solidFill>
                  <a:srgbClr val="000000"/>
                </a:solidFill>
                <a:effectLst/>
                <a:latin typeface="Bahnschrift" panose="020B0502040204020203" pitchFamily="34" charset="0"/>
              </a:rPr>
              <a:t>} </a:t>
            </a:r>
          </a:p>
          <a:p>
            <a:pPr marL="0" marR="0" lvl="0" indent="0" algn="l" defTabSz="914400" rtl="0" eaLnBrk="0" fontAlgn="base" latinLnBrk="0" hangingPunct="0">
              <a:spcBef>
                <a:spcPct val="0"/>
              </a:spcBef>
              <a:spcAft>
                <a:spcPct val="0"/>
              </a:spcAft>
              <a:buClrTx/>
              <a:buSzTx/>
              <a:buFontTx/>
              <a:buNone/>
              <a:tabLst/>
            </a:pPr>
            <a:r>
              <a:rPr kumimoji="0" lang="en-US" sz="2600" b="0" i="0" u="none" strike="noStrike" cap="none" normalizeH="0" baseline="0" dirty="0">
                <a:ln>
                  <a:noFill/>
                </a:ln>
                <a:solidFill>
                  <a:srgbClr val="000000"/>
                </a:solidFill>
                <a:effectLst/>
                <a:latin typeface="Bahnschrift" panose="020B0502040204020203" pitchFamily="34" charset="0"/>
              </a:rPr>
              <a:t>and </a:t>
            </a:r>
            <a:r>
              <a:rPr kumimoji="0" lang="en-US" sz="2600" b="0" i="1" u="none" strike="noStrike" cap="none" normalizeH="0" baseline="0" dirty="0">
                <a:ln>
                  <a:noFill/>
                </a:ln>
                <a:solidFill>
                  <a:srgbClr val="000000"/>
                </a:solidFill>
                <a:effectLst/>
                <a:latin typeface="Bahnschrift" panose="020B0502040204020203" pitchFamily="34" charset="0"/>
              </a:rPr>
              <a:t>B</a:t>
            </a:r>
            <a:r>
              <a:rPr kumimoji="0" lang="en-US" sz="2600" b="0" i="0" u="none" strike="noStrike" cap="none" normalizeH="0" baseline="0" dirty="0">
                <a:ln>
                  <a:noFill/>
                </a:ln>
                <a:solidFill>
                  <a:srgbClr val="000000"/>
                </a:solidFill>
                <a:effectLst/>
                <a:latin typeface="Bahnschrift" panose="020B0502040204020203" pitchFamily="34" charset="0"/>
              </a:rPr>
              <a:t> – </a:t>
            </a:r>
            <a:r>
              <a:rPr kumimoji="0" lang="en-US" sz="2600" b="0" i="1" u="none" strike="noStrike" cap="none" normalizeH="0" baseline="0" dirty="0">
                <a:ln>
                  <a:noFill/>
                </a:ln>
                <a:solidFill>
                  <a:srgbClr val="000000"/>
                </a:solidFill>
                <a:effectLst/>
                <a:latin typeface="Bahnschrift" panose="020B0502040204020203" pitchFamily="34" charset="0"/>
              </a:rPr>
              <a:t>A</a:t>
            </a:r>
            <a:r>
              <a:rPr kumimoji="0" lang="en-US" sz="2600" b="0" i="0" u="none" strike="noStrike" cap="none" normalizeH="0" baseline="0" dirty="0">
                <a:ln>
                  <a:noFill/>
                </a:ln>
                <a:solidFill>
                  <a:srgbClr val="000000"/>
                </a:solidFill>
                <a:effectLst/>
                <a:latin typeface="Bahnschrift" panose="020B0502040204020203" pitchFamily="34" charset="0"/>
              </a:rPr>
              <a:t> = {</a:t>
            </a:r>
            <a:r>
              <a:rPr kumimoji="0" lang="en-US" sz="2600" b="0" i="1" u="none" strike="noStrike" cap="none" normalizeH="0" baseline="0" dirty="0">
                <a:ln>
                  <a:noFill/>
                </a:ln>
                <a:solidFill>
                  <a:srgbClr val="000000"/>
                </a:solidFill>
                <a:effectLst/>
                <a:latin typeface="Bahnschrift" panose="020B0502040204020203" pitchFamily="34" charset="0"/>
              </a:rPr>
              <a:t>e</a:t>
            </a:r>
            <a:r>
              <a:rPr kumimoji="0" lang="en-US" sz="2600" b="0" i="0" u="none" strike="noStrike" cap="none" normalizeH="0" baseline="0" dirty="0">
                <a:ln>
                  <a:noFill/>
                </a:ln>
                <a:solidFill>
                  <a:srgbClr val="000000"/>
                </a:solidFill>
                <a:effectLst/>
                <a:latin typeface="Bahnschrift" panose="020B0502040204020203" pitchFamily="34" charset="0"/>
              </a:rPr>
              <a:t>}.</a:t>
            </a:r>
            <a:endParaRPr kumimoji="0" lang="en-US" sz="26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spcBef>
                <a:spcPct val="0"/>
              </a:spcBef>
              <a:spcAft>
                <a:spcPct val="0"/>
              </a:spcAft>
              <a:buClrTx/>
              <a:buSzTx/>
              <a:buFontTx/>
              <a:buNone/>
              <a:tabLst/>
            </a:pPr>
            <a:r>
              <a:rPr kumimoji="0" lang="en-US" sz="2600" b="0" u="none" strike="noStrike" cap="none" normalizeH="0" baseline="0" dirty="0">
                <a:ln>
                  <a:noFill/>
                </a:ln>
                <a:solidFill>
                  <a:srgbClr val="FF0000"/>
                </a:solidFill>
                <a:effectLst/>
                <a:latin typeface="Bahnschrift" panose="020B0502040204020203" pitchFamily="34" charset="0"/>
              </a:rPr>
              <a:t>Example: </a:t>
            </a:r>
            <a:r>
              <a:rPr kumimoji="0" lang="en-US" sz="2600" b="0" i="0" u="none" strike="noStrike" cap="none" normalizeH="0" baseline="0" dirty="0">
                <a:ln>
                  <a:noFill/>
                </a:ln>
                <a:solidFill>
                  <a:srgbClr val="000000"/>
                </a:solidFill>
                <a:effectLst/>
                <a:latin typeface="Bahnschrift" panose="020B0502040204020203" pitchFamily="34" charset="0"/>
              </a:rPr>
              <a:t> Let </a:t>
            </a:r>
            <a:r>
              <a:rPr kumimoji="0" lang="en-US" sz="2600" b="0" i="1" u="none" strike="noStrike" cap="none" normalizeH="0" baseline="0" dirty="0">
                <a:ln>
                  <a:noFill/>
                </a:ln>
                <a:solidFill>
                  <a:srgbClr val="000000"/>
                </a:solidFill>
                <a:effectLst/>
                <a:latin typeface="Bahnschrift" panose="020B0502040204020203" pitchFamily="34" charset="0"/>
              </a:rPr>
              <a:t>G</a:t>
            </a:r>
            <a:r>
              <a:rPr kumimoji="0" lang="en-US" sz="2600" b="0" i="0" u="none" strike="noStrike" cap="none" normalizeH="0" baseline="0" dirty="0">
                <a:ln>
                  <a:noFill/>
                </a:ln>
                <a:solidFill>
                  <a:srgbClr val="000000"/>
                </a:solidFill>
                <a:effectLst/>
                <a:latin typeface="Bahnschrift" panose="020B0502040204020203" pitchFamily="34" charset="0"/>
              </a:rPr>
              <a:t> = {</a:t>
            </a:r>
            <a:r>
              <a:rPr kumimoji="0" lang="en-US" sz="2600" b="0" i="1" u="none" strike="noStrike" cap="none" normalizeH="0" baseline="0" dirty="0">
                <a:ln>
                  <a:noFill/>
                </a:ln>
                <a:solidFill>
                  <a:srgbClr val="000000"/>
                </a:solidFill>
                <a:effectLst/>
                <a:latin typeface="Bahnschrift" panose="020B0502040204020203" pitchFamily="34" charset="0"/>
              </a:rPr>
              <a:t>t, a, n</a:t>
            </a:r>
            <a:r>
              <a:rPr kumimoji="0" lang="en-US" sz="2600" b="0" i="0" u="none" strike="noStrike" cap="none" normalizeH="0" baseline="0" dirty="0">
                <a:ln>
                  <a:noFill/>
                </a:ln>
                <a:solidFill>
                  <a:srgbClr val="000000"/>
                </a:solidFill>
                <a:effectLst/>
                <a:latin typeface="Bahnschrift" panose="020B0502040204020203" pitchFamily="34" charset="0"/>
              </a:rPr>
              <a:t>} and </a:t>
            </a:r>
          </a:p>
          <a:p>
            <a:pPr marL="0" marR="0" lvl="0" indent="0" algn="l" defTabSz="914400" rtl="0" eaLnBrk="0" fontAlgn="base" latinLnBrk="0" hangingPunct="0">
              <a:spcBef>
                <a:spcPct val="0"/>
              </a:spcBef>
              <a:spcAft>
                <a:spcPct val="0"/>
              </a:spcAft>
              <a:buClrTx/>
              <a:buSzTx/>
              <a:buFontTx/>
              <a:buNone/>
              <a:tabLst/>
            </a:pPr>
            <a:r>
              <a:rPr kumimoji="0" lang="en-US" sz="2600" b="0" i="1" u="none" strike="noStrike" cap="none" normalizeH="0" baseline="0" dirty="0">
                <a:ln>
                  <a:noFill/>
                </a:ln>
                <a:solidFill>
                  <a:srgbClr val="000000"/>
                </a:solidFill>
                <a:effectLst/>
                <a:latin typeface="Bahnschrift" panose="020B0502040204020203" pitchFamily="34" charset="0"/>
              </a:rPr>
              <a:t>H</a:t>
            </a:r>
            <a:r>
              <a:rPr kumimoji="0" lang="en-US" sz="2600" b="0" i="0" u="none" strike="noStrike" cap="none" normalizeH="0" baseline="0" dirty="0">
                <a:ln>
                  <a:noFill/>
                </a:ln>
                <a:solidFill>
                  <a:srgbClr val="000000"/>
                </a:solidFill>
                <a:effectLst/>
                <a:latin typeface="Bahnschrift" panose="020B0502040204020203" pitchFamily="34" charset="0"/>
              </a:rPr>
              <a:t> = {</a:t>
            </a:r>
            <a:r>
              <a:rPr kumimoji="0" lang="en-US" sz="2600" b="0" i="1" u="none" strike="noStrike" cap="none" normalizeH="0" baseline="0" dirty="0">
                <a:ln>
                  <a:noFill/>
                </a:ln>
                <a:solidFill>
                  <a:srgbClr val="000000"/>
                </a:solidFill>
                <a:effectLst/>
                <a:latin typeface="Bahnschrift" panose="020B0502040204020203" pitchFamily="34" charset="0"/>
              </a:rPr>
              <a:t>n, a, t</a:t>
            </a:r>
            <a:r>
              <a:rPr kumimoji="0" lang="en-US" sz="2600" b="0" i="0" u="none" strike="noStrike" cap="none" normalizeH="0" baseline="0" dirty="0">
                <a:ln>
                  <a:noFill/>
                </a:ln>
                <a:solidFill>
                  <a:srgbClr val="000000"/>
                </a:solidFill>
                <a:effectLst/>
                <a:latin typeface="Bahnschrift" panose="020B0502040204020203" pitchFamily="34" charset="0"/>
              </a:rPr>
              <a:t>}. </a:t>
            </a:r>
          </a:p>
          <a:p>
            <a:pPr marL="0" marR="0" lvl="0" indent="0" algn="l" defTabSz="914400" rtl="0" eaLnBrk="0" fontAlgn="base" latinLnBrk="0" hangingPunct="0">
              <a:spcBef>
                <a:spcPct val="0"/>
              </a:spcBef>
              <a:spcAft>
                <a:spcPct val="0"/>
              </a:spcAft>
              <a:buClrTx/>
              <a:buSzTx/>
              <a:buFontTx/>
              <a:buNone/>
              <a:tabLst/>
            </a:pPr>
            <a:r>
              <a:rPr kumimoji="0" lang="en-US" sz="2600" b="0" i="0" u="none" strike="noStrike" cap="none" normalizeH="0" baseline="0" dirty="0">
                <a:ln>
                  <a:noFill/>
                </a:ln>
                <a:solidFill>
                  <a:srgbClr val="000000"/>
                </a:solidFill>
                <a:effectLst/>
                <a:latin typeface="Bahnschrift" panose="020B0502040204020203" pitchFamily="34" charset="0"/>
              </a:rPr>
              <a:t>Then </a:t>
            </a:r>
            <a:r>
              <a:rPr kumimoji="0" lang="en-US" sz="2600" b="0" i="1" u="none" strike="noStrike" cap="none" normalizeH="0" baseline="0" dirty="0">
                <a:ln>
                  <a:noFill/>
                </a:ln>
                <a:solidFill>
                  <a:srgbClr val="000000"/>
                </a:solidFill>
                <a:effectLst/>
                <a:latin typeface="Bahnschrift" panose="020B0502040204020203" pitchFamily="34" charset="0"/>
              </a:rPr>
              <a:t>G </a:t>
            </a:r>
            <a:r>
              <a:rPr kumimoji="0" lang="en-US" sz="2600" b="0" i="0" u="none" strike="noStrike" cap="none" normalizeH="0" baseline="0" dirty="0">
                <a:ln>
                  <a:noFill/>
                </a:ln>
                <a:solidFill>
                  <a:srgbClr val="000000"/>
                </a:solidFill>
                <a:effectLst/>
                <a:latin typeface="Bahnschrift" panose="020B0502040204020203" pitchFamily="34" charset="0"/>
              </a:rPr>
              <a:t>– </a:t>
            </a:r>
            <a:r>
              <a:rPr kumimoji="0" lang="en-US" sz="2600" b="0" i="1" u="none" strike="noStrike" cap="none" normalizeH="0" baseline="0" dirty="0">
                <a:ln>
                  <a:noFill/>
                </a:ln>
                <a:solidFill>
                  <a:srgbClr val="000000"/>
                </a:solidFill>
                <a:effectLst/>
                <a:latin typeface="Bahnschrift" panose="020B0502040204020203" pitchFamily="34" charset="0"/>
              </a:rPr>
              <a:t>H</a:t>
            </a:r>
            <a:r>
              <a:rPr kumimoji="0" lang="en-US" sz="2600" b="0" i="0" u="none" strike="noStrike" cap="none" normalizeH="0" baseline="0" dirty="0">
                <a:ln>
                  <a:noFill/>
                </a:ln>
                <a:solidFill>
                  <a:srgbClr val="000000"/>
                </a:solidFill>
                <a:effectLst/>
                <a:latin typeface="Bahnschrift" panose="020B0502040204020203" pitchFamily="34" charset="0"/>
              </a:rPr>
              <a:t> = ∅.</a:t>
            </a:r>
            <a:endParaRPr kumimoji="0" lang="en-US" sz="2600" b="0" i="0" u="none" strike="noStrike" cap="none" normalizeH="0" baseline="0" dirty="0">
              <a:ln>
                <a:noFill/>
              </a:ln>
              <a:solidFill>
                <a:schemeClr val="tx1"/>
              </a:solidFill>
              <a:effectLst/>
              <a:latin typeface="Bahnschrift" panose="020B0502040204020203" pitchFamily="34" charset="0"/>
            </a:endParaRPr>
          </a:p>
        </p:txBody>
      </p:sp>
      <p:pic>
        <p:nvPicPr>
          <p:cNvPr id="5" name="Picture 15" descr="icon_glow_sli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2630" y="330330"/>
            <a:ext cx="7191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992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08485"/>
            <a:ext cx="8562570" cy="5004884"/>
          </a:xfrm>
        </p:spPr>
        <p:txBody>
          <a:bodyPr>
            <a:noAutofit/>
          </a:bodyPr>
          <a:lstStyle/>
          <a:p>
            <a:pPr algn="just"/>
            <a:r>
              <a:rPr lang="en-US" dirty="0"/>
              <a:t>A </a:t>
            </a:r>
            <a:r>
              <a:rPr lang="en-US" dirty="0">
                <a:solidFill>
                  <a:srgbClr val="FF0000"/>
                </a:solidFill>
              </a:rPr>
              <a:t>Random Experiment </a:t>
            </a:r>
            <a:r>
              <a:rPr lang="en-US" dirty="0"/>
              <a:t>is an experiment, trial, or observation that can be repeated numerous times under the same conditions. The outcome of an individual random experiment must be independent and identically distributed.</a:t>
            </a:r>
          </a:p>
          <a:p>
            <a:pPr algn="just"/>
            <a:r>
              <a:rPr lang="en-US" dirty="0"/>
              <a:t> It must in no way be affected by any previous outcome and can not be predicted with certainty</a:t>
            </a:r>
          </a:p>
        </p:txBody>
      </p:sp>
      <p:sp>
        <p:nvSpPr>
          <p:cNvPr id="3" name="Title 2"/>
          <p:cNvSpPr>
            <a:spLocks noGrp="1"/>
          </p:cNvSpPr>
          <p:nvPr>
            <p:ph type="title"/>
          </p:nvPr>
        </p:nvSpPr>
        <p:spPr/>
        <p:txBody>
          <a:bodyPr/>
          <a:lstStyle/>
          <a:p>
            <a:r>
              <a:rPr lang="en-US" dirty="0"/>
              <a:t>Random Experiment </a:t>
            </a:r>
          </a:p>
        </p:txBody>
      </p:sp>
      <p:pic>
        <p:nvPicPr>
          <p:cNvPr id="4" name="Picture 14"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067" y="444631"/>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424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08485"/>
            <a:ext cx="8562570" cy="5004884"/>
          </a:xfrm>
        </p:spPr>
        <p:txBody>
          <a:bodyPr>
            <a:noAutofit/>
          </a:bodyPr>
          <a:lstStyle/>
          <a:p>
            <a:pPr marL="0" indent="0" algn="just">
              <a:buNone/>
            </a:pPr>
            <a:r>
              <a:rPr lang="en-US" dirty="0"/>
              <a:t>Rolling an ordinary six-sided die is a familiar example of a </a:t>
            </a:r>
            <a:r>
              <a:rPr lang="en-US" i="1" dirty="0"/>
              <a:t>random experiment</a:t>
            </a:r>
            <a:r>
              <a:rPr lang="en-US" dirty="0"/>
              <a:t>, an action for which all possible outcomes can be listed, but for which the actual outcome on any given trial of the experiment can not be predicted with certainty.</a:t>
            </a:r>
          </a:p>
        </p:txBody>
      </p:sp>
      <p:sp>
        <p:nvSpPr>
          <p:cNvPr id="3" name="Title 2"/>
          <p:cNvSpPr>
            <a:spLocks noGrp="1"/>
          </p:cNvSpPr>
          <p:nvPr>
            <p:ph type="title"/>
          </p:nvPr>
        </p:nvSpPr>
        <p:spPr/>
        <p:txBody>
          <a:bodyPr/>
          <a:lstStyle/>
          <a:p>
            <a:r>
              <a:rPr lang="en-US" dirty="0"/>
              <a:t>Random Experiment </a:t>
            </a:r>
          </a:p>
        </p:txBody>
      </p:sp>
      <p:pic>
        <p:nvPicPr>
          <p:cNvPr id="4" name="Picture 14"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067" y="444631"/>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008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1D9C0B-6FD1-4FB9-A1DD-A4626C9E7E32}"/>
              </a:ext>
            </a:extLst>
          </p:cNvPr>
          <p:cNvSpPr>
            <a:spLocks noGrp="1"/>
          </p:cNvSpPr>
          <p:nvPr>
            <p:ph idx="1"/>
          </p:nvPr>
        </p:nvSpPr>
        <p:spPr>
          <a:xfrm>
            <a:off x="989350" y="2818150"/>
            <a:ext cx="7823910" cy="2113773"/>
          </a:xfrm>
        </p:spPr>
        <p:txBody>
          <a:bodyPr>
            <a:normAutofit lnSpcReduction="10000"/>
          </a:bodyPr>
          <a:lstStyle/>
          <a:p>
            <a:r>
              <a:rPr lang="en-US" dirty="0">
                <a:latin typeface="Bahnschrift SemiBold" panose="020B0502040204020203"/>
              </a:rPr>
              <a:t>Understand basics of statistics and probability.</a:t>
            </a:r>
          </a:p>
          <a:p>
            <a:r>
              <a:rPr lang="en-US" dirty="0">
                <a:latin typeface="Bahnschrift SemiBold" panose="020B0502040204020203"/>
              </a:rPr>
              <a:t>Learn concepts of </a:t>
            </a:r>
            <a:r>
              <a:rPr lang="en-US" dirty="0" smtClean="0">
                <a:latin typeface="Bahnschrift SemiBold" panose="020B0502040204020203"/>
              </a:rPr>
              <a:t> </a:t>
            </a:r>
            <a:r>
              <a:rPr lang="en-US" dirty="0">
                <a:latin typeface="Bahnschrift SemiBold" panose="020B0502040204020203"/>
              </a:rPr>
              <a:t>set theory.</a:t>
            </a:r>
          </a:p>
          <a:p>
            <a:r>
              <a:rPr lang="en-US" dirty="0">
                <a:latin typeface="Bahnschrift SemiBold" panose="020B0502040204020203"/>
              </a:rPr>
              <a:t>Define  basic terms of Sampling .</a:t>
            </a:r>
          </a:p>
        </p:txBody>
      </p:sp>
    </p:spTree>
    <p:extLst>
      <p:ext uri="{BB962C8B-B14F-4D97-AF65-F5344CB8AC3E}">
        <p14:creationId xmlns:p14="http://schemas.microsoft.com/office/powerpoint/2010/main" val="2497399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35261"/>
            <a:ext cx="8641864" cy="5197768"/>
          </a:xfrm>
        </p:spPr>
        <p:txBody>
          <a:bodyPr>
            <a:normAutofit/>
          </a:bodyPr>
          <a:lstStyle/>
          <a:p>
            <a:pPr algn="just"/>
            <a:r>
              <a:rPr lang="en-US" dirty="0"/>
              <a:t>The </a:t>
            </a:r>
            <a:r>
              <a:rPr lang="en-US" dirty="0">
                <a:solidFill>
                  <a:srgbClr val="FF0000"/>
                </a:solidFill>
              </a:rPr>
              <a:t>sample space </a:t>
            </a:r>
            <a:r>
              <a:rPr lang="en-US" dirty="0"/>
              <a:t>of a </a:t>
            </a:r>
            <a:r>
              <a:rPr lang="en-US" dirty="0">
                <a:solidFill>
                  <a:srgbClr val="FF0000"/>
                </a:solidFill>
              </a:rPr>
              <a:t>random experiment </a:t>
            </a:r>
            <a:r>
              <a:rPr lang="en-US" dirty="0"/>
              <a:t>is the collection of all possible outcomes. An event associated with a </a:t>
            </a:r>
            <a:r>
              <a:rPr lang="en-US" dirty="0">
                <a:solidFill>
                  <a:srgbClr val="FF0000"/>
                </a:solidFill>
              </a:rPr>
              <a:t>random experiment </a:t>
            </a:r>
            <a:r>
              <a:rPr lang="en-US" dirty="0"/>
              <a:t>is a subset of the </a:t>
            </a:r>
            <a:r>
              <a:rPr lang="en-US" dirty="0">
                <a:solidFill>
                  <a:srgbClr val="FF0000"/>
                </a:solidFill>
              </a:rPr>
              <a:t>sample space</a:t>
            </a:r>
            <a:r>
              <a:rPr lang="en-US" dirty="0"/>
              <a:t>. </a:t>
            </a:r>
          </a:p>
          <a:p>
            <a:pPr algn="just"/>
            <a:r>
              <a:rPr lang="en-US" dirty="0"/>
              <a:t>The probability of any outcome is a number between 0 and 1. The probabilities of all the outcomes add up to 1.</a:t>
            </a:r>
          </a:p>
        </p:txBody>
      </p:sp>
      <p:sp>
        <p:nvSpPr>
          <p:cNvPr id="3" name="Title 2"/>
          <p:cNvSpPr>
            <a:spLocks noGrp="1"/>
          </p:cNvSpPr>
          <p:nvPr>
            <p:ph type="title"/>
          </p:nvPr>
        </p:nvSpPr>
        <p:spPr/>
        <p:txBody>
          <a:bodyPr/>
          <a:lstStyle/>
          <a:p>
            <a:r>
              <a:rPr lang="en-US" dirty="0"/>
              <a:t>Sample Space </a:t>
            </a:r>
          </a:p>
        </p:txBody>
      </p:sp>
      <p:pic>
        <p:nvPicPr>
          <p:cNvPr id="4" name="Picture 14"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067" y="444631"/>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061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35261"/>
            <a:ext cx="8532682" cy="5197768"/>
          </a:xfrm>
        </p:spPr>
        <p:txBody>
          <a:bodyPr>
            <a:normAutofit/>
          </a:bodyPr>
          <a:lstStyle/>
          <a:p>
            <a:r>
              <a:rPr lang="en-US" sz="2600" dirty="0"/>
              <a:t>Construct a sample space for the experiment that consists of tossing a single coin.</a:t>
            </a:r>
          </a:p>
          <a:p>
            <a:r>
              <a:rPr lang="en-US" sz="2600" dirty="0"/>
              <a:t>Solution:</a:t>
            </a:r>
          </a:p>
          <a:p>
            <a:r>
              <a:rPr lang="en-US" sz="2600" dirty="0"/>
              <a:t>The outcomes could be labeled </a:t>
            </a:r>
            <a:r>
              <a:rPr lang="en-US" sz="2600" i="1" dirty="0"/>
              <a:t>h</a:t>
            </a:r>
            <a:r>
              <a:rPr lang="en-US" sz="2600" dirty="0"/>
              <a:t> for heads and </a:t>
            </a:r>
            <a:r>
              <a:rPr lang="en-US" sz="2600" i="1" dirty="0"/>
              <a:t>t</a:t>
            </a:r>
            <a:r>
              <a:rPr lang="en-US" sz="2600" dirty="0"/>
              <a:t> for tails. </a:t>
            </a:r>
          </a:p>
          <a:p>
            <a:r>
              <a:rPr lang="en-US" sz="2600" dirty="0"/>
              <a:t>Then the sample space is the set S={</a:t>
            </a:r>
            <a:r>
              <a:rPr lang="en-US" sz="2600" dirty="0" err="1"/>
              <a:t>h,t</a:t>
            </a:r>
            <a:r>
              <a:rPr lang="en-US" sz="2600" dirty="0"/>
              <a:t>}.</a:t>
            </a:r>
          </a:p>
        </p:txBody>
      </p:sp>
      <p:sp>
        <p:nvSpPr>
          <p:cNvPr id="3" name="Title 2"/>
          <p:cNvSpPr>
            <a:spLocks noGrp="1"/>
          </p:cNvSpPr>
          <p:nvPr>
            <p:ph type="title"/>
          </p:nvPr>
        </p:nvSpPr>
        <p:spPr/>
        <p:txBody>
          <a:bodyPr>
            <a:normAutofit fontScale="90000"/>
          </a:bodyPr>
          <a:lstStyle/>
          <a:p>
            <a:r>
              <a:rPr lang="en-US" b="1" cap="all" dirty="0"/>
              <a:t/>
            </a:r>
            <a:br>
              <a:rPr lang="en-US" b="1" cap="all" dirty="0"/>
            </a:br>
            <a:r>
              <a:rPr lang="en-US" b="1" dirty="0"/>
              <a:t>Example</a:t>
            </a:r>
            <a:r>
              <a:rPr lang="en-US" b="1" cap="all" dirty="0"/>
              <a:t> 1</a:t>
            </a:r>
            <a:br>
              <a:rPr lang="en-US" b="1" cap="all" dirty="0"/>
            </a:br>
            <a:endParaRPr lang="en-US" dirty="0"/>
          </a:p>
        </p:txBody>
      </p:sp>
      <p:pic>
        <p:nvPicPr>
          <p:cNvPr id="4" name="Picture 22" descr="icon_glow_sli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653" y="320216"/>
            <a:ext cx="719137" cy="1005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687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76672"/>
            <a:ext cx="8587274" cy="5004884"/>
          </a:xfrm>
        </p:spPr>
        <p:txBody>
          <a:bodyPr>
            <a:noAutofit/>
          </a:bodyPr>
          <a:lstStyle/>
          <a:p>
            <a:pPr marL="0" indent="0" algn="just">
              <a:buNone/>
            </a:pPr>
            <a:r>
              <a:rPr lang="en-US" dirty="0"/>
              <a:t>Construct a sample space for the experiment that consists of rolling a single die. Find the events that correspond to the phrases “an even number is rolled” and “a number greater than two is rolled.”</a:t>
            </a:r>
          </a:p>
        </p:txBody>
      </p:sp>
      <p:sp>
        <p:nvSpPr>
          <p:cNvPr id="3" name="Title 2"/>
          <p:cNvSpPr>
            <a:spLocks noGrp="1"/>
          </p:cNvSpPr>
          <p:nvPr>
            <p:ph type="title"/>
          </p:nvPr>
        </p:nvSpPr>
        <p:spPr/>
        <p:txBody>
          <a:bodyPr/>
          <a:lstStyle/>
          <a:p>
            <a:r>
              <a:rPr lang="en-US" dirty="0"/>
              <a:t>Example 2</a:t>
            </a:r>
          </a:p>
        </p:txBody>
      </p:sp>
      <p:pic>
        <p:nvPicPr>
          <p:cNvPr id="4" name="Picture 22" descr="icon_glow_sli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9414" y="376444"/>
            <a:ext cx="719137" cy="94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440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1" y="1401132"/>
            <a:ext cx="8516271" cy="5231897"/>
          </a:xfrm>
        </p:spPr>
        <p:txBody>
          <a:bodyPr>
            <a:noAutofit/>
          </a:bodyPr>
          <a:lstStyle/>
          <a:p>
            <a:pPr algn="just">
              <a:lnSpc>
                <a:spcPct val="170000"/>
              </a:lnSpc>
            </a:pPr>
            <a:r>
              <a:rPr lang="en-US" sz="2600" dirty="0">
                <a:solidFill>
                  <a:srgbClr val="333333"/>
                </a:solidFill>
              </a:rPr>
              <a:t>The outcomes could be labeled according to the number of dots on the top face of the die. Then the sample space is the set S={1,2,3,4,5,6}.</a:t>
            </a:r>
          </a:p>
          <a:p>
            <a:pPr algn="just">
              <a:lnSpc>
                <a:spcPct val="170000"/>
              </a:lnSpc>
            </a:pPr>
            <a:r>
              <a:rPr lang="en-US" sz="2600" dirty="0">
                <a:solidFill>
                  <a:srgbClr val="333333"/>
                </a:solidFill>
              </a:rPr>
              <a:t>The outcomes that are even are 2, 4, and 6, so the event that corresponds to the phrase “an even number is rolled” is the set {2,4,6}, which it is natural to denote by the letter </a:t>
            </a:r>
            <a:r>
              <a:rPr lang="en-US" sz="2600" i="1" dirty="0">
                <a:solidFill>
                  <a:srgbClr val="333333"/>
                </a:solidFill>
              </a:rPr>
              <a:t>E</a:t>
            </a:r>
            <a:r>
              <a:rPr lang="en-US" sz="2600" dirty="0">
                <a:solidFill>
                  <a:srgbClr val="333333"/>
                </a:solidFill>
              </a:rPr>
              <a:t>. We write E={2,4,6}.</a:t>
            </a:r>
          </a:p>
        </p:txBody>
      </p:sp>
      <p:sp>
        <p:nvSpPr>
          <p:cNvPr id="3" name="Title 2"/>
          <p:cNvSpPr>
            <a:spLocks noGrp="1"/>
          </p:cNvSpPr>
          <p:nvPr>
            <p:ph type="title"/>
          </p:nvPr>
        </p:nvSpPr>
        <p:spPr/>
        <p:txBody>
          <a:bodyPr/>
          <a:lstStyle/>
          <a:p>
            <a:r>
              <a:rPr lang="en-US" dirty="0"/>
              <a:t>Example 2 -Solution</a:t>
            </a:r>
          </a:p>
        </p:txBody>
      </p:sp>
      <p:pic>
        <p:nvPicPr>
          <p:cNvPr id="4" name="Picture 22" descr="icon_glow_sli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2119" y="452013"/>
            <a:ext cx="719137" cy="94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937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1" y="1401132"/>
            <a:ext cx="8516271" cy="5231897"/>
          </a:xfrm>
        </p:spPr>
        <p:txBody>
          <a:bodyPr>
            <a:noAutofit/>
          </a:bodyPr>
          <a:lstStyle/>
          <a:p>
            <a:pPr marL="0" lvl="0" indent="0" algn="just">
              <a:lnSpc>
                <a:spcPct val="170000"/>
              </a:lnSpc>
              <a:buNone/>
            </a:pPr>
            <a:r>
              <a:rPr lang="en-US" dirty="0">
                <a:solidFill>
                  <a:srgbClr val="333333"/>
                </a:solidFill>
              </a:rPr>
              <a:t>Similarly the event that corresponds to the phrase “a number greater than two is rolled” is the set T={3,4,5,6}T={3,4,5,6}, which we have denoted </a:t>
            </a:r>
            <a:r>
              <a:rPr lang="en-US" i="1" dirty="0">
                <a:solidFill>
                  <a:srgbClr val="333333"/>
                </a:solidFill>
              </a:rPr>
              <a:t>T</a:t>
            </a:r>
            <a:r>
              <a:rPr lang="en-US" dirty="0">
                <a:solidFill>
                  <a:srgbClr val="333333"/>
                </a:solidFill>
              </a:rPr>
              <a:t>.</a:t>
            </a:r>
            <a:r>
              <a:rPr lang="en-US" dirty="0"/>
              <a:t> </a:t>
            </a:r>
          </a:p>
        </p:txBody>
      </p:sp>
      <p:sp>
        <p:nvSpPr>
          <p:cNvPr id="3" name="Title 2"/>
          <p:cNvSpPr>
            <a:spLocks noGrp="1"/>
          </p:cNvSpPr>
          <p:nvPr>
            <p:ph type="title"/>
          </p:nvPr>
        </p:nvSpPr>
        <p:spPr/>
        <p:txBody>
          <a:bodyPr/>
          <a:lstStyle/>
          <a:p>
            <a:r>
              <a:rPr lang="en-US" dirty="0"/>
              <a:t>Example 2 -Solution</a:t>
            </a:r>
          </a:p>
        </p:txBody>
      </p:sp>
      <p:pic>
        <p:nvPicPr>
          <p:cNvPr id="4" name="Picture 22" descr="icon_glow_sli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2119" y="452013"/>
            <a:ext cx="719137" cy="94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356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of sets </a:t>
            </a:r>
            <a:r>
              <a:rPr lang="en-US" dirty="0" smtClean="0"/>
              <a:t>  </a:t>
            </a:r>
            <a:endParaRPr lang="en-US" dirty="0"/>
          </a:p>
        </p:txBody>
      </p:sp>
      <p:pic>
        <p:nvPicPr>
          <p:cNvPr id="4" name="Picture 2" descr="Set Notation (video lessons, examples and solutions)"/>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13000"/>
                    </a14:imgEffect>
                    <a14:imgEffect>
                      <a14:colorTemperature colorTemp="7200"/>
                    </a14:imgEffect>
                    <a14:imgEffect>
                      <a14:saturation sat="142000"/>
                    </a14:imgEffect>
                    <a14:imgEffect>
                      <a14:brightnessContrast bright="15000" contrast="10000"/>
                    </a14:imgEffect>
                  </a14:imgLayer>
                </a14:imgProps>
              </a:ext>
              <a:ext uri="{28A0092B-C50C-407E-A947-70E740481C1C}">
                <a14:useLocalDpi xmlns:a14="http://schemas.microsoft.com/office/drawing/2010/main" val="0"/>
              </a:ext>
            </a:extLst>
          </a:blip>
          <a:srcRect/>
          <a:stretch>
            <a:fillRect/>
          </a:stretch>
        </p:blipFill>
        <p:spPr bwMode="auto">
          <a:xfrm>
            <a:off x="603503" y="1548121"/>
            <a:ext cx="7936993" cy="4865248"/>
          </a:xfrm>
          <a:prstGeom prst="rect">
            <a:avLst/>
          </a:prstGeom>
          <a:noFill/>
          <a:effectLst>
            <a:glow rad="76200">
              <a:schemeClr val="accent1">
                <a:alpha val="40000"/>
              </a:schemeClr>
            </a:glow>
          </a:effectLst>
          <a:extLst>
            <a:ext uri="{909E8E84-426E-40DD-AFC4-6F175D3DCCD1}">
              <a14:hiddenFill xmlns:a14="http://schemas.microsoft.com/office/drawing/2010/main">
                <a:solidFill>
                  <a:srgbClr val="FFFFFF"/>
                </a:solidFill>
              </a14:hiddenFill>
            </a:ext>
          </a:extLst>
        </p:spPr>
      </p:pic>
      <p:pic>
        <p:nvPicPr>
          <p:cNvPr id="5" name="Picture 14" descr="teachers_notes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9067" y="444631"/>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199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5">
            <a:alpha val="22000"/>
          </a:srgb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72373" y="1446662"/>
            <a:ext cx="8570069" cy="2517238"/>
          </a:xfrm>
        </p:spPr>
        <p:txBody>
          <a:bodyPr>
            <a:normAutofit lnSpcReduction="10000"/>
          </a:bodyPr>
          <a:lstStyle/>
          <a:p>
            <a:pPr marL="0" indent="0" algn="just">
              <a:buNone/>
            </a:pPr>
            <a:r>
              <a:rPr lang="en-US" dirty="0">
                <a:solidFill>
                  <a:srgbClr val="FF0000"/>
                </a:solidFill>
              </a:rPr>
              <a:t>Probability</a:t>
            </a:r>
            <a:r>
              <a:rPr lang="en-US" dirty="0"/>
              <a:t> and </a:t>
            </a:r>
            <a:r>
              <a:rPr lang="en-US" dirty="0">
                <a:solidFill>
                  <a:srgbClr val="FF0000"/>
                </a:solidFill>
              </a:rPr>
              <a:t>Statistics</a:t>
            </a:r>
            <a:r>
              <a:rPr lang="en-US" dirty="0"/>
              <a:t> are the two important concepts in Maths. Probability is all about </a:t>
            </a:r>
            <a:r>
              <a:rPr lang="en-US" dirty="0">
                <a:solidFill>
                  <a:srgbClr val="FF0000"/>
                </a:solidFill>
              </a:rPr>
              <a:t>chance</a:t>
            </a:r>
            <a:r>
              <a:rPr lang="en-US" dirty="0"/>
              <a:t>. Whereas statistics is more about how we handle various </a:t>
            </a:r>
            <a:r>
              <a:rPr lang="en-US" dirty="0">
                <a:solidFill>
                  <a:srgbClr val="FF0000"/>
                </a:solidFill>
              </a:rPr>
              <a:t>data </a:t>
            </a:r>
            <a:r>
              <a:rPr lang="en-US" dirty="0"/>
              <a:t>using different techniques.</a:t>
            </a:r>
          </a:p>
          <a:p>
            <a:pPr marL="0" indent="0">
              <a:buNone/>
            </a:pPr>
            <a:endParaRPr lang="en-US" dirty="0"/>
          </a:p>
          <a:p>
            <a:pPr marL="0" indent="0">
              <a:buNone/>
            </a:pPr>
            <a:endParaRPr lang="en-US" dirty="0"/>
          </a:p>
        </p:txBody>
      </p:sp>
      <p:sp>
        <p:nvSpPr>
          <p:cNvPr id="3" name="Title 2"/>
          <p:cNvSpPr>
            <a:spLocks noGrp="1"/>
          </p:cNvSpPr>
          <p:nvPr>
            <p:ph type="title"/>
          </p:nvPr>
        </p:nvSpPr>
        <p:spPr>
          <a:xfrm>
            <a:off x="272374" y="0"/>
            <a:ext cx="8871626" cy="1325563"/>
          </a:xfrm>
        </p:spPr>
        <p:txBody>
          <a:bodyPr/>
          <a:lstStyle/>
          <a:p>
            <a:r>
              <a:rPr lang="en-US" dirty="0"/>
              <a:t>Probability and Statistics  </a:t>
            </a:r>
          </a:p>
        </p:txBody>
      </p:sp>
      <p:pic>
        <p:nvPicPr>
          <p:cNvPr id="4" name="Picture 2" descr="A Brief Introduction to Probability &amp; Statistics – Better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618" y="3963900"/>
            <a:ext cx="4148920" cy="23209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8"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1" y="7096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304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852922B-A132-4D34-B90C-8808A1B6B4B5}"/>
              </a:ext>
            </a:extLst>
          </p:cNvPr>
          <p:cNvSpPr>
            <a:spLocks noGrp="1"/>
          </p:cNvSpPr>
          <p:nvPr>
            <p:ph idx="1"/>
          </p:nvPr>
        </p:nvSpPr>
        <p:spPr>
          <a:xfrm>
            <a:off x="338362" y="1472502"/>
            <a:ext cx="8679178" cy="5004884"/>
          </a:xfrm>
        </p:spPr>
        <p:txBody>
          <a:bodyPr>
            <a:noAutofit/>
          </a:bodyPr>
          <a:lstStyle/>
          <a:p>
            <a:pPr algn="just"/>
            <a:r>
              <a:rPr lang="en-US" sz="2400" dirty="0"/>
              <a:t>Probability denotes the possibility of the outcome of any random event. The meaning of this term is to check the extent to which any event is likely to happen. For example, when we flip a coin in the air, what is the possibility of getting a head? The answer to this question is based on the number of possible outcomes. </a:t>
            </a:r>
          </a:p>
          <a:p>
            <a:pPr algn="just"/>
            <a:r>
              <a:rPr lang="en-US" sz="2400" dirty="0"/>
              <a:t>Here the possibility is either head or tail will be the outcome. So, the probability of a head coming as a result is 1/2.</a:t>
            </a:r>
          </a:p>
        </p:txBody>
      </p:sp>
      <p:sp>
        <p:nvSpPr>
          <p:cNvPr id="3" name="Title 2">
            <a:extLst>
              <a:ext uri="{FF2B5EF4-FFF2-40B4-BE49-F238E27FC236}">
                <a16:creationId xmlns:a16="http://schemas.microsoft.com/office/drawing/2014/main" xmlns="" id="{9C27E1D6-E295-4037-ADAB-F9B050F2C519}"/>
              </a:ext>
            </a:extLst>
          </p:cNvPr>
          <p:cNvSpPr>
            <a:spLocks noGrp="1"/>
          </p:cNvSpPr>
          <p:nvPr>
            <p:ph type="title"/>
          </p:nvPr>
        </p:nvSpPr>
        <p:spPr>
          <a:xfrm>
            <a:off x="338362" y="0"/>
            <a:ext cx="8805638" cy="1325563"/>
          </a:xfrm>
        </p:spPr>
        <p:txBody>
          <a:bodyPr/>
          <a:lstStyle/>
          <a:p>
            <a:r>
              <a:rPr lang="en-US" b="1" dirty="0"/>
              <a:t>Probability </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1" y="7096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012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009" y="1443320"/>
            <a:ext cx="8608799" cy="5004884"/>
          </a:xfrm>
        </p:spPr>
        <p:txBody>
          <a:bodyPr vert="horz" lIns="91440" tIns="45720" rIns="91440" bIns="45720" rtlCol="0">
            <a:noAutofit/>
          </a:bodyPr>
          <a:lstStyle/>
          <a:p>
            <a:pPr marL="0" indent="0" algn="just">
              <a:buNone/>
            </a:pPr>
            <a:r>
              <a:rPr lang="en-US" dirty="0"/>
              <a:t>Statistics is the study of the collection, analysis, interpretation, presentation, and organization of data. It is a method of collecting and summarizing the data. This has many applications, from a small scale to large scale. Whether it is the study of the population of the country or its economy, stats are used for all such data analysis.</a:t>
            </a:r>
          </a:p>
        </p:txBody>
      </p:sp>
      <p:sp>
        <p:nvSpPr>
          <p:cNvPr id="3" name="Title 2"/>
          <p:cNvSpPr>
            <a:spLocks noGrp="1"/>
          </p:cNvSpPr>
          <p:nvPr>
            <p:ph type="title"/>
          </p:nvPr>
        </p:nvSpPr>
        <p:spPr/>
        <p:txBody>
          <a:bodyPr/>
          <a:lstStyle/>
          <a:p>
            <a:r>
              <a:rPr lang="en-US" dirty="0"/>
              <a:t>Statistics </a:t>
            </a:r>
          </a:p>
        </p:txBody>
      </p:sp>
      <p:pic>
        <p:nvPicPr>
          <p:cNvPr id="4" name="Picture 28"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941"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930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009" y="1443320"/>
            <a:ext cx="8608799" cy="5004884"/>
          </a:xfrm>
        </p:spPr>
        <p:txBody>
          <a:bodyPr vert="horz" lIns="91440" tIns="45720" rIns="91440" bIns="45720" rtlCol="0">
            <a:noAutofit/>
          </a:bodyPr>
          <a:lstStyle/>
          <a:p>
            <a:pPr marL="0" indent="0" algn="just">
              <a:buNone/>
            </a:pPr>
            <a:r>
              <a:rPr lang="en-US" dirty="0"/>
              <a:t>Statistics have a huge scope in many fields, such as sociology, psychology, geology, weather forecasting, etc. The data collected here for analysis could be quantitative or qualitative.</a:t>
            </a:r>
          </a:p>
          <a:p>
            <a:pPr marL="0" indent="0" algn="just">
              <a:buNone/>
            </a:pPr>
            <a:endParaRPr lang="en-US" dirty="0"/>
          </a:p>
        </p:txBody>
      </p:sp>
      <p:sp>
        <p:nvSpPr>
          <p:cNvPr id="3" name="Title 2"/>
          <p:cNvSpPr>
            <a:spLocks noGrp="1"/>
          </p:cNvSpPr>
          <p:nvPr>
            <p:ph type="title"/>
          </p:nvPr>
        </p:nvSpPr>
        <p:spPr/>
        <p:txBody>
          <a:bodyPr/>
          <a:lstStyle/>
          <a:p>
            <a:r>
              <a:rPr lang="en-US" dirty="0"/>
              <a:t>Statistics </a:t>
            </a: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581"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7758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4372"/>
            <a:ext cx="8679178" cy="5004884"/>
          </a:xfrm>
        </p:spPr>
        <p:txBody>
          <a:bodyPr>
            <a:noAutofit/>
          </a:bodyPr>
          <a:lstStyle/>
          <a:p>
            <a:pPr algn="just"/>
            <a:r>
              <a:rPr lang="en-US" dirty="0"/>
              <a:t>The branch of mathematics deals with the formal properties of sets as units and the expression of other branches of mathematics in terms of sets.</a:t>
            </a:r>
          </a:p>
          <a:p>
            <a:pPr algn="just"/>
            <a:r>
              <a:rPr lang="en-US" dirty="0">
                <a:solidFill>
                  <a:srgbClr val="FF0000"/>
                </a:solidFill>
              </a:rPr>
              <a:t>Set theory </a:t>
            </a:r>
            <a:r>
              <a:rPr lang="en-US" dirty="0"/>
              <a:t>is </a:t>
            </a:r>
            <a:r>
              <a:rPr lang="en-US" dirty="0">
                <a:solidFill>
                  <a:srgbClr val="FF0000"/>
                </a:solidFill>
              </a:rPr>
              <a:t>important</a:t>
            </a:r>
            <a:r>
              <a:rPr lang="en-US" dirty="0"/>
              <a:t> mainly because it serves as a foundation for the rest of mathematics--it provides the axioms from which the rest of mathematics is built up.</a:t>
            </a:r>
          </a:p>
          <a:p>
            <a:pPr marL="0" indent="0" algn="just">
              <a:buNone/>
            </a:pPr>
            <a:r>
              <a:rPr lang="en-US" dirty="0"/>
              <a:t/>
            </a:r>
            <a:br>
              <a:rPr lang="en-US" dirty="0"/>
            </a:br>
            <a:endParaRPr lang="en-US" dirty="0"/>
          </a:p>
          <a:p>
            <a:pPr algn="just"/>
            <a:endParaRPr lang="en-US" dirty="0"/>
          </a:p>
        </p:txBody>
      </p:sp>
      <p:sp>
        <p:nvSpPr>
          <p:cNvPr id="3" name="Title 2"/>
          <p:cNvSpPr>
            <a:spLocks noGrp="1"/>
          </p:cNvSpPr>
          <p:nvPr>
            <p:ph type="title"/>
          </p:nvPr>
        </p:nvSpPr>
        <p:spPr/>
        <p:txBody>
          <a:bodyPr>
            <a:normAutofit/>
          </a:bodyPr>
          <a:lstStyle/>
          <a:p>
            <a:r>
              <a:rPr lang="en-US" dirty="0"/>
              <a:t>Set Theory and Its Importance</a:t>
            </a:r>
          </a:p>
        </p:txBody>
      </p:sp>
      <p:pic>
        <p:nvPicPr>
          <p:cNvPr id="4" name="Picture 28"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941" y="5572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288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4372"/>
            <a:ext cx="8679178" cy="5004884"/>
          </a:xfrm>
        </p:spPr>
        <p:txBody>
          <a:bodyPr>
            <a:noAutofit/>
          </a:bodyPr>
          <a:lstStyle/>
          <a:p>
            <a:pPr algn="just"/>
            <a:r>
              <a:rPr lang="en-US" dirty="0">
                <a:solidFill>
                  <a:srgbClr val="FF0000"/>
                </a:solidFill>
              </a:rPr>
              <a:t>Set theory </a:t>
            </a:r>
            <a:r>
              <a:rPr lang="en-US" dirty="0"/>
              <a:t>can assist in planning and operations. Every element of business can be grouped into at least one </a:t>
            </a:r>
            <a:r>
              <a:rPr lang="en-US" dirty="0">
                <a:solidFill>
                  <a:srgbClr val="FF0000"/>
                </a:solidFill>
              </a:rPr>
              <a:t>set</a:t>
            </a:r>
            <a:r>
              <a:rPr lang="en-US" dirty="0"/>
              <a:t>, such as accounting, management, operations, production and sales.</a:t>
            </a:r>
          </a:p>
          <a:p>
            <a:pPr algn="just"/>
            <a:r>
              <a:rPr lang="en-US" dirty="0">
                <a:solidFill>
                  <a:srgbClr val="FF0000"/>
                </a:solidFill>
              </a:rPr>
              <a:t>Applications of set theory </a:t>
            </a:r>
            <a:r>
              <a:rPr lang="en-US" dirty="0"/>
              <a:t>are most commonly utilized in science and mathematics fields like biology, chemistry and physics as well as in computer and electrical engineering.</a:t>
            </a:r>
          </a:p>
          <a:p>
            <a:pPr marL="0" indent="0" algn="just">
              <a:buNone/>
            </a:pPr>
            <a:r>
              <a:rPr lang="en-US" dirty="0"/>
              <a:t/>
            </a:r>
            <a:br>
              <a:rPr lang="en-US" dirty="0"/>
            </a:br>
            <a:endParaRPr lang="en-US" dirty="0"/>
          </a:p>
          <a:p>
            <a:pPr algn="just"/>
            <a:endParaRPr lang="en-US" dirty="0"/>
          </a:p>
        </p:txBody>
      </p:sp>
      <p:sp>
        <p:nvSpPr>
          <p:cNvPr id="3" name="Title 2"/>
          <p:cNvSpPr>
            <a:spLocks noGrp="1"/>
          </p:cNvSpPr>
          <p:nvPr>
            <p:ph type="title"/>
          </p:nvPr>
        </p:nvSpPr>
        <p:spPr/>
        <p:txBody>
          <a:bodyPr>
            <a:normAutofit/>
          </a:bodyPr>
          <a:lstStyle/>
          <a:p>
            <a:r>
              <a:rPr lang="en-US" dirty="0"/>
              <a:t>Set Theory and Its Importance</a:t>
            </a:r>
          </a:p>
        </p:txBody>
      </p:sp>
      <p:pic>
        <p:nvPicPr>
          <p:cNvPr id="4" name="Picture 28"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821"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12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6526"/>
            <a:ext cx="8515351" cy="4203997"/>
          </a:xfrm>
        </p:spPr>
        <p:txBody>
          <a:bodyPr>
            <a:normAutofit/>
          </a:bodyPr>
          <a:lstStyle/>
          <a:p>
            <a:pPr algn="just"/>
            <a:r>
              <a:rPr lang="en-US" sz="2400" dirty="0">
                <a:solidFill>
                  <a:srgbClr val="000066"/>
                </a:solidFill>
              </a:rPr>
              <a:t>A </a:t>
            </a:r>
            <a:r>
              <a:rPr lang="en-US" sz="2400" b="1" dirty="0">
                <a:solidFill>
                  <a:srgbClr val="FF6600"/>
                </a:solidFill>
              </a:rPr>
              <a:t>set</a:t>
            </a:r>
            <a:r>
              <a:rPr lang="en-US" sz="2400" dirty="0">
                <a:solidFill>
                  <a:srgbClr val="000066"/>
                </a:solidFill>
              </a:rPr>
              <a:t> consists of objects or elements. The elements can be numbers, letters, etc. Elements are listed inside curly brackets.</a:t>
            </a:r>
          </a:p>
          <a:p>
            <a:pPr algn="just"/>
            <a:r>
              <a:rPr lang="en-GB" sz="2400" dirty="0"/>
              <a:t>Sets can have a finite or infinite number of elements, or they can be empty.</a:t>
            </a:r>
          </a:p>
          <a:p>
            <a:pPr algn="just"/>
            <a:r>
              <a:rPr lang="en-GB" sz="2400" dirty="0"/>
              <a:t> Empty sets, called the null set, have no elements and are denoted by the symbol </a:t>
            </a:r>
            <a:r>
              <a:rPr lang="en-US" sz="2400" dirty="0">
                <a:solidFill>
                  <a:schemeClr val="accent6">
                    <a:lumMod val="50000"/>
                  </a:schemeClr>
                </a:solidFill>
              </a:rPr>
              <a:t>∅.</a:t>
            </a:r>
            <a:endParaRPr lang="en-GB" sz="2400" dirty="0">
              <a:solidFill>
                <a:schemeClr val="accent6">
                  <a:lumMod val="50000"/>
                </a:schemeClr>
              </a:solidFill>
            </a:endParaRPr>
          </a:p>
          <a:p>
            <a:pPr algn="just"/>
            <a:endParaRPr lang="en-US" sz="2400" dirty="0"/>
          </a:p>
        </p:txBody>
      </p:sp>
      <p:sp>
        <p:nvSpPr>
          <p:cNvPr id="3" name="Title 2"/>
          <p:cNvSpPr>
            <a:spLocks noGrp="1"/>
          </p:cNvSpPr>
          <p:nvPr>
            <p:ph type="title"/>
          </p:nvPr>
        </p:nvSpPr>
        <p:spPr/>
        <p:txBody>
          <a:bodyPr/>
          <a:lstStyle/>
          <a:p>
            <a:r>
              <a:rPr lang="en-GB" dirty="0"/>
              <a:t>Sets and Elements </a:t>
            </a:r>
            <a:endParaRPr lang="en-US" dirty="0"/>
          </a:p>
        </p:txBody>
      </p:sp>
      <p:sp>
        <p:nvSpPr>
          <p:cNvPr id="4" name="Oval 3"/>
          <p:cNvSpPr/>
          <p:nvPr/>
        </p:nvSpPr>
        <p:spPr>
          <a:xfrm>
            <a:off x="3804467" y="5771486"/>
            <a:ext cx="1583140" cy="791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6">
                    <a:lumMod val="50000"/>
                  </a:schemeClr>
                </a:solidFill>
                <a:latin typeface="Lucida Sans Unicode" panose="020B0602030504020204" pitchFamily="34" charset="0"/>
              </a:rPr>
              <a:t>∅</a:t>
            </a:r>
            <a:endParaRPr lang="en-US" sz="4800" dirty="0"/>
          </a:p>
        </p:txBody>
      </p:sp>
      <p:pic>
        <p:nvPicPr>
          <p:cNvPr id="5"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381"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5186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984</TotalTime>
  <Words>1000</Words>
  <Application>Microsoft Office PowerPoint</Application>
  <PresentationFormat>On-screen Show (4:3)</PresentationFormat>
  <Paragraphs>100</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굴림</vt:lpstr>
      <vt:lpstr>Arial</vt:lpstr>
      <vt:lpstr>Bahnschrift</vt:lpstr>
      <vt:lpstr>Bahnschrift SemiBold</vt:lpstr>
      <vt:lpstr>Calibri</vt:lpstr>
      <vt:lpstr>Calibri Light</vt:lpstr>
      <vt:lpstr>Lucida Sans Unicode</vt:lpstr>
      <vt:lpstr>Symbol</vt:lpstr>
      <vt:lpstr>Office Theme</vt:lpstr>
      <vt:lpstr>PowerPoint Presentation</vt:lpstr>
      <vt:lpstr>PowerPoint Presentation</vt:lpstr>
      <vt:lpstr>Probability and Statistics  </vt:lpstr>
      <vt:lpstr>Probability </vt:lpstr>
      <vt:lpstr>Statistics </vt:lpstr>
      <vt:lpstr>Statistics </vt:lpstr>
      <vt:lpstr>Set Theory and Its Importance</vt:lpstr>
      <vt:lpstr>Set Theory and Its Importance</vt:lpstr>
      <vt:lpstr>Sets and Elements </vt:lpstr>
      <vt:lpstr>Examples </vt:lpstr>
      <vt:lpstr>Subset </vt:lpstr>
      <vt:lpstr>Subsets</vt:lpstr>
      <vt:lpstr>Unions</vt:lpstr>
      <vt:lpstr> Intersections </vt:lpstr>
      <vt:lpstr>Disjoint Sets</vt:lpstr>
      <vt:lpstr>Set Difference</vt:lpstr>
      <vt:lpstr>Examples-Set difference </vt:lpstr>
      <vt:lpstr>Random Experiment </vt:lpstr>
      <vt:lpstr>Random Experiment </vt:lpstr>
      <vt:lpstr>Sample Space </vt:lpstr>
      <vt:lpstr> Example 1 </vt:lpstr>
      <vt:lpstr>Example 2</vt:lpstr>
      <vt:lpstr>Example 2 -Solution</vt:lpstr>
      <vt:lpstr>Example 2 -Solution</vt:lpstr>
      <vt:lpstr>Summary of sets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User</cp:lastModifiedBy>
  <cp:revision>40</cp:revision>
  <dcterms:created xsi:type="dcterms:W3CDTF">2021-05-13T17:45:44Z</dcterms:created>
  <dcterms:modified xsi:type="dcterms:W3CDTF">2021-06-15T04:18:08Z</dcterms:modified>
</cp:coreProperties>
</file>