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66" r:id="rId2"/>
    <p:sldId id="261" r:id="rId3"/>
    <p:sldId id="285" r:id="rId4"/>
    <p:sldId id="287" r:id="rId5"/>
    <p:sldId id="286" r:id="rId6"/>
    <p:sldId id="267" r:id="rId7"/>
    <p:sldId id="268" r:id="rId8"/>
    <p:sldId id="288" r:id="rId9"/>
    <p:sldId id="269" r:id="rId10"/>
    <p:sldId id="289" r:id="rId11"/>
    <p:sldId id="270" r:id="rId12"/>
    <p:sldId id="271" r:id="rId13"/>
    <p:sldId id="272" r:id="rId14"/>
    <p:sldId id="290" r:id="rId15"/>
    <p:sldId id="273" r:id="rId16"/>
    <p:sldId id="274" r:id="rId17"/>
    <p:sldId id="291" r:id="rId18"/>
    <p:sldId id="275" r:id="rId19"/>
    <p:sldId id="276" r:id="rId20"/>
    <p:sldId id="277" r:id="rId21"/>
    <p:sldId id="278" r:id="rId22"/>
    <p:sldId id="279" r:id="rId23"/>
    <p:sldId id="280" r:id="rId24"/>
    <p:sldId id="281" r:id="rId25"/>
    <p:sldId id="292" r:id="rId26"/>
    <p:sldId id="282" r:id="rId27"/>
    <p:sldId id="283" r:id="rId28"/>
    <p:sldId id="284" r:id="rId29"/>
    <p:sldId id="293" r:id="rId30"/>
    <p:sldId id="26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5B98"/>
    <a:srgbClr val="4266A1"/>
    <a:srgbClr val="453A38"/>
    <a:srgbClr val="B8B192"/>
    <a:srgbClr val="473B39"/>
    <a:srgbClr val="302C31"/>
    <a:srgbClr val="63504D"/>
    <a:srgbClr val="947874"/>
    <a:srgbClr val="E6E6E6"/>
    <a:srgbClr val="EADC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0" autoAdjust="0"/>
    <p:restoredTop sz="94660"/>
  </p:normalViewPr>
  <p:slideViewPr>
    <p:cSldViewPr snapToGrid="0">
      <p:cViewPr varScale="1">
        <p:scale>
          <a:sx n="64" d="100"/>
          <a:sy n="64" d="100"/>
        </p:scale>
        <p:origin x="1260" y="72"/>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6/16/2021</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84310-61CC-4594-8015-E077BFD89965}" type="datetimeFigureOut">
              <a:rPr lang="en-US" smtClean="0"/>
              <a:t>6/16/2021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5BB7B-10A8-41C9-B08E-9BE44BB59DB3}" type="slidenum">
              <a:rPr lang="en-US" smtClean="0"/>
              <a:t>‹#›</a:t>
            </a:fld>
            <a:endParaRPr lang="en-US"/>
          </a:p>
        </p:txBody>
      </p:sp>
    </p:spTree>
    <p:extLst>
      <p:ext uri="{BB962C8B-B14F-4D97-AF65-F5344CB8AC3E}">
        <p14:creationId xmlns:p14="http://schemas.microsoft.com/office/powerpoint/2010/main" val="4127704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5BB7B-10A8-41C9-B08E-9BE44BB59DB3}" type="slidenum">
              <a:rPr lang="en-US" smtClean="0"/>
              <a:t>3</a:t>
            </a:fld>
            <a:endParaRPr lang="en-US"/>
          </a:p>
        </p:txBody>
      </p:sp>
    </p:spTree>
    <p:extLst>
      <p:ext uri="{BB962C8B-B14F-4D97-AF65-F5344CB8AC3E}">
        <p14:creationId xmlns:p14="http://schemas.microsoft.com/office/powerpoint/2010/main" val="128158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5BB7B-10A8-41C9-B08E-9BE44BB59DB3}" type="slidenum">
              <a:rPr lang="en-US" smtClean="0"/>
              <a:t>4</a:t>
            </a:fld>
            <a:endParaRPr lang="en-US"/>
          </a:p>
        </p:txBody>
      </p:sp>
    </p:spTree>
    <p:extLst>
      <p:ext uri="{BB962C8B-B14F-4D97-AF65-F5344CB8AC3E}">
        <p14:creationId xmlns:p14="http://schemas.microsoft.com/office/powerpoint/2010/main" val="2320991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32000">
              <a:srgbClr val="395B98"/>
            </a:gs>
            <a:gs pos="7000">
              <a:schemeClr val="accent1">
                <a:lumMod val="5000"/>
                <a:lumOff val="95000"/>
              </a:schemeClr>
            </a:gs>
            <a:gs pos="100000">
              <a:srgbClr val="395B98"/>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2A90980-141E-4289-944D-D18A042BE61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504" r="17178"/>
          <a:stretch/>
        </p:blipFill>
        <p:spPr bwMode="auto">
          <a:xfrm>
            <a:off x="0" y="0"/>
            <a:ext cx="9144000" cy="685745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45" hidden="1">
            <a:extLst>
              <a:ext uri="{FF2B5EF4-FFF2-40B4-BE49-F238E27FC236}">
                <a16:creationId xmlns:a16="http://schemas.microsoft.com/office/drawing/2014/main" id="{850EC89B-90C3-44BB-9D08-4AA2F18B76E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4562810" y="545"/>
            <a:ext cx="656040" cy="6857455"/>
            <a:chOff x="5632355" y="0"/>
            <a:chExt cx="874719" cy="6857455"/>
          </a:xfrm>
        </p:grpSpPr>
        <p:sp>
          <p:nvSpPr>
            <p:cNvPr id="19" name="Freeform: Shape 18">
              <a:extLst>
                <a:ext uri="{FF2B5EF4-FFF2-40B4-BE49-F238E27FC236}">
                  <a16:creationId xmlns:a16="http://schemas.microsoft.com/office/drawing/2014/main" id="{CE7AE735-969F-4B48-90BB-9C0B68FF3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flipH="1">
              <a:off x="2640985" y="2991370"/>
              <a:ext cx="6857455" cy="874715"/>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47">
              <a:extLst>
                <a:ext uri="{FF2B5EF4-FFF2-40B4-BE49-F238E27FC236}">
                  <a16:creationId xmlns:a16="http://schemas.microsoft.com/office/drawing/2014/main" id="{1E3EFCBE-34EF-4B4E-BB43-0CC49CCDD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Rectangle: Rounded Corners 11">
            <a:extLst>
              <a:ext uri="{FF2B5EF4-FFF2-40B4-BE49-F238E27FC236}">
                <a16:creationId xmlns:a16="http://schemas.microsoft.com/office/drawing/2014/main" id="{B3AE5259-8717-4A05-A18C-0A2B3ACA8E46}"/>
              </a:ext>
            </a:extLst>
          </p:cNvPr>
          <p:cNvSpPr/>
          <p:nvPr userDrawn="1"/>
        </p:nvSpPr>
        <p:spPr>
          <a:xfrm>
            <a:off x="64978" y="1793232"/>
            <a:ext cx="2144822" cy="601742"/>
          </a:xfrm>
          <a:prstGeom prst="roundRect">
            <a:avLst>
              <a:gd name="adj" fmla="val 5911"/>
            </a:avLst>
          </a:prstGeom>
          <a:solidFill>
            <a:schemeClr val="bg1">
              <a:alpha val="8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square" lIns="0" tIns="91440" rIns="91440" bIns="0" rtlCol="0" anchor="b" anchorCtr="1">
            <a:spAutoFit/>
          </a:bodyPr>
          <a:lstStyle/>
          <a:p>
            <a:pPr algn="ctr"/>
            <a:r>
              <a:rPr lang="en-US" sz="3200" dirty="0">
                <a:solidFill>
                  <a:srgbClr val="395B98"/>
                </a:solidFill>
                <a:latin typeface="Bahnschrift SemiBold" panose="020B0502040204020203" pitchFamily="34" charset="0"/>
              </a:rPr>
              <a:t>ECAP790</a:t>
            </a:r>
            <a:endParaRPr lang="en-US" sz="1200" dirty="0">
              <a:solidFill>
                <a:srgbClr val="395B98"/>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id="{233BE6E6-C627-4FDF-950D-3B1E1081FF12}"/>
              </a:ext>
            </a:extLst>
          </p:cNvPr>
          <p:cNvSpPr txBox="1"/>
          <p:nvPr userDrawn="1"/>
        </p:nvSpPr>
        <p:spPr>
          <a:xfrm>
            <a:off x="64978" y="2394973"/>
            <a:ext cx="5548422" cy="590431"/>
          </a:xfrm>
          <a:prstGeom prst="roundRect">
            <a:avLst>
              <a:gd name="adj" fmla="val 2481"/>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9144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kern="1200" cap="small" baseline="0" dirty="0">
                <a:solidFill>
                  <a:srgbClr val="FCFFF8"/>
                </a:solidFill>
                <a:latin typeface="Bahnschrift SemiBold" panose="020B0502040204020203" pitchFamily="34" charset="0"/>
                <a:ea typeface="+mn-ea"/>
                <a:cs typeface="+mn-cs"/>
              </a:rPr>
              <a:t> Probability and Statistics  </a:t>
            </a:r>
          </a:p>
        </p:txBody>
      </p:sp>
      <p:sp>
        <p:nvSpPr>
          <p:cNvPr id="27" name="Rectangle: Rounded Corners 26">
            <a:extLst>
              <a:ext uri="{FF2B5EF4-FFF2-40B4-BE49-F238E27FC236}">
                <a16:creationId xmlns:a16="http://schemas.microsoft.com/office/drawing/2014/main" id="{5BCB4D94-636F-4C38-8151-C5363D4C7623}"/>
              </a:ext>
            </a:extLst>
          </p:cNvPr>
          <p:cNvSpPr/>
          <p:nvPr userDrawn="1"/>
        </p:nvSpPr>
        <p:spPr>
          <a:xfrm>
            <a:off x="6007100" y="4521201"/>
            <a:ext cx="2942936" cy="694994"/>
          </a:xfrm>
          <a:prstGeom prst="roundRect">
            <a:avLst>
              <a:gd name="adj" fmla="val 5911"/>
            </a:avLst>
          </a:prstGeom>
          <a:gradFill>
            <a:gsLst>
              <a:gs pos="39000">
                <a:schemeClr val="accent1">
                  <a:lumMod val="5000"/>
                  <a:lumOff val="95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lvl="0" algn="ctr"/>
            <a:r>
              <a:rPr lang="en-US" sz="2800" b="0" dirty="0">
                <a:solidFill>
                  <a:srgbClr val="395B98"/>
                </a:solidFill>
                <a:latin typeface="Bahnschrift SemiBold" panose="020B0502040204020203" pitchFamily="34" charset="0"/>
              </a:rPr>
              <a:t> Dr. Pritpal Singh</a:t>
            </a:r>
          </a:p>
        </p:txBody>
      </p:sp>
      <p:sp>
        <p:nvSpPr>
          <p:cNvPr id="24" name="TextBox 23">
            <a:extLst>
              <a:ext uri="{FF2B5EF4-FFF2-40B4-BE49-F238E27FC236}">
                <a16:creationId xmlns:a16="http://schemas.microsoft.com/office/drawing/2014/main" id="{4AA972E6-F509-4C49-B617-8F7E636990AD}"/>
              </a:ext>
            </a:extLst>
          </p:cNvPr>
          <p:cNvSpPr txBox="1"/>
          <p:nvPr userDrawn="1"/>
        </p:nvSpPr>
        <p:spPr>
          <a:xfrm>
            <a:off x="6007097" y="5216195"/>
            <a:ext cx="2942938" cy="400110"/>
          </a:xfrm>
          <a:prstGeom prst="rect">
            <a:avLst/>
          </a:prstGeom>
          <a:gradFill>
            <a:gsLst>
              <a:gs pos="100000">
                <a:schemeClr val="accent1">
                  <a:lumMod val="5000"/>
                  <a:lumOff val="95000"/>
                  <a:alpha val="14000"/>
                </a:schemeClr>
              </a:gs>
              <a:gs pos="61000">
                <a:srgbClr val="395B98">
                  <a:alpha val="70000"/>
                </a:srgbClr>
              </a:gs>
              <a:gs pos="92000">
                <a:srgbClr val="4266A1"/>
              </a:gs>
            </a:gsLst>
            <a:lin ang="2700000" scaled="1"/>
          </a:gradFill>
        </p:spPr>
        <p:txBody>
          <a:bodyPr wrap="square" rtlCol="0">
            <a:spAutoFit/>
            <a:scene3d>
              <a:camera prst="orthographicFront"/>
              <a:lightRig rig="threePt" dir="t"/>
            </a:scene3d>
            <a:sp3d>
              <a:bevelT w="6350"/>
            </a:sp3d>
          </a:bodyPr>
          <a:lstStyle/>
          <a:p>
            <a:r>
              <a:rPr lang="en-US" sz="2000" b="1" dirty="0">
                <a:ln>
                  <a:noFill/>
                </a:ln>
                <a:solidFill>
                  <a:srgbClr val="FCFFF8"/>
                </a:solidFill>
                <a:effectLst>
                  <a:outerShdw dist="317500" dir="2520000" sx="1000" sy="1000" algn="ctr" rotWithShape="0">
                    <a:srgbClr val="000000"/>
                  </a:outerShdw>
                </a:effectLst>
                <a:latin typeface="Bahnschrift SemiBold" panose="020B0502040204020203" pitchFamily="34" charset="0"/>
              </a:rPr>
              <a:t>   Associate </a:t>
            </a:r>
            <a:r>
              <a:rPr lang="en-US" sz="2000" b="1" dirty="0">
                <a:ln>
                  <a:noFill/>
                </a:ln>
                <a:solidFill>
                  <a:srgbClr val="FCFFF8"/>
                </a:solidFill>
                <a:effectLst>
                  <a:outerShdw dist="317500" dir="2520000" sx="5000" sy="5000" algn="ctr" rotWithShape="0">
                    <a:srgbClr val="000000"/>
                  </a:outerShdw>
                </a:effectLst>
                <a:latin typeface="Bahnschrift SemiBold" panose="020B0502040204020203" pitchFamily="34" charset="0"/>
              </a:rPr>
              <a:t>Professor</a:t>
            </a:r>
          </a:p>
        </p:txBody>
      </p:sp>
    </p:spTree>
    <p:extLst>
      <p:ext uri="{BB962C8B-B14F-4D97-AF65-F5344CB8AC3E}">
        <p14:creationId xmlns:p14="http://schemas.microsoft.com/office/powerpoint/2010/main" val="2593747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12888"/>
            <a:ext cx="9144000" cy="1542307"/>
          </a:xfrm>
          <a:prstGeom prst="rect">
            <a:avLst/>
          </a:prstGeom>
          <a:gradFill flip="none" rotWithShape="1">
            <a:gsLst>
              <a:gs pos="0">
                <a:srgbClr val="395B98"/>
              </a:gs>
              <a:gs pos="41000">
                <a:srgbClr val="395B98"/>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509472"/>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528457" y="21909"/>
            <a:ext cx="3429000" cy="1446550"/>
          </a:xfrm>
          <a:prstGeom prst="rect">
            <a:avLst/>
          </a:prstGeom>
          <a:noFill/>
        </p:spPr>
        <p:txBody>
          <a:bodyPr wrap="square" rtlCol="0">
            <a:spAutoFit/>
          </a:bodyPr>
          <a:lstStyle/>
          <a:p>
            <a:pPr marL="0" algn="l" defTabSz="457200" rtl="0" eaLnBrk="1" latinLnBrk="0" hangingPunct="1">
              <a:lnSpc>
                <a:spcPct val="100000"/>
              </a:lnSpc>
              <a:spcBef>
                <a:spcPct val="0"/>
              </a:spcBef>
              <a:buNone/>
            </a:pPr>
            <a:r>
              <a:rPr lang="en-US" sz="4400" kern="1200" dirty="0">
                <a:solidFill>
                  <a:schemeClr val="bg1"/>
                </a:solidFill>
                <a:latin typeface="Bahnschrift SemiBold" panose="020B0502040204020203" pitchFamily="34" charset="0"/>
                <a:ea typeface="+mn-ea"/>
                <a:cs typeface="+mn-cs"/>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714881" y="58293"/>
            <a:ext cx="2082799" cy="1453382"/>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7" y="1648962"/>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395B98"/>
              </a:gs>
              <a:gs pos="41000">
                <a:srgbClr val="395B9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2" y="0"/>
            <a:ext cx="8176987" cy="1325563"/>
          </a:xfrm>
        </p:spPr>
        <p:txBody>
          <a:bodyPr>
            <a:normAutofit/>
          </a:bodyPr>
          <a:lstStyle>
            <a:lvl1pPr marL="0" algn="l" defTabSz="457200" rtl="0" eaLnBrk="1" latinLnBrk="0" hangingPunct="1">
              <a:lnSpc>
                <a:spcPct val="100000"/>
              </a:lnSpc>
              <a:defRPr lang="en-US" sz="3600" kern="1200" dirty="0">
                <a:solidFill>
                  <a:schemeClr val="bg1"/>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77000">
              <a:srgbClr val="395B98"/>
            </a:gs>
            <a:gs pos="0">
              <a:schemeClr val="accent1">
                <a:lumMod val="5000"/>
                <a:lumOff val="95000"/>
              </a:schemeClr>
            </a:gs>
            <a:gs pos="100000">
              <a:srgbClr val="395B9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6/16/2021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147298" y="3044280"/>
            <a:ext cx="4849404" cy="769441"/>
          </a:xfrm>
          <a:prstGeom prst="rect">
            <a:avLst/>
          </a:prstGeom>
          <a:noFill/>
        </p:spPr>
        <p:txBody>
          <a:bodyPr wrap="none" rtlCol="0">
            <a:spAutoFit/>
          </a:bodyPr>
          <a:lstStyle/>
          <a:p>
            <a:r>
              <a:rPr lang="en-US" sz="4400" dirty="0">
                <a:solidFill>
                  <a:srgbClr val="395B98"/>
                </a:solidFill>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6/16/2021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75"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athsisfun.com/data/probability-events-independent.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7000">
              <a:srgbClr val="395B98"/>
            </a:gs>
            <a:gs pos="0">
              <a:schemeClr val="accent1">
                <a:lumMod val="5000"/>
                <a:lumOff val="95000"/>
              </a:schemeClr>
            </a:gs>
            <a:gs pos="100000">
              <a:srgbClr val="395B98"/>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60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47799"/>
            <a:ext cx="8378918" cy="5078549"/>
          </a:xfrm>
        </p:spPr>
        <p:txBody>
          <a:bodyPr>
            <a:noAutofit/>
          </a:bodyPr>
          <a:lstStyle/>
          <a:p>
            <a:pPr algn="just"/>
            <a:r>
              <a:rPr lang="en-US" altLang="en-US" dirty="0"/>
              <a:t>The concept of conditional probability is primarily related to the </a:t>
            </a:r>
            <a:r>
              <a:rPr lang="en-US" altLang="en-US" dirty="0">
                <a:solidFill>
                  <a:srgbClr val="FF0000"/>
                </a:solidFill>
              </a:rPr>
              <a:t>Bayes’ theorem, </a:t>
            </a:r>
            <a:r>
              <a:rPr lang="en-US" altLang="en-US" dirty="0"/>
              <a:t>which is one of the most influential theories in statistics.</a:t>
            </a:r>
          </a:p>
        </p:txBody>
      </p:sp>
      <p:sp>
        <p:nvSpPr>
          <p:cNvPr id="3" name="Title 2"/>
          <p:cNvSpPr>
            <a:spLocks noGrp="1"/>
          </p:cNvSpPr>
          <p:nvPr>
            <p:ph type="title"/>
          </p:nvPr>
        </p:nvSpPr>
        <p:spPr/>
        <p:txBody>
          <a:bodyPr/>
          <a:lstStyle/>
          <a:p>
            <a:r>
              <a:rPr lang="en-US" altLang="en-US" dirty="0"/>
              <a:t>Conditional probability</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175" y="53689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25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63040"/>
            <a:ext cx="8467276" cy="5273039"/>
          </a:xfrm>
        </p:spPr>
        <p:txBody>
          <a:bodyPr>
            <a:normAutofit fontScale="92500" lnSpcReduction="10000"/>
          </a:bodyPr>
          <a:lstStyle/>
          <a:p>
            <a:pPr algn="just">
              <a:lnSpc>
                <a:spcPct val="160000"/>
              </a:lnSpc>
            </a:pPr>
            <a:r>
              <a:rPr lang="en-US" altLang="en-US" dirty="0"/>
              <a:t>A </a:t>
            </a:r>
            <a:r>
              <a:rPr lang="en-US" altLang="en-US" dirty="0">
                <a:solidFill>
                  <a:srgbClr val="FF0000"/>
                </a:solidFill>
              </a:rPr>
              <a:t>conditional probability </a:t>
            </a:r>
            <a:r>
              <a:rPr lang="en-US" altLang="en-US" dirty="0"/>
              <a:t>is a probability whose sample space has been limited to only those outcomes that fulfill a certain condition. </a:t>
            </a:r>
          </a:p>
          <a:p>
            <a:pPr algn="just">
              <a:lnSpc>
                <a:spcPct val="160000"/>
              </a:lnSpc>
            </a:pPr>
            <a:r>
              <a:rPr lang="en-US" altLang="en-US" dirty="0"/>
              <a:t>The conditional probability of event A given that event B has happened is</a:t>
            </a:r>
          </a:p>
          <a:p>
            <a:pPr algn="ctr">
              <a:lnSpc>
                <a:spcPct val="160000"/>
              </a:lnSpc>
              <a:buNone/>
            </a:pPr>
            <a:r>
              <a:rPr lang="en-US" altLang="en-US" dirty="0"/>
              <a:t>P(A|B)=P(A </a:t>
            </a:r>
            <a:r>
              <a:rPr lang="en-US" altLang="en-US" dirty="0">
                <a:cs typeface="Arial" panose="020B0604020202020204" pitchFamily="34" charset="0"/>
              </a:rPr>
              <a:t>∩ B)/P(B).</a:t>
            </a:r>
          </a:p>
          <a:p>
            <a:pPr algn="just">
              <a:lnSpc>
                <a:spcPct val="160000"/>
              </a:lnSpc>
            </a:pPr>
            <a:r>
              <a:rPr lang="en-US" altLang="en-US" dirty="0">
                <a:solidFill>
                  <a:srgbClr val="FF0000"/>
                </a:solidFill>
                <a:cs typeface="Arial" panose="020B0604020202020204" pitchFamily="34" charset="0"/>
              </a:rPr>
              <a:t>The order is very important. Do not think that P(A|B)=P(B|A)! THEY ARE DIFFERENT.</a:t>
            </a:r>
          </a:p>
          <a:p>
            <a:pPr>
              <a:lnSpc>
                <a:spcPct val="160000"/>
              </a:lnSpc>
            </a:pPr>
            <a:endParaRPr lang="en-US" dirty="0"/>
          </a:p>
        </p:txBody>
      </p:sp>
      <p:sp>
        <p:nvSpPr>
          <p:cNvPr id="3" name="Title 2"/>
          <p:cNvSpPr>
            <a:spLocks noGrp="1"/>
          </p:cNvSpPr>
          <p:nvPr>
            <p:ph type="title"/>
          </p:nvPr>
        </p:nvSpPr>
        <p:spPr/>
        <p:txBody>
          <a:bodyPr/>
          <a:lstStyle/>
          <a:p>
            <a:r>
              <a:rPr lang="en-US" altLang="en-US" dirty="0"/>
              <a:t>Definition-Conditional probability</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461" y="51657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89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62722"/>
            <a:ext cx="8467276" cy="5227637"/>
          </a:xfrm>
        </p:spPr>
        <p:txBody>
          <a:bodyPr>
            <a:normAutofit/>
          </a:bodyPr>
          <a:lstStyle/>
          <a:p>
            <a:pPr algn="just"/>
            <a:r>
              <a:rPr lang="en-US" altLang="en-US" dirty="0"/>
              <a:t> P(A|B)=P(A </a:t>
            </a:r>
            <a:r>
              <a:rPr lang="en-US" altLang="en-US" dirty="0">
                <a:cs typeface="Arial" panose="020B0604020202020204" pitchFamily="34" charset="0"/>
              </a:rPr>
              <a:t>∩ B)/P(B).</a:t>
            </a:r>
            <a:endParaRPr lang="en-US" altLang="en-US" dirty="0"/>
          </a:p>
          <a:p>
            <a:pPr algn="just"/>
            <a:r>
              <a:rPr lang="en-US" altLang="en-US" dirty="0"/>
              <a:t>P(A|B) – the conditional probability; the probability of event A occurring given that event B has already occurred.</a:t>
            </a:r>
          </a:p>
          <a:p>
            <a:pPr algn="just"/>
            <a:r>
              <a:rPr lang="en-US" altLang="en-US" dirty="0"/>
              <a:t>P(A ∩ B) – the joint probability of events A and B; the probability that both events A and B occur.</a:t>
            </a:r>
          </a:p>
          <a:p>
            <a:pPr algn="just"/>
            <a:r>
              <a:rPr lang="en-US" altLang="en-US" dirty="0"/>
              <a:t>P(B) – the probability of event B.</a:t>
            </a:r>
          </a:p>
          <a:p>
            <a:pPr algn="just"/>
            <a:endParaRPr lang="en-US" altLang="en-US" dirty="0"/>
          </a:p>
          <a:p>
            <a:pPr algn="just"/>
            <a:endParaRPr lang="en-US" dirty="0"/>
          </a:p>
        </p:txBody>
      </p:sp>
      <p:sp>
        <p:nvSpPr>
          <p:cNvPr id="3" name="Title 2"/>
          <p:cNvSpPr>
            <a:spLocks noGrp="1"/>
          </p:cNvSpPr>
          <p:nvPr>
            <p:ph type="title"/>
          </p:nvPr>
        </p:nvSpPr>
        <p:spPr/>
        <p:txBody>
          <a:bodyPr>
            <a:normAutofit/>
          </a:bodyPr>
          <a:lstStyle/>
          <a:p>
            <a:r>
              <a:rPr lang="en-US" altLang="en-US" sz="3200" dirty="0"/>
              <a:t>Formula description-Conditional probability</a:t>
            </a:r>
            <a:endParaRPr lang="en-US" sz="3200"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839" y="548960"/>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3791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6345" y="1506225"/>
            <a:ext cx="8462375" cy="5004884"/>
          </a:xfrm>
        </p:spPr>
        <p:txBody>
          <a:bodyPr>
            <a:noAutofit/>
          </a:bodyPr>
          <a:lstStyle/>
          <a:p>
            <a:pPr algn="just"/>
            <a:r>
              <a:rPr lang="en-US" altLang="en-US" dirty="0"/>
              <a:t>In everyday situations, conditional probability is a probability where additional information is known. </a:t>
            </a:r>
          </a:p>
          <a:p>
            <a:pPr algn="just"/>
            <a:r>
              <a:rPr lang="en-US" altLang="en-US" dirty="0"/>
              <a:t>Finding the probability of a team scoring better in the next match as they have a former Olympian for a coach is a conditional probability compared to the probability when a random player is hired as a coach.</a:t>
            </a:r>
          </a:p>
        </p:txBody>
      </p:sp>
      <p:sp>
        <p:nvSpPr>
          <p:cNvPr id="3" name="Title 2"/>
          <p:cNvSpPr>
            <a:spLocks noGrp="1"/>
          </p:cNvSpPr>
          <p:nvPr>
            <p:ph type="title"/>
          </p:nvPr>
        </p:nvSpPr>
        <p:spPr>
          <a:xfrm>
            <a:off x="346345" y="0"/>
            <a:ext cx="8031844" cy="1325563"/>
          </a:xfrm>
        </p:spPr>
        <p:txBody>
          <a:bodyPr>
            <a:normAutofit fontScale="90000"/>
          </a:bodyPr>
          <a:lstStyle/>
          <a:p>
            <a:br>
              <a:rPr lang="en-US" altLang="en-US" dirty="0"/>
            </a:br>
            <a:r>
              <a:rPr lang="en-US" altLang="en-US" dirty="0"/>
              <a:t>Independence and Probability</a:t>
            </a:r>
            <a:br>
              <a:rPr lang="en-US" altLang="en-US" dirty="0"/>
            </a:b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457" y="55721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660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6345" y="1506225"/>
            <a:ext cx="8462375" cy="5004884"/>
          </a:xfrm>
        </p:spPr>
        <p:txBody>
          <a:bodyPr>
            <a:noAutofit/>
          </a:bodyPr>
          <a:lstStyle/>
          <a:p>
            <a:pPr algn="just"/>
            <a:r>
              <a:rPr lang="en-US" altLang="en-US" dirty="0"/>
              <a:t>The additional information of the coach being a former Olympian changes the probability of being calculated. If the additional information does not ultimately change the probability, then the two events are independent.</a:t>
            </a:r>
          </a:p>
        </p:txBody>
      </p:sp>
      <p:sp>
        <p:nvSpPr>
          <p:cNvPr id="3" name="Title 2"/>
          <p:cNvSpPr>
            <a:spLocks noGrp="1"/>
          </p:cNvSpPr>
          <p:nvPr>
            <p:ph type="title"/>
          </p:nvPr>
        </p:nvSpPr>
        <p:spPr>
          <a:xfrm>
            <a:off x="346345" y="0"/>
            <a:ext cx="8031844" cy="1325563"/>
          </a:xfrm>
        </p:spPr>
        <p:txBody>
          <a:bodyPr>
            <a:normAutofit fontScale="90000"/>
          </a:bodyPr>
          <a:lstStyle/>
          <a:p>
            <a:br>
              <a:rPr lang="en-US" altLang="en-US" dirty="0"/>
            </a:br>
            <a:r>
              <a:rPr lang="en-US" altLang="en-US" dirty="0"/>
              <a:t>Independence and Probability</a:t>
            </a:r>
            <a:br>
              <a:rPr lang="en-US" altLang="en-US" dirty="0"/>
            </a:b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457" y="51657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109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47800"/>
            <a:ext cx="8455118" cy="5185229"/>
          </a:xfrm>
        </p:spPr>
        <p:txBody>
          <a:bodyPr>
            <a:normAutofit/>
          </a:bodyPr>
          <a:lstStyle/>
          <a:p>
            <a:pPr algn="just"/>
            <a:r>
              <a:rPr lang="en-US" altLang="en-US" dirty="0"/>
              <a:t>There are many everyday situations having to do with probabilities. It is important for you to be able to differentiate between a regular probability and a conditional probability. </a:t>
            </a:r>
          </a:p>
          <a:p>
            <a:pPr algn="just"/>
            <a:r>
              <a:rPr lang="en-US" altLang="en-US" dirty="0"/>
              <a:t>Always read problems carefully in order to be sure that you are interpreting the information correctly.</a:t>
            </a:r>
          </a:p>
        </p:txBody>
      </p:sp>
      <p:sp>
        <p:nvSpPr>
          <p:cNvPr id="3" name="Title 2"/>
          <p:cNvSpPr>
            <a:spLocks noGrp="1"/>
          </p:cNvSpPr>
          <p:nvPr>
            <p:ph type="title"/>
          </p:nvPr>
        </p:nvSpPr>
        <p:spPr/>
        <p:txBody>
          <a:bodyPr/>
          <a:lstStyle/>
          <a:p>
            <a:r>
              <a:rPr lang="en-US" dirty="0"/>
              <a:t>Consideration </a:t>
            </a:r>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1" y="70961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266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01763"/>
            <a:ext cx="8519034" cy="5307466"/>
          </a:xfrm>
        </p:spPr>
        <p:txBody>
          <a:bodyPr>
            <a:noAutofit/>
          </a:bodyPr>
          <a:lstStyle/>
          <a:p>
            <a:pPr marL="0" indent="0" algn="just">
              <a:buNone/>
            </a:pPr>
            <a:r>
              <a:rPr lang="en-US" altLang="en-US" dirty="0"/>
              <a:t>Conditional probability is used in many areas, in fields as diverse as </a:t>
            </a:r>
            <a:r>
              <a:rPr lang="en-US" altLang="en-US" dirty="0">
                <a:solidFill>
                  <a:srgbClr val="FF0000"/>
                </a:solidFill>
              </a:rPr>
              <a:t>calculus</a:t>
            </a:r>
            <a:r>
              <a:rPr lang="en-US" altLang="en-US" dirty="0"/>
              <a:t>, insurance, and politics. For example, the re-election of a president depends upon the voting preference of voters and perhaps the success of television advertising—even the probability of the opponent making gaffes during debates!</a:t>
            </a:r>
          </a:p>
        </p:txBody>
      </p:sp>
      <p:sp>
        <p:nvSpPr>
          <p:cNvPr id="3" name="Title 2"/>
          <p:cNvSpPr>
            <a:spLocks noGrp="1"/>
          </p:cNvSpPr>
          <p:nvPr>
            <p:ph type="title"/>
          </p:nvPr>
        </p:nvSpPr>
        <p:spPr/>
        <p:txBody>
          <a:bodyPr/>
          <a:lstStyle/>
          <a:p>
            <a:r>
              <a:rPr lang="en-US" altLang="en-US" dirty="0"/>
              <a:t>Conditional Probability in Real Life</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9886"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1864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01763"/>
            <a:ext cx="8519034" cy="5307466"/>
          </a:xfrm>
        </p:spPr>
        <p:txBody>
          <a:bodyPr>
            <a:noAutofit/>
          </a:bodyPr>
          <a:lstStyle/>
          <a:p>
            <a:pPr marL="0" indent="0" algn="just">
              <a:buNone/>
            </a:pPr>
            <a:r>
              <a:rPr lang="en-US" altLang="en-US" sz="2400" dirty="0"/>
              <a:t>The weatherman might state that your area has a probability of rain of 40 percent. However, this fact is </a:t>
            </a:r>
            <a:r>
              <a:rPr lang="en-US" altLang="en-US" sz="2400" i="1" dirty="0"/>
              <a:t>conditional</a:t>
            </a:r>
            <a:r>
              <a:rPr lang="en-US" altLang="en-US" sz="2400" dirty="0"/>
              <a:t> on many things, such as the probability of…</a:t>
            </a:r>
          </a:p>
          <a:p>
            <a:pPr marL="1341438" indent="-533400" algn="just">
              <a:buFont typeface="Bahnschrift" panose="020B0502040204020203" pitchFamily="34" charset="0"/>
              <a:buChar char="–"/>
            </a:pPr>
            <a:r>
              <a:rPr lang="en-US" altLang="en-US" sz="2400" dirty="0"/>
              <a:t>a cold front coming to your area.</a:t>
            </a:r>
          </a:p>
          <a:p>
            <a:pPr marL="1341438" indent="-533400" algn="just">
              <a:buFont typeface="Bahnschrift" panose="020B0502040204020203" pitchFamily="34" charset="0"/>
              <a:buChar char="–"/>
            </a:pPr>
            <a:r>
              <a:rPr lang="en-US" altLang="en-US" sz="2400" dirty="0"/>
              <a:t>rain clouds forming.</a:t>
            </a:r>
          </a:p>
          <a:p>
            <a:pPr marL="1341438" indent="-533400" algn="just">
              <a:buFont typeface="Bahnschrift" panose="020B0502040204020203" pitchFamily="34" charset="0"/>
              <a:buChar char="–"/>
            </a:pPr>
            <a:r>
              <a:rPr lang="en-US" altLang="en-US" sz="2400" dirty="0"/>
              <a:t>another front pushing the rain clouds away.</a:t>
            </a:r>
          </a:p>
          <a:p>
            <a:pPr marL="1341438" indent="-533400" algn="just">
              <a:buFont typeface="Bahnschrift" panose="020B0502040204020203" pitchFamily="34" charset="0"/>
              <a:buChar char="–"/>
            </a:pPr>
            <a:r>
              <a:rPr lang="en-US" altLang="en-US" sz="2400" dirty="0"/>
              <a:t>We say that the </a:t>
            </a:r>
            <a:r>
              <a:rPr lang="en-US" altLang="en-US" sz="2400" dirty="0">
                <a:solidFill>
                  <a:srgbClr val="FF0000"/>
                </a:solidFill>
              </a:rPr>
              <a:t>conditional probability </a:t>
            </a:r>
            <a:r>
              <a:rPr lang="en-US" altLang="en-US" sz="2400" dirty="0"/>
              <a:t>of rain occurring depends on all the above events.</a:t>
            </a:r>
          </a:p>
        </p:txBody>
      </p:sp>
      <p:sp>
        <p:nvSpPr>
          <p:cNvPr id="3" name="Title 2"/>
          <p:cNvSpPr>
            <a:spLocks noGrp="1"/>
          </p:cNvSpPr>
          <p:nvPr>
            <p:ph type="title"/>
          </p:nvPr>
        </p:nvSpPr>
        <p:spPr/>
        <p:txBody>
          <a:bodyPr/>
          <a:lstStyle/>
          <a:p>
            <a:r>
              <a:rPr lang="en-US" altLang="en-US" dirty="0"/>
              <a:t>Conditional Probability in Real Life</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617"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148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0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object 97"/>
          <p:cNvGrpSpPr>
            <a:grpSpLocks/>
          </p:cNvGrpSpPr>
          <p:nvPr/>
        </p:nvGrpSpPr>
        <p:grpSpPr bwMode="auto">
          <a:xfrm>
            <a:off x="482600" y="1722835"/>
            <a:ext cx="8178799" cy="3412330"/>
            <a:chOff x="535940" y="767080"/>
            <a:chExt cx="8327390" cy="3474590"/>
          </a:xfrm>
        </p:grpSpPr>
        <p:pic>
          <p:nvPicPr>
            <p:cNvPr id="100" name="object 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940" y="767080"/>
              <a:ext cx="8327390" cy="148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object 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74" y="2400170"/>
              <a:ext cx="817499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75062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519872"/>
            <a:ext cx="7886700" cy="4223833"/>
          </a:xfrm>
        </p:spPr>
        <p:txBody>
          <a:bodyPr>
            <a:normAutofit lnSpcReduction="10000"/>
          </a:bodyPr>
          <a:lstStyle/>
          <a:p>
            <a:pPr marL="0" indent="0" algn="just">
              <a:spcBef>
                <a:spcPts val="825"/>
              </a:spcBef>
              <a:buNone/>
            </a:pPr>
            <a:r>
              <a:rPr lang="en-US" altLang="en-US" dirty="0">
                <a:ea typeface="Verdana" panose="020B0604030504040204" pitchFamily="34" charset="0"/>
                <a:cs typeface="Verdana" panose="020B0604030504040204" pitchFamily="34" charset="0"/>
              </a:rPr>
              <a:t>Lung cancer: 123,800 deaths</a:t>
            </a:r>
          </a:p>
          <a:p>
            <a:pPr marL="0" indent="0" algn="just">
              <a:spcBef>
                <a:spcPts val="725"/>
              </a:spcBef>
              <a:buNone/>
            </a:pPr>
            <a:r>
              <a:rPr lang="en-US" altLang="en-US" dirty="0">
                <a:ea typeface="Verdana" panose="020B0604030504040204" pitchFamily="34" charset="0"/>
                <a:cs typeface="Verdana" panose="020B0604030504040204" pitchFamily="34" charset="0"/>
              </a:rPr>
              <a:t>Other cancers: 34,700 deaths</a:t>
            </a:r>
          </a:p>
          <a:p>
            <a:pPr marL="0" indent="0" algn="just">
              <a:spcBef>
                <a:spcPts val="725"/>
              </a:spcBef>
              <a:buNone/>
            </a:pPr>
            <a:r>
              <a:rPr lang="en-US" altLang="en-US" dirty="0">
                <a:ea typeface="Verdana" panose="020B0604030504040204" pitchFamily="34" charset="0"/>
                <a:cs typeface="Verdana" panose="020B0604030504040204" pitchFamily="34" charset="0"/>
              </a:rPr>
              <a:t>Chronic lung disease: 90,600 deaths</a:t>
            </a:r>
          </a:p>
          <a:p>
            <a:pPr marL="0" indent="0" algn="just">
              <a:spcBef>
                <a:spcPts val="725"/>
              </a:spcBef>
              <a:buNone/>
            </a:pPr>
            <a:r>
              <a:rPr lang="en-US" altLang="en-US" dirty="0">
                <a:ea typeface="Verdana" panose="020B0604030504040204" pitchFamily="34" charset="0"/>
                <a:cs typeface="Verdana" panose="020B0604030504040204" pitchFamily="34" charset="0"/>
              </a:rPr>
              <a:t>Coronary heart disease: 86,800 deaths</a:t>
            </a:r>
          </a:p>
          <a:p>
            <a:pPr marL="0" indent="0" algn="just">
              <a:spcBef>
                <a:spcPts val="725"/>
              </a:spcBef>
              <a:buNone/>
            </a:pPr>
            <a:r>
              <a:rPr lang="en-US" altLang="en-US" dirty="0">
                <a:ea typeface="Verdana" panose="020B0604030504040204" pitchFamily="34" charset="0"/>
                <a:cs typeface="Verdana" panose="020B0604030504040204" pitchFamily="34" charset="0"/>
              </a:rPr>
              <a:t>Stroke: 17,400 deaths</a:t>
            </a:r>
          </a:p>
          <a:p>
            <a:pPr marL="0" indent="0" algn="just">
              <a:spcBef>
                <a:spcPts val="725"/>
              </a:spcBef>
              <a:buNone/>
            </a:pPr>
            <a:r>
              <a:rPr lang="en-US" altLang="en-US" baseline="8000" dirty="0">
                <a:ea typeface="Cambria" panose="02040503050406030204" pitchFamily="18" charset="0"/>
                <a:cs typeface="Cambria" panose="02040503050406030204" pitchFamily="18" charset="0"/>
              </a:rPr>
              <a:t> </a:t>
            </a:r>
            <a:r>
              <a:rPr lang="en-US" altLang="en-US" dirty="0">
                <a:ea typeface="Verdana" panose="020B0604030504040204" pitchFamily="34" charset="0"/>
                <a:cs typeface="Verdana" panose="020B0604030504040204" pitchFamily="34" charset="0"/>
              </a:rPr>
              <a:t>Other diagnoses: 84,600 deaths</a:t>
            </a:r>
          </a:p>
        </p:txBody>
      </p:sp>
      <p:sp>
        <p:nvSpPr>
          <p:cNvPr id="5" name="Title 4"/>
          <p:cNvSpPr>
            <a:spLocks noGrp="1"/>
          </p:cNvSpPr>
          <p:nvPr>
            <p:ph type="title"/>
          </p:nvPr>
        </p:nvSpPr>
        <p:spPr/>
        <p:txBody>
          <a:bodyPr/>
          <a:lstStyle/>
          <a:p>
            <a:r>
              <a:rPr lang="en-US" dirty="0"/>
              <a:t>Total Number of deaths </a:t>
            </a:r>
          </a:p>
        </p:txBody>
      </p:sp>
      <p:pic>
        <p:nvPicPr>
          <p:cNvPr id="6"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9886"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419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a:xfrm>
            <a:off x="1188720" y="2462551"/>
            <a:ext cx="7645476" cy="2536170"/>
          </a:xfrm>
        </p:spPr>
        <p:txBody>
          <a:bodyPr/>
          <a:lstStyle/>
          <a:p>
            <a:pPr>
              <a:defRPr/>
            </a:pPr>
            <a:r>
              <a:rPr lang="en-US" dirty="0"/>
              <a:t>Define independent and dependent events .</a:t>
            </a:r>
          </a:p>
          <a:p>
            <a:pPr>
              <a:defRPr/>
            </a:pPr>
            <a:r>
              <a:rPr lang="en-US" dirty="0"/>
              <a:t>Understand conditional probability.</a:t>
            </a:r>
          </a:p>
          <a:p>
            <a:pPr>
              <a:defRPr/>
            </a:pPr>
            <a:r>
              <a:rPr lang="en-US" dirty="0"/>
              <a:t>Solve problems related to conditional probability </a:t>
            </a:r>
            <a:endParaRPr lang="en-US" dirty="0">
              <a:latin typeface="Bahnschrift SemiBold" panose="020B0502040204020203"/>
            </a:endParaRPr>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a:spLocks noChangeArrowheads="1"/>
          </p:cNvSpPr>
          <p:nvPr/>
        </p:nvSpPr>
        <p:spPr bwMode="auto">
          <a:xfrm>
            <a:off x="338362" y="1446663"/>
            <a:ext cx="8607518" cy="316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5875" rIns="0" bIns="0">
            <a:spAutoFit/>
          </a:bodyPr>
          <a:lstStyle>
            <a:lvl1pPr marL="419100" indent="-3810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8100" indent="0" algn="just" eaLnBrk="1" hangingPunct="1">
              <a:lnSpc>
                <a:spcPct val="150000"/>
              </a:lnSpc>
              <a:spcBef>
                <a:spcPts val="125"/>
              </a:spcBef>
            </a:pPr>
            <a:r>
              <a:rPr lang="en-US" altLang="en-US" sz="2800" dirty="0">
                <a:latin typeface="Bahnschrift" panose="020B0502040204020203" pitchFamily="34" charset="0"/>
                <a:ea typeface="Verdana" panose="020B0604030504040204" pitchFamily="34" charset="0"/>
                <a:cs typeface="Verdana" panose="020B0604030504040204" pitchFamily="34" charset="0"/>
              </a:rPr>
              <a:t>There are 438,000 total U.S. deaths  attributable each year to smoking.  123,800 of these deaths are caused by  lung-cancer. What is the probability that  a smoking-related death will be caused  by lung cancer?</a:t>
            </a:r>
          </a:p>
        </p:txBody>
      </p:sp>
      <p:sp>
        <p:nvSpPr>
          <p:cNvPr id="6" name="Title 5"/>
          <p:cNvSpPr>
            <a:spLocks noGrp="1"/>
          </p:cNvSpPr>
          <p:nvPr>
            <p:ph type="title"/>
          </p:nvPr>
        </p:nvSpPr>
        <p:spPr/>
        <p:txBody>
          <a:bodyPr/>
          <a:lstStyle/>
          <a:p>
            <a:r>
              <a:rPr lang="en-US" dirty="0"/>
              <a:t>The Problem </a:t>
            </a:r>
          </a:p>
        </p:txBody>
      </p:sp>
      <p:pic>
        <p:nvPicPr>
          <p:cNvPr id="8"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9886"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41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90985"/>
            <a:ext cx="8485598" cy="5004884"/>
          </a:xfrm>
        </p:spPr>
        <p:txBody>
          <a:bodyPr>
            <a:normAutofit/>
          </a:bodyPr>
          <a:lstStyle/>
          <a:p>
            <a:pPr algn="just">
              <a:spcBef>
                <a:spcPts val="125"/>
              </a:spcBef>
            </a:pPr>
            <a:r>
              <a:rPr lang="en-US" altLang="en-US" dirty="0">
                <a:ea typeface="Verdana" panose="020B0604030504040204" pitchFamily="34" charset="0"/>
                <a:cs typeface="Verdana" panose="020B0604030504040204" pitchFamily="34" charset="0"/>
              </a:rPr>
              <a:t>The conditional probability of an event B  in relationship to an event A is the  probability that event B occurs given that  event A has already occurred.</a:t>
            </a:r>
            <a:endParaRPr lang="en-US" altLang="en-US" sz="4000" dirty="0">
              <a:ea typeface="Verdana" panose="020B0604030504040204" pitchFamily="34" charset="0"/>
              <a:cs typeface="Verdana" panose="020B0604030504040204" pitchFamily="34" charset="0"/>
            </a:endParaRPr>
          </a:p>
          <a:p>
            <a:pPr algn="just"/>
            <a:r>
              <a:rPr lang="en-US" altLang="en-US" sz="3200" baseline="8000" dirty="0">
                <a:ea typeface="Cambria" panose="02040503050406030204" pitchFamily="18" charset="0"/>
                <a:cs typeface="Cambria" panose="02040503050406030204" pitchFamily="18" charset="0"/>
              </a:rPr>
              <a:t> </a:t>
            </a:r>
            <a:r>
              <a:rPr lang="en-US" altLang="en-US" dirty="0">
                <a:ea typeface="Verdana" panose="020B0604030504040204" pitchFamily="34" charset="0"/>
                <a:cs typeface="Verdana" panose="020B0604030504040204" pitchFamily="34" charset="0"/>
              </a:rPr>
              <a:t>The probability that event B occurs, given  that event A has already occurred is P(B| A). The formula for conditional probability  is:</a:t>
            </a:r>
          </a:p>
        </p:txBody>
      </p:sp>
      <p:sp>
        <p:nvSpPr>
          <p:cNvPr id="3" name="Title 2"/>
          <p:cNvSpPr>
            <a:spLocks noGrp="1"/>
          </p:cNvSpPr>
          <p:nvPr>
            <p:ph type="title"/>
          </p:nvPr>
        </p:nvSpPr>
        <p:spPr/>
        <p:txBody>
          <a:bodyPr>
            <a:normAutofit/>
          </a:bodyPr>
          <a:lstStyle/>
          <a:p>
            <a:r>
              <a:rPr lang="en-US" altLang="en-US" sz="3200" dirty="0">
                <a:latin typeface="Bahnschrift SemiBold"/>
                <a:ea typeface="Verdana" panose="020B0604030504040204" pitchFamily="34" charset="0"/>
                <a:cs typeface="Verdana" panose="020B0604030504040204" pitchFamily="34" charset="0"/>
              </a:rPr>
              <a:t>Conditional probability</a:t>
            </a:r>
            <a:endParaRPr lang="en-US" sz="3200" dirty="0">
              <a:latin typeface="Bahnschrift SemiBold"/>
            </a:endParaRPr>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1" y="70961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694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4"/>
          <p:cNvSpPr txBox="1">
            <a:spLocks noChangeArrowheads="1"/>
          </p:cNvSpPr>
          <p:nvPr/>
        </p:nvSpPr>
        <p:spPr bwMode="auto">
          <a:xfrm>
            <a:off x="388142" y="1473201"/>
            <a:ext cx="8471378" cy="1045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ts val="100"/>
              </a:spcBef>
            </a:pPr>
            <a:r>
              <a:rPr lang="en-US" altLang="en-US" sz="2400" dirty="0">
                <a:latin typeface="Bahnschrift" panose="020B0502040204020203" pitchFamily="34" charset="0"/>
                <a:ea typeface="Verdana" panose="020B0604030504040204" pitchFamily="34" charset="0"/>
                <a:cs typeface="Verdana" panose="020B0604030504040204" pitchFamily="34" charset="0"/>
              </a:rPr>
              <a:t>Lung cancer deaths are represented by the variable c  Smoking deaths are represented by the variable A</a:t>
            </a:r>
          </a:p>
        </p:txBody>
      </p:sp>
      <p:sp>
        <p:nvSpPr>
          <p:cNvPr id="14" name="object 10"/>
          <p:cNvSpPr>
            <a:spLocks/>
          </p:cNvSpPr>
          <p:nvPr/>
        </p:nvSpPr>
        <p:spPr bwMode="auto">
          <a:xfrm>
            <a:off x="2026555" y="3213518"/>
            <a:ext cx="4800600" cy="1588"/>
          </a:xfrm>
          <a:custGeom>
            <a:avLst/>
            <a:gdLst>
              <a:gd name="T0" fmla="*/ 0 w 4800600"/>
              <a:gd name="T1" fmla="*/ 0 h 1269"/>
              <a:gd name="T2" fmla="*/ 4800600 w 4800600"/>
              <a:gd name="T3" fmla="*/ 2488 h 1269"/>
              <a:gd name="T4" fmla="*/ 0 60000 65536"/>
              <a:gd name="T5" fmla="*/ 0 60000 65536"/>
            </a:gdLst>
            <a:ahLst/>
            <a:cxnLst>
              <a:cxn ang="T4">
                <a:pos x="T0" y="T1"/>
              </a:cxn>
              <a:cxn ang="T5">
                <a:pos x="T2" y="T3"/>
              </a:cxn>
            </a:cxnLst>
            <a:rect l="0" t="0" r="r" b="b"/>
            <a:pathLst>
              <a:path w="4800600" h="1269">
                <a:moveTo>
                  <a:pt x="0" y="0"/>
                </a:moveTo>
                <a:lnTo>
                  <a:pt x="4800600" y="1270"/>
                </a:lnTo>
              </a:path>
            </a:pathLst>
          </a:custGeom>
          <a:noFill/>
          <a:ln w="9344">
            <a:solidFill>
              <a:srgbClr val="FF238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Bahnschrift SemiBold" panose="020B0502040204020203"/>
            </a:endParaRPr>
          </a:p>
        </p:txBody>
      </p:sp>
      <p:grpSp>
        <p:nvGrpSpPr>
          <p:cNvPr id="4" name="Group 3">
            <a:extLst>
              <a:ext uri="{FF2B5EF4-FFF2-40B4-BE49-F238E27FC236}">
                <a16:creationId xmlns:a16="http://schemas.microsoft.com/office/drawing/2014/main" id="{60544B32-542A-49B6-9DBC-EBFE953285CA}"/>
              </a:ext>
            </a:extLst>
          </p:cNvPr>
          <p:cNvGrpSpPr/>
          <p:nvPr/>
        </p:nvGrpSpPr>
        <p:grpSpPr>
          <a:xfrm>
            <a:off x="1079737" y="2847014"/>
            <a:ext cx="7088187" cy="2635929"/>
            <a:chOff x="1079737" y="2847014"/>
            <a:chExt cx="7088187" cy="2635929"/>
          </a:xfrm>
        </p:grpSpPr>
        <p:sp>
          <p:nvSpPr>
            <p:cNvPr id="9" name="object 5"/>
            <p:cNvSpPr txBox="1">
              <a:spLocks noChangeArrowheads="1"/>
            </p:cNvSpPr>
            <p:nvPr/>
          </p:nvSpPr>
          <p:spPr bwMode="auto">
            <a:xfrm>
              <a:off x="1079737" y="2847014"/>
              <a:ext cx="7088187" cy="2282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441450" indent="-1428750">
                <a:tabLst>
                  <a:tab pos="296863" algn="l"/>
                </a:tabLst>
                <a:defRPr>
                  <a:solidFill>
                    <a:schemeClr val="tx1"/>
                  </a:solidFill>
                  <a:latin typeface="Arial" panose="020B0604020202020204" pitchFamily="34" charset="0"/>
                </a:defRPr>
              </a:lvl1pPr>
              <a:lvl2pPr marL="742950" indent="-285750">
                <a:tabLst>
                  <a:tab pos="296863" algn="l"/>
                </a:tabLst>
                <a:defRPr>
                  <a:solidFill>
                    <a:schemeClr val="tx1"/>
                  </a:solidFill>
                  <a:latin typeface="Arial" panose="020B0604020202020204" pitchFamily="34" charset="0"/>
                </a:defRPr>
              </a:lvl2pPr>
              <a:lvl3pPr marL="1143000" indent="-228600">
                <a:tabLst>
                  <a:tab pos="296863" algn="l"/>
                </a:tabLst>
                <a:defRPr>
                  <a:solidFill>
                    <a:schemeClr val="tx1"/>
                  </a:solidFill>
                  <a:latin typeface="Arial" panose="020B0604020202020204" pitchFamily="34" charset="0"/>
                </a:defRPr>
              </a:lvl3pPr>
              <a:lvl4pPr marL="1600200" indent="-228600">
                <a:tabLst>
                  <a:tab pos="296863" algn="l"/>
                </a:tabLst>
                <a:defRPr>
                  <a:solidFill>
                    <a:schemeClr val="tx1"/>
                  </a:solidFill>
                  <a:latin typeface="Arial" panose="020B0604020202020204" pitchFamily="34" charset="0"/>
                </a:defRPr>
              </a:lvl4pPr>
              <a:lvl5pPr marL="2057400" indent="-228600">
                <a:tabLst>
                  <a:tab pos="2968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968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968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968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96863" algn="l"/>
                </a:tabLst>
                <a:defRPr>
                  <a:solidFill>
                    <a:schemeClr val="tx1"/>
                  </a:solidFill>
                  <a:latin typeface="Arial" panose="020B0604020202020204" pitchFamily="34" charset="0"/>
                </a:defRPr>
              </a:lvl9pPr>
            </a:lstStyle>
            <a:p>
              <a:pPr eaLnBrk="1" hangingPunct="1">
                <a:lnSpc>
                  <a:spcPct val="120000"/>
                </a:lnSpc>
                <a:spcBef>
                  <a:spcPts val="100"/>
                </a:spcBef>
              </a:pPr>
              <a:r>
                <a:rPr lang="en-US" altLang="en-US" sz="1900" dirty="0">
                  <a:latin typeface="Bahnschrift SemiBold" panose="020B0502040204020203"/>
                  <a:ea typeface="Verdana" panose="020B0604030504040204" pitchFamily="34" charset="0"/>
                  <a:cs typeface="Verdana" panose="020B0604030504040204" pitchFamily="34" charset="0"/>
                </a:rPr>
                <a:t>›	</a:t>
              </a:r>
              <a:r>
                <a:rPr lang="en-US" altLang="en-US" sz="2000" dirty="0">
                  <a:latin typeface="Bahnschrift SemiBold" panose="020B0502040204020203"/>
                  <a:ea typeface="Verdana" panose="020B0604030504040204" pitchFamily="34" charset="0"/>
                  <a:cs typeface="Verdana" panose="020B0604030504040204" pitchFamily="34" charset="0"/>
                </a:rPr>
                <a:t>P (C/A)= Number of favorable outcomes for c  </a:t>
              </a:r>
            </a:p>
            <a:p>
              <a:pPr eaLnBrk="1" hangingPunct="1">
                <a:lnSpc>
                  <a:spcPct val="120000"/>
                </a:lnSpc>
                <a:spcBef>
                  <a:spcPts val="100"/>
                </a:spcBef>
              </a:pPr>
              <a:r>
                <a:rPr lang="en-US" altLang="en-US" sz="2000" dirty="0">
                  <a:latin typeface="Bahnschrift SemiBold" panose="020B0502040204020203"/>
                  <a:ea typeface="Verdana" panose="020B0604030504040204" pitchFamily="34" charset="0"/>
                  <a:cs typeface="Verdana" panose="020B0604030504040204" pitchFamily="34" charset="0"/>
                </a:rPr>
                <a:t>                    Number of possible outcomes</a:t>
              </a:r>
            </a:p>
            <a:p>
              <a:pPr eaLnBrk="1" hangingPunct="1"/>
              <a:endParaRPr lang="en-US" altLang="en-US" sz="2400" dirty="0">
                <a:latin typeface="Bahnschrift SemiBold" panose="020B0502040204020203"/>
                <a:ea typeface="Verdana" panose="020B0604030504040204" pitchFamily="34" charset="0"/>
                <a:cs typeface="Verdana" panose="020B0604030504040204" pitchFamily="34" charset="0"/>
              </a:endParaRPr>
            </a:p>
            <a:p>
              <a:pPr eaLnBrk="1" hangingPunct="1">
                <a:lnSpc>
                  <a:spcPct val="120000"/>
                </a:lnSpc>
                <a:spcBef>
                  <a:spcPts val="1575"/>
                </a:spcBef>
              </a:pPr>
              <a:r>
                <a:rPr lang="en-US" altLang="en-US" sz="2000" dirty="0">
                  <a:latin typeface="Bahnschrift SemiBold" panose="020B0502040204020203"/>
                  <a:ea typeface="Verdana" panose="020B0604030504040204" pitchFamily="34" charset="0"/>
                  <a:cs typeface="Verdana" panose="020B0604030504040204" pitchFamily="34" charset="0"/>
                </a:rPr>
                <a:t>     P (C/A)= </a:t>
              </a:r>
              <a:r>
                <a:rPr lang="en-US" altLang="en-US" sz="2000" u="sng" dirty="0">
                  <a:latin typeface="Bahnschrift SemiBold" panose="020B0502040204020203"/>
                  <a:ea typeface="Verdana" panose="020B0604030504040204" pitchFamily="34" charset="0"/>
                  <a:cs typeface="Verdana" panose="020B0604030504040204" pitchFamily="34" charset="0"/>
                </a:rPr>
                <a:t># of lung cancer deaths 	</a:t>
              </a:r>
              <a:r>
                <a:rPr lang="en-US" altLang="en-US" sz="2000" dirty="0">
                  <a:latin typeface="Bahnschrift SemiBold" panose="020B0502040204020203"/>
                  <a:ea typeface="Verdana" panose="020B0604030504040204" pitchFamily="34" charset="0"/>
                  <a:cs typeface="Verdana" panose="020B0604030504040204" pitchFamily="34" charset="0"/>
                </a:rPr>
                <a:t> </a:t>
              </a:r>
            </a:p>
            <a:p>
              <a:pPr eaLnBrk="1" hangingPunct="1">
                <a:lnSpc>
                  <a:spcPct val="120000"/>
                </a:lnSpc>
                <a:spcBef>
                  <a:spcPts val="1575"/>
                </a:spcBef>
              </a:pPr>
              <a:r>
                <a:rPr lang="en-US" altLang="en-US" sz="2000" dirty="0">
                  <a:latin typeface="Bahnschrift SemiBold" panose="020B0502040204020203"/>
                  <a:ea typeface="Verdana" panose="020B0604030504040204" pitchFamily="34" charset="0"/>
                  <a:cs typeface="Verdana" panose="020B0604030504040204" pitchFamily="34" charset="0"/>
                </a:rPr>
                <a:t>                   # of deaths caused by smoking</a:t>
              </a:r>
            </a:p>
          </p:txBody>
        </p:sp>
        <p:grpSp>
          <p:nvGrpSpPr>
            <p:cNvPr id="15" name="object 11"/>
            <p:cNvGrpSpPr>
              <a:grpSpLocks/>
            </p:cNvGrpSpPr>
            <p:nvPr/>
          </p:nvGrpSpPr>
          <p:grpSpPr bwMode="auto">
            <a:xfrm>
              <a:off x="3926423" y="3575676"/>
              <a:ext cx="330200" cy="406400"/>
              <a:chOff x="4254441" y="3187640"/>
              <a:chExt cx="330835" cy="407034"/>
            </a:xfrm>
          </p:grpSpPr>
          <p:sp>
            <p:nvSpPr>
              <p:cNvPr id="16" name="object 12"/>
              <p:cNvSpPr>
                <a:spLocks/>
              </p:cNvSpPr>
              <p:nvPr/>
            </p:nvSpPr>
            <p:spPr bwMode="auto">
              <a:xfrm>
                <a:off x="4267200" y="3200399"/>
                <a:ext cx="304800" cy="381000"/>
              </a:xfrm>
              <a:custGeom>
                <a:avLst/>
                <a:gdLst>
                  <a:gd name="T0" fmla="*/ 228600 w 304800"/>
                  <a:gd name="T1" fmla="*/ 0 h 381000"/>
                  <a:gd name="T2" fmla="*/ 76200 w 304800"/>
                  <a:gd name="T3" fmla="*/ 0 h 381000"/>
                  <a:gd name="T4" fmla="*/ 76200 w 304800"/>
                  <a:gd name="T5" fmla="*/ 228600 h 381000"/>
                  <a:gd name="T6" fmla="*/ 0 w 304800"/>
                  <a:gd name="T7" fmla="*/ 228600 h 381000"/>
                  <a:gd name="T8" fmla="*/ 152400 w 304800"/>
                  <a:gd name="T9" fmla="*/ 381000 h 381000"/>
                  <a:gd name="T10" fmla="*/ 304800 w 304800"/>
                  <a:gd name="T11" fmla="*/ 228600 h 381000"/>
                  <a:gd name="T12" fmla="*/ 228600 w 304800"/>
                  <a:gd name="T13" fmla="*/ 228600 h 381000"/>
                  <a:gd name="T14" fmla="*/ 228600 w 304800"/>
                  <a:gd name="T15" fmla="*/ 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800" h="381000">
                    <a:moveTo>
                      <a:pt x="228600" y="0"/>
                    </a:moveTo>
                    <a:lnTo>
                      <a:pt x="76200" y="0"/>
                    </a:lnTo>
                    <a:lnTo>
                      <a:pt x="76200" y="228600"/>
                    </a:lnTo>
                    <a:lnTo>
                      <a:pt x="0" y="228600"/>
                    </a:lnTo>
                    <a:lnTo>
                      <a:pt x="152400" y="381000"/>
                    </a:lnTo>
                    <a:lnTo>
                      <a:pt x="304800" y="228600"/>
                    </a:lnTo>
                    <a:lnTo>
                      <a:pt x="228600" y="228600"/>
                    </a:lnTo>
                    <a:lnTo>
                      <a:pt x="228600" y="0"/>
                    </a:lnTo>
                    <a:close/>
                  </a:path>
                </a:pathLst>
              </a:custGeom>
              <a:solidFill>
                <a:srgbClr val="FF378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latin typeface="Bahnschrift SemiBold" panose="020B0502040204020203"/>
                </a:endParaRPr>
              </a:p>
            </p:txBody>
          </p:sp>
          <p:sp>
            <p:nvSpPr>
              <p:cNvPr id="17" name="object 13"/>
              <p:cNvSpPr>
                <a:spLocks/>
              </p:cNvSpPr>
              <p:nvPr/>
            </p:nvSpPr>
            <p:spPr bwMode="auto">
              <a:xfrm>
                <a:off x="4267200" y="3200399"/>
                <a:ext cx="304800" cy="381000"/>
              </a:xfrm>
              <a:custGeom>
                <a:avLst/>
                <a:gdLst>
                  <a:gd name="T0" fmla="*/ 76200 w 304800"/>
                  <a:gd name="T1" fmla="*/ 0 h 381000"/>
                  <a:gd name="T2" fmla="*/ 76200 w 304800"/>
                  <a:gd name="T3" fmla="*/ 228600 h 381000"/>
                  <a:gd name="T4" fmla="*/ 0 w 304800"/>
                  <a:gd name="T5" fmla="*/ 228600 h 381000"/>
                  <a:gd name="T6" fmla="*/ 152400 w 304800"/>
                  <a:gd name="T7" fmla="*/ 381000 h 381000"/>
                  <a:gd name="T8" fmla="*/ 304800 w 304800"/>
                  <a:gd name="T9" fmla="*/ 228600 h 381000"/>
                  <a:gd name="T10" fmla="*/ 228600 w 304800"/>
                  <a:gd name="T11" fmla="*/ 228600 h 381000"/>
                  <a:gd name="T12" fmla="*/ 228600 w 304800"/>
                  <a:gd name="T13" fmla="*/ 0 h 381000"/>
                  <a:gd name="T14" fmla="*/ 76200 w 304800"/>
                  <a:gd name="T15" fmla="*/ 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800" h="381000">
                    <a:moveTo>
                      <a:pt x="76200" y="0"/>
                    </a:moveTo>
                    <a:lnTo>
                      <a:pt x="76200" y="228600"/>
                    </a:lnTo>
                    <a:lnTo>
                      <a:pt x="0" y="228600"/>
                    </a:lnTo>
                    <a:lnTo>
                      <a:pt x="152400" y="381000"/>
                    </a:lnTo>
                    <a:lnTo>
                      <a:pt x="304800" y="228600"/>
                    </a:lnTo>
                    <a:lnTo>
                      <a:pt x="228600" y="228600"/>
                    </a:lnTo>
                    <a:lnTo>
                      <a:pt x="228600" y="0"/>
                    </a:lnTo>
                    <a:lnTo>
                      <a:pt x="76200" y="0"/>
                    </a:lnTo>
                    <a:close/>
                  </a:path>
                </a:pathLst>
              </a:custGeom>
              <a:noFill/>
              <a:ln w="25518">
                <a:solidFill>
                  <a:srgbClr val="BB256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Bahnschrift SemiBold" panose="020B0502040204020203"/>
                </a:endParaRPr>
              </a:p>
            </p:txBody>
          </p:sp>
        </p:grpSp>
        <p:grpSp>
          <p:nvGrpSpPr>
            <p:cNvPr id="18" name="object 14"/>
            <p:cNvGrpSpPr>
              <a:grpSpLocks/>
            </p:cNvGrpSpPr>
            <p:nvPr/>
          </p:nvGrpSpPr>
          <p:grpSpPr bwMode="auto">
            <a:xfrm>
              <a:off x="3926681" y="5076543"/>
              <a:ext cx="330200" cy="406400"/>
              <a:chOff x="4254441" y="4635441"/>
              <a:chExt cx="330835" cy="407034"/>
            </a:xfrm>
          </p:grpSpPr>
          <p:sp>
            <p:nvSpPr>
              <p:cNvPr id="19" name="object 15"/>
              <p:cNvSpPr>
                <a:spLocks/>
              </p:cNvSpPr>
              <p:nvPr/>
            </p:nvSpPr>
            <p:spPr bwMode="auto">
              <a:xfrm>
                <a:off x="4267200" y="4648200"/>
                <a:ext cx="304800" cy="381000"/>
              </a:xfrm>
              <a:custGeom>
                <a:avLst/>
                <a:gdLst>
                  <a:gd name="T0" fmla="*/ 228600 w 304800"/>
                  <a:gd name="T1" fmla="*/ 0 h 381000"/>
                  <a:gd name="T2" fmla="*/ 76200 w 304800"/>
                  <a:gd name="T3" fmla="*/ 0 h 381000"/>
                  <a:gd name="T4" fmla="*/ 76200 w 304800"/>
                  <a:gd name="T5" fmla="*/ 228600 h 381000"/>
                  <a:gd name="T6" fmla="*/ 0 w 304800"/>
                  <a:gd name="T7" fmla="*/ 228600 h 381000"/>
                  <a:gd name="T8" fmla="*/ 152400 w 304800"/>
                  <a:gd name="T9" fmla="*/ 381000 h 381000"/>
                  <a:gd name="T10" fmla="*/ 304800 w 304800"/>
                  <a:gd name="T11" fmla="*/ 228600 h 381000"/>
                  <a:gd name="T12" fmla="*/ 228600 w 304800"/>
                  <a:gd name="T13" fmla="*/ 228600 h 381000"/>
                  <a:gd name="T14" fmla="*/ 228600 w 304800"/>
                  <a:gd name="T15" fmla="*/ 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800" h="381000">
                    <a:moveTo>
                      <a:pt x="228600" y="0"/>
                    </a:moveTo>
                    <a:lnTo>
                      <a:pt x="76200" y="0"/>
                    </a:lnTo>
                    <a:lnTo>
                      <a:pt x="76200" y="228600"/>
                    </a:lnTo>
                    <a:lnTo>
                      <a:pt x="0" y="228600"/>
                    </a:lnTo>
                    <a:lnTo>
                      <a:pt x="152400" y="381000"/>
                    </a:lnTo>
                    <a:lnTo>
                      <a:pt x="304800" y="228600"/>
                    </a:lnTo>
                    <a:lnTo>
                      <a:pt x="228600" y="228600"/>
                    </a:lnTo>
                    <a:lnTo>
                      <a:pt x="228600" y="0"/>
                    </a:lnTo>
                    <a:close/>
                  </a:path>
                </a:pathLst>
              </a:custGeom>
              <a:solidFill>
                <a:srgbClr val="FF378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latin typeface="Bahnschrift SemiBold" panose="020B0502040204020203"/>
                </a:endParaRPr>
              </a:p>
            </p:txBody>
          </p:sp>
          <p:sp>
            <p:nvSpPr>
              <p:cNvPr id="20" name="object 16"/>
              <p:cNvSpPr>
                <a:spLocks/>
              </p:cNvSpPr>
              <p:nvPr/>
            </p:nvSpPr>
            <p:spPr bwMode="auto">
              <a:xfrm>
                <a:off x="4267200" y="4648200"/>
                <a:ext cx="304800" cy="381000"/>
              </a:xfrm>
              <a:custGeom>
                <a:avLst/>
                <a:gdLst>
                  <a:gd name="T0" fmla="*/ 76200 w 304800"/>
                  <a:gd name="T1" fmla="*/ 0 h 381000"/>
                  <a:gd name="T2" fmla="*/ 76200 w 304800"/>
                  <a:gd name="T3" fmla="*/ 228600 h 381000"/>
                  <a:gd name="T4" fmla="*/ 0 w 304800"/>
                  <a:gd name="T5" fmla="*/ 228600 h 381000"/>
                  <a:gd name="T6" fmla="*/ 152400 w 304800"/>
                  <a:gd name="T7" fmla="*/ 381000 h 381000"/>
                  <a:gd name="T8" fmla="*/ 304800 w 304800"/>
                  <a:gd name="T9" fmla="*/ 228600 h 381000"/>
                  <a:gd name="T10" fmla="*/ 228600 w 304800"/>
                  <a:gd name="T11" fmla="*/ 228600 h 381000"/>
                  <a:gd name="T12" fmla="*/ 228600 w 304800"/>
                  <a:gd name="T13" fmla="*/ 0 h 381000"/>
                  <a:gd name="T14" fmla="*/ 76200 w 304800"/>
                  <a:gd name="T15" fmla="*/ 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800" h="381000">
                    <a:moveTo>
                      <a:pt x="76200" y="0"/>
                    </a:moveTo>
                    <a:lnTo>
                      <a:pt x="76200" y="228600"/>
                    </a:lnTo>
                    <a:lnTo>
                      <a:pt x="0" y="228600"/>
                    </a:lnTo>
                    <a:lnTo>
                      <a:pt x="152400" y="381000"/>
                    </a:lnTo>
                    <a:lnTo>
                      <a:pt x="304800" y="228600"/>
                    </a:lnTo>
                    <a:lnTo>
                      <a:pt x="228600" y="228600"/>
                    </a:lnTo>
                    <a:lnTo>
                      <a:pt x="228600" y="0"/>
                    </a:lnTo>
                    <a:lnTo>
                      <a:pt x="76200" y="0"/>
                    </a:lnTo>
                    <a:close/>
                  </a:path>
                </a:pathLst>
              </a:custGeom>
              <a:noFill/>
              <a:ln w="25518">
                <a:solidFill>
                  <a:srgbClr val="BB256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Bahnschrift SemiBold" panose="020B0502040204020203"/>
                </a:endParaRPr>
              </a:p>
            </p:txBody>
          </p:sp>
        </p:grpSp>
      </p:grpSp>
      <p:grpSp>
        <p:nvGrpSpPr>
          <p:cNvPr id="3" name="Group 2">
            <a:extLst>
              <a:ext uri="{FF2B5EF4-FFF2-40B4-BE49-F238E27FC236}">
                <a16:creationId xmlns:a16="http://schemas.microsoft.com/office/drawing/2014/main" id="{753ED7D7-FDD6-4FF2-9F90-EF7A1B535D9E}"/>
              </a:ext>
            </a:extLst>
          </p:cNvPr>
          <p:cNvGrpSpPr/>
          <p:nvPr/>
        </p:nvGrpSpPr>
        <p:grpSpPr>
          <a:xfrm>
            <a:off x="2460506" y="5625183"/>
            <a:ext cx="3261518" cy="809071"/>
            <a:chOff x="1873251" y="5482943"/>
            <a:chExt cx="3261518" cy="809071"/>
          </a:xfrm>
        </p:grpSpPr>
        <p:sp>
          <p:nvSpPr>
            <p:cNvPr id="13" name="object 9"/>
            <p:cNvSpPr txBox="1"/>
            <p:nvPr/>
          </p:nvSpPr>
          <p:spPr>
            <a:xfrm>
              <a:off x="4390231" y="5690906"/>
              <a:ext cx="744538" cy="330200"/>
            </a:xfrm>
            <a:prstGeom prst="rect">
              <a:avLst/>
            </a:prstGeom>
          </p:spPr>
          <p:txBody>
            <a:bodyPr lIns="0" tIns="12700" rIns="0" bIns="0">
              <a:spAutoFit/>
            </a:bodyPr>
            <a:lstStyle/>
            <a:p>
              <a:pPr marL="12700" eaLnBrk="1" hangingPunct="1">
                <a:spcBef>
                  <a:spcPts val="100"/>
                </a:spcBef>
                <a:defRPr/>
              </a:pPr>
              <a:r>
                <a:rPr sz="2000" spc="-425" dirty="0">
                  <a:latin typeface="Bahnschrift SemiBold" panose="020B0502040204020203"/>
                  <a:cs typeface="Verdana"/>
                </a:rPr>
                <a:t>=</a:t>
              </a:r>
              <a:r>
                <a:rPr sz="2000" spc="-155" dirty="0">
                  <a:latin typeface="Bahnschrift SemiBold" panose="020B0502040204020203"/>
                  <a:cs typeface="Verdana"/>
                </a:rPr>
                <a:t> </a:t>
              </a:r>
              <a:r>
                <a:rPr sz="2000" spc="-160" dirty="0">
                  <a:latin typeface="Bahnschrift SemiBold" panose="020B0502040204020203"/>
                  <a:cs typeface="Verdana"/>
                </a:rPr>
                <a:t>0</a:t>
              </a:r>
              <a:r>
                <a:rPr sz="2000" spc="-130" dirty="0">
                  <a:latin typeface="Bahnschrift SemiBold" panose="020B0502040204020203"/>
                  <a:cs typeface="Verdana"/>
                </a:rPr>
                <a:t>.</a:t>
              </a:r>
              <a:r>
                <a:rPr sz="2000" spc="-210" dirty="0">
                  <a:latin typeface="Bahnschrift SemiBold" panose="020B0502040204020203"/>
                  <a:cs typeface="Verdana"/>
                </a:rPr>
                <a:t>2</a:t>
              </a:r>
              <a:r>
                <a:rPr sz="2000" spc="-165" dirty="0">
                  <a:latin typeface="Bahnschrift SemiBold" panose="020B0502040204020203"/>
                  <a:cs typeface="Verdana"/>
                </a:rPr>
                <a:t>8</a:t>
              </a:r>
              <a:endParaRPr sz="2000" dirty="0">
                <a:latin typeface="Bahnschrift SemiBold" panose="020B0502040204020203"/>
                <a:cs typeface="Verdana"/>
              </a:endParaRPr>
            </a:p>
          </p:txBody>
        </p:sp>
        <p:grpSp>
          <p:nvGrpSpPr>
            <p:cNvPr id="2" name="Group 1">
              <a:extLst>
                <a:ext uri="{FF2B5EF4-FFF2-40B4-BE49-F238E27FC236}">
                  <a16:creationId xmlns:a16="http://schemas.microsoft.com/office/drawing/2014/main" id="{E09C9397-708B-4E42-96B8-DF2243EFB1B5}"/>
                </a:ext>
              </a:extLst>
            </p:cNvPr>
            <p:cNvGrpSpPr/>
            <p:nvPr/>
          </p:nvGrpSpPr>
          <p:grpSpPr>
            <a:xfrm>
              <a:off x="1873251" y="5482943"/>
              <a:ext cx="2383630" cy="809071"/>
              <a:chOff x="1873251" y="5482943"/>
              <a:chExt cx="2383630" cy="809071"/>
            </a:xfrm>
          </p:grpSpPr>
          <p:sp>
            <p:nvSpPr>
              <p:cNvPr id="10" name="object 6"/>
              <p:cNvSpPr txBox="1"/>
              <p:nvPr/>
            </p:nvSpPr>
            <p:spPr>
              <a:xfrm>
                <a:off x="1873251" y="5671069"/>
                <a:ext cx="1096962" cy="330200"/>
              </a:xfrm>
              <a:prstGeom prst="rect">
                <a:avLst/>
              </a:prstGeom>
            </p:spPr>
            <p:txBody>
              <a:bodyPr lIns="0" tIns="12700" rIns="0" bIns="0">
                <a:spAutoFit/>
              </a:bodyPr>
              <a:lstStyle/>
              <a:p>
                <a:pPr marL="12700" eaLnBrk="1" hangingPunct="1">
                  <a:spcBef>
                    <a:spcPts val="100"/>
                  </a:spcBef>
                  <a:defRPr/>
                </a:pPr>
                <a:r>
                  <a:rPr sz="2000" spc="-25" dirty="0">
                    <a:latin typeface="Bahnschrift SemiBold" panose="020B0502040204020203"/>
                    <a:cs typeface="Verdana"/>
                  </a:rPr>
                  <a:t>P</a:t>
                </a:r>
                <a:r>
                  <a:rPr sz="2000" spc="-150" dirty="0">
                    <a:latin typeface="Bahnschrift SemiBold" panose="020B0502040204020203"/>
                    <a:cs typeface="Verdana"/>
                  </a:rPr>
                  <a:t> </a:t>
                </a:r>
                <a:r>
                  <a:rPr sz="2000" dirty="0">
                    <a:latin typeface="Bahnschrift SemiBold" panose="020B0502040204020203"/>
                    <a:cs typeface="Verdana"/>
                  </a:rPr>
                  <a:t>(C</a:t>
                </a:r>
                <a:r>
                  <a:rPr sz="2000" spc="15" dirty="0">
                    <a:latin typeface="Bahnschrift SemiBold" panose="020B0502040204020203"/>
                    <a:cs typeface="Verdana"/>
                  </a:rPr>
                  <a:t>/</a:t>
                </a:r>
                <a:r>
                  <a:rPr sz="2000" spc="120" dirty="0">
                    <a:latin typeface="Bahnschrift SemiBold" panose="020B0502040204020203"/>
                    <a:cs typeface="Verdana"/>
                  </a:rPr>
                  <a:t>A</a:t>
                </a:r>
                <a:r>
                  <a:rPr sz="2000" spc="-305" dirty="0">
                    <a:latin typeface="Bahnschrift SemiBold" panose="020B0502040204020203"/>
                    <a:cs typeface="Verdana"/>
                  </a:rPr>
                  <a:t>)</a:t>
                </a:r>
                <a:r>
                  <a:rPr lang="en-US" sz="2000" spc="-305" dirty="0">
                    <a:latin typeface="Bahnschrift SemiBold" panose="020B0502040204020203"/>
                    <a:cs typeface="Verdana"/>
                  </a:rPr>
                  <a:t>   </a:t>
                </a:r>
                <a:r>
                  <a:rPr sz="2000" spc="-305" dirty="0">
                    <a:latin typeface="Bahnschrift SemiBold" panose="020B0502040204020203"/>
                    <a:cs typeface="Verdana"/>
                  </a:rPr>
                  <a:t>=</a:t>
                </a:r>
                <a:endParaRPr sz="2000" dirty="0">
                  <a:latin typeface="Bahnschrift SemiBold" panose="020B0502040204020203"/>
                  <a:cs typeface="Verdana"/>
                </a:endParaRPr>
              </a:p>
            </p:txBody>
          </p:sp>
          <p:sp>
            <p:nvSpPr>
              <p:cNvPr id="11" name="object 7"/>
              <p:cNvSpPr txBox="1"/>
              <p:nvPr/>
            </p:nvSpPr>
            <p:spPr>
              <a:xfrm>
                <a:off x="2959893" y="5482943"/>
                <a:ext cx="1175227" cy="330200"/>
              </a:xfrm>
              <a:prstGeom prst="rect">
                <a:avLst/>
              </a:prstGeom>
            </p:spPr>
            <p:txBody>
              <a:bodyPr wrap="square" lIns="0" tIns="12700" rIns="0" bIns="0">
                <a:spAutoFit/>
              </a:bodyPr>
              <a:lstStyle/>
              <a:p>
                <a:pPr marL="12700" algn="ctr" eaLnBrk="1" hangingPunct="1">
                  <a:spcBef>
                    <a:spcPts val="100"/>
                  </a:spcBef>
                  <a:defRPr/>
                </a:pPr>
                <a:r>
                  <a:rPr sz="2000" spc="-160" dirty="0">
                    <a:latin typeface="Bahnschrift SemiBold" panose="020B0502040204020203"/>
                    <a:cs typeface="Verdana"/>
                  </a:rPr>
                  <a:t>1</a:t>
                </a:r>
                <a:r>
                  <a:rPr sz="2000" spc="-170" dirty="0">
                    <a:latin typeface="Bahnschrift SemiBold" panose="020B0502040204020203"/>
                    <a:cs typeface="Verdana"/>
                  </a:rPr>
                  <a:t>2</a:t>
                </a:r>
                <a:r>
                  <a:rPr sz="2000" spc="-155" dirty="0">
                    <a:latin typeface="Bahnschrift SemiBold" panose="020B0502040204020203"/>
                    <a:cs typeface="Verdana"/>
                  </a:rPr>
                  <a:t>3</a:t>
                </a:r>
                <a:r>
                  <a:rPr sz="2000" spc="-130" dirty="0">
                    <a:latin typeface="Bahnschrift SemiBold" panose="020B0502040204020203"/>
                    <a:cs typeface="Verdana"/>
                  </a:rPr>
                  <a:t>,</a:t>
                </a:r>
                <a:r>
                  <a:rPr sz="2000" spc="-210" dirty="0">
                    <a:latin typeface="Bahnschrift SemiBold" panose="020B0502040204020203"/>
                    <a:cs typeface="Verdana"/>
                  </a:rPr>
                  <a:t>8</a:t>
                </a:r>
                <a:r>
                  <a:rPr sz="2000" spc="-170" dirty="0">
                    <a:latin typeface="Bahnschrift SemiBold" panose="020B0502040204020203"/>
                    <a:cs typeface="Verdana"/>
                  </a:rPr>
                  <a:t>00</a:t>
                </a:r>
                <a:endParaRPr sz="2000" dirty="0">
                  <a:latin typeface="Bahnschrift SemiBold" panose="020B0502040204020203"/>
                  <a:cs typeface="Verdana"/>
                </a:endParaRPr>
              </a:p>
            </p:txBody>
          </p:sp>
          <p:sp>
            <p:nvSpPr>
              <p:cNvPr id="12" name="object 8"/>
              <p:cNvSpPr txBox="1"/>
              <p:nvPr/>
            </p:nvSpPr>
            <p:spPr>
              <a:xfrm>
                <a:off x="2970213" y="5961814"/>
                <a:ext cx="1164908" cy="330200"/>
              </a:xfrm>
              <a:prstGeom prst="rect">
                <a:avLst/>
              </a:prstGeom>
            </p:spPr>
            <p:txBody>
              <a:bodyPr wrap="square" lIns="0" tIns="12700" rIns="0" bIns="0">
                <a:spAutoFit/>
              </a:bodyPr>
              <a:lstStyle/>
              <a:p>
                <a:pPr marL="12700" algn="ctr" eaLnBrk="1" hangingPunct="1">
                  <a:spcBef>
                    <a:spcPts val="100"/>
                  </a:spcBef>
                  <a:defRPr/>
                </a:pPr>
                <a:r>
                  <a:rPr sz="2000" spc="-155" dirty="0">
                    <a:latin typeface="Bahnschrift SemiBold" panose="020B0502040204020203"/>
                    <a:cs typeface="Verdana"/>
                  </a:rPr>
                  <a:t>4</a:t>
                </a:r>
                <a:r>
                  <a:rPr sz="2000" spc="-170" dirty="0">
                    <a:latin typeface="Bahnschrift SemiBold" panose="020B0502040204020203"/>
                    <a:cs typeface="Verdana"/>
                  </a:rPr>
                  <a:t>3</a:t>
                </a:r>
                <a:r>
                  <a:rPr sz="2000" spc="-155" dirty="0">
                    <a:latin typeface="Bahnschrift SemiBold" panose="020B0502040204020203"/>
                    <a:cs typeface="Verdana"/>
                  </a:rPr>
                  <a:t>8</a:t>
                </a:r>
                <a:r>
                  <a:rPr sz="2000" spc="-130" dirty="0">
                    <a:latin typeface="Bahnschrift SemiBold" panose="020B0502040204020203"/>
                    <a:cs typeface="Verdana"/>
                  </a:rPr>
                  <a:t>,</a:t>
                </a:r>
                <a:r>
                  <a:rPr sz="2000" spc="-210" dirty="0">
                    <a:latin typeface="Bahnschrift SemiBold" panose="020B0502040204020203"/>
                    <a:cs typeface="Verdana"/>
                  </a:rPr>
                  <a:t>0</a:t>
                </a:r>
                <a:r>
                  <a:rPr sz="2000" spc="-170" dirty="0">
                    <a:latin typeface="Bahnschrift SemiBold" panose="020B0502040204020203"/>
                    <a:cs typeface="Verdana"/>
                  </a:rPr>
                  <a:t>00</a:t>
                </a:r>
                <a:endParaRPr sz="2000" dirty="0">
                  <a:latin typeface="Bahnschrift SemiBold" panose="020B0502040204020203"/>
                  <a:cs typeface="Verdana"/>
                </a:endParaRPr>
              </a:p>
            </p:txBody>
          </p:sp>
          <p:sp>
            <p:nvSpPr>
              <p:cNvPr id="21" name="object 17"/>
              <p:cNvSpPr>
                <a:spLocks/>
              </p:cNvSpPr>
              <p:nvPr/>
            </p:nvSpPr>
            <p:spPr bwMode="auto">
              <a:xfrm>
                <a:off x="2885281" y="5856006"/>
                <a:ext cx="1371600" cy="1587"/>
              </a:xfrm>
              <a:custGeom>
                <a:avLst/>
                <a:gdLst>
                  <a:gd name="T0" fmla="*/ 0 w 1371600"/>
                  <a:gd name="T1" fmla="*/ 0 h 1270"/>
                  <a:gd name="T2" fmla="*/ 1371600 w 1371600"/>
                  <a:gd name="T3" fmla="*/ 2478 h 1270"/>
                  <a:gd name="T4" fmla="*/ 0 60000 65536"/>
                  <a:gd name="T5" fmla="*/ 0 60000 65536"/>
                </a:gdLst>
                <a:ahLst/>
                <a:cxnLst>
                  <a:cxn ang="T4">
                    <a:pos x="T0" y="T1"/>
                  </a:cxn>
                  <a:cxn ang="T5">
                    <a:pos x="T2" y="T3"/>
                  </a:cxn>
                </a:cxnLst>
                <a:rect l="0" t="0" r="r" b="b"/>
                <a:pathLst>
                  <a:path w="1371600" h="1270">
                    <a:moveTo>
                      <a:pt x="0" y="0"/>
                    </a:moveTo>
                    <a:lnTo>
                      <a:pt x="1371600" y="1269"/>
                    </a:lnTo>
                  </a:path>
                </a:pathLst>
              </a:custGeom>
              <a:noFill/>
              <a:ln w="9344">
                <a:solidFill>
                  <a:srgbClr val="FF238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Bahnschrift SemiBold" panose="020B0502040204020203"/>
                </a:endParaRPr>
              </a:p>
            </p:txBody>
          </p:sp>
        </p:grpSp>
      </p:grpSp>
      <p:sp>
        <p:nvSpPr>
          <p:cNvPr id="22" name="Title 21"/>
          <p:cNvSpPr>
            <a:spLocks noGrp="1"/>
          </p:cNvSpPr>
          <p:nvPr>
            <p:ph type="title"/>
          </p:nvPr>
        </p:nvSpPr>
        <p:spPr/>
        <p:txBody>
          <a:bodyPr/>
          <a:lstStyle/>
          <a:p>
            <a:r>
              <a:rPr lang="en-US" dirty="0">
                <a:latin typeface="Bahnschrift SemiBold" panose="020B0502040204020203"/>
              </a:rPr>
              <a:t>Solution </a:t>
            </a:r>
          </a:p>
        </p:txBody>
      </p:sp>
      <p:pic>
        <p:nvPicPr>
          <p:cNvPr id="2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1" y="70961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089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37323"/>
            <a:ext cx="8673558" cy="5004884"/>
          </a:xfrm>
        </p:spPr>
        <p:txBody>
          <a:bodyPr>
            <a:normAutofit/>
          </a:bodyPr>
          <a:lstStyle/>
          <a:p>
            <a:pPr marL="0" indent="0" algn="just">
              <a:buNone/>
            </a:pPr>
            <a:r>
              <a:rPr lang="en-US" altLang="en-US" dirty="0"/>
              <a:t>The probability that a smoking-related  death will be caused by lung cancer is  28%.</a:t>
            </a:r>
            <a:endParaRPr lang="en-US" dirty="0"/>
          </a:p>
        </p:txBody>
      </p:sp>
      <p:sp>
        <p:nvSpPr>
          <p:cNvPr id="3" name="Title 2"/>
          <p:cNvSpPr>
            <a:spLocks noGrp="1"/>
          </p:cNvSpPr>
          <p:nvPr>
            <p:ph type="title"/>
          </p:nvPr>
        </p:nvSpPr>
        <p:spPr/>
        <p:txBody>
          <a:bodyPr/>
          <a:lstStyle/>
          <a:p>
            <a:r>
              <a:rPr lang="en-US" dirty="0"/>
              <a:t>Conclusion </a:t>
            </a:r>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341"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2679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24945"/>
            <a:ext cx="8561798" cy="5004884"/>
          </a:xfrm>
        </p:spPr>
        <p:txBody>
          <a:bodyPr>
            <a:noAutofit/>
          </a:bodyPr>
          <a:lstStyle/>
          <a:p>
            <a:pPr algn="just">
              <a:lnSpc>
                <a:spcPct val="170000"/>
              </a:lnSpc>
              <a:defRPr/>
            </a:pPr>
            <a:r>
              <a:rPr lang="en-US" dirty="0"/>
              <a:t>Two events, E and F ,are said to be </a:t>
            </a:r>
            <a:r>
              <a:rPr lang="en-US" dirty="0">
                <a:solidFill>
                  <a:srgbClr val="FF0000"/>
                </a:solidFill>
              </a:rPr>
              <a:t>independent.</a:t>
            </a:r>
          </a:p>
          <a:p>
            <a:pPr algn="just">
              <a:lnSpc>
                <a:spcPct val="170000"/>
              </a:lnSpc>
              <a:defRPr/>
            </a:pPr>
            <a:r>
              <a:rPr lang="en-US" dirty="0"/>
              <a:t> if and only if P(E </a:t>
            </a:r>
            <a:r>
              <a:rPr lang="en-US" dirty="0">
                <a:cs typeface="Arial" panose="020B0604020202020204" pitchFamily="34" charset="0"/>
              </a:rPr>
              <a:t>∩ F)=P(E)P(F).</a:t>
            </a:r>
          </a:p>
          <a:p>
            <a:pPr algn="just">
              <a:lnSpc>
                <a:spcPct val="170000"/>
              </a:lnSpc>
              <a:defRPr/>
            </a:pPr>
            <a:r>
              <a:rPr lang="en-US" dirty="0">
                <a:cs typeface="Arial" panose="020B0604020202020204" pitchFamily="34" charset="0"/>
              </a:rPr>
              <a:t>If the above condition is not satisfactory, then we say the two events E and F are dependent.</a:t>
            </a:r>
          </a:p>
        </p:txBody>
      </p:sp>
      <p:sp>
        <p:nvSpPr>
          <p:cNvPr id="3" name="Title 2"/>
          <p:cNvSpPr>
            <a:spLocks noGrp="1"/>
          </p:cNvSpPr>
          <p:nvPr>
            <p:ph type="title"/>
          </p:nvPr>
        </p:nvSpPr>
        <p:spPr/>
        <p:txBody>
          <a:bodyPr/>
          <a:lstStyle/>
          <a:p>
            <a:r>
              <a:rPr lang="en-US" altLang="en-US" dirty="0"/>
              <a:t>Independence of events</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6261" y="52673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1339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24945"/>
            <a:ext cx="8561798" cy="5004884"/>
          </a:xfrm>
        </p:spPr>
        <p:txBody>
          <a:bodyPr>
            <a:noAutofit/>
          </a:bodyPr>
          <a:lstStyle/>
          <a:p>
            <a:pPr algn="just">
              <a:lnSpc>
                <a:spcPct val="170000"/>
              </a:lnSpc>
              <a:defRPr/>
            </a:pPr>
            <a:r>
              <a:rPr lang="en-US" dirty="0">
                <a:cs typeface="Arial" panose="020B0604020202020204" pitchFamily="34" charset="0"/>
              </a:rPr>
              <a:t>When we say two events are independent, we are saying that if event E has occurred, this will not affect the probability of event F.</a:t>
            </a:r>
          </a:p>
          <a:p>
            <a:pPr algn="just">
              <a:lnSpc>
                <a:spcPct val="170000"/>
              </a:lnSpc>
              <a:defRPr/>
            </a:pPr>
            <a:r>
              <a:rPr lang="en-US" dirty="0">
                <a:cs typeface="Arial" panose="020B0604020202020204" pitchFamily="34" charset="0"/>
              </a:rPr>
              <a:t>INDEPENDENT EVENTS: The occurrence of one event does not effect the probability of the other.</a:t>
            </a:r>
          </a:p>
        </p:txBody>
      </p:sp>
      <p:sp>
        <p:nvSpPr>
          <p:cNvPr id="3" name="Title 2"/>
          <p:cNvSpPr>
            <a:spLocks noGrp="1"/>
          </p:cNvSpPr>
          <p:nvPr>
            <p:ph type="title"/>
          </p:nvPr>
        </p:nvSpPr>
        <p:spPr/>
        <p:txBody>
          <a:bodyPr/>
          <a:lstStyle/>
          <a:p>
            <a:r>
              <a:rPr lang="en-US" altLang="en-US" dirty="0"/>
              <a:t>Independence of events</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6261" y="52673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3764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1581" y="1478280"/>
            <a:ext cx="8500838" cy="5154749"/>
          </a:xfrm>
        </p:spPr>
        <p:txBody>
          <a:bodyPr>
            <a:normAutofit/>
          </a:bodyPr>
          <a:lstStyle/>
          <a:p>
            <a:pPr marL="0" indent="0" algn="just">
              <a:buNone/>
            </a:pPr>
            <a:r>
              <a:rPr lang="en-US" altLang="en-US" dirty="0"/>
              <a:t>Two events are independent if the probability of the outcome of one event does not influence the probability of the outcome of another event. For this reason, the conditional probability of two independent events A and B is:</a:t>
            </a:r>
          </a:p>
          <a:p>
            <a:pPr marL="0" indent="0" algn="ctr">
              <a:buNone/>
            </a:pPr>
            <a:r>
              <a:rPr lang="en-US" altLang="en-US" dirty="0">
                <a:solidFill>
                  <a:srgbClr val="FF0000"/>
                </a:solidFill>
              </a:rPr>
              <a:t>P(A|B) = P(A)</a:t>
            </a:r>
          </a:p>
          <a:p>
            <a:pPr marL="0" indent="0" algn="ctr">
              <a:buNone/>
            </a:pPr>
            <a:r>
              <a:rPr lang="en-US" altLang="en-US" dirty="0">
                <a:solidFill>
                  <a:srgbClr val="FF0000"/>
                </a:solidFill>
              </a:rPr>
              <a:t>P(B|A) = P(B)</a:t>
            </a:r>
          </a:p>
          <a:p>
            <a:pPr marL="0" indent="0" algn="just">
              <a:buNone/>
            </a:pPr>
            <a:endParaRPr lang="en-US" altLang="en-US" dirty="0"/>
          </a:p>
          <a:p>
            <a:pPr marL="0" indent="0" algn="just">
              <a:buNone/>
            </a:pPr>
            <a:endParaRPr lang="en-US" dirty="0"/>
          </a:p>
        </p:txBody>
      </p:sp>
      <p:sp>
        <p:nvSpPr>
          <p:cNvPr id="3" name="Title 2"/>
          <p:cNvSpPr>
            <a:spLocks noGrp="1"/>
          </p:cNvSpPr>
          <p:nvPr>
            <p:ph type="title"/>
          </p:nvPr>
        </p:nvSpPr>
        <p:spPr/>
        <p:txBody>
          <a:bodyPr/>
          <a:lstStyle/>
          <a:p>
            <a:r>
              <a:rPr lang="en-US" altLang="en-US" b="1" dirty="0"/>
              <a:t>Conditional Probability for Independent Events</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1" y="70961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3709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5">
            <a:alpha val="32000"/>
          </a:srgb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515349" cy="1325563"/>
          </a:xfrm>
        </p:spPr>
        <p:txBody>
          <a:bodyPr/>
          <a:lstStyle/>
          <a:p>
            <a:r>
              <a:rPr lang="en-US" dirty="0"/>
              <a:t>   Recap-Formula </a:t>
            </a:r>
          </a:p>
        </p:txBody>
      </p:sp>
      <p:pic>
        <p:nvPicPr>
          <p:cNvPr id="4" name="Picture 2" descr="Conditional Probability (video lessons, examples and solution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777" t="7452" r="5516" b="6331"/>
          <a:stretch/>
        </p:blipFill>
        <p:spPr bwMode="auto">
          <a:xfrm>
            <a:off x="838200" y="1868489"/>
            <a:ext cx="7406640" cy="447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teachers_notes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2108" y="518160"/>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942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60505"/>
            <a:ext cx="8531318" cy="5004884"/>
          </a:xfrm>
        </p:spPr>
        <p:txBody>
          <a:bodyPr>
            <a:noAutofit/>
          </a:bodyPr>
          <a:lstStyle/>
          <a:p>
            <a:pPr algn="just"/>
            <a:r>
              <a:rPr lang="en-US" altLang="en-US" dirty="0"/>
              <a:t>In a group of 100 sports car buyers, 40 bought alarm systems, 30 purchased bucket seats, and 20 purchased an alarm system and bucket seats. If a car buyer chosen at random bought an alarm system, what is the probability they also bought bucket seats?</a:t>
            </a:r>
          </a:p>
        </p:txBody>
      </p:sp>
      <p:sp>
        <p:nvSpPr>
          <p:cNvPr id="3" name="Title 2"/>
          <p:cNvSpPr>
            <a:spLocks noGrp="1"/>
          </p:cNvSpPr>
          <p:nvPr>
            <p:ph type="title"/>
          </p:nvPr>
        </p:nvSpPr>
        <p:spPr/>
        <p:txBody>
          <a:bodyPr/>
          <a:lstStyle/>
          <a:p>
            <a:r>
              <a:rPr lang="en-US" altLang="en-US" dirty="0"/>
              <a:t>Example-Conditional Probability</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5621" y="392611"/>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9622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60505"/>
            <a:ext cx="8531318" cy="5004884"/>
          </a:xfrm>
        </p:spPr>
        <p:txBody>
          <a:bodyPr>
            <a:noAutofit/>
          </a:bodyPr>
          <a:lstStyle/>
          <a:p>
            <a:pPr algn="just"/>
            <a:r>
              <a:rPr lang="en-US" altLang="en-US" sz="2600" dirty="0"/>
              <a:t>Step 1: Figure out P(A). It’s given in the question as 40%, or 0.4.</a:t>
            </a:r>
          </a:p>
          <a:p>
            <a:pPr algn="just"/>
            <a:r>
              <a:rPr lang="en-US" altLang="en-US" sz="2600" dirty="0"/>
              <a:t>Step 2: Figure out P(A∩B). This is the </a:t>
            </a:r>
            <a:r>
              <a:rPr lang="en-US" altLang="en-US" sz="2600" dirty="0">
                <a:solidFill>
                  <a:srgbClr val="FF0000"/>
                </a:solidFill>
              </a:rPr>
              <a:t>intersection</a:t>
            </a:r>
            <a:r>
              <a:rPr lang="en-US" altLang="en-US" sz="2600" dirty="0"/>
              <a:t> of A and B: both happening together. It’s given in the question 20 out of 100 buyers, or 0.2.</a:t>
            </a:r>
          </a:p>
          <a:p>
            <a:pPr algn="just"/>
            <a:r>
              <a:rPr lang="en-US" altLang="en-US" sz="2600" dirty="0"/>
              <a:t>Step 3: Insert your answers into the formula:</a:t>
            </a:r>
            <a:br>
              <a:rPr lang="en-US" altLang="en-US" sz="2600" dirty="0"/>
            </a:br>
            <a:r>
              <a:rPr lang="en-US" altLang="en-US" sz="2600" dirty="0"/>
              <a:t>P(B|A) = P(A∩B) / P(A) = 0.2 / 0.4 = 0.5.</a:t>
            </a:r>
          </a:p>
        </p:txBody>
      </p:sp>
      <p:sp>
        <p:nvSpPr>
          <p:cNvPr id="3" name="Title 2"/>
          <p:cNvSpPr>
            <a:spLocks noGrp="1"/>
          </p:cNvSpPr>
          <p:nvPr>
            <p:ph type="title"/>
          </p:nvPr>
        </p:nvSpPr>
        <p:spPr/>
        <p:txBody>
          <a:bodyPr/>
          <a:lstStyle/>
          <a:p>
            <a:r>
              <a:rPr lang="en-US" altLang="en-US" dirty="0"/>
              <a:t>Example-Conditional Probability</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617"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907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1" y="1425461"/>
            <a:ext cx="8572173" cy="5004884"/>
          </a:xfrm>
        </p:spPr>
        <p:txBody>
          <a:bodyPr>
            <a:noAutofit/>
          </a:bodyPr>
          <a:lstStyle/>
          <a:p>
            <a:pPr algn="just"/>
            <a:r>
              <a:rPr lang="en-US" dirty="0"/>
              <a:t>The branch of mathematics deals with the formal properties of sets as units and the expression of other branches of mathematics in terms of sets.</a:t>
            </a:r>
          </a:p>
          <a:p>
            <a:pPr algn="just"/>
            <a:r>
              <a:rPr lang="en-US" dirty="0">
                <a:solidFill>
                  <a:srgbClr val="FF0000"/>
                </a:solidFill>
              </a:rPr>
              <a:t>Set theory </a:t>
            </a:r>
            <a:r>
              <a:rPr lang="en-US" dirty="0"/>
              <a:t>is </a:t>
            </a:r>
            <a:r>
              <a:rPr lang="en-US" dirty="0">
                <a:solidFill>
                  <a:srgbClr val="FF0000"/>
                </a:solidFill>
              </a:rPr>
              <a:t>important </a:t>
            </a:r>
            <a:r>
              <a:rPr lang="en-US" dirty="0"/>
              <a:t>mainly because it serves as a foundation for the rest of mathematics--it provides the axioms from which the rest of mathematics is built up.</a:t>
            </a:r>
          </a:p>
        </p:txBody>
      </p:sp>
      <p:sp>
        <p:nvSpPr>
          <p:cNvPr id="3" name="Title 2"/>
          <p:cNvSpPr>
            <a:spLocks noGrp="1"/>
          </p:cNvSpPr>
          <p:nvPr>
            <p:ph type="title"/>
          </p:nvPr>
        </p:nvSpPr>
        <p:spPr/>
        <p:txBody>
          <a:bodyPr>
            <a:normAutofit/>
          </a:bodyPr>
          <a:lstStyle/>
          <a:p>
            <a:r>
              <a:rPr lang="en-US" dirty="0"/>
              <a:t>Set Theory and Its Importance </a:t>
            </a:r>
          </a:p>
        </p:txBody>
      </p:sp>
      <p:pic>
        <p:nvPicPr>
          <p:cNvPr id="4" name="Picture 28" descr="teachers_notes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4821" y="56737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4958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191" y="1425461"/>
            <a:ext cx="8667344" cy="5004884"/>
          </a:xfrm>
        </p:spPr>
        <p:txBody>
          <a:bodyPr>
            <a:noAutofit/>
          </a:bodyPr>
          <a:lstStyle/>
          <a:p>
            <a:pPr algn="just"/>
            <a:r>
              <a:rPr lang="en-US" dirty="0">
                <a:solidFill>
                  <a:srgbClr val="FF0000"/>
                </a:solidFill>
              </a:rPr>
              <a:t>Set theory </a:t>
            </a:r>
            <a:r>
              <a:rPr lang="en-US" dirty="0"/>
              <a:t>can assist in planning and operations. Every element of </a:t>
            </a:r>
            <a:r>
              <a:rPr lang="en-US" dirty="0">
                <a:solidFill>
                  <a:srgbClr val="FF0000"/>
                </a:solidFill>
              </a:rPr>
              <a:t>business </a:t>
            </a:r>
            <a:r>
              <a:rPr lang="en-US" dirty="0"/>
              <a:t>can be grouped into at least one </a:t>
            </a:r>
            <a:r>
              <a:rPr lang="en-US" dirty="0">
                <a:solidFill>
                  <a:srgbClr val="FF0000"/>
                </a:solidFill>
              </a:rPr>
              <a:t>set</a:t>
            </a:r>
            <a:r>
              <a:rPr lang="en-US" b="1" dirty="0"/>
              <a:t>,</a:t>
            </a:r>
            <a:r>
              <a:rPr lang="en-US" dirty="0"/>
              <a:t> such as accounting, management, operations, production and sales.</a:t>
            </a:r>
          </a:p>
          <a:p>
            <a:pPr algn="just"/>
            <a:r>
              <a:rPr lang="en-US" dirty="0">
                <a:solidFill>
                  <a:srgbClr val="FF0000"/>
                </a:solidFill>
              </a:rPr>
              <a:t>Applications of set theory </a:t>
            </a:r>
            <a:r>
              <a:rPr lang="en-US" dirty="0"/>
              <a:t>are most commonly utilized in science and mathematics fields like biology, chemistry and physics as well as in computer and electrical engineering.</a:t>
            </a:r>
          </a:p>
        </p:txBody>
      </p:sp>
      <p:sp>
        <p:nvSpPr>
          <p:cNvPr id="3" name="Title 2"/>
          <p:cNvSpPr>
            <a:spLocks noGrp="1"/>
          </p:cNvSpPr>
          <p:nvPr>
            <p:ph type="title"/>
          </p:nvPr>
        </p:nvSpPr>
        <p:spPr/>
        <p:txBody>
          <a:bodyPr>
            <a:normAutofit/>
          </a:bodyPr>
          <a:lstStyle/>
          <a:p>
            <a:r>
              <a:rPr lang="en-US" dirty="0"/>
              <a:t>Set Theory and Its Importance</a:t>
            </a:r>
          </a:p>
        </p:txBody>
      </p:sp>
      <p:pic>
        <p:nvPicPr>
          <p:cNvPr id="4" name="Picture 28" descr="teachers_notes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617" y="58769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86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39694"/>
            <a:ext cx="8641865" cy="5193335"/>
          </a:xfrm>
        </p:spPr>
        <p:txBody>
          <a:bodyPr>
            <a:normAutofit/>
          </a:bodyPr>
          <a:lstStyle/>
          <a:p>
            <a:pPr algn="just"/>
            <a:r>
              <a:rPr lang="en-US" dirty="0"/>
              <a:t>The </a:t>
            </a:r>
            <a:r>
              <a:rPr lang="en-US" dirty="0">
                <a:solidFill>
                  <a:srgbClr val="FF0000"/>
                </a:solidFill>
              </a:rPr>
              <a:t>sample space </a:t>
            </a:r>
            <a:r>
              <a:rPr lang="en-US" dirty="0"/>
              <a:t>of a </a:t>
            </a:r>
            <a:r>
              <a:rPr lang="en-US" dirty="0">
                <a:solidFill>
                  <a:srgbClr val="FF0000"/>
                </a:solidFill>
              </a:rPr>
              <a:t>random experiment </a:t>
            </a:r>
            <a:r>
              <a:rPr lang="en-US" dirty="0"/>
              <a:t>is the collection of all possible outcomes. An event associated with a </a:t>
            </a:r>
            <a:r>
              <a:rPr lang="en-US" dirty="0">
                <a:solidFill>
                  <a:srgbClr val="FF0000"/>
                </a:solidFill>
              </a:rPr>
              <a:t>random experiment </a:t>
            </a:r>
            <a:r>
              <a:rPr lang="en-US" dirty="0"/>
              <a:t>is a subset of the </a:t>
            </a:r>
            <a:r>
              <a:rPr lang="en-US" dirty="0">
                <a:solidFill>
                  <a:srgbClr val="FF0000"/>
                </a:solidFill>
              </a:rPr>
              <a:t>sample space. </a:t>
            </a:r>
          </a:p>
          <a:p>
            <a:pPr algn="just"/>
            <a:r>
              <a:rPr lang="en-US" dirty="0"/>
              <a:t>The probability of any outcome is a number between 0 and 1. The probabilities of all the outcomes add up to 1.</a:t>
            </a:r>
          </a:p>
        </p:txBody>
      </p:sp>
      <p:sp>
        <p:nvSpPr>
          <p:cNvPr id="3" name="Title 2"/>
          <p:cNvSpPr>
            <a:spLocks noGrp="1"/>
          </p:cNvSpPr>
          <p:nvPr>
            <p:ph type="title"/>
          </p:nvPr>
        </p:nvSpPr>
        <p:spPr/>
        <p:txBody>
          <a:bodyPr/>
          <a:lstStyle/>
          <a:p>
            <a:r>
              <a:rPr lang="en-US" dirty="0"/>
              <a:t>Sample space </a:t>
            </a:r>
          </a:p>
        </p:txBody>
      </p:sp>
      <p:pic>
        <p:nvPicPr>
          <p:cNvPr id="4" name="Picture 14"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617" y="515751"/>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21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1556" y="1377042"/>
            <a:ext cx="8715983" cy="4771345"/>
          </a:xfrm>
        </p:spPr>
        <p:txBody>
          <a:bodyPr>
            <a:noAutofit/>
          </a:bodyPr>
          <a:lstStyle/>
          <a:p>
            <a:pPr marL="0" indent="0" algn="just">
              <a:buNone/>
              <a:defRPr/>
            </a:pPr>
            <a:r>
              <a:rPr lang="en-US" sz="2400" dirty="0">
                <a:latin typeface="Bahnschrift SemiBold" panose="020B0502040204020203"/>
              </a:rPr>
              <a:t>Events can be "</a:t>
            </a:r>
            <a:r>
              <a:rPr lang="en-US" sz="2400" dirty="0">
                <a:solidFill>
                  <a:srgbClr val="FF0000"/>
                </a:solidFill>
                <a:latin typeface="Bahnschrift SemiBold" panose="020B0502040204020203"/>
                <a:hlinkClick r:id="rId2">
                  <a:extLst>
                    <a:ext uri="{A12FA001-AC4F-418D-AE19-62706E023703}">
                      <ahyp:hlinkClr xmlns:ahyp="http://schemas.microsoft.com/office/drawing/2018/hyperlinkcolor" val="tx"/>
                    </a:ext>
                  </a:extLst>
                </a:hlinkClick>
              </a:rPr>
              <a:t>Independent</a:t>
            </a:r>
            <a:r>
              <a:rPr lang="en-US" sz="2400" dirty="0">
                <a:latin typeface="Bahnschrift SemiBold" panose="020B0502040204020203"/>
              </a:rPr>
              <a:t>", meaning each event is not affected by any other events.</a:t>
            </a:r>
          </a:p>
          <a:p>
            <a:pPr marL="0" indent="0" algn="just">
              <a:buNone/>
              <a:defRPr/>
            </a:pPr>
            <a:r>
              <a:rPr lang="en-US" sz="2400" dirty="0">
                <a:latin typeface="Bahnschrift SemiBold" panose="020B0502040204020203"/>
              </a:rPr>
              <a:t>Example: Tossing a coin.</a:t>
            </a:r>
          </a:p>
          <a:p>
            <a:pPr marL="0" indent="0" algn="just">
              <a:buNone/>
              <a:defRPr/>
            </a:pPr>
            <a:r>
              <a:rPr lang="en-US" sz="2400" dirty="0">
                <a:latin typeface="Bahnschrift SemiBold" panose="020B0502040204020203"/>
              </a:rPr>
              <a:t>Each toss of a coin is a perfect isolated thing.</a:t>
            </a:r>
          </a:p>
          <a:p>
            <a:pPr marL="0" indent="0" algn="just">
              <a:buNone/>
              <a:defRPr/>
            </a:pPr>
            <a:r>
              <a:rPr lang="en-US" sz="2400" dirty="0">
                <a:latin typeface="Bahnschrift SemiBold" panose="020B0502040204020203"/>
              </a:rPr>
              <a:t>What it did in the past will not affect the current toss.</a:t>
            </a:r>
          </a:p>
          <a:p>
            <a:pPr marL="0" indent="0" algn="just">
              <a:buNone/>
              <a:defRPr/>
            </a:pPr>
            <a:r>
              <a:rPr lang="en-US" sz="2400" dirty="0">
                <a:latin typeface="Bahnschrift SemiBold" panose="020B0502040204020203"/>
              </a:rPr>
              <a:t>The chance is simply 1-in-2, or 50%, just like ANY toss of a coin.</a:t>
            </a:r>
          </a:p>
          <a:p>
            <a:pPr marL="0" indent="0" algn="just">
              <a:buNone/>
              <a:defRPr/>
            </a:pPr>
            <a:r>
              <a:rPr lang="en-US" sz="2400" dirty="0">
                <a:latin typeface="Bahnschrift SemiBold" panose="020B0502040204020203"/>
              </a:rPr>
              <a:t>So each toss is an Independent Event.</a:t>
            </a:r>
          </a:p>
          <a:p>
            <a:pPr algn="just"/>
            <a:endParaRPr lang="en-US" sz="2400" dirty="0">
              <a:latin typeface="Bahnschrift SemiBold" panose="020B0502040204020203"/>
            </a:endParaRPr>
          </a:p>
        </p:txBody>
      </p:sp>
      <p:sp>
        <p:nvSpPr>
          <p:cNvPr id="3" name="Title 2"/>
          <p:cNvSpPr>
            <a:spLocks noGrp="1"/>
          </p:cNvSpPr>
          <p:nvPr>
            <p:ph type="title"/>
          </p:nvPr>
        </p:nvSpPr>
        <p:spPr>
          <a:xfrm>
            <a:off x="220088" y="0"/>
            <a:ext cx="8078621" cy="1325563"/>
          </a:xfrm>
        </p:spPr>
        <p:txBody>
          <a:bodyPr/>
          <a:lstStyle/>
          <a:p>
            <a:r>
              <a:rPr lang="en-US" altLang="en-US" b="1" dirty="0"/>
              <a:t>Independent Events</a:t>
            </a:r>
            <a:endParaRPr lang="en-US" dirty="0"/>
          </a:p>
        </p:txBody>
      </p:sp>
      <p:pic>
        <p:nvPicPr>
          <p:cNvPr id="5" name="Picture 28" descr="teachers_notes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6261" y="484981"/>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30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78604"/>
            <a:ext cx="8519034" cy="5154425"/>
          </a:xfrm>
        </p:spPr>
        <p:txBody>
          <a:bodyPr>
            <a:noAutofit/>
          </a:bodyPr>
          <a:lstStyle/>
          <a:p>
            <a:pPr algn="just">
              <a:defRPr/>
            </a:pPr>
            <a:r>
              <a:rPr lang="en-US" dirty="0"/>
              <a:t>Suppose we have 5 blue marbles and 5 red marbles in a bag.  We pull out one marble, which may be blue or red.  Now there are 9 marbles left in the bag.  What is the probability that the second marble will be red?</a:t>
            </a:r>
          </a:p>
        </p:txBody>
      </p:sp>
      <p:sp>
        <p:nvSpPr>
          <p:cNvPr id="3" name="Title 2"/>
          <p:cNvSpPr>
            <a:spLocks noGrp="1"/>
          </p:cNvSpPr>
          <p:nvPr>
            <p:ph type="title"/>
          </p:nvPr>
        </p:nvSpPr>
        <p:spPr/>
        <p:txBody>
          <a:bodyPr>
            <a:normAutofit/>
          </a:bodyPr>
          <a:lstStyle/>
          <a:p>
            <a:r>
              <a:rPr lang="en-US" sz="3200" b="1" dirty="0"/>
              <a:t>Dependent Events- can be affected by previous events</a:t>
            </a:r>
            <a:endParaRPr lang="en-US" sz="3200"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617"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625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78604"/>
            <a:ext cx="8519034" cy="5154425"/>
          </a:xfrm>
        </p:spPr>
        <p:txBody>
          <a:bodyPr>
            <a:noAutofit/>
          </a:bodyPr>
          <a:lstStyle/>
          <a:p>
            <a:pPr algn="just">
              <a:defRPr/>
            </a:pPr>
            <a:r>
              <a:rPr lang="en-US" sz="2600" dirty="0"/>
              <a:t>It depends.  If the first marble was red, then the bag is left with 4 red marbles out of 9 so the probability of drawing a red marble on the second draw is 4/9 .  But if the first marble we pull out of the draw is blue, then there are still 5 red marbles in the bag and the probability of pulling a red marble out of the bag is 5/9 </a:t>
            </a:r>
          </a:p>
          <a:p>
            <a:pPr algn="just">
              <a:defRPr/>
            </a:pPr>
            <a:r>
              <a:rPr lang="en-US" sz="2600" dirty="0"/>
              <a:t>The second draw is a dependent event.  It depends upon what happened in the first draw.</a:t>
            </a:r>
          </a:p>
        </p:txBody>
      </p:sp>
      <p:sp>
        <p:nvSpPr>
          <p:cNvPr id="3" name="Title 2"/>
          <p:cNvSpPr>
            <a:spLocks noGrp="1"/>
          </p:cNvSpPr>
          <p:nvPr>
            <p:ph type="title"/>
          </p:nvPr>
        </p:nvSpPr>
        <p:spPr/>
        <p:txBody>
          <a:bodyPr>
            <a:normAutofit/>
          </a:bodyPr>
          <a:lstStyle/>
          <a:p>
            <a:r>
              <a:rPr lang="en-US" sz="3200" b="1" dirty="0"/>
              <a:t>Dependent Events- can be affected by previous events</a:t>
            </a:r>
            <a:endParaRPr lang="en-US" sz="3200"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617"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26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47799"/>
            <a:ext cx="8378918" cy="5078549"/>
          </a:xfrm>
        </p:spPr>
        <p:txBody>
          <a:bodyPr>
            <a:noAutofit/>
          </a:bodyPr>
          <a:lstStyle/>
          <a:p>
            <a:pPr algn="just"/>
            <a:r>
              <a:rPr lang="en-US" altLang="en-US" dirty="0"/>
              <a:t>Conditional probability is the probability of an event occurring given that another event has already occurred. The concept is one of the quintessential concepts in </a:t>
            </a:r>
            <a:r>
              <a:rPr lang="en-US" altLang="en-US" dirty="0">
                <a:solidFill>
                  <a:srgbClr val="FF0000"/>
                </a:solidFill>
              </a:rPr>
              <a:t>probability theory. </a:t>
            </a:r>
          </a:p>
          <a:p>
            <a:pPr algn="just"/>
            <a:r>
              <a:rPr lang="en-US" altLang="en-US" dirty="0"/>
              <a:t>Note that conditional probability does not state that there is always a causal relationship between the two events, as well as it does not indicate that both events occur simultaneously.</a:t>
            </a:r>
          </a:p>
        </p:txBody>
      </p:sp>
      <p:sp>
        <p:nvSpPr>
          <p:cNvPr id="3" name="Title 2"/>
          <p:cNvSpPr>
            <a:spLocks noGrp="1"/>
          </p:cNvSpPr>
          <p:nvPr>
            <p:ph type="title"/>
          </p:nvPr>
        </p:nvSpPr>
        <p:spPr/>
        <p:txBody>
          <a:bodyPr/>
          <a:lstStyle/>
          <a:p>
            <a:r>
              <a:rPr lang="en-US" altLang="en-US" dirty="0"/>
              <a:t>Conditional probability</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175" y="53689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6973550"/>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1017</TotalTime>
  <Words>1508</Words>
  <Application>Microsoft Office PowerPoint</Application>
  <PresentationFormat>On-screen Show (4:3)</PresentationFormat>
  <Paragraphs>100</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Bahnschrift</vt:lpstr>
      <vt:lpstr>Bahnschrift SemiBold</vt:lpstr>
      <vt:lpstr>Calibri</vt:lpstr>
      <vt:lpstr>Calibri Light</vt:lpstr>
      <vt:lpstr>Office Theme</vt:lpstr>
      <vt:lpstr>PowerPoint Presentation</vt:lpstr>
      <vt:lpstr>PowerPoint Presentation</vt:lpstr>
      <vt:lpstr>Set Theory and Its Importance </vt:lpstr>
      <vt:lpstr>Set Theory and Its Importance</vt:lpstr>
      <vt:lpstr>Sample space </vt:lpstr>
      <vt:lpstr>Independent Events</vt:lpstr>
      <vt:lpstr>Dependent Events- can be affected by previous events</vt:lpstr>
      <vt:lpstr>Dependent Events- can be affected by previous events</vt:lpstr>
      <vt:lpstr>Conditional probability</vt:lpstr>
      <vt:lpstr>Conditional probability</vt:lpstr>
      <vt:lpstr>Definition-Conditional probability</vt:lpstr>
      <vt:lpstr>Formula description-Conditional probability</vt:lpstr>
      <vt:lpstr> Independence and Probability </vt:lpstr>
      <vt:lpstr> Independence and Probability </vt:lpstr>
      <vt:lpstr>Consideration </vt:lpstr>
      <vt:lpstr>Conditional Probability in Real Life</vt:lpstr>
      <vt:lpstr>Conditional Probability in Real Life</vt:lpstr>
      <vt:lpstr>PowerPoint Presentation</vt:lpstr>
      <vt:lpstr>Total Number of deaths </vt:lpstr>
      <vt:lpstr>The Problem </vt:lpstr>
      <vt:lpstr>Conditional probability</vt:lpstr>
      <vt:lpstr>Solution </vt:lpstr>
      <vt:lpstr>Conclusion </vt:lpstr>
      <vt:lpstr>Independence of events</vt:lpstr>
      <vt:lpstr>Independence of events</vt:lpstr>
      <vt:lpstr>Conditional Probability for Independent Events</vt:lpstr>
      <vt:lpstr>   Recap-Formula </vt:lpstr>
      <vt:lpstr>Example-Conditional Probability</vt:lpstr>
      <vt:lpstr>Example-Conditional Probability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Arpit Thakur</cp:lastModifiedBy>
  <cp:revision>52</cp:revision>
  <dcterms:created xsi:type="dcterms:W3CDTF">2021-05-13T17:45:44Z</dcterms:created>
  <dcterms:modified xsi:type="dcterms:W3CDTF">2021-06-16T06:57:56Z</dcterms:modified>
</cp:coreProperties>
</file>