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66" r:id="rId2"/>
    <p:sldId id="261" r:id="rId3"/>
    <p:sldId id="267" r:id="rId4"/>
    <p:sldId id="268" r:id="rId5"/>
    <p:sldId id="269" r:id="rId6"/>
    <p:sldId id="270" r:id="rId7"/>
    <p:sldId id="271" r:id="rId8"/>
    <p:sldId id="272" r:id="rId9"/>
    <p:sldId id="273" r:id="rId10"/>
    <p:sldId id="280" r:id="rId11"/>
    <p:sldId id="279" r:id="rId12"/>
    <p:sldId id="278" r:id="rId13"/>
    <p:sldId id="288" r:id="rId14"/>
    <p:sldId id="277" r:id="rId15"/>
    <p:sldId id="289" r:id="rId16"/>
    <p:sldId id="276" r:id="rId17"/>
    <p:sldId id="275" r:id="rId18"/>
    <p:sldId id="290" r:id="rId19"/>
    <p:sldId id="274" r:id="rId20"/>
    <p:sldId id="283" r:id="rId21"/>
    <p:sldId id="281" r:id="rId22"/>
    <p:sldId id="282" r:id="rId23"/>
    <p:sldId id="284" r:id="rId24"/>
    <p:sldId id="285" r:id="rId25"/>
    <p:sldId id="291" r:id="rId26"/>
    <p:sldId id="286" r:id="rId27"/>
    <p:sldId id="292" r:id="rId28"/>
    <p:sldId id="287" r:id="rId29"/>
    <p:sldId id="293" r:id="rId30"/>
    <p:sldId id="26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B98"/>
    <a:srgbClr val="4266A1"/>
    <a:srgbClr val="453A38"/>
    <a:srgbClr val="B8B192"/>
    <a:srgbClr val="473B39"/>
    <a:srgbClr val="302C31"/>
    <a:srgbClr val="63504D"/>
    <a:srgbClr val="947874"/>
    <a:srgbClr val="E6E6E6"/>
    <a:srgbClr val="EADC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varScale="1">
        <p:scale>
          <a:sx n="64" d="100"/>
          <a:sy n="64" d="100"/>
        </p:scale>
        <p:origin x="1260" y="72"/>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6/16/2021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84310-61CC-4594-8015-E077BFD89965}" type="datetimeFigureOut">
              <a:rPr lang="en-US" smtClean="0"/>
              <a:t>6/16/2021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5BB7B-10A8-41C9-B08E-9BE44BB59DB3}" type="slidenum">
              <a:rPr lang="en-US" smtClean="0"/>
              <a:t>‹#›</a:t>
            </a:fld>
            <a:endParaRPr lang="en-US"/>
          </a:p>
        </p:txBody>
      </p:sp>
    </p:spTree>
    <p:extLst>
      <p:ext uri="{BB962C8B-B14F-4D97-AF65-F5344CB8AC3E}">
        <p14:creationId xmlns:p14="http://schemas.microsoft.com/office/powerpoint/2010/main" val="412770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32000">
              <a:srgbClr val="395B98"/>
            </a:gs>
            <a:gs pos="700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A90980-141E-4289-944D-D18A042BE6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504" r="17178"/>
          <a:stretch/>
        </p:blipFill>
        <p:spPr bwMode="auto">
          <a:xfrm>
            <a:off x="0" y="0"/>
            <a:ext cx="9144000" cy="685745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45" hidden="1">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5" y="2991370"/>
              <a:ext cx="6857455" cy="874715"/>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Rectangle: Rounded Corners 11">
            <a:extLst>
              <a:ext uri="{FF2B5EF4-FFF2-40B4-BE49-F238E27FC236}">
                <a16:creationId xmlns:a16="http://schemas.microsoft.com/office/drawing/2014/main" id="{B3AE5259-8717-4A05-A18C-0A2B3ACA8E46}"/>
              </a:ext>
            </a:extLst>
          </p:cNvPr>
          <p:cNvSpPr/>
          <p:nvPr userDrawn="1"/>
        </p:nvSpPr>
        <p:spPr>
          <a:xfrm>
            <a:off x="64978" y="1793232"/>
            <a:ext cx="2144822" cy="601742"/>
          </a:xfrm>
          <a:prstGeom prst="roundRect">
            <a:avLst>
              <a:gd name="adj" fmla="val 5911"/>
            </a:avLst>
          </a:prstGeom>
          <a:solidFill>
            <a:schemeClr val="bg1">
              <a:alpha val="8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square" lIns="0" tIns="91440" rIns="91440" bIns="0" rtlCol="0" anchor="b" anchorCtr="1">
            <a:spAutoFit/>
          </a:bodyPr>
          <a:lstStyle/>
          <a:p>
            <a:pPr algn="ctr"/>
            <a:r>
              <a:rPr lang="en-US" sz="3200" dirty="0">
                <a:solidFill>
                  <a:srgbClr val="395B98"/>
                </a:solidFill>
                <a:latin typeface="Bahnschrift SemiBold" panose="020B0502040204020203" pitchFamily="34" charset="0"/>
              </a:rPr>
              <a:t>ECAP790</a:t>
            </a:r>
            <a:endParaRPr lang="en-US" sz="1200" dirty="0">
              <a:solidFill>
                <a:srgbClr val="395B98"/>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233BE6E6-C627-4FDF-950D-3B1E1081FF12}"/>
              </a:ext>
            </a:extLst>
          </p:cNvPr>
          <p:cNvSpPr txBox="1"/>
          <p:nvPr userDrawn="1"/>
        </p:nvSpPr>
        <p:spPr>
          <a:xfrm>
            <a:off x="64978" y="2394973"/>
            <a:ext cx="5548422" cy="590431"/>
          </a:xfrm>
          <a:prstGeom prst="roundRect">
            <a:avLst>
              <a:gd name="adj" fmla="val 2481"/>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9144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kern="1200" cap="small" baseline="0" dirty="0">
                <a:solidFill>
                  <a:srgbClr val="FCFFF8"/>
                </a:solidFill>
                <a:latin typeface="Bahnschrift SemiBold" panose="020B0502040204020203" pitchFamily="34" charset="0"/>
                <a:ea typeface="+mn-ea"/>
                <a:cs typeface="+mn-cs"/>
              </a:rPr>
              <a:t> Probability and Statistics  </a:t>
            </a:r>
          </a:p>
        </p:txBody>
      </p:sp>
      <p:sp>
        <p:nvSpPr>
          <p:cNvPr id="27" name="Rectangle: Rounded Corners 26">
            <a:extLst>
              <a:ext uri="{FF2B5EF4-FFF2-40B4-BE49-F238E27FC236}">
                <a16:creationId xmlns:a16="http://schemas.microsoft.com/office/drawing/2014/main" id="{5BCB4D94-636F-4C38-8151-C5363D4C7623}"/>
              </a:ext>
            </a:extLst>
          </p:cNvPr>
          <p:cNvSpPr/>
          <p:nvPr userDrawn="1"/>
        </p:nvSpPr>
        <p:spPr>
          <a:xfrm>
            <a:off x="6007100" y="4521201"/>
            <a:ext cx="2929082" cy="694994"/>
          </a:xfrm>
          <a:prstGeom prst="roundRect">
            <a:avLst>
              <a:gd name="adj" fmla="val 5911"/>
            </a:avLst>
          </a:prstGeom>
          <a:gradFill>
            <a:gsLst>
              <a:gs pos="3900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lvl="0" algn="ctr"/>
            <a:r>
              <a:rPr lang="en-US" sz="2800" b="0" dirty="0">
                <a:solidFill>
                  <a:srgbClr val="395B98"/>
                </a:solidFill>
                <a:latin typeface="Bahnschrift SemiBold" panose="020B0502040204020203" pitchFamily="34" charset="0"/>
              </a:rPr>
              <a:t> Dr. Pritpal Singh</a:t>
            </a:r>
          </a:p>
        </p:txBody>
      </p:sp>
      <p:sp>
        <p:nvSpPr>
          <p:cNvPr id="24" name="TextBox 23">
            <a:extLst>
              <a:ext uri="{FF2B5EF4-FFF2-40B4-BE49-F238E27FC236}">
                <a16:creationId xmlns:a16="http://schemas.microsoft.com/office/drawing/2014/main" id="{4AA972E6-F509-4C49-B617-8F7E636990AD}"/>
              </a:ext>
            </a:extLst>
          </p:cNvPr>
          <p:cNvSpPr txBox="1"/>
          <p:nvPr userDrawn="1"/>
        </p:nvSpPr>
        <p:spPr>
          <a:xfrm>
            <a:off x="6007097" y="5216195"/>
            <a:ext cx="2929084" cy="400110"/>
          </a:xfrm>
          <a:prstGeom prst="rect">
            <a:avLst/>
          </a:prstGeom>
          <a:gradFill>
            <a:gsLst>
              <a:gs pos="100000">
                <a:schemeClr val="accent1">
                  <a:lumMod val="5000"/>
                  <a:lumOff val="95000"/>
                  <a:alpha val="14000"/>
                </a:schemeClr>
              </a:gs>
              <a:gs pos="61000">
                <a:srgbClr val="395B98">
                  <a:alpha val="70000"/>
                </a:srgbClr>
              </a:gs>
              <a:gs pos="92000">
                <a:srgbClr val="4266A1"/>
              </a:gs>
            </a:gsLst>
            <a:lin ang="2700000" scaled="1"/>
          </a:gradFill>
        </p:spPr>
        <p:txBody>
          <a:bodyPr wrap="square" rtlCol="0">
            <a:spAutoFit/>
            <a:scene3d>
              <a:camera prst="orthographicFront"/>
              <a:lightRig rig="threePt" dir="t"/>
            </a:scene3d>
            <a:sp3d>
              <a:bevelT w="6350"/>
            </a:sp3d>
          </a:bodyPr>
          <a:lstStyle/>
          <a:p>
            <a:r>
              <a:rPr lang="en-US" sz="2000" b="1" dirty="0">
                <a:ln>
                  <a:noFill/>
                </a:ln>
                <a:solidFill>
                  <a:srgbClr val="FCFFF8"/>
                </a:solidFill>
                <a:effectLst>
                  <a:outerShdw dist="317500" dir="2520000" sx="1000" sy="1000" algn="ctr" rotWithShape="0">
                    <a:srgbClr val="000000"/>
                  </a:outerShdw>
                </a:effectLst>
                <a:latin typeface="Bahnschrift SemiBold" panose="020B0502040204020203" pitchFamily="34" charset="0"/>
              </a:rPr>
              <a:t>   Associate </a:t>
            </a:r>
            <a:r>
              <a:rPr lang="en-US" sz="2000" b="1" dirty="0">
                <a:ln>
                  <a:noFill/>
                </a:ln>
                <a:solidFill>
                  <a:srgbClr val="FCFFF8"/>
                </a:solidFill>
                <a:effectLst>
                  <a:outerShdw dist="317500" dir="2520000" sx="5000" sy="5000" algn="ctr" rotWithShape="0">
                    <a:srgbClr val="000000"/>
                  </a:outerShdw>
                </a:effectLst>
                <a:latin typeface="Bahnschrift SemiBold" panose="020B0502040204020203" pitchFamily="34" charset="0"/>
              </a:rPr>
              <a:t>Professor</a:t>
            </a:r>
          </a:p>
        </p:txBody>
      </p:sp>
    </p:spTree>
    <p:extLst>
      <p:ext uri="{BB962C8B-B14F-4D97-AF65-F5344CB8AC3E}">
        <p14:creationId xmlns:p14="http://schemas.microsoft.com/office/powerpoint/2010/main" val="2593747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542307"/>
          </a:xfrm>
          <a:prstGeom prst="rect">
            <a:avLst/>
          </a:prstGeom>
          <a:gradFill flip="none" rotWithShape="1">
            <a:gsLst>
              <a:gs pos="0">
                <a:srgbClr val="395B98"/>
              </a:gs>
              <a:gs pos="41000">
                <a:srgbClr val="395B98"/>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599608" y="61709"/>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714881" y="58293"/>
            <a:ext cx="2082799" cy="1453382"/>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7" y="1680733"/>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395B98"/>
              </a:gs>
              <a:gs pos="41000">
                <a:srgbClr val="395B9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2" y="0"/>
            <a:ext cx="8176987"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77000">
              <a:srgbClr val="395B98"/>
            </a:gs>
            <a:gs pos="0">
              <a:schemeClr val="accent1">
                <a:lumMod val="5000"/>
                <a:lumOff val="95000"/>
              </a:schemeClr>
            </a:gs>
            <a:gs pos="100000">
              <a:srgbClr val="395B9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395B98"/>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7000">
              <a:srgbClr val="395B98"/>
            </a:gs>
            <a:gs pos="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54524"/>
            <a:ext cx="8574144" cy="5004884"/>
          </a:xfrm>
        </p:spPr>
        <p:txBody>
          <a:bodyPr>
            <a:normAutofit/>
          </a:bodyPr>
          <a:lstStyle/>
          <a:p>
            <a:pPr algn="just">
              <a:spcBef>
                <a:spcPts val="100"/>
              </a:spcBef>
              <a:buFont typeface="Arial MT"/>
              <a:buChar char="•"/>
            </a:pPr>
            <a:r>
              <a:rPr lang="en-US" altLang="en-US" dirty="0">
                <a:latin typeface="Bahnschrift"/>
                <a:cs typeface="Times New Roman" panose="02020603050405020304" pitchFamily="18" charset="0"/>
              </a:rPr>
              <a:t>The number of sample points favorable to the  happening of an event A are known as  favorable cases of A.</a:t>
            </a:r>
          </a:p>
          <a:p>
            <a:pPr algn="just">
              <a:spcBef>
                <a:spcPts val="775"/>
              </a:spcBef>
              <a:buFont typeface="Arial MT"/>
              <a:buChar char="•"/>
            </a:pPr>
            <a:r>
              <a:rPr lang="en-US" altLang="en-US" dirty="0">
                <a:latin typeface="Bahnschrift"/>
                <a:cs typeface="Times New Roman" panose="02020603050405020304" pitchFamily="18" charset="0"/>
              </a:rPr>
              <a:t>For example, in drawing a card from a pack of  cards, the favorable cases for getting a spade  are 13.</a:t>
            </a:r>
          </a:p>
        </p:txBody>
      </p:sp>
      <p:sp>
        <p:nvSpPr>
          <p:cNvPr id="3" name="Title 2"/>
          <p:cNvSpPr>
            <a:spLocks noGrp="1"/>
          </p:cNvSpPr>
          <p:nvPr>
            <p:ph type="title"/>
          </p:nvPr>
        </p:nvSpPr>
        <p:spPr/>
        <p:txBody>
          <a:bodyPr/>
          <a:lstStyle/>
          <a:p>
            <a:r>
              <a:rPr lang="en-US" dirty="0"/>
              <a:t>Favorable</a:t>
            </a:r>
            <a:r>
              <a:rPr lang="en-US" spc="-65" dirty="0"/>
              <a:t> </a:t>
            </a:r>
            <a:r>
              <a:rPr lang="en-US" dirty="0"/>
              <a:t>cases</a:t>
            </a: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086" y="524418"/>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35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0" y="1466100"/>
            <a:ext cx="8666743" cy="5004884"/>
          </a:xfrm>
        </p:spPr>
        <p:txBody>
          <a:bodyPr>
            <a:normAutofit fontScale="92500" lnSpcReduction="20000"/>
          </a:bodyPr>
          <a:lstStyle/>
          <a:p>
            <a:pPr marL="0" indent="0" algn="just">
              <a:buNone/>
              <a:defRPr/>
            </a:pPr>
            <a:r>
              <a:rPr lang="en-US" dirty="0"/>
              <a:t>Events can be "</a:t>
            </a:r>
            <a:r>
              <a:rPr lang="en-US" dirty="0">
                <a:solidFill>
                  <a:srgbClr val="FF0000"/>
                </a:solidFill>
              </a:rPr>
              <a:t>Independent</a:t>
            </a:r>
            <a:r>
              <a:rPr lang="en-US" dirty="0"/>
              <a:t>", meaning each event is </a:t>
            </a:r>
            <a:r>
              <a:rPr lang="en-US" dirty="0">
                <a:solidFill>
                  <a:srgbClr val="FF0000"/>
                </a:solidFill>
              </a:rPr>
              <a:t>not affected </a:t>
            </a:r>
            <a:r>
              <a:rPr lang="en-US" dirty="0"/>
              <a:t>by any other events.</a:t>
            </a:r>
          </a:p>
          <a:p>
            <a:pPr marL="0" indent="0" algn="just">
              <a:buNone/>
              <a:defRPr/>
            </a:pPr>
            <a:r>
              <a:rPr lang="en-US" dirty="0"/>
              <a:t>Example: Tossing a coin.</a:t>
            </a:r>
          </a:p>
          <a:p>
            <a:pPr marL="0" indent="0" algn="just">
              <a:buNone/>
              <a:defRPr/>
            </a:pPr>
            <a:r>
              <a:rPr lang="en-US" dirty="0"/>
              <a:t>Each toss of a coin is a perfect isolated thing.</a:t>
            </a:r>
          </a:p>
          <a:p>
            <a:pPr marL="0" indent="0" algn="just">
              <a:buNone/>
              <a:defRPr/>
            </a:pPr>
            <a:r>
              <a:rPr lang="en-US" dirty="0"/>
              <a:t>What was done in the past will not affect the current toss.</a:t>
            </a:r>
          </a:p>
          <a:p>
            <a:pPr marL="0" indent="0" algn="just">
              <a:buNone/>
              <a:defRPr/>
            </a:pPr>
            <a:r>
              <a:rPr lang="en-US" dirty="0"/>
              <a:t>The chance is simply 1-in-2, or 50%, just like ANY toss of a coin.</a:t>
            </a:r>
          </a:p>
          <a:p>
            <a:pPr marL="0" indent="0" algn="just">
              <a:buNone/>
              <a:defRPr/>
            </a:pPr>
            <a:r>
              <a:rPr lang="en-US" dirty="0"/>
              <a:t>So each toss is an </a:t>
            </a:r>
            <a:r>
              <a:rPr lang="en-US" dirty="0">
                <a:solidFill>
                  <a:srgbClr val="FF0000"/>
                </a:solidFill>
              </a:rPr>
              <a:t>Independent Event</a:t>
            </a:r>
            <a:r>
              <a:rPr lang="en-US" dirty="0"/>
              <a:t>.</a:t>
            </a:r>
          </a:p>
          <a:p>
            <a:pPr marL="0" indent="0" algn="just">
              <a:buNone/>
            </a:pPr>
            <a:endParaRPr lang="en-US" dirty="0"/>
          </a:p>
        </p:txBody>
      </p:sp>
      <p:sp>
        <p:nvSpPr>
          <p:cNvPr id="3" name="Title 2"/>
          <p:cNvSpPr>
            <a:spLocks noGrp="1"/>
          </p:cNvSpPr>
          <p:nvPr>
            <p:ph type="title"/>
          </p:nvPr>
        </p:nvSpPr>
        <p:spPr/>
        <p:txBody>
          <a:bodyPr/>
          <a:lstStyle/>
          <a:p>
            <a:r>
              <a:rPr lang="en-US" altLang="en-US" b="1" dirty="0"/>
              <a:t>Independent Events</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886"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78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31926"/>
            <a:ext cx="8666742" cy="5134930"/>
          </a:xfrm>
        </p:spPr>
        <p:txBody>
          <a:bodyPr>
            <a:noAutofit/>
          </a:bodyPr>
          <a:lstStyle/>
          <a:p>
            <a:pPr algn="just">
              <a:defRPr/>
            </a:pPr>
            <a:r>
              <a:rPr lang="en-US" dirty="0"/>
              <a:t>Suppose we have 5 blue marbles and 5 red marbles in a bag.  We pull out one marble, which may be blue or red.  Now there are 9 marbles left in the bag.  What is the probability that the second marble will be red?</a:t>
            </a:r>
          </a:p>
        </p:txBody>
      </p:sp>
      <p:sp>
        <p:nvSpPr>
          <p:cNvPr id="3" name="Title 2"/>
          <p:cNvSpPr>
            <a:spLocks noGrp="1"/>
          </p:cNvSpPr>
          <p:nvPr>
            <p:ph type="title"/>
          </p:nvPr>
        </p:nvSpPr>
        <p:spPr/>
        <p:txBody>
          <a:bodyPr/>
          <a:lstStyle/>
          <a:p>
            <a:r>
              <a:rPr lang="en-US" b="1" dirty="0"/>
              <a:t>Dependent Events- can be affected by previous events</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524418"/>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72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31926"/>
            <a:ext cx="8666742" cy="5134930"/>
          </a:xfrm>
        </p:spPr>
        <p:txBody>
          <a:bodyPr>
            <a:noAutofit/>
          </a:bodyPr>
          <a:lstStyle/>
          <a:p>
            <a:pPr algn="just">
              <a:defRPr/>
            </a:pPr>
            <a:r>
              <a:rPr lang="en-US" sz="2600" dirty="0"/>
              <a:t>It depends.  If the first marble was red, then the bag is left with 4 red marbles out of 9 so the probability of drawing a red marble on the second draw is 4/9 .  But if the first marble we pull out of the draw is blue, then there are still 5 red marbles in the bag and the probability of pulling a red marble out of the bag is 5/9 .</a:t>
            </a:r>
          </a:p>
          <a:p>
            <a:pPr algn="just">
              <a:defRPr/>
            </a:pPr>
            <a:r>
              <a:rPr lang="en-US" sz="2600" dirty="0"/>
              <a:t>The second draw is a dependent event.  It depends upon what happened in the first draw.</a:t>
            </a:r>
          </a:p>
        </p:txBody>
      </p:sp>
      <p:sp>
        <p:nvSpPr>
          <p:cNvPr id="3" name="Title 2"/>
          <p:cNvSpPr>
            <a:spLocks noGrp="1"/>
          </p:cNvSpPr>
          <p:nvPr>
            <p:ph type="title"/>
          </p:nvPr>
        </p:nvSpPr>
        <p:spPr/>
        <p:txBody>
          <a:bodyPr/>
          <a:lstStyle/>
          <a:p>
            <a:r>
              <a:rPr lang="en-US" b="1" dirty="0"/>
              <a:t>Dependent Events- can be affected by previous events</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524418"/>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72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0505"/>
            <a:ext cx="8485598" cy="5004884"/>
          </a:xfrm>
        </p:spPr>
        <p:txBody>
          <a:bodyPr>
            <a:noAutofit/>
          </a:bodyPr>
          <a:lstStyle/>
          <a:p>
            <a:pPr algn="just"/>
            <a:r>
              <a:rPr lang="en-US" altLang="en-US" dirty="0"/>
              <a:t>Conditional probability is the probability of an event occurring given that another event has already occurred. The concept is one of the quintessential concepts in </a:t>
            </a:r>
            <a:r>
              <a:rPr lang="en-US" altLang="en-US" dirty="0">
                <a:solidFill>
                  <a:srgbClr val="FF0000"/>
                </a:solidFill>
              </a:rPr>
              <a:t>probability theory</a:t>
            </a:r>
            <a:r>
              <a:rPr lang="en-US" altLang="en-US" dirty="0"/>
              <a:t>. </a:t>
            </a:r>
          </a:p>
          <a:p>
            <a:pPr algn="just"/>
            <a:r>
              <a:rPr lang="en-US" altLang="en-US" dirty="0"/>
              <a:t>Note that conditional probability does not state that there is always a causal relationship between the two events, as well as it does not indicate that both events occur simultaneously.</a:t>
            </a:r>
          </a:p>
        </p:txBody>
      </p:sp>
      <p:sp>
        <p:nvSpPr>
          <p:cNvPr id="3" name="Title 2"/>
          <p:cNvSpPr>
            <a:spLocks noGrp="1"/>
          </p:cNvSpPr>
          <p:nvPr>
            <p:ph type="title"/>
          </p:nvPr>
        </p:nvSpPr>
        <p:spPr/>
        <p:txBody>
          <a:bodyPr/>
          <a:lstStyle/>
          <a:p>
            <a:r>
              <a:rPr lang="en-US" altLang="en-US" dirty="0"/>
              <a:t>Conditional probability</a:t>
            </a:r>
            <a:endParaRPr lang="en-US" dirty="0"/>
          </a:p>
        </p:txBody>
      </p:sp>
      <p:pic>
        <p:nvPicPr>
          <p:cNvPr id="5"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175"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9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0505"/>
            <a:ext cx="8485598" cy="5004884"/>
          </a:xfrm>
        </p:spPr>
        <p:txBody>
          <a:bodyPr>
            <a:noAutofit/>
          </a:bodyPr>
          <a:lstStyle/>
          <a:p>
            <a:pPr algn="just"/>
            <a:r>
              <a:rPr lang="en-US" altLang="en-US" dirty="0"/>
              <a:t>The concept of conditional probability is primarily related to the </a:t>
            </a:r>
            <a:r>
              <a:rPr lang="en-US" altLang="en-US" dirty="0">
                <a:solidFill>
                  <a:srgbClr val="FF0000"/>
                </a:solidFill>
              </a:rPr>
              <a:t>Bayes’ theorem</a:t>
            </a:r>
            <a:r>
              <a:rPr lang="en-US" altLang="en-US" dirty="0"/>
              <a:t>, which is one of the most influential theories in statistics.</a:t>
            </a:r>
          </a:p>
        </p:txBody>
      </p:sp>
      <p:sp>
        <p:nvSpPr>
          <p:cNvPr id="3" name="Title 2"/>
          <p:cNvSpPr>
            <a:spLocks noGrp="1"/>
          </p:cNvSpPr>
          <p:nvPr>
            <p:ph type="title"/>
          </p:nvPr>
        </p:nvSpPr>
        <p:spPr/>
        <p:txBody>
          <a:bodyPr/>
          <a:lstStyle/>
          <a:p>
            <a:r>
              <a:rPr lang="en-US" altLang="en-US" dirty="0"/>
              <a:t>Conditional probability</a:t>
            </a:r>
            <a:endParaRPr lang="en-US" dirty="0"/>
          </a:p>
        </p:txBody>
      </p:sp>
      <p:pic>
        <p:nvPicPr>
          <p:cNvPr id="5"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175"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145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90985"/>
            <a:ext cx="8546557" cy="5004884"/>
          </a:xfrm>
        </p:spPr>
        <p:txBody>
          <a:bodyPr>
            <a:normAutofit fontScale="92500" lnSpcReduction="20000"/>
          </a:bodyPr>
          <a:lstStyle/>
          <a:p>
            <a:pPr algn="just">
              <a:lnSpc>
                <a:spcPct val="160000"/>
              </a:lnSpc>
            </a:pPr>
            <a:r>
              <a:rPr lang="en-US" altLang="en-US" dirty="0"/>
              <a:t>A </a:t>
            </a:r>
            <a:r>
              <a:rPr lang="en-US" altLang="en-US" dirty="0">
                <a:solidFill>
                  <a:srgbClr val="FF0000"/>
                </a:solidFill>
              </a:rPr>
              <a:t>conditional probability </a:t>
            </a:r>
            <a:r>
              <a:rPr lang="en-US" altLang="en-US" dirty="0"/>
              <a:t>is a probability whose sample space has been limited to only those outcomes that fulfill a certain condition. </a:t>
            </a:r>
          </a:p>
          <a:p>
            <a:pPr algn="just">
              <a:lnSpc>
                <a:spcPct val="160000"/>
              </a:lnSpc>
            </a:pPr>
            <a:r>
              <a:rPr lang="en-US" altLang="en-US" dirty="0"/>
              <a:t>The conditional probability of event A given that event B has happened is</a:t>
            </a:r>
          </a:p>
          <a:p>
            <a:pPr algn="ctr">
              <a:lnSpc>
                <a:spcPct val="160000"/>
              </a:lnSpc>
              <a:buNone/>
            </a:pPr>
            <a:r>
              <a:rPr lang="en-US" altLang="en-US" dirty="0"/>
              <a:t>P(A|B)=P(A </a:t>
            </a:r>
            <a:r>
              <a:rPr lang="en-US" altLang="en-US" dirty="0">
                <a:cs typeface="Arial" panose="020B0604020202020204" pitchFamily="34" charset="0"/>
              </a:rPr>
              <a:t>∩ B)/P(B).</a:t>
            </a:r>
          </a:p>
          <a:p>
            <a:pPr algn="just">
              <a:lnSpc>
                <a:spcPct val="160000"/>
              </a:lnSpc>
            </a:pPr>
            <a:r>
              <a:rPr lang="en-US" altLang="en-US" dirty="0">
                <a:cs typeface="Arial" panose="020B0604020202020204" pitchFamily="34" charset="0"/>
              </a:rPr>
              <a:t>The order is very important .Do not think that P(A|B)=P(B|A)! THEY ARE DIFFERENT.</a:t>
            </a:r>
          </a:p>
          <a:p>
            <a:pPr>
              <a:lnSpc>
                <a:spcPct val="160000"/>
              </a:lnSpc>
            </a:pPr>
            <a:endParaRPr lang="en-US" dirty="0"/>
          </a:p>
        </p:txBody>
      </p:sp>
      <p:sp>
        <p:nvSpPr>
          <p:cNvPr id="3" name="Title 2"/>
          <p:cNvSpPr>
            <a:spLocks noGrp="1"/>
          </p:cNvSpPr>
          <p:nvPr>
            <p:ph type="title"/>
          </p:nvPr>
        </p:nvSpPr>
        <p:spPr/>
        <p:txBody>
          <a:bodyPr/>
          <a:lstStyle/>
          <a:p>
            <a:r>
              <a:rPr lang="en-US" altLang="en-US" b="1" dirty="0"/>
              <a:t>Conditional probability</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54482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25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5265"/>
            <a:ext cx="8592278" cy="5004884"/>
          </a:xfrm>
        </p:spPr>
        <p:txBody>
          <a:bodyPr>
            <a:noAutofit/>
          </a:bodyPr>
          <a:lstStyle/>
          <a:p>
            <a:pPr marL="0" indent="0">
              <a:lnSpc>
                <a:spcPct val="170000"/>
              </a:lnSpc>
              <a:buNone/>
              <a:defRPr/>
            </a:pPr>
            <a:r>
              <a:rPr lang="en-US" dirty="0"/>
              <a:t>Examples:</a:t>
            </a:r>
          </a:p>
          <a:p>
            <a:pPr>
              <a:lnSpc>
                <a:spcPct val="170000"/>
              </a:lnSpc>
              <a:defRPr/>
            </a:pPr>
            <a:r>
              <a:rPr lang="en-US" dirty="0"/>
              <a:t>Turning left and turning right are Mutually Exclusive (you can't do both at the same time)</a:t>
            </a:r>
          </a:p>
          <a:p>
            <a:pPr>
              <a:lnSpc>
                <a:spcPct val="170000"/>
              </a:lnSpc>
              <a:defRPr/>
            </a:pPr>
            <a:r>
              <a:rPr lang="en-US" dirty="0"/>
              <a:t>Tossing a coin: Heads and Tails are Mutually Exclusive</a:t>
            </a:r>
          </a:p>
          <a:p>
            <a:pPr>
              <a:lnSpc>
                <a:spcPct val="170000"/>
              </a:lnSpc>
              <a:defRPr/>
            </a:pPr>
            <a:r>
              <a:rPr lang="en-US" dirty="0"/>
              <a:t>Cards: Kings and Aces are Mutually Exclusive.</a:t>
            </a:r>
          </a:p>
        </p:txBody>
      </p:sp>
      <p:sp>
        <p:nvSpPr>
          <p:cNvPr id="3" name="Title 2"/>
          <p:cNvSpPr>
            <a:spLocks noGrp="1"/>
          </p:cNvSpPr>
          <p:nvPr>
            <p:ph type="title"/>
          </p:nvPr>
        </p:nvSpPr>
        <p:spPr/>
        <p:txBody>
          <a:bodyPr>
            <a:normAutofit fontScale="90000"/>
          </a:bodyPr>
          <a:lstStyle/>
          <a:p>
            <a:br>
              <a:rPr lang="en-US" altLang="en-US" b="1" dirty="0"/>
            </a:br>
            <a:br>
              <a:rPr lang="en-US" altLang="en-US" b="1" dirty="0"/>
            </a:br>
            <a:r>
              <a:rPr lang="en-US" altLang="en-US" b="1" dirty="0"/>
              <a:t>Mutually Exclusive</a:t>
            </a:r>
            <a:r>
              <a:rPr lang="en-US" altLang="en-US" dirty="0"/>
              <a:t>: can't happen at the same time.</a:t>
            </a:r>
            <a:br>
              <a:rPr lang="en-US" altLang="en-US" dirty="0"/>
            </a:br>
            <a:br>
              <a:rPr lang="en-US" altLang="en-US" dirty="0"/>
            </a:b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175"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149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5265"/>
            <a:ext cx="8592278" cy="5004884"/>
          </a:xfrm>
        </p:spPr>
        <p:txBody>
          <a:bodyPr>
            <a:noAutofit/>
          </a:bodyPr>
          <a:lstStyle/>
          <a:p>
            <a:pPr marL="0" indent="0">
              <a:lnSpc>
                <a:spcPct val="170000"/>
              </a:lnSpc>
              <a:buNone/>
              <a:defRPr/>
            </a:pPr>
            <a:r>
              <a:rPr lang="en-US" dirty="0"/>
              <a:t>Examples:</a:t>
            </a:r>
          </a:p>
          <a:p>
            <a:pPr>
              <a:lnSpc>
                <a:spcPct val="170000"/>
              </a:lnSpc>
              <a:defRPr/>
            </a:pPr>
            <a:r>
              <a:rPr lang="en-US" dirty="0"/>
              <a:t>What is </a:t>
            </a:r>
            <a:r>
              <a:rPr lang="en-US" b="1" dirty="0"/>
              <a:t>not</a:t>
            </a:r>
            <a:r>
              <a:rPr lang="en-US" dirty="0"/>
              <a:t> Mutually Exclusive:</a:t>
            </a:r>
          </a:p>
          <a:p>
            <a:pPr>
              <a:lnSpc>
                <a:spcPct val="170000"/>
              </a:lnSpc>
              <a:defRPr/>
            </a:pPr>
            <a:r>
              <a:rPr lang="en-US" dirty="0"/>
              <a:t>Turning left and scratching your head can happen at the same time.</a:t>
            </a:r>
          </a:p>
          <a:p>
            <a:pPr>
              <a:lnSpc>
                <a:spcPct val="170000"/>
              </a:lnSpc>
              <a:defRPr/>
            </a:pPr>
            <a:r>
              <a:rPr lang="en-US" dirty="0"/>
              <a:t>Kings and Hearts, because we can have a King of Hearts!</a:t>
            </a:r>
          </a:p>
        </p:txBody>
      </p:sp>
      <p:sp>
        <p:nvSpPr>
          <p:cNvPr id="3" name="Title 2"/>
          <p:cNvSpPr>
            <a:spLocks noGrp="1"/>
          </p:cNvSpPr>
          <p:nvPr>
            <p:ph type="title"/>
          </p:nvPr>
        </p:nvSpPr>
        <p:spPr/>
        <p:txBody>
          <a:bodyPr>
            <a:normAutofit fontScale="90000"/>
          </a:bodyPr>
          <a:lstStyle/>
          <a:p>
            <a:br>
              <a:rPr lang="en-US" altLang="en-US" b="1" dirty="0"/>
            </a:br>
            <a:br>
              <a:rPr lang="en-US" altLang="en-US" b="1" dirty="0"/>
            </a:br>
            <a:r>
              <a:rPr lang="en-US" altLang="en-US" b="1" dirty="0"/>
              <a:t>Mutually Exclusive</a:t>
            </a:r>
            <a:r>
              <a:rPr lang="en-US" altLang="en-US" dirty="0"/>
              <a:t>: can't happen at the same time.</a:t>
            </a:r>
            <a:br>
              <a:rPr lang="en-US" altLang="en-US" dirty="0"/>
            </a:br>
            <a:br>
              <a:rPr lang="en-US" altLang="en-US" dirty="0"/>
            </a:b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41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altLang="en-US" b="1" dirty="0"/>
            </a:br>
            <a:br>
              <a:rPr lang="en-US" altLang="en-US" b="1" dirty="0"/>
            </a:br>
            <a:r>
              <a:rPr lang="en-US" altLang="en-US" b="1" dirty="0"/>
              <a:t>Mutually Exclusive</a:t>
            </a:r>
            <a:r>
              <a:rPr lang="en-US" altLang="en-US" dirty="0"/>
              <a:t>: can't happen at the same time.</a:t>
            </a:r>
            <a:br>
              <a:rPr lang="en-US" altLang="en-US" dirty="0"/>
            </a:br>
            <a:br>
              <a:rPr lang="en-US" altLang="en-US" dirty="0"/>
            </a:b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81" t="3915" r="1768" b="4479"/>
          <a:stretch/>
        </p:blipFill>
        <p:spPr>
          <a:xfrm>
            <a:off x="894231" y="2035176"/>
            <a:ext cx="7187733" cy="3816667"/>
          </a:xfrm>
          <a:ln>
            <a:solidFill>
              <a:schemeClr val="tx1"/>
            </a:solidFill>
          </a:ln>
          <a:effectLst>
            <a:outerShdw blurRad="63500" sx="102000" sy="102000" algn="ctr" rotWithShape="0">
              <a:prstClr val="black">
                <a:alpha val="40000"/>
              </a:prstClr>
            </a:outerShdw>
          </a:effectLst>
        </p:spPr>
      </p:pic>
      <p:pic>
        <p:nvPicPr>
          <p:cNvPr id="5" name="Picture 28" descr="teachers_notes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3076"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394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1177047" y="2467954"/>
            <a:ext cx="7791855" cy="3698763"/>
          </a:xfrm>
        </p:spPr>
        <p:txBody>
          <a:bodyPr/>
          <a:lstStyle/>
          <a:p>
            <a:pPr>
              <a:defRPr/>
            </a:pPr>
            <a:r>
              <a:rPr lang="en-US" dirty="0"/>
              <a:t>Understand basic terminologies of probability.</a:t>
            </a:r>
          </a:p>
          <a:p>
            <a:pPr>
              <a:defRPr/>
            </a:pPr>
            <a:r>
              <a:rPr lang="en-US" dirty="0"/>
              <a:t>Understand  independent and mutually exclusive events</a:t>
            </a:r>
          </a:p>
          <a:p>
            <a:pPr>
              <a:defRPr/>
            </a:pPr>
            <a:r>
              <a:rPr lang="en-US" dirty="0"/>
              <a:t>Learn multiplication theorem.</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14967"/>
            <a:ext cx="8577038" cy="5004884"/>
          </a:xfrm>
        </p:spPr>
        <p:txBody>
          <a:bodyPr>
            <a:normAutofit fontScale="85000" lnSpcReduction="10000"/>
          </a:bodyPr>
          <a:lstStyle/>
          <a:p>
            <a:pPr algn="just">
              <a:lnSpc>
                <a:spcPct val="160000"/>
              </a:lnSpc>
            </a:pPr>
            <a:r>
              <a:rPr lang="en-US" altLang="en-US" dirty="0"/>
              <a:t>When two events (call them "A" and "B") are Mutually Exclusive, it is </a:t>
            </a:r>
            <a:r>
              <a:rPr lang="en-US" altLang="en-US" dirty="0">
                <a:solidFill>
                  <a:srgbClr val="FF0000"/>
                </a:solidFill>
              </a:rPr>
              <a:t>impossible</a:t>
            </a:r>
            <a:r>
              <a:rPr lang="en-US" altLang="en-US" dirty="0"/>
              <a:t> for them to happen together:</a:t>
            </a:r>
          </a:p>
          <a:p>
            <a:pPr algn="just">
              <a:lnSpc>
                <a:spcPct val="160000"/>
              </a:lnSpc>
            </a:pPr>
            <a:r>
              <a:rPr lang="en-US" altLang="en-US" dirty="0">
                <a:solidFill>
                  <a:srgbClr val="FF0000"/>
                </a:solidFill>
              </a:rPr>
              <a:t>P(A and B) = 0</a:t>
            </a:r>
          </a:p>
          <a:p>
            <a:pPr algn="just">
              <a:lnSpc>
                <a:spcPct val="160000"/>
              </a:lnSpc>
            </a:pPr>
            <a:r>
              <a:rPr lang="en-US" altLang="en-US" i="1" dirty="0"/>
              <a:t>"The probability of A and B together equals 0 (impossible)"</a:t>
            </a:r>
            <a:endParaRPr lang="en-US" altLang="en-US" dirty="0"/>
          </a:p>
          <a:p>
            <a:pPr algn="just">
              <a:lnSpc>
                <a:spcPct val="160000"/>
              </a:lnSpc>
            </a:pPr>
            <a:r>
              <a:rPr lang="en-US" altLang="en-US" dirty="0"/>
              <a:t>Example: King AND Queen</a:t>
            </a:r>
          </a:p>
          <a:p>
            <a:pPr algn="just">
              <a:lnSpc>
                <a:spcPct val="160000"/>
              </a:lnSpc>
            </a:pPr>
            <a:r>
              <a:rPr lang="en-US" altLang="en-US" dirty="0"/>
              <a:t>A card can not be a King AND a Queen at the same time!</a:t>
            </a:r>
          </a:p>
          <a:p>
            <a:pPr algn="just">
              <a:lnSpc>
                <a:spcPct val="160000"/>
              </a:lnSpc>
            </a:pPr>
            <a:r>
              <a:rPr lang="en-US" altLang="en-US" dirty="0"/>
              <a:t>The probability of a King </a:t>
            </a:r>
            <a:r>
              <a:rPr lang="en-US" altLang="en-US" b="1" dirty="0"/>
              <a:t>and</a:t>
            </a:r>
            <a:r>
              <a:rPr lang="en-US" altLang="en-US" dirty="0"/>
              <a:t> a Queen is </a:t>
            </a:r>
            <a:r>
              <a:rPr lang="en-US" altLang="en-US" b="1" dirty="0"/>
              <a:t>0</a:t>
            </a:r>
            <a:r>
              <a:rPr lang="en-US" altLang="en-US" dirty="0"/>
              <a:t> (Impossible)</a:t>
            </a:r>
          </a:p>
        </p:txBody>
      </p:sp>
      <p:sp>
        <p:nvSpPr>
          <p:cNvPr id="3" name="Title 2"/>
          <p:cNvSpPr>
            <a:spLocks noGrp="1"/>
          </p:cNvSpPr>
          <p:nvPr>
            <p:ph type="title"/>
          </p:nvPr>
        </p:nvSpPr>
        <p:spPr/>
        <p:txBody>
          <a:bodyPr/>
          <a:lstStyle/>
          <a:p>
            <a:r>
              <a:rPr lang="en-US" altLang="en-US" b="1" dirty="0"/>
              <a:t>Mutually Exclusive</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175"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4710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14967"/>
            <a:ext cx="8546558" cy="5004884"/>
          </a:xfrm>
        </p:spPr>
        <p:txBody>
          <a:bodyPr/>
          <a:lstStyle/>
          <a:p>
            <a:pPr algn="just"/>
            <a:r>
              <a:rPr lang="en-US" altLang="en-US" dirty="0"/>
              <a:t>But, for Mutually Exclusive events, the probability of A </a:t>
            </a:r>
            <a:r>
              <a:rPr lang="en-US" altLang="en-US" dirty="0">
                <a:solidFill>
                  <a:srgbClr val="FF0000"/>
                </a:solidFill>
              </a:rPr>
              <a:t>or</a:t>
            </a:r>
            <a:r>
              <a:rPr lang="en-US" altLang="en-US" dirty="0"/>
              <a:t> B is the sum of the individual probabilities:</a:t>
            </a:r>
          </a:p>
          <a:p>
            <a:pPr marL="0" indent="0" algn="ctr">
              <a:buNone/>
            </a:pPr>
            <a:r>
              <a:rPr lang="en-US" altLang="en-US" dirty="0">
                <a:solidFill>
                  <a:srgbClr val="FF0000"/>
                </a:solidFill>
              </a:rPr>
              <a:t>P(A or B) = P(A) + P(B)</a:t>
            </a:r>
          </a:p>
          <a:p>
            <a:pPr algn="just"/>
            <a:r>
              <a:rPr lang="en-US" altLang="en-US" i="1" dirty="0"/>
              <a:t>"The probability of A </a:t>
            </a:r>
            <a:r>
              <a:rPr lang="en-US" altLang="en-US" b="1" i="1" dirty="0">
                <a:solidFill>
                  <a:srgbClr val="FF0000"/>
                </a:solidFill>
              </a:rPr>
              <a:t>or</a:t>
            </a:r>
            <a:r>
              <a:rPr lang="en-US" altLang="en-US" i="1" dirty="0">
                <a:solidFill>
                  <a:srgbClr val="FF0000"/>
                </a:solidFill>
              </a:rPr>
              <a:t> </a:t>
            </a:r>
            <a:r>
              <a:rPr lang="en-US" altLang="en-US" i="1" dirty="0"/>
              <a:t>B equals the probability of A </a:t>
            </a:r>
            <a:r>
              <a:rPr lang="en-US" altLang="en-US" b="1" i="1" dirty="0">
                <a:solidFill>
                  <a:srgbClr val="FF0000"/>
                </a:solidFill>
              </a:rPr>
              <a:t>plus</a:t>
            </a:r>
            <a:r>
              <a:rPr lang="en-US" altLang="en-US" i="1" dirty="0">
                <a:solidFill>
                  <a:srgbClr val="FF0000"/>
                </a:solidFill>
              </a:rPr>
              <a:t> </a:t>
            </a:r>
            <a:r>
              <a:rPr lang="en-US" altLang="en-US" i="1" dirty="0"/>
              <a:t>the probability of B"</a:t>
            </a:r>
            <a:endParaRPr lang="en-US" altLang="en-US" dirty="0"/>
          </a:p>
        </p:txBody>
      </p:sp>
      <p:sp>
        <p:nvSpPr>
          <p:cNvPr id="3" name="Title 2"/>
          <p:cNvSpPr>
            <a:spLocks noGrp="1"/>
          </p:cNvSpPr>
          <p:nvPr>
            <p:ph type="title"/>
          </p:nvPr>
        </p:nvSpPr>
        <p:spPr/>
        <p:txBody>
          <a:bodyPr>
            <a:normAutofit fontScale="90000"/>
          </a:bodyPr>
          <a:lstStyle/>
          <a:p>
            <a:br>
              <a:rPr lang="en-US" altLang="en-US" b="1" dirty="0"/>
            </a:br>
            <a:r>
              <a:rPr lang="en-US" altLang="en-US" b="1" dirty="0"/>
              <a:t>Mutually Exclusive</a:t>
            </a:r>
            <a:br>
              <a:rPr lang="en-US" altLang="en-US" b="1" dirty="0"/>
            </a:b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175"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44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916" y="1414966"/>
            <a:ext cx="8412163" cy="5214433"/>
          </a:xfrm>
        </p:spPr>
        <p:txBody>
          <a:bodyPr>
            <a:noAutofit/>
          </a:bodyPr>
          <a:lstStyle/>
          <a:p>
            <a:pPr algn="just"/>
            <a:r>
              <a:rPr lang="en-US" altLang="en-US" sz="2400" dirty="0"/>
              <a:t>In a Deck of 52 Cards:</a:t>
            </a:r>
          </a:p>
          <a:p>
            <a:pPr algn="just"/>
            <a:r>
              <a:rPr lang="en-US" altLang="en-US" sz="2400" dirty="0"/>
              <a:t>the probability of a King is 1/13, so </a:t>
            </a:r>
            <a:r>
              <a:rPr lang="en-US" altLang="en-US" sz="2400" dirty="0">
                <a:solidFill>
                  <a:srgbClr val="FF0000"/>
                </a:solidFill>
              </a:rPr>
              <a:t>P(King)=1/13</a:t>
            </a:r>
          </a:p>
          <a:p>
            <a:pPr algn="just"/>
            <a:r>
              <a:rPr lang="en-US" altLang="en-US" sz="2400" dirty="0"/>
              <a:t>the probability of a Queen is also 1/13, so </a:t>
            </a:r>
            <a:r>
              <a:rPr lang="en-US" altLang="en-US" sz="2400" dirty="0">
                <a:solidFill>
                  <a:srgbClr val="FF0000"/>
                </a:solidFill>
              </a:rPr>
              <a:t>P(Queen)=1/13</a:t>
            </a:r>
          </a:p>
          <a:p>
            <a:pPr algn="just"/>
            <a:r>
              <a:rPr lang="en-US" altLang="en-US" sz="2400" dirty="0"/>
              <a:t>When we combine those two events:</a:t>
            </a:r>
          </a:p>
          <a:p>
            <a:pPr algn="just"/>
            <a:r>
              <a:rPr lang="en-US" altLang="en-US" sz="2400" dirty="0"/>
              <a:t>The probability of a King </a:t>
            </a:r>
            <a:r>
              <a:rPr lang="en-US" altLang="en-US" sz="2400" dirty="0">
                <a:solidFill>
                  <a:srgbClr val="FF0000"/>
                </a:solidFill>
              </a:rPr>
              <a:t>or</a:t>
            </a:r>
            <a:r>
              <a:rPr lang="en-US" altLang="en-US" sz="2400" dirty="0"/>
              <a:t> a Queen is (1/13) + (1/13) = </a:t>
            </a:r>
            <a:r>
              <a:rPr lang="en-US" altLang="en-US" sz="2400" dirty="0">
                <a:solidFill>
                  <a:srgbClr val="FF0000"/>
                </a:solidFill>
              </a:rPr>
              <a:t>2/13</a:t>
            </a:r>
          </a:p>
          <a:p>
            <a:pPr algn="just"/>
            <a:r>
              <a:rPr lang="en-US" altLang="en-US" sz="2400" dirty="0"/>
              <a:t>Which is written like this:</a:t>
            </a:r>
          </a:p>
          <a:p>
            <a:pPr algn="just"/>
            <a:r>
              <a:rPr lang="en-US" altLang="en-US" sz="2400" dirty="0"/>
              <a:t>P(King or Queen) = (1/13) + (1/13) = 2/13.</a:t>
            </a:r>
          </a:p>
        </p:txBody>
      </p:sp>
      <p:sp>
        <p:nvSpPr>
          <p:cNvPr id="3" name="Title 2"/>
          <p:cNvSpPr>
            <a:spLocks noGrp="1"/>
          </p:cNvSpPr>
          <p:nvPr>
            <p:ph type="title"/>
          </p:nvPr>
        </p:nvSpPr>
        <p:spPr/>
        <p:txBody>
          <a:bodyPr>
            <a:normAutofit/>
          </a:bodyPr>
          <a:lstStyle/>
          <a:p>
            <a:r>
              <a:rPr lang="en-US" altLang="en-US" dirty="0"/>
              <a:t>Example: King OR Queen</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92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3039"/>
            <a:ext cx="8485598" cy="5169989"/>
          </a:xfrm>
        </p:spPr>
        <p:txBody>
          <a:bodyPr>
            <a:normAutofit fontScale="92500" lnSpcReduction="20000"/>
          </a:bodyPr>
          <a:lstStyle/>
          <a:p>
            <a:pPr algn="just"/>
            <a:r>
              <a:rPr lang="en-US" altLang="en-US" dirty="0"/>
              <a:t>Pairwise means forming all possible pairs — two items at a time — from a set. For example, in the set {1,2,3} all possible pairs are (1,2),(2,3),(1,3).</a:t>
            </a:r>
          </a:p>
          <a:p>
            <a:pPr algn="just"/>
            <a:r>
              <a:rPr lang="en-US" altLang="en-US" dirty="0"/>
              <a:t>The events are called pairwise independent if any two events in the collection are independent of each other while saying that the events are mutually independent (or collectively independent) intuitively means that each event is independent of any combination of other events in the collection</a:t>
            </a:r>
          </a:p>
        </p:txBody>
      </p:sp>
      <p:sp>
        <p:nvSpPr>
          <p:cNvPr id="3" name="Title 2"/>
          <p:cNvSpPr>
            <a:spLocks noGrp="1"/>
          </p:cNvSpPr>
          <p:nvPr>
            <p:ph type="title"/>
          </p:nvPr>
        </p:nvSpPr>
        <p:spPr/>
        <p:txBody>
          <a:bodyPr>
            <a:normAutofit fontScale="90000"/>
          </a:bodyPr>
          <a:lstStyle/>
          <a:p>
            <a:br>
              <a:rPr lang="en-US" altLang="en-US" dirty="0"/>
            </a:br>
            <a:r>
              <a:rPr lang="en-US" altLang="en-US" dirty="0"/>
              <a:t>What is Pairwise?</a:t>
            </a:r>
            <a:br>
              <a:rPr lang="en-US" altLang="en-US" dirty="0"/>
            </a:b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497"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454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93520"/>
            <a:ext cx="8176988" cy="5139509"/>
          </a:xfrm>
        </p:spPr>
        <p:txBody>
          <a:bodyPr>
            <a:noAutofit/>
          </a:bodyPr>
          <a:lstStyle/>
          <a:p>
            <a:pPr marL="0" indent="0" algn="just">
              <a:lnSpc>
                <a:spcPct val="170000"/>
              </a:lnSpc>
              <a:buNone/>
            </a:pPr>
            <a:r>
              <a:rPr lang="en-US" altLang="en-US" sz="2400" dirty="0"/>
              <a:t>Pairwise (Walsh) averages are averages calculated from each pair in a set, including a pair matched with itself. For example, the set {2,9} has three pairs: (2,2),(9,9) and (2,9). The Walsh averages for this set are:</a:t>
            </a:r>
          </a:p>
          <a:p>
            <a:pPr marL="0" indent="0" algn="ctr">
              <a:lnSpc>
                <a:spcPct val="170000"/>
              </a:lnSpc>
              <a:buNone/>
            </a:pPr>
            <a:r>
              <a:rPr lang="en-US" altLang="en-US" sz="2400" dirty="0"/>
              <a:t>(2,2) = 2</a:t>
            </a:r>
          </a:p>
          <a:p>
            <a:pPr marL="0" indent="0" algn="ctr">
              <a:lnSpc>
                <a:spcPct val="170000"/>
              </a:lnSpc>
              <a:buNone/>
            </a:pPr>
            <a:r>
              <a:rPr lang="en-US" altLang="en-US" sz="2400" dirty="0"/>
              <a:t>(9,9) = 9</a:t>
            </a:r>
          </a:p>
          <a:p>
            <a:pPr marL="0" indent="0" algn="ctr">
              <a:lnSpc>
                <a:spcPct val="170000"/>
              </a:lnSpc>
              <a:buNone/>
            </a:pPr>
            <a:r>
              <a:rPr lang="en-US" altLang="en-US" sz="2400" dirty="0"/>
              <a:t>(2,9) = 5.5</a:t>
            </a:r>
          </a:p>
        </p:txBody>
      </p:sp>
      <p:sp>
        <p:nvSpPr>
          <p:cNvPr id="3" name="Title 2"/>
          <p:cNvSpPr>
            <a:spLocks noGrp="1"/>
          </p:cNvSpPr>
          <p:nvPr>
            <p:ph type="title"/>
          </p:nvPr>
        </p:nvSpPr>
        <p:spPr/>
        <p:txBody>
          <a:bodyPr/>
          <a:lstStyle/>
          <a:p>
            <a:r>
              <a:rPr lang="en-US" altLang="en-US" dirty="0"/>
              <a:t>Pairwise Averages (Walsh Averages)</a:t>
            </a: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5349"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321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93520"/>
            <a:ext cx="8176988" cy="5139509"/>
          </a:xfrm>
        </p:spPr>
        <p:txBody>
          <a:bodyPr>
            <a:noAutofit/>
          </a:bodyPr>
          <a:lstStyle/>
          <a:p>
            <a:pPr marL="0" indent="0" algn="just">
              <a:lnSpc>
                <a:spcPct val="170000"/>
              </a:lnSpc>
              <a:buNone/>
            </a:pPr>
            <a:r>
              <a:rPr lang="en-US" altLang="en-US" sz="2400" dirty="0"/>
              <a:t>Following this, Walsh averages are used in tests like the Signed-Rank Wilcoxon and other nonparametric tests. In the Wilcoxon signed rank tests, the test statistic is equal to the number of positive Walsh averages (called “offsets”). The formal formula is: (D1 – D2)/2, where D is a data point</a:t>
            </a:r>
          </a:p>
        </p:txBody>
      </p:sp>
      <p:sp>
        <p:nvSpPr>
          <p:cNvPr id="3" name="Title 2"/>
          <p:cNvSpPr>
            <a:spLocks noGrp="1"/>
          </p:cNvSpPr>
          <p:nvPr>
            <p:ph type="title"/>
          </p:nvPr>
        </p:nvSpPr>
        <p:spPr/>
        <p:txBody>
          <a:bodyPr/>
          <a:lstStyle/>
          <a:p>
            <a:r>
              <a:rPr lang="en-US" altLang="en-US" dirty="0"/>
              <a:t>Pairwise Averages (Walsh Averages)</a:t>
            </a: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850"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427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3040"/>
            <a:ext cx="8561798" cy="5169989"/>
          </a:xfrm>
        </p:spPr>
        <p:txBody>
          <a:bodyPr>
            <a:noAutofit/>
          </a:bodyPr>
          <a:lstStyle/>
          <a:p>
            <a:pPr marL="0" indent="0" algn="just">
              <a:buNone/>
            </a:pPr>
            <a:r>
              <a:rPr lang="en-US" altLang="en-US" dirty="0"/>
              <a:t>The theorem states that the probability of the simultaneous occurrence of two events that are independent is given by the product of their individual probabilities.</a:t>
            </a:r>
          </a:p>
          <a:p>
            <a:pPr marL="0" indent="0" algn="ctr">
              <a:buNone/>
            </a:pPr>
            <a:r>
              <a:rPr lang="en-US" altLang="en-US" dirty="0"/>
              <a:t>P(A and B)=P(A)×P(B)</a:t>
            </a:r>
          </a:p>
          <a:p>
            <a:pPr marL="0" indent="0" algn="ctr">
              <a:buNone/>
            </a:pPr>
            <a:r>
              <a:rPr lang="en-US" altLang="en-US" dirty="0"/>
              <a:t>P(AB)=P(A)×P(B)</a:t>
            </a:r>
          </a:p>
        </p:txBody>
      </p:sp>
      <p:sp>
        <p:nvSpPr>
          <p:cNvPr id="3" name="Title 2"/>
          <p:cNvSpPr>
            <a:spLocks noGrp="1"/>
          </p:cNvSpPr>
          <p:nvPr>
            <p:ph type="title"/>
          </p:nvPr>
        </p:nvSpPr>
        <p:spPr/>
        <p:txBody>
          <a:bodyPr/>
          <a:lstStyle/>
          <a:p>
            <a:pPr algn="just"/>
            <a:r>
              <a:rPr lang="en-US" altLang="en-US" dirty="0"/>
              <a:t>For Independent Events</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0381"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059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3040"/>
            <a:ext cx="8561798" cy="5169989"/>
          </a:xfrm>
        </p:spPr>
        <p:txBody>
          <a:bodyPr>
            <a:noAutofit/>
          </a:bodyPr>
          <a:lstStyle/>
          <a:p>
            <a:pPr marL="0" indent="0" algn="just">
              <a:buNone/>
            </a:pPr>
            <a:r>
              <a:rPr lang="en-US" dirty="0"/>
              <a:t>As well, the theorem can be extended to three or more independent events.</a:t>
            </a:r>
            <a:endParaRPr lang="en-US" altLang="en-US" dirty="0"/>
          </a:p>
          <a:p>
            <a:pPr marL="0" indent="0" algn="ctr">
              <a:buNone/>
            </a:pPr>
            <a:r>
              <a:rPr lang="en-US" altLang="en-US" dirty="0"/>
              <a:t>P(A∩B∩C)=P(A)×P(B)×P(C)</a:t>
            </a:r>
          </a:p>
          <a:p>
            <a:pPr marL="0" indent="0" algn="ctr">
              <a:buNone/>
            </a:pPr>
            <a:r>
              <a:rPr lang="en-US" altLang="en-US" dirty="0"/>
              <a:t>P(A,B and C)=P(A)×P(B)×P(C)</a:t>
            </a:r>
          </a:p>
          <a:p>
            <a:pPr algn="just"/>
            <a:endParaRPr lang="en-US" dirty="0"/>
          </a:p>
        </p:txBody>
      </p:sp>
      <p:sp>
        <p:nvSpPr>
          <p:cNvPr id="3" name="Title 2"/>
          <p:cNvSpPr>
            <a:spLocks noGrp="1"/>
          </p:cNvSpPr>
          <p:nvPr>
            <p:ph type="title"/>
          </p:nvPr>
        </p:nvSpPr>
        <p:spPr/>
        <p:txBody>
          <a:bodyPr/>
          <a:lstStyle/>
          <a:p>
            <a:pPr algn="just"/>
            <a:r>
              <a:rPr lang="en-US" altLang="en-US" dirty="0"/>
              <a:t>For Independent Events</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0381"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108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0505"/>
            <a:ext cx="8561798" cy="5004884"/>
          </a:xfrm>
        </p:spPr>
        <p:txBody>
          <a:bodyPr>
            <a:noAutofit/>
          </a:bodyPr>
          <a:lstStyle/>
          <a:p>
            <a:pPr marL="0" indent="0" algn="just">
              <a:buNone/>
            </a:pPr>
            <a:r>
              <a:rPr lang="en-US" altLang="en-US" dirty="0"/>
              <a:t>A college has to appoint a lecturer who must be </a:t>
            </a:r>
            <a:r>
              <a:rPr lang="en-US" altLang="en-US" dirty="0" err="1"/>
              <a:t>B.Com</a:t>
            </a:r>
            <a:r>
              <a:rPr lang="en-US" altLang="en-US" dirty="0"/>
              <a:t>., MBA, and Ph. D, the probability of which is 120, 125, and 140 respectively. Find the probability of getting such a person to be appointed by the college.</a:t>
            </a:r>
          </a:p>
        </p:txBody>
      </p:sp>
      <p:sp>
        <p:nvSpPr>
          <p:cNvPr id="3" name="Title 2"/>
          <p:cNvSpPr>
            <a:spLocks noGrp="1"/>
          </p:cNvSpPr>
          <p:nvPr>
            <p:ph type="title"/>
          </p:nvPr>
        </p:nvSpPr>
        <p:spPr/>
        <p:txBody>
          <a:bodyPr/>
          <a:lstStyle/>
          <a:p>
            <a:r>
              <a:rPr lang="en-US" altLang="en-US" dirty="0"/>
              <a:t>Problem Statement:</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617"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678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60505"/>
            <a:ext cx="8653238" cy="5004884"/>
          </a:xfrm>
        </p:spPr>
        <p:txBody>
          <a:bodyPr>
            <a:noAutofit/>
          </a:bodyPr>
          <a:lstStyle/>
          <a:p>
            <a:pPr marL="0" indent="0">
              <a:buNone/>
            </a:pPr>
            <a:r>
              <a:rPr lang="en-US" altLang="en-US" sz="2400" dirty="0">
                <a:solidFill>
                  <a:srgbClr val="FF0000"/>
                </a:solidFill>
              </a:rPr>
              <a:t>Solution:</a:t>
            </a:r>
          </a:p>
          <a:p>
            <a:r>
              <a:rPr lang="en-US" altLang="en-US" sz="2400" dirty="0"/>
              <a:t>Probability of a person being a </a:t>
            </a:r>
            <a:r>
              <a:rPr lang="en-US" altLang="en-US" sz="2400" dirty="0" err="1"/>
              <a:t>B.Com.P</a:t>
            </a:r>
            <a:r>
              <a:rPr lang="en-US" altLang="en-US" sz="2400" dirty="0"/>
              <a:t>(A) =120</a:t>
            </a:r>
          </a:p>
          <a:p>
            <a:r>
              <a:rPr lang="en-US" altLang="en-US" sz="2400" dirty="0"/>
              <a:t>Probability of a person being a MBA P(B) = 125</a:t>
            </a:r>
          </a:p>
          <a:p>
            <a:r>
              <a:rPr lang="en-US" altLang="en-US" sz="2400" dirty="0"/>
              <a:t>Probability of a person being a </a:t>
            </a:r>
            <a:r>
              <a:rPr lang="en-US" altLang="en-US" sz="2400" dirty="0" err="1"/>
              <a:t>Ph.D</a:t>
            </a:r>
            <a:r>
              <a:rPr lang="en-US" altLang="en-US" sz="2400" dirty="0"/>
              <a:t> P(C) =140</a:t>
            </a:r>
          </a:p>
          <a:p>
            <a:r>
              <a:rPr lang="en-US" altLang="en-US" sz="2400" dirty="0"/>
              <a:t>Using multiplicative theorem for independent events</a:t>
            </a:r>
          </a:p>
          <a:p>
            <a:r>
              <a:rPr lang="en-US" altLang="en-US" sz="2400" dirty="0"/>
              <a:t>P(A,B and C)= P(A)×P(B)×P(C)= 120×125×140= .05×.04×.025= .00005</a:t>
            </a:r>
          </a:p>
        </p:txBody>
      </p:sp>
      <p:sp>
        <p:nvSpPr>
          <p:cNvPr id="3" name="Title 2"/>
          <p:cNvSpPr>
            <a:spLocks noGrp="1"/>
          </p:cNvSpPr>
          <p:nvPr>
            <p:ph type="title"/>
          </p:nvPr>
        </p:nvSpPr>
        <p:spPr/>
        <p:txBody>
          <a:bodyPr/>
          <a:lstStyle/>
          <a:p>
            <a:r>
              <a:rPr lang="en-US" altLang="en-US" dirty="0"/>
              <a:t>Problem Statement:</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175"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5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736" y="1406490"/>
            <a:ext cx="8706255" cy="5253390"/>
          </a:xfrm>
        </p:spPr>
        <p:txBody>
          <a:bodyPr>
            <a:normAutofit/>
          </a:bodyPr>
          <a:lstStyle/>
          <a:p>
            <a:pPr marL="0" indent="0" algn="just">
              <a:lnSpc>
                <a:spcPct val="160000"/>
              </a:lnSpc>
              <a:spcBef>
                <a:spcPts val="775"/>
              </a:spcBef>
              <a:buNone/>
            </a:pPr>
            <a:r>
              <a:rPr lang="en-US" altLang="en-US" dirty="0">
                <a:latin typeface="Bahnschrift"/>
                <a:cs typeface="Times New Roman" panose="02020603050405020304" pitchFamily="18" charset="0"/>
              </a:rPr>
              <a:t>An experiment that can result in any one of  the several possible outcomes is called a  random experiment.</a:t>
            </a:r>
          </a:p>
          <a:p>
            <a:pPr marL="457200" lvl="1" indent="0" algn="just">
              <a:lnSpc>
                <a:spcPct val="160000"/>
              </a:lnSpc>
              <a:buNone/>
            </a:pPr>
            <a:r>
              <a:rPr lang="en-US" altLang="en-US" sz="2800" dirty="0">
                <a:solidFill>
                  <a:srgbClr val="FF0000"/>
                </a:solidFill>
                <a:latin typeface="Bahnschrift"/>
                <a:cs typeface="Times New Roman" panose="02020603050405020304" pitchFamily="18" charset="0"/>
              </a:rPr>
              <a:t>1)Tossing a coin</a:t>
            </a:r>
            <a:r>
              <a:rPr lang="en-US" altLang="en-US" sz="2800" dirty="0">
                <a:latin typeface="Bahnschrift"/>
                <a:cs typeface="Times New Roman" panose="02020603050405020304" pitchFamily="18" charset="0"/>
              </a:rPr>
              <a:t> is a random experiment. </a:t>
            </a:r>
          </a:p>
          <a:p>
            <a:pPr marL="457200" lvl="1" indent="0" algn="just">
              <a:lnSpc>
                <a:spcPct val="160000"/>
              </a:lnSpc>
              <a:buNone/>
            </a:pPr>
            <a:r>
              <a:rPr lang="en-US" altLang="en-US" sz="2800" dirty="0">
                <a:solidFill>
                  <a:srgbClr val="FF0000"/>
                </a:solidFill>
                <a:latin typeface="Bahnschrift"/>
                <a:cs typeface="Times New Roman" panose="02020603050405020304" pitchFamily="18" charset="0"/>
              </a:rPr>
              <a:t>2)Drawing a card</a:t>
            </a:r>
            <a:r>
              <a:rPr lang="en-US" altLang="en-US" sz="2800" dirty="0">
                <a:latin typeface="Bahnschrift"/>
                <a:cs typeface="Times New Roman" panose="02020603050405020304" pitchFamily="18" charset="0"/>
              </a:rPr>
              <a:t> from a pack of playing cards is a random experiment.</a:t>
            </a:r>
          </a:p>
          <a:p>
            <a:pPr marL="457200" lvl="1" indent="0" algn="just">
              <a:lnSpc>
                <a:spcPct val="160000"/>
              </a:lnSpc>
              <a:buNone/>
            </a:pPr>
            <a:r>
              <a:rPr lang="en-US" altLang="en-US" sz="2800" dirty="0">
                <a:solidFill>
                  <a:srgbClr val="FF0000"/>
                </a:solidFill>
                <a:latin typeface="Bahnschrift"/>
                <a:cs typeface="Times New Roman" panose="02020603050405020304" pitchFamily="18" charset="0"/>
              </a:rPr>
              <a:t>3)Throwing a dice </a:t>
            </a:r>
            <a:r>
              <a:rPr lang="en-US" altLang="en-US" sz="2800" dirty="0">
                <a:latin typeface="Bahnschrift"/>
                <a:cs typeface="Times New Roman" panose="02020603050405020304" pitchFamily="18" charset="0"/>
              </a:rPr>
              <a:t>is a random experiment.</a:t>
            </a:r>
          </a:p>
        </p:txBody>
      </p:sp>
      <p:sp>
        <p:nvSpPr>
          <p:cNvPr id="3" name="Title 2"/>
          <p:cNvSpPr>
            <a:spLocks noGrp="1"/>
          </p:cNvSpPr>
          <p:nvPr>
            <p:ph type="title"/>
          </p:nvPr>
        </p:nvSpPr>
        <p:spPr>
          <a:xfrm>
            <a:off x="223736" y="0"/>
            <a:ext cx="8920264" cy="1325563"/>
          </a:xfrm>
        </p:spPr>
        <p:txBody>
          <a:bodyPr/>
          <a:lstStyle/>
          <a:p>
            <a:r>
              <a:rPr lang="en-US" altLang="en-US" b="1" dirty="0">
                <a:latin typeface="Bahnschrift SemiBold" panose="020B0502040204020203"/>
                <a:cs typeface="Times New Roman" panose="02020603050405020304" pitchFamily="18" charset="0"/>
              </a:rPr>
              <a:t>Random Experiment:</a:t>
            </a:r>
            <a:endParaRPr lang="en-US" dirty="0">
              <a:latin typeface="Bahnschrift SemiBold" panose="020B0502040204020203"/>
            </a:endParaRPr>
          </a:p>
        </p:txBody>
      </p:sp>
      <p:pic>
        <p:nvPicPr>
          <p:cNvPr id="5"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339" y="438149"/>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304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394682"/>
            <a:ext cx="8465170" cy="5004884"/>
          </a:xfrm>
        </p:spPr>
        <p:txBody>
          <a:bodyPr>
            <a:noAutofit/>
          </a:bodyPr>
          <a:lstStyle/>
          <a:p>
            <a:pPr marL="0" indent="0" algn="just">
              <a:lnSpc>
                <a:spcPct val="160000"/>
              </a:lnSpc>
              <a:spcBef>
                <a:spcPts val="775"/>
              </a:spcBef>
              <a:buNone/>
            </a:pPr>
            <a:r>
              <a:rPr lang="en-US" altLang="en-US" sz="2600" dirty="0">
                <a:latin typeface="Bahnschrift"/>
                <a:cs typeface="Times New Roman" panose="02020603050405020304" pitchFamily="18" charset="0"/>
              </a:rPr>
              <a:t>A set representing all possible outcomes of a  random experiment is called a sample space.</a:t>
            </a:r>
          </a:p>
          <a:p>
            <a:pPr marL="0" indent="0" algn="just">
              <a:lnSpc>
                <a:spcPct val="160000"/>
              </a:lnSpc>
              <a:spcBef>
                <a:spcPts val="775"/>
              </a:spcBef>
              <a:buNone/>
            </a:pPr>
            <a:r>
              <a:rPr lang="en-US" altLang="en-US" sz="2600" dirty="0">
                <a:solidFill>
                  <a:srgbClr val="FF0000"/>
                </a:solidFill>
                <a:latin typeface="Bahnschrift"/>
                <a:cs typeface="Times New Roman" panose="02020603050405020304" pitchFamily="18" charset="0"/>
              </a:rPr>
              <a:t>It is denoted by S or U.</a:t>
            </a:r>
          </a:p>
          <a:p>
            <a:pPr marL="0" indent="0" algn="just">
              <a:lnSpc>
                <a:spcPct val="160000"/>
              </a:lnSpc>
              <a:spcBef>
                <a:spcPts val="775"/>
              </a:spcBef>
              <a:buNone/>
            </a:pPr>
            <a:r>
              <a:rPr lang="en-US" altLang="en-US" sz="2600" dirty="0">
                <a:latin typeface="Bahnschrift"/>
                <a:cs typeface="Times New Roman" panose="02020603050405020304" pitchFamily="18" charset="0"/>
              </a:rPr>
              <a:t>Each outcome is called a sample point.</a:t>
            </a:r>
          </a:p>
          <a:p>
            <a:pPr marL="0" indent="0" algn="just">
              <a:lnSpc>
                <a:spcPct val="160000"/>
              </a:lnSpc>
              <a:spcBef>
                <a:spcPts val="775"/>
              </a:spcBef>
              <a:buNone/>
            </a:pPr>
            <a:r>
              <a:rPr lang="en-US" altLang="en-US" sz="2400" dirty="0">
                <a:latin typeface="Bahnschrift"/>
                <a:cs typeface="Times New Roman" panose="02020603050405020304" pitchFamily="18" charset="0"/>
              </a:rPr>
              <a:t>If the number of sample points of S is finite, it  is known as a finite sample space.</a:t>
            </a:r>
          </a:p>
          <a:p>
            <a:pPr marL="0" indent="0" algn="just">
              <a:lnSpc>
                <a:spcPct val="160000"/>
              </a:lnSpc>
              <a:spcBef>
                <a:spcPts val="763"/>
              </a:spcBef>
              <a:buNone/>
            </a:pPr>
            <a:r>
              <a:rPr lang="en-US" altLang="en-US" sz="2400" dirty="0">
                <a:latin typeface="Bahnschrift"/>
                <a:cs typeface="Times New Roman" panose="02020603050405020304" pitchFamily="18" charset="0"/>
              </a:rPr>
              <a:t>If the number of sample points of S is infinite,  it is known as an infinite sample space.</a:t>
            </a:r>
          </a:p>
          <a:p>
            <a:pPr marL="0" indent="0" algn="just">
              <a:lnSpc>
                <a:spcPct val="160000"/>
              </a:lnSpc>
              <a:buNone/>
            </a:pPr>
            <a:endParaRPr lang="en-US" sz="2600" dirty="0">
              <a:latin typeface="Bahnschrift"/>
            </a:endParaRPr>
          </a:p>
        </p:txBody>
      </p:sp>
      <p:sp>
        <p:nvSpPr>
          <p:cNvPr id="3" name="Title 2"/>
          <p:cNvSpPr>
            <a:spLocks noGrp="1"/>
          </p:cNvSpPr>
          <p:nvPr>
            <p:ph type="title"/>
          </p:nvPr>
        </p:nvSpPr>
        <p:spPr/>
        <p:txBody>
          <a:bodyPr>
            <a:noAutofit/>
          </a:bodyPr>
          <a:lstStyle/>
          <a:p>
            <a:br>
              <a:rPr lang="en-US" altLang="en-US" b="1" u="sng" dirty="0">
                <a:latin typeface="Bahnschrift SemiBold" panose="020B0502040204020203"/>
                <a:cs typeface="Times New Roman" panose="02020603050405020304" pitchFamily="18" charset="0"/>
              </a:rPr>
            </a:br>
            <a:r>
              <a:rPr lang="en-US" altLang="en-US" b="1" dirty="0">
                <a:latin typeface="Bahnschrift SemiBold" panose="020B0502040204020203"/>
                <a:cs typeface="Times New Roman" panose="02020603050405020304" pitchFamily="18" charset="0"/>
              </a:rPr>
              <a:t>Sample Space</a:t>
            </a:r>
            <a:br>
              <a:rPr lang="en-US" altLang="en-US" dirty="0">
                <a:latin typeface="Bahnschrift SemiBold" panose="020B0502040204020203"/>
                <a:cs typeface="Times New Roman" panose="02020603050405020304" pitchFamily="18" charset="0"/>
              </a:rPr>
            </a:br>
            <a:endParaRPr lang="en-US" dirty="0">
              <a:latin typeface="Bahnschrift SemiBold" panose="020B0502040204020203"/>
            </a:endParaRP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886" y="458434"/>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25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1" y="1442950"/>
            <a:ext cx="8458397" cy="5004884"/>
          </a:xfrm>
        </p:spPr>
        <p:txBody>
          <a:bodyPr/>
          <a:lstStyle/>
          <a:p>
            <a:pPr algn="just">
              <a:spcBef>
                <a:spcPts val="100"/>
              </a:spcBef>
              <a:buFont typeface="Arial MT"/>
              <a:buChar char="•"/>
            </a:pPr>
            <a:r>
              <a:rPr lang="en-US" altLang="en-US" dirty="0">
                <a:cs typeface="Times New Roman" panose="02020603050405020304" pitchFamily="18" charset="0"/>
              </a:rPr>
              <a:t>For example, if a coin is tossed, the sample  space will be as follows:</a:t>
            </a:r>
          </a:p>
          <a:p>
            <a:pPr algn="just">
              <a:spcBef>
                <a:spcPts val="763"/>
              </a:spcBef>
            </a:pPr>
            <a:r>
              <a:rPr lang="en-US" altLang="en-US" dirty="0">
                <a:solidFill>
                  <a:srgbClr val="FF0000"/>
                </a:solidFill>
                <a:cs typeface="Times New Roman" panose="02020603050405020304" pitchFamily="18" charset="0"/>
              </a:rPr>
              <a:t>S = {H,T}</a:t>
            </a:r>
          </a:p>
          <a:p>
            <a:pPr algn="just">
              <a:buFont typeface="Arial MT"/>
              <a:buChar char="•"/>
            </a:pPr>
            <a:r>
              <a:rPr lang="en-US" altLang="en-US" dirty="0">
                <a:cs typeface="Times New Roman" panose="02020603050405020304" pitchFamily="18" charset="0"/>
              </a:rPr>
              <a:t>Similarly, if two coins are tossed,  S= { HH, HT, TH, TT}</a:t>
            </a:r>
          </a:p>
        </p:txBody>
      </p:sp>
      <p:sp>
        <p:nvSpPr>
          <p:cNvPr id="3" name="Title 2"/>
          <p:cNvSpPr>
            <a:spLocks noGrp="1"/>
          </p:cNvSpPr>
          <p:nvPr>
            <p:ph type="title"/>
          </p:nvPr>
        </p:nvSpPr>
        <p:spPr/>
        <p:txBody>
          <a:bodyPr/>
          <a:lstStyle/>
          <a:p>
            <a:r>
              <a:rPr lang="en-US" altLang="en-US" dirty="0">
                <a:latin typeface="Bahnschrift SemiBold"/>
                <a:cs typeface="Times New Roman" panose="02020603050405020304" pitchFamily="18" charset="0"/>
              </a:rPr>
              <a:t>Example</a:t>
            </a:r>
            <a:endParaRPr lang="en-US" dirty="0">
              <a:latin typeface="Bahnschrift SemiBold"/>
            </a:endParaRP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1" y="70961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97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91889"/>
            <a:ext cx="8574144" cy="5004884"/>
          </a:xfrm>
        </p:spPr>
        <p:txBody>
          <a:bodyPr/>
          <a:lstStyle/>
          <a:p>
            <a:pPr algn="just">
              <a:spcBef>
                <a:spcPts val="775"/>
              </a:spcBef>
              <a:buFont typeface="Arial MT"/>
              <a:buChar char="•"/>
            </a:pPr>
            <a:r>
              <a:rPr lang="en-US" altLang="en-US" dirty="0">
                <a:latin typeface="Bahnschrift"/>
                <a:cs typeface="Times New Roman" panose="02020603050405020304" pitchFamily="18" charset="0"/>
              </a:rPr>
              <a:t>The result of an experiment is known as  </a:t>
            </a:r>
            <a:r>
              <a:rPr lang="en-US" altLang="en-US" dirty="0">
                <a:solidFill>
                  <a:srgbClr val="FF0000"/>
                </a:solidFill>
                <a:latin typeface="Bahnschrift"/>
                <a:cs typeface="Times New Roman" panose="02020603050405020304" pitchFamily="18" charset="0"/>
              </a:rPr>
              <a:t>event</a:t>
            </a:r>
            <a:r>
              <a:rPr lang="en-US" altLang="en-US" dirty="0">
                <a:latin typeface="Bahnschrift"/>
                <a:cs typeface="Times New Roman" panose="02020603050405020304" pitchFamily="18" charset="0"/>
              </a:rPr>
              <a:t>.</a:t>
            </a:r>
          </a:p>
          <a:p>
            <a:pPr algn="just">
              <a:spcBef>
                <a:spcPts val="775"/>
              </a:spcBef>
              <a:buFont typeface="Arial MT"/>
              <a:buChar char="•"/>
            </a:pPr>
            <a:r>
              <a:rPr lang="en-US" altLang="en-US" dirty="0">
                <a:latin typeface="Bahnschrift"/>
                <a:cs typeface="Times New Roman" panose="02020603050405020304" pitchFamily="18" charset="0"/>
              </a:rPr>
              <a:t>For example,</a:t>
            </a:r>
          </a:p>
          <a:p>
            <a:pPr algn="just">
              <a:spcBef>
                <a:spcPts val="775"/>
              </a:spcBef>
            </a:pPr>
            <a:r>
              <a:rPr lang="en-US" altLang="en-US" dirty="0">
                <a:latin typeface="Bahnschrift"/>
                <a:cs typeface="Times New Roman" panose="02020603050405020304" pitchFamily="18" charset="0"/>
              </a:rPr>
              <a:t>If a coin is tossed, the head (H) and tail (T) are  two different events.</a:t>
            </a:r>
          </a:p>
          <a:p>
            <a:pPr algn="just">
              <a:spcBef>
                <a:spcPts val="775"/>
              </a:spcBef>
            </a:pPr>
            <a:r>
              <a:rPr lang="en-US" altLang="en-US" dirty="0">
                <a:latin typeface="Bahnschrift"/>
                <a:cs typeface="Times New Roman" panose="02020603050405020304" pitchFamily="18" charset="0"/>
              </a:rPr>
              <a:t>1,2,3,4,5,6 are different events that occur when a dice is  thrown.</a:t>
            </a:r>
          </a:p>
        </p:txBody>
      </p:sp>
      <p:sp>
        <p:nvSpPr>
          <p:cNvPr id="3" name="Title 2"/>
          <p:cNvSpPr>
            <a:spLocks noGrp="1"/>
          </p:cNvSpPr>
          <p:nvPr>
            <p:ph type="title"/>
          </p:nvPr>
        </p:nvSpPr>
        <p:spPr/>
        <p:txBody>
          <a:bodyPr>
            <a:noAutofit/>
          </a:bodyPr>
          <a:lstStyle/>
          <a:p>
            <a:br>
              <a:rPr lang="en-US" altLang="en-US" b="1" dirty="0">
                <a:latin typeface="Bahnschrift SemiBold"/>
                <a:cs typeface="Times New Roman" panose="02020603050405020304" pitchFamily="18" charset="0"/>
              </a:rPr>
            </a:br>
            <a:r>
              <a:rPr lang="en-US" altLang="en-US" b="1" dirty="0">
                <a:latin typeface="Bahnschrift SemiBold"/>
                <a:cs typeface="Times New Roman" panose="02020603050405020304" pitchFamily="18" charset="0"/>
              </a:rPr>
              <a:t>Event</a:t>
            </a:r>
            <a:br>
              <a:rPr lang="en-US" altLang="en-US" dirty="0">
                <a:latin typeface="Bahnschrift SemiBold"/>
                <a:cs typeface="Times New Roman" panose="02020603050405020304" pitchFamily="18" charset="0"/>
              </a:rPr>
            </a:br>
            <a:endParaRPr lang="en-US" dirty="0">
              <a:latin typeface="Bahnschrift SemiBold"/>
            </a:endParaRP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886" y="52755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38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2608" y="1419801"/>
            <a:ext cx="8498323" cy="5004884"/>
          </a:xfrm>
        </p:spPr>
        <p:txBody>
          <a:bodyPr/>
          <a:lstStyle/>
          <a:p>
            <a:pPr algn="just">
              <a:spcBef>
                <a:spcPts val="775"/>
              </a:spcBef>
              <a:buFont typeface="Arial MT"/>
              <a:buChar char="•"/>
            </a:pPr>
            <a:r>
              <a:rPr lang="en-US" altLang="en-US" dirty="0">
                <a:latin typeface="Bahnschrift"/>
                <a:cs typeface="Times New Roman" panose="02020603050405020304" pitchFamily="18" charset="0"/>
              </a:rPr>
              <a:t>If all possible outcomes of an experiment are  considered, the outcomes are said to be  exhaustive.</a:t>
            </a:r>
          </a:p>
          <a:p>
            <a:pPr algn="just">
              <a:spcBef>
                <a:spcPts val="775"/>
              </a:spcBef>
              <a:buFont typeface="Arial MT"/>
              <a:buChar char="•"/>
            </a:pPr>
            <a:r>
              <a:rPr lang="en-US" altLang="en-US" dirty="0">
                <a:latin typeface="Bahnschrift"/>
                <a:cs typeface="Times New Roman" panose="02020603050405020304" pitchFamily="18" charset="0"/>
              </a:rPr>
              <a:t>The exhaustive events are nothing but all the  sample points in the sample points.</a:t>
            </a:r>
          </a:p>
          <a:p>
            <a:pPr algn="just">
              <a:spcBef>
                <a:spcPts val="775"/>
              </a:spcBef>
              <a:buFont typeface="Arial MT"/>
              <a:buChar char="•"/>
            </a:pPr>
            <a:r>
              <a:rPr lang="en-US" altLang="en-US" dirty="0">
                <a:latin typeface="Bahnschrift"/>
                <a:cs typeface="Times New Roman" panose="02020603050405020304" pitchFamily="18" charset="0"/>
              </a:rPr>
              <a:t>In throwing a dice, 1,2,3,4,5,6 are exhaustive  event.</a:t>
            </a:r>
          </a:p>
        </p:txBody>
      </p:sp>
      <p:sp>
        <p:nvSpPr>
          <p:cNvPr id="3" name="Title 2"/>
          <p:cNvSpPr>
            <a:spLocks noGrp="1"/>
          </p:cNvSpPr>
          <p:nvPr>
            <p:ph type="title"/>
          </p:nvPr>
        </p:nvSpPr>
        <p:spPr/>
        <p:txBody>
          <a:bodyPr>
            <a:normAutofit/>
          </a:bodyPr>
          <a:lstStyle/>
          <a:p>
            <a:r>
              <a:rPr lang="en-US" altLang="en-US" b="1" dirty="0">
                <a:cs typeface="Times New Roman" panose="02020603050405020304" pitchFamily="18" charset="0"/>
              </a:rPr>
              <a:t>Exhaustive events</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937" y="524418"/>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16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1" y="1431376"/>
            <a:ext cx="8597295" cy="5004884"/>
          </a:xfrm>
        </p:spPr>
        <p:txBody>
          <a:bodyPr>
            <a:normAutofit fontScale="92500" lnSpcReduction="20000"/>
          </a:bodyPr>
          <a:lstStyle/>
          <a:p>
            <a:pPr algn="just">
              <a:lnSpc>
                <a:spcPct val="160000"/>
              </a:lnSpc>
              <a:spcBef>
                <a:spcPts val="775"/>
              </a:spcBef>
              <a:buFont typeface="Arial MT"/>
              <a:buChar char="•"/>
            </a:pPr>
            <a:r>
              <a:rPr lang="en-US" altLang="en-US" dirty="0">
                <a:latin typeface="Bahnschrift"/>
                <a:cs typeface="Times New Roman" panose="02020603050405020304" pitchFamily="18" charset="0"/>
              </a:rPr>
              <a:t>Events are said to be mutually exclusive if  they can not occur together.</a:t>
            </a:r>
          </a:p>
          <a:p>
            <a:pPr algn="just">
              <a:lnSpc>
                <a:spcPct val="160000"/>
              </a:lnSpc>
              <a:spcBef>
                <a:spcPts val="775"/>
              </a:spcBef>
              <a:buFont typeface="Arial MT"/>
              <a:buChar char="•"/>
            </a:pPr>
            <a:r>
              <a:rPr lang="en-US" altLang="en-US" dirty="0">
                <a:latin typeface="Bahnschrift"/>
                <a:cs typeface="Times New Roman" panose="02020603050405020304" pitchFamily="18" charset="0"/>
              </a:rPr>
              <a:t>That is, the occurrence of any one of them  prevents the occurrence of the remaining.</a:t>
            </a:r>
          </a:p>
          <a:p>
            <a:pPr algn="just">
              <a:lnSpc>
                <a:spcPct val="160000"/>
              </a:lnSpc>
              <a:spcBef>
                <a:spcPts val="775"/>
              </a:spcBef>
              <a:buFont typeface="Arial MT"/>
              <a:buChar char="•"/>
            </a:pPr>
            <a:r>
              <a:rPr lang="en-US" altLang="en-US" dirty="0">
                <a:latin typeface="Bahnschrift"/>
                <a:cs typeface="Times New Roman" panose="02020603050405020304" pitchFamily="18" charset="0"/>
              </a:rPr>
              <a:t>If A and B are two mutually exclusive events,  then A ∩ B = 0.</a:t>
            </a:r>
          </a:p>
          <a:p>
            <a:pPr algn="just">
              <a:lnSpc>
                <a:spcPct val="160000"/>
              </a:lnSpc>
              <a:spcBef>
                <a:spcPts val="775"/>
              </a:spcBef>
              <a:buFont typeface="Arial MT"/>
              <a:buChar char="•"/>
            </a:pPr>
            <a:r>
              <a:rPr lang="en-US" altLang="en-US" dirty="0">
                <a:latin typeface="Bahnschrift"/>
                <a:cs typeface="Times New Roman" panose="02020603050405020304" pitchFamily="18" charset="0"/>
              </a:rPr>
              <a:t>Head and tail are mutually exclusive events  when a coin is tossed</a:t>
            </a:r>
            <a:endParaRPr lang="en-US" dirty="0">
              <a:latin typeface="Bahnschrift"/>
            </a:endParaRPr>
          </a:p>
        </p:txBody>
      </p:sp>
      <p:sp>
        <p:nvSpPr>
          <p:cNvPr id="3" name="Title 2"/>
          <p:cNvSpPr>
            <a:spLocks noGrp="1"/>
          </p:cNvSpPr>
          <p:nvPr>
            <p:ph type="title"/>
          </p:nvPr>
        </p:nvSpPr>
        <p:spPr/>
        <p:txBody>
          <a:bodyPr>
            <a:normAutofit/>
          </a:bodyPr>
          <a:lstStyle/>
          <a:p>
            <a:r>
              <a:rPr lang="en-US" altLang="en-US" b="1" dirty="0">
                <a:cs typeface="Times New Roman" panose="02020603050405020304" pitchFamily="18" charset="0"/>
              </a:rPr>
              <a:t>Mutually exclusive event</a:t>
            </a:r>
            <a:endParaRPr lang="en-US" dirty="0"/>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886" y="542321"/>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48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1" y="1435261"/>
            <a:ext cx="8516271" cy="5197768"/>
          </a:xfrm>
        </p:spPr>
        <p:txBody>
          <a:bodyPr/>
          <a:lstStyle/>
          <a:p>
            <a:pPr algn="just">
              <a:buFont typeface="Arial MT"/>
              <a:buChar char="•"/>
            </a:pPr>
            <a:r>
              <a:rPr lang="en-US" altLang="en-US" dirty="0">
                <a:latin typeface="Bahnschrift"/>
                <a:cs typeface="Times New Roman" panose="02020603050405020304" pitchFamily="18" charset="0"/>
              </a:rPr>
              <a:t>Events are said to be equally likely if we have  no reason to believe that one event is  preferable to the others.</a:t>
            </a:r>
          </a:p>
          <a:p>
            <a:pPr algn="just">
              <a:spcBef>
                <a:spcPts val="775"/>
              </a:spcBef>
              <a:buFont typeface="Arial MT"/>
              <a:buChar char="•"/>
            </a:pPr>
            <a:r>
              <a:rPr lang="en-US" altLang="en-US" dirty="0">
                <a:latin typeface="Bahnschrift"/>
                <a:cs typeface="Times New Roman" panose="02020603050405020304" pitchFamily="18" charset="0"/>
              </a:rPr>
              <a:t>Head and tail are equally likely events in  tossing a coin.</a:t>
            </a:r>
          </a:p>
        </p:txBody>
      </p:sp>
      <p:sp>
        <p:nvSpPr>
          <p:cNvPr id="3" name="Title 2"/>
          <p:cNvSpPr>
            <a:spLocks noGrp="1"/>
          </p:cNvSpPr>
          <p:nvPr>
            <p:ph type="title"/>
          </p:nvPr>
        </p:nvSpPr>
        <p:spPr/>
        <p:txBody>
          <a:bodyPr>
            <a:normAutofit/>
          </a:bodyPr>
          <a:lstStyle/>
          <a:p>
            <a:r>
              <a:rPr lang="en-US" altLang="en-US" b="1" dirty="0">
                <a:latin typeface="Bahnschrift SemiBold" panose="020B0502040204020203"/>
                <a:cs typeface="Times New Roman" panose="02020603050405020304" pitchFamily="18" charset="0"/>
              </a:rPr>
              <a:t>Equally likely events:</a:t>
            </a:r>
            <a:endParaRPr lang="en-US" dirty="0">
              <a:latin typeface="Bahnschrift SemiBold" panose="020B0502040204020203"/>
            </a:endParaRPr>
          </a:p>
        </p:txBody>
      </p:sp>
      <p:pic>
        <p:nvPicPr>
          <p:cNvPr id="4" name="Picture 28" descr="teachers_notes_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886" y="535993"/>
            <a:ext cx="5254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85898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997</TotalTime>
  <Words>1662</Words>
  <Application>Microsoft Office PowerPoint</Application>
  <PresentationFormat>On-screen Show (4:3)</PresentationFormat>
  <Paragraphs>117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MT</vt:lpstr>
      <vt:lpstr>Bahnschrift</vt:lpstr>
      <vt:lpstr>Bahnschrift SemiBold</vt:lpstr>
      <vt:lpstr>Calibri</vt:lpstr>
      <vt:lpstr>Calibri Light</vt:lpstr>
      <vt:lpstr>Office Theme</vt:lpstr>
      <vt:lpstr>PowerPoint Presentation</vt:lpstr>
      <vt:lpstr>PowerPoint Presentation</vt:lpstr>
      <vt:lpstr>Random Experiment:</vt:lpstr>
      <vt:lpstr> Sample Space </vt:lpstr>
      <vt:lpstr>Example</vt:lpstr>
      <vt:lpstr> Event </vt:lpstr>
      <vt:lpstr>Exhaustive events</vt:lpstr>
      <vt:lpstr>Mutually exclusive event</vt:lpstr>
      <vt:lpstr>Equally likely events:</vt:lpstr>
      <vt:lpstr>Favorable cases</vt:lpstr>
      <vt:lpstr>Independent Events</vt:lpstr>
      <vt:lpstr>Dependent Events- can be affected by previous events</vt:lpstr>
      <vt:lpstr>Dependent Events- can be affected by previous events</vt:lpstr>
      <vt:lpstr>Conditional probability</vt:lpstr>
      <vt:lpstr>Conditional probability</vt:lpstr>
      <vt:lpstr>Conditional probability</vt:lpstr>
      <vt:lpstr>  Mutually Exclusive: can't happen at the same time.  </vt:lpstr>
      <vt:lpstr>  Mutually Exclusive: can't happen at the same time.  </vt:lpstr>
      <vt:lpstr>  Mutually Exclusive: can't happen at the same time.  </vt:lpstr>
      <vt:lpstr>Mutually Exclusive</vt:lpstr>
      <vt:lpstr> Mutually Exclusive </vt:lpstr>
      <vt:lpstr>Example: King OR Queen</vt:lpstr>
      <vt:lpstr> What is Pairwise? </vt:lpstr>
      <vt:lpstr>Pairwise Averages (Walsh Averages)</vt:lpstr>
      <vt:lpstr>Pairwise Averages (Walsh Averages)</vt:lpstr>
      <vt:lpstr>For Independent Events</vt:lpstr>
      <vt:lpstr>For Independent Events</vt:lpstr>
      <vt:lpstr>Problem Statement:</vt:lpstr>
      <vt:lpstr>Problem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51</cp:revision>
  <dcterms:created xsi:type="dcterms:W3CDTF">2021-05-13T17:45:44Z</dcterms:created>
  <dcterms:modified xsi:type="dcterms:W3CDTF">2021-06-16T06:58:55Z</dcterms:modified>
</cp:coreProperties>
</file>