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66" r:id="rId2"/>
    <p:sldId id="261" r:id="rId3"/>
    <p:sldId id="267" r:id="rId4"/>
    <p:sldId id="268" r:id="rId5"/>
    <p:sldId id="269" r:id="rId6"/>
    <p:sldId id="286" r:id="rId7"/>
    <p:sldId id="288" r:id="rId8"/>
    <p:sldId id="270" r:id="rId9"/>
    <p:sldId id="287" r:id="rId10"/>
    <p:sldId id="271" r:id="rId11"/>
    <p:sldId id="272" r:id="rId12"/>
    <p:sldId id="273" r:id="rId13"/>
    <p:sldId id="274" r:id="rId14"/>
    <p:sldId id="289" r:id="rId15"/>
    <p:sldId id="275" r:id="rId16"/>
    <p:sldId id="290" r:id="rId17"/>
    <p:sldId id="276" r:id="rId18"/>
    <p:sldId id="277" r:id="rId19"/>
    <p:sldId id="278" r:id="rId20"/>
    <p:sldId id="279" r:id="rId21"/>
    <p:sldId id="282" r:id="rId22"/>
    <p:sldId id="280" r:id="rId23"/>
    <p:sldId id="283" r:id="rId24"/>
    <p:sldId id="281" r:id="rId25"/>
    <p:sldId id="293" r:id="rId26"/>
    <p:sldId id="284" r:id="rId27"/>
    <p:sldId id="291" r:id="rId28"/>
    <p:sldId id="263"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5B98"/>
    <a:srgbClr val="4266A1"/>
    <a:srgbClr val="453A38"/>
    <a:srgbClr val="B8B192"/>
    <a:srgbClr val="473B39"/>
    <a:srgbClr val="302C31"/>
    <a:srgbClr val="63504D"/>
    <a:srgbClr val="947874"/>
    <a:srgbClr val="E6E6E6"/>
    <a:srgbClr val="EADC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64" d="100"/>
          <a:sy n="64" d="100"/>
        </p:scale>
        <p:origin x="1506" y="72"/>
      </p:cViewPr>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2CA918-4CC9-454A-A0CC-18E4AB1471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B17E60-0D58-4E11-A0B3-7C89A95212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1E31DF-E085-4560-B70C-2BE0282116AF}" type="datetimeFigureOut">
              <a:rPr lang="en-US" smtClean="0"/>
              <a:t>6/16/2021</a:t>
            </a:fld>
            <a:endParaRPr lang="en-US"/>
          </a:p>
        </p:txBody>
      </p:sp>
      <p:sp>
        <p:nvSpPr>
          <p:cNvPr id="4" name="Footer Placeholder 3">
            <a:extLst>
              <a:ext uri="{FF2B5EF4-FFF2-40B4-BE49-F238E27FC236}">
                <a16:creationId xmlns:a16="http://schemas.microsoft.com/office/drawing/2014/main" id="{5C826CD9-44E6-4934-88CC-7B6414A408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2126C7B-3E85-4BB4-8FD9-8DF00D1031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2DE278-E6FC-4BDC-BC08-49EFF8121A40}" type="slidenum">
              <a:rPr lang="en-US" smtClean="0"/>
              <a:t>‹#›</a:t>
            </a:fld>
            <a:endParaRPr lang="en-US"/>
          </a:p>
        </p:txBody>
      </p:sp>
    </p:spTree>
    <p:extLst>
      <p:ext uri="{BB962C8B-B14F-4D97-AF65-F5344CB8AC3E}">
        <p14:creationId xmlns:p14="http://schemas.microsoft.com/office/powerpoint/2010/main" val="533904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84310-61CC-4594-8015-E077BFD89965}" type="datetimeFigureOut">
              <a:rPr lang="en-US" smtClean="0"/>
              <a:t>6/16/2021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A5BB7B-10A8-41C9-B08E-9BE44BB59DB3}" type="slidenum">
              <a:rPr lang="en-US" smtClean="0"/>
              <a:t>‹#›</a:t>
            </a:fld>
            <a:endParaRPr lang="en-US"/>
          </a:p>
        </p:txBody>
      </p:sp>
    </p:spTree>
    <p:extLst>
      <p:ext uri="{BB962C8B-B14F-4D97-AF65-F5344CB8AC3E}">
        <p14:creationId xmlns:p14="http://schemas.microsoft.com/office/powerpoint/2010/main" val="4127704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a:gsLst>
            <a:gs pos="32000">
              <a:srgbClr val="395B98"/>
            </a:gs>
            <a:gs pos="7000">
              <a:schemeClr val="accent1">
                <a:lumMod val="5000"/>
                <a:lumOff val="95000"/>
              </a:schemeClr>
            </a:gs>
            <a:gs pos="100000">
              <a:srgbClr val="395B98"/>
            </a:gs>
          </a:gsLst>
          <a:path path="circle">
            <a:fillToRect l="50000" t="50000" r="50000" b="50000"/>
          </a:path>
        </a:gra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2A90980-141E-4289-944D-D18A042BE61A}"/>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7504" r="17178"/>
          <a:stretch/>
        </p:blipFill>
        <p:spPr bwMode="auto">
          <a:xfrm>
            <a:off x="0" y="0"/>
            <a:ext cx="9144000" cy="6857455"/>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45" hidden="1">
            <a:extLst>
              <a:ext uri="{FF2B5EF4-FFF2-40B4-BE49-F238E27FC236}">
                <a16:creationId xmlns:a16="http://schemas.microsoft.com/office/drawing/2014/main" id="{850EC89B-90C3-44BB-9D08-4AA2F18B76E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4562810" y="545"/>
            <a:ext cx="656040" cy="6857455"/>
            <a:chOff x="5632355" y="0"/>
            <a:chExt cx="874719" cy="6857455"/>
          </a:xfrm>
        </p:grpSpPr>
        <p:sp>
          <p:nvSpPr>
            <p:cNvPr id="19" name="Freeform: Shape 18">
              <a:extLst>
                <a:ext uri="{FF2B5EF4-FFF2-40B4-BE49-F238E27FC236}">
                  <a16:creationId xmlns:a16="http://schemas.microsoft.com/office/drawing/2014/main" id="{CE7AE735-969F-4B48-90BB-9C0B68FF30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5400000" flipH="1">
              <a:off x="2640985" y="2991370"/>
              <a:ext cx="6857455" cy="874715"/>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47">
              <a:extLst>
                <a:ext uri="{FF2B5EF4-FFF2-40B4-BE49-F238E27FC236}">
                  <a16:creationId xmlns:a16="http://schemas.microsoft.com/office/drawing/2014/main" id="{1E3EFCBE-34EF-4B4E-BB43-0CC49CCDD1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 name="Rectangle: Rounded Corners 11">
            <a:extLst>
              <a:ext uri="{FF2B5EF4-FFF2-40B4-BE49-F238E27FC236}">
                <a16:creationId xmlns:a16="http://schemas.microsoft.com/office/drawing/2014/main" id="{B3AE5259-8717-4A05-A18C-0A2B3ACA8E46}"/>
              </a:ext>
            </a:extLst>
          </p:cNvPr>
          <p:cNvSpPr/>
          <p:nvPr userDrawn="1"/>
        </p:nvSpPr>
        <p:spPr>
          <a:xfrm>
            <a:off x="64978" y="1793232"/>
            <a:ext cx="2144822" cy="601742"/>
          </a:xfrm>
          <a:prstGeom prst="roundRect">
            <a:avLst>
              <a:gd name="adj" fmla="val 5911"/>
            </a:avLst>
          </a:prstGeom>
          <a:solidFill>
            <a:schemeClr val="bg1">
              <a:alpha val="86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square" lIns="0" tIns="91440" rIns="91440" bIns="0" rtlCol="0" anchor="b" anchorCtr="1">
            <a:spAutoFit/>
          </a:bodyPr>
          <a:lstStyle/>
          <a:p>
            <a:pPr algn="ctr"/>
            <a:r>
              <a:rPr lang="en-US" sz="3200" dirty="0">
                <a:solidFill>
                  <a:srgbClr val="395B98"/>
                </a:solidFill>
                <a:latin typeface="Bahnschrift SemiBold" panose="020B0502040204020203" pitchFamily="34" charset="0"/>
              </a:rPr>
              <a:t>ECAP790</a:t>
            </a:r>
            <a:endParaRPr lang="en-US" sz="1200" dirty="0">
              <a:solidFill>
                <a:srgbClr val="395B98"/>
              </a:solidFill>
              <a:latin typeface="Bahnschrift SemiBold" panose="020B0502040204020203" pitchFamily="34" charset="0"/>
            </a:endParaRPr>
          </a:p>
        </p:txBody>
      </p:sp>
      <p:sp>
        <p:nvSpPr>
          <p:cNvPr id="23" name="TextBox 22">
            <a:extLst>
              <a:ext uri="{FF2B5EF4-FFF2-40B4-BE49-F238E27FC236}">
                <a16:creationId xmlns:a16="http://schemas.microsoft.com/office/drawing/2014/main" id="{233BE6E6-C627-4FDF-950D-3B1E1081FF12}"/>
              </a:ext>
            </a:extLst>
          </p:cNvPr>
          <p:cNvSpPr txBox="1"/>
          <p:nvPr userDrawn="1"/>
        </p:nvSpPr>
        <p:spPr>
          <a:xfrm>
            <a:off x="64978" y="2394973"/>
            <a:ext cx="5548422" cy="590431"/>
          </a:xfrm>
          <a:prstGeom prst="roundRect">
            <a:avLst>
              <a:gd name="adj" fmla="val 2481"/>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91440" rtlCol="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kern="1200" cap="small" baseline="0" dirty="0">
                <a:solidFill>
                  <a:srgbClr val="FCFFF8"/>
                </a:solidFill>
                <a:latin typeface="Bahnschrift SemiBold" panose="020B0502040204020203" pitchFamily="34" charset="0"/>
                <a:ea typeface="+mn-ea"/>
                <a:cs typeface="+mn-cs"/>
              </a:rPr>
              <a:t> Probability and Statistics  </a:t>
            </a:r>
          </a:p>
        </p:txBody>
      </p:sp>
      <p:sp>
        <p:nvSpPr>
          <p:cNvPr id="27" name="Rectangle: Rounded Corners 26">
            <a:extLst>
              <a:ext uri="{FF2B5EF4-FFF2-40B4-BE49-F238E27FC236}">
                <a16:creationId xmlns:a16="http://schemas.microsoft.com/office/drawing/2014/main" id="{5BCB4D94-636F-4C38-8151-C5363D4C7623}"/>
              </a:ext>
            </a:extLst>
          </p:cNvPr>
          <p:cNvSpPr/>
          <p:nvPr userDrawn="1"/>
        </p:nvSpPr>
        <p:spPr>
          <a:xfrm>
            <a:off x="6007100" y="4521201"/>
            <a:ext cx="2929082" cy="694994"/>
          </a:xfrm>
          <a:prstGeom prst="roundRect">
            <a:avLst>
              <a:gd name="adj" fmla="val 5911"/>
            </a:avLst>
          </a:prstGeom>
          <a:gradFill>
            <a:gsLst>
              <a:gs pos="39000">
                <a:schemeClr val="accent1">
                  <a:lumMod val="5000"/>
                  <a:lumOff val="95000"/>
                </a:schemeClr>
              </a:gs>
              <a:gs pos="7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lvl="0" algn="ctr"/>
            <a:r>
              <a:rPr lang="en-US" sz="2800" b="0" dirty="0">
                <a:solidFill>
                  <a:srgbClr val="395B98"/>
                </a:solidFill>
                <a:latin typeface="Bahnschrift SemiBold" panose="020B0502040204020203" pitchFamily="34" charset="0"/>
              </a:rPr>
              <a:t> Dr. Pritpal Singh</a:t>
            </a:r>
          </a:p>
        </p:txBody>
      </p:sp>
      <p:sp>
        <p:nvSpPr>
          <p:cNvPr id="24" name="TextBox 23">
            <a:extLst>
              <a:ext uri="{FF2B5EF4-FFF2-40B4-BE49-F238E27FC236}">
                <a16:creationId xmlns:a16="http://schemas.microsoft.com/office/drawing/2014/main" id="{4AA972E6-F509-4C49-B617-8F7E636990AD}"/>
              </a:ext>
            </a:extLst>
          </p:cNvPr>
          <p:cNvSpPr txBox="1"/>
          <p:nvPr userDrawn="1"/>
        </p:nvSpPr>
        <p:spPr>
          <a:xfrm>
            <a:off x="6007097" y="5216195"/>
            <a:ext cx="2929084" cy="400110"/>
          </a:xfrm>
          <a:prstGeom prst="rect">
            <a:avLst/>
          </a:prstGeom>
          <a:gradFill>
            <a:gsLst>
              <a:gs pos="100000">
                <a:schemeClr val="accent1">
                  <a:lumMod val="5000"/>
                  <a:lumOff val="95000"/>
                  <a:alpha val="14000"/>
                </a:schemeClr>
              </a:gs>
              <a:gs pos="61000">
                <a:srgbClr val="395B98">
                  <a:alpha val="70000"/>
                </a:srgbClr>
              </a:gs>
              <a:gs pos="92000">
                <a:srgbClr val="4266A1"/>
              </a:gs>
            </a:gsLst>
            <a:lin ang="2700000" scaled="1"/>
          </a:gradFill>
        </p:spPr>
        <p:txBody>
          <a:bodyPr wrap="square" rtlCol="0">
            <a:spAutoFit/>
            <a:scene3d>
              <a:camera prst="orthographicFront"/>
              <a:lightRig rig="threePt" dir="t"/>
            </a:scene3d>
            <a:sp3d>
              <a:bevelT w="6350"/>
            </a:sp3d>
          </a:bodyPr>
          <a:lstStyle/>
          <a:p>
            <a:r>
              <a:rPr lang="en-US" sz="2000" b="1" dirty="0">
                <a:ln>
                  <a:noFill/>
                </a:ln>
                <a:solidFill>
                  <a:srgbClr val="FCFFF8"/>
                </a:solidFill>
                <a:effectLst>
                  <a:outerShdw dist="317500" dir="2520000" sx="1000" sy="1000" algn="ctr" rotWithShape="0">
                    <a:srgbClr val="000000"/>
                  </a:outerShdw>
                </a:effectLst>
                <a:latin typeface="Bahnschrift SemiBold" panose="020B0502040204020203" pitchFamily="34" charset="0"/>
              </a:rPr>
              <a:t>   Associate </a:t>
            </a:r>
            <a:r>
              <a:rPr lang="en-US" sz="2000" b="1" dirty="0">
                <a:ln>
                  <a:noFill/>
                </a:ln>
                <a:solidFill>
                  <a:srgbClr val="FCFFF8"/>
                </a:solidFill>
                <a:effectLst>
                  <a:outerShdw dist="317500" dir="2520000" sx="5000" sy="5000" algn="ctr" rotWithShape="0">
                    <a:srgbClr val="000000"/>
                  </a:outerShdw>
                </a:effectLst>
                <a:latin typeface="Bahnschrift SemiBold" panose="020B0502040204020203" pitchFamily="34" charset="0"/>
              </a:rPr>
              <a:t>Professor</a:t>
            </a:r>
          </a:p>
        </p:txBody>
      </p:sp>
    </p:spTree>
    <p:extLst>
      <p:ext uri="{BB962C8B-B14F-4D97-AF65-F5344CB8AC3E}">
        <p14:creationId xmlns:p14="http://schemas.microsoft.com/office/powerpoint/2010/main" val="25937474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23040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9144"/>
            <a:ext cx="9144000" cy="1542307"/>
          </a:xfrm>
          <a:prstGeom prst="rect">
            <a:avLst/>
          </a:prstGeom>
          <a:gradFill flip="none" rotWithShape="1">
            <a:gsLst>
              <a:gs pos="0">
                <a:srgbClr val="395B98"/>
              </a:gs>
              <a:gs pos="41000">
                <a:srgbClr val="395B98"/>
              </a:gs>
              <a:gs pos="88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989350" y="2818150"/>
            <a:ext cx="7525999" cy="3698763"/>
          </a:xfrm>
        </p:spPr>
        <p:txBody>
          <a:bodyPr/>
          <a:lstStyle>
            <a:lvl1pPr>
              <a:lnSpc>
                <a:spcPct val="150000"/>
              </a:lnSpc>
              <a:defRPr sz="2600">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Outcome 1</a:t>
            </a:r>
          </a:p>
          <a:p>
            <a:pPr lvl="0"/>
            <a:r>
              <a:rPr lang="en-US" dirty="0"/>
              <a:t>Outcome 2</a:t>
            </a:r>
          </a:p>
          <a:p>
            <a:pPr lvl="0"/>
            <a:r>
              <a:rPr lang="en-US" dirty="0"/>
              <a:t>Outcome 3</a:t>
            </a:r>
          </a:p>
        </p:txBody>
      </p:sp>
      <p:sp>
        <p:nvSpPr>
          <p:cNvPr id="10" name="TextBox 9">
            <a:extLst>
              <a:ext uri="{FF2B5EF4-FFF2-40B4-BE49-F238E27FC236}">
                <a16:creationId xmlns:a16="http://schemas.microsoft.com/office/drawing/2014/main" id="{66F90CB2-A495-4AF3-BC7C-1B34E1164439}"/>
              </a:ext>
            </a:extLst>
          </p:cNvPr>
          <p:cNvSpPr txBox="1"/>
          <p:nvPr userDrawn="1"/>
        </p:nvSpPr>
        <p:spPr>
          <a:xfrm>
            <a:off x="517312" y="59181"/>
            <a:ext cx="3429000" cy="1446550"/>
          </a:xfrm>
          <a:prstGeom prst="rect">
            <a:avLst/>
          </a:prstGeom>
          <a:noFill/>
        </p:spPr>
        <p:txBody>
          <a:bodyPr wrap="square" rtlCol="0">
            <a:spAutoFit/>
          </a:bodyPr>
          <a:lstStyle/>
          <a:p>
            <a:pPr marL="0" algn="l" defTabSz="457200" rtl="0" eaLnBrk="1" latinLnBrk="0" hangingPunct="1">
              <a:lnSpc>
                <a:spcPct val="100000"/>
              </a:lnSpc>
              <a:spcBef>
                <a:spcPct val="0"/>
              </a:spcBef>
              <a:buNone/>
            </a:pPr>
            <a:r>
              <a:rPr lang="en-US" sz="4400" kern="1200" dirty="0">
                <a:solidFill>
                  <a:schemeClr val="bg1"/>
                </a:solidFill>
                <a:latin typeface="Bahnschrift SemiBold" panose="020B0502040204020203" pitchFamily="34" charset="0"/>
                <a:ea typeface="+mn-ea"/>
                <a:cs typeface="+mn-cs"/>
              </a:rPr>
              <a:t>Learning Outcomes</a:t>
            </a:r>
          </a:p>
        </p:txBody>
      </p:sp>
      <p:pic>
        <p:nvPicPr>
          <p:cNvPr id="12" name="Picture 11">
            <a:extLst>
              <a:ext uri="{FF2B5EF4-FFF2-40B4-BE49-F238E27FC236}">
                <a16:creationId xmlns:a16="http://schemas.microsoft.com/office/drawing/2014/main" id="{70BD9AB8-BE8B-4AD4-8989-7D5BB1CBD5C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6714881" y="58293"/>
            <a:ext cx="2082799" cy="1453382"/>
          </a:xfrm>
          <a:prstGeom prst="rect">
            <a:avLst/>
          </a:prstGeom>
        </p:spPr>
      </p:pic>
      <p:sp>
        <p:nvSpPr>
          <p:cNvPr id="2" name="Rectangle 1">
            <a:extLst>
              <a:ext uri="{FF2B5EF4-FFF2-40B4-BE49-F238E27FC236}">
                <a16:creationId xmlns:a16="http://schemas.microsoft.com/office/drawing/2014/main" id="{0FCCDEB3-12E7-45AF-A8F2-BC0F9E2254EE}"/>
              </a:ext>
            </a:extLst>
          </p:cNvPr>
          <p:cNvSpPr/>
          <p:nvPr userDrawn="1"/>
        </p:nvSpPr>
        <p:spPr>
          <a:xfrm>
            <a:off x="599608" y="1712600"/>
            <a:ext cx="7915742" cy="740967"/>
          </a:xfrm>
          <a:prstGeom prst="rect">
            <a:avLst/>
          </a:prstGeom>
        </p:spPr>
        <p:txBody>
          <a:bodyPr vert="horz" lIns="91440" tIns="45720" rIns="91440" bIns="45720" rtlCol="0">
            <a:normAutofit/>
          </a:bodyPr>
          <a:lstStyle/>
          <a:p>
            <a:pPr marL="0" lvl="0" indent="0" defTabSz="914400">
              <a:lnSpc>
                <a:spcPct val="150000"/>
              </a:lnSpc>
              <a:spcBef>
                <a:spcPts val="1000"/>
              </a:spcBef>
              <a:buFont typeface="Arial" panose="020B0604020202020204" pitchFamily="34" charset="0"/>
              <a:buNone/>
            </a:pPr>
            <a:r>
              <a:rPr lang="en-US" sz="2800" dirty="0">
                <a:solidFill>
                  <a:schemeClr val="tx1"/>
                </a:solidFill>
                <a:latin typeface="Bahnschrift" panose="020B0502040204020203" pitchFamily="34" charset="0"/>
              </a:rPr>
              <a:t>After this lecture, you will be able to</a:t>
            </a:r>
          </a:p>
        </p:txBody>
      </p:sp>
    </p:spTree>
    <p:extLst>
      <p:ext uri="{BB962C8B-B14F-4D97-AF65-F5344CB8AC3E}">
        <p14:creationId xmlns:p14="http://schemas.microsoft.com/office/powerpoint/2010/main" val="22099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325563"/>
          </a:xfrm>
          <a:prstGeom prst="rect">
            <a:avLst/>
          </a:prstGeom>
          <a:gradFill flip="none" rotWithShape="1">
            <a:gsLst>
              <a:gs pos="0">
                <a:srgbClr val="395B98"/>
              </a:gs>
              <a:gs pos="41000">
                <a:srgbClr val="395B9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 name="Content Placeholder 2"/>
          <p:cNvSpPr>
            <a:spLocks noGrp="1"/>
          </p:cNvSpPr>
          <p:nvPr>
            <p:ph idx="1"/>
          </p:nvPr>
        </p:nvSpPr>
        <p:spPr>
          <a:xfrm>
            <a:off x="628650" y="1628145"/>
            <a:ext cx="7886700" cy="5004884"/>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D674DD10-9343-40FC-87DE-8A1F63FF11A0}"/>
              </a:ext>
            </a:extLst>
          </p:cNvPr>
          <p:cNvSpPr>
            <a:spLocks noGrp="1"/>
          </p:cNvSpPr>
          <p:nvPr>
            <p:ph type="title"/>
          </p:nvPr>
        </p:nvSpPr>
        <p:spPr>
          <a:xfrm>
            <a:off x="338362" y="0"/>
            <a:ext cx="8176987" cy="1325563"/>
          </a:xfrm>
        </p:spPr>
        <p:txBody>
          <a:bodyPr>
            <a:normAutofit/>
          </a:bodyPr>
          <a:lstStyle>
            <a:lvl1pPr marL="0" algn="l" defTabSz="457200" rtl="0" eaLnBrk="1" latinLnBrk="0" hangingPunct="1">
              <a:lnSpc>
                <a:spcPct val="100000"/>
              </a:lnSpc>
              <a:defRPr lang="en-US" sz="3600" kern="1200" dirty="0">
                <a:solidFill>
                  <a:schemeClr val="bg1"/>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921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77000">
              <a:srgbClr val="395B98"/>
            </a:gs>
            <a:gs pos="0">
              <a:schemeClr val="accent1">
                <a:lumMod val="5000"/>
                <a:lumOff val="95000"/>
              </a:schemeClr>
            </a:gs>
            <a:gs pos="100000">
              <a:srgbClr val="395B9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t>6/16/2021</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t>‹#›</a:t>
            </a:fld>
            <a:endParaRPr lang="en-US"/>
          </a:p>
        </p:txBody>
      </p:sp>
      <p:sp>
        <p:nvSpPr>
          <p:cNvPr id="19" name="Freeform: Shape 18">
            <a:extLst>
              <a:ext uri="{FF2B5EF4-FFF2-40B4-BE49-F238E27FC236}">
                <a16:creationId xmlns:a16="http://schemas.microsoft.com/office/drawing/2014/main" id="{89D0141E-891B-4C49-A1C4-D9497F151474}"/>
              </a:ext>
            </a:extLst>
          </p:cNvPr>
          <p:cNvSpPr/>
          <p:nvPr userDrawn="1"/>
        </p:nvSpPr>
        <p:spPr>
          <a:xfrm>
            <a:off x="1529895" y="2703285"/>
            <a:ext cx="6037944" cy="1451430"/>
          </a:xfrm>
          <a:custGeom>
            <a:avLst/>
            <a:gdLst>
              <a:gd name="connsiteX0" fmla="*/ 3018972 w 6037944"/>
              <a:gd name="connsiteY0" fmla="*/ 0 h 1451430"/>
              <a:gd name="connsiteX1" fmla="*/ 6037944 w 6037944"/>
              <a:gd name="connsiteY1" fmla="*/ 725715 h 1451430"/>
              <a:gd name="connsiteX2" fmla="*/ 3018972 w 6037944"/>
              <a:gd name="connsiteY2" fmla="*/ 1451430 h 1451430"/>
              <a:gd name="connsiteX3" fmla="*/ 0 w 6037944"/>
              <a:gd name="connsiteY3" fmla="*/ 725715 h 1451430"/>
              <a:gd name="connsiteX4" fmla="*/ 3018972 w 6037944"/>
              <a:gd name="connsiteY4" fmla="*/ 0 h 145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451430">
                <a:moveTo>
                  <a:pt x="3018972" y="0"/>
                </a:moveTo>
                <a:cubicBezTo>
                  <a:pt x="4686304" y="0"/>
                  <a:pt x="6037944" y="324914"/>
                  <a:pt x="6037944" y="725715"/>
                </a:cubicBezTo>
                <a:cubicBezTo>
                  <a:pt x="6037944" y="1126516"/>
                  <a:pt x="4686304" y="1451430"/>
                  <a:pt x="3018972" y="1451430"/>
                </a:cubicBezTo>
                <a:cubicBezTo>
                  <a:pt x="1351640" y="1451430"/>
                  <a:pt x="0" y="1126516"/>
                  <a:pt x="0" y="725715"/>
                </a:cubicBezTo>
                <a:cubicBezTo>
                  <a:pt x="0" y="324914"/>
                  <a:pt x="1351640" y="0"/>
                  <a:pt x="3018972" y="0"/>
                </a:cubicBezTo>
                <a:close/>
              </a:path>
            </a:pathLst>
          </a:custGeom>
          <a:solidFill>
            <a:srgbClr val="F4F4F5"/>
          </a:soli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8" name="Freeform: Shape 17">
            <a:extLst>
              <a:ext uri="{FF2B5EF4-FFF2-40B4-BE49-F238E27FC236}">
                <a16:creationId xmlns:a16="http://schemas.microsoft.com/office/drawing/2014/main" id="{C8AD4718-0501-403B-AFBC-33331BEC043B}"/>
              </a:ext>
            </a:extLst>
          </p:cNvPr>
          <p:cNvSpPr/>
          <p:nvPr userDrawn="1"/>
        </p:nvSpPr>
        <p:spPr>
          <a:xfrm>
            <a:off x="1529895" y="2282371"/>
            <a:ext cx="6037944" cy="1146629"/>
          </a:xfrm>
          <a:custGeom>
            <a:avLst/>
            <a:gdLst>
              <a:gd name="connsiteX0" fmla="*/ 3018972 w 6037944"/>
              <a:gd name="connsiteY0" fmla="*/ 0 h 1146629"/>
              <a:gd name="connsiteX1" fmla="*/ 6037944 w 6037944"/>
              <a:gd name="connsiteY1" fmla="*/ 1146629 h 1146629"/>
              <a:gd name="connsiteX2" fmla="*/ 3018972 w 6037944"/>
              <a:gd name="connsiteY2" fmla="*/ 420914 h 1146629"/>
              <a:gd name="connsiteX3" fmla="*/ 0 w 6037944"/>
              <a:gd name="connsiteY3" fmla="*/ 1146629 h 1146629"/>
              <a:gd name="connsiteX4" fmla="*/ 3018972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3018972" y="0"/>
                </a:moveTo>
                <a:cubicBezTo>
                  <a:pt x="4686304" y="0"/>
                  <a:pt x="6037944" y="513363"/>
                  <a:pt x="6037944" y="1146629"/>
                </a:cubicBezTo>
                <a:cubicBezTo>
                  <a:pt x="6037944" y="745828"/>
                  <a:pt x="4686304" y="420914"/>
                  <a:pt x="3018972" y="420914"/>
                </a:cubicBezTo>
                <a:cubicBezTo>
                  <a:pt x="1351640" y="420914"/>
                  <a:pt x="0" y="745828"/>
                  <a:pt x="0" y="1146629"/>
                </a:cubicBezTo>
                <a:cubicBezTo>
                  <a:pt x="0" y="513363"/>
                  <a:pt x="1351640" y="0"/>
                  <a:pt x="3018972" y="0"/>
                </a:cubicBezTo>
                <a:close/>
              </a:path>
            </a:pathLst>
          </a:custGeom>
          <a:solidFill>
            <a:srgbClr val="F4F4F5"/>
          </a:soli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7" name="Freeform: Shape 16">
            <a:extLst>
              <a:ext uri="{FF2B5EF4-FFF2-40B4-BE49-F238E27FC236}">
                <a16:creationId xmlns:a16="http://schemas.microsoft.com/office/drawing/2014/main" id="{38861B3F-8E45-4BA3-97F7-23CB90BE0433}"/>
              </a:ext>
            </a:extLst>
          </p:cNvPr>
          <p:cNvSpPr/>
          <p:nvPr userDrawn="1"/>
        </p:nvSpPr>
        <p:spPr>
          <a:xfrm>
            <a:off x="1529895" y="3429000"/>
            <a:ext cx="6037944" cy="1146629"/>
          </a:xfrm>
          <a:custGeom>
            <a:avLst/>
            <a:gdLst>
              <a:gd name="connsiteX0" fmla="*/ 0 w 6037944"/>
              <a:gd name="connsiteY0" fmla="*/ 0 h 1146629"/>
              <a:gd name="connsiteX1" fmla="*/ 3018972 w 6037944"/>
              <a:gd name="connsiteY1" fmla="*/ 725715 h 1146629"/>
              <a:gd name="connsiteX2" fmla="*/ 6037944 w 6037944"/>
              <a:gd name="connsiteY2" fmla="*/ 0 h 1146629"/>
              <a:gd name="connsiteX3" fmla="*/ 3018972 w 6037944"/>
              <a:gd name="connsiteY3" fmla="*/ 1146629 h 1146629"/>
              <a:gd name="connsiteX4" fmla="*/ 0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0" y="0"/>
                </a:moveTo>
                <a:cubicBezTo>
                  <a:pt x="0" y="400801"/>
                  <a:pt x="1351640" y="725715"/>
                  <a:pt x="3018972" y="725715"/>
                </a:cubicBezTo>
                <a:cubicBezTo>
                  <a:pt x="4686304" y="725715"/>
                  <a:pt x="6037944" y="400801"/>
                  <a:pt x="6037944" y="0"/>
                </a:cubicBezTo>
                <a:cubicBezTo>
                  <a:pt x="6037944" y="633266"/>
                  <a:pt x="4686304" y="1146629"/>
                  <a:pt x="3018972" y="1146629"/>
                </a:cubicBezTo>
                <a:cubicBezTo>
                  <a:pt x="1351640" y="1146629"/>
                  <a:pt x="0" y="633266"/>
                  <a:pt x="0" y="0"/>
                </a:cubicBezTo>
                <a:close/>
              </a:path>
            </a:pathLst>
          </a:custGeom>
          <a:solidFill>
            <a:srgbClr val="F4F4F5"/>
          </a:soli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22" name="TextBox 21">
            <a:extLst>
              <a:ext uri="{FF2B5EF4-FFF2-40B4-BE49-F238E27FC236}">
                <a16:creationId xmlns:a16="http://schemas.microsoft.com/office/drawing/2014/main" id="{513C37F6-66F0-4125-B2E0-B93F212BA9B3}"/>
              </a:ext>
            </a:extLst>
          </p:cNvPr>
          <p:cNvSpPr txBox="1"/>
          <p:nvPr userDrawn="1"/>
        </p:nvSpPr>
        <p:spPr>
          <a:xfrm>
            <a:off x="2147298" y="3044280"/>
            <a:ext cx="4849404" cy="769441"/>
          </a:xfrm>
          <a:prstGeom prst="rect">
            <a:avLst/>
          </a:prstGeom>
          <a:noFill/>
        </p:spPr>
        <p:txBody>
          <a:bodyPr wrap="none" rtlCol="0">
            <a:spAutoFit/>
          </a:bodyPr>
          <a:lstStyle/>
          <a:p>
            <a:r>
              <a:rPr lang="en-US" sz="4400" dirty="0">
                <a:solidFill>
                  <a:srgbClr val="395B98"/>
                </a:solidFill>
                <a:latin typeface="Bahnschrift SemiBold" panose="020B0502040204020203" pitchFamily="34" charset="0"/>
              </a:rPr>
              <a:t>That’s all for now…</a:t>
            </a:r>
          </a:p>
        </p:txBody>
      </p:sp>
    </p:spTree>
    <p:extLst>
      <p:ext uri="{BB962C8B-B14F-4D97-AF65-F5344CB8AC3E}">
        <p14:creationId xmlns:p14="http://schemas.microsoft.com/office/powerpoint/2010/main"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t>6/16/2021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t>6/16/2021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t>6/16/2021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t>6/16/2021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t>‹#›</a:t>
            </a:fld>
            <a:endParaRPr lang="en-US"/>
          </a:p>
        </p:txBody>
      </p:sp>
    </p:spTree>
    <p:extLst>
      <p:ext uri="{BB962C8B-B14F-4D97-AF65-F5344CB8AC3E}">
        <p14:creationId xmlns:p14="http://schemas.microsoft.com/office/powerpoint/2010/main" val="2771957338"/>
      </p:ext>
    </p:extLst>
  </p:cSld>
  <p:clrMap bg1="lt1" tx1="dk1" bg2="lt2" tx2="dk2" accent1="accent1" accent2="accent2" accent3="accent3" accent4="accent4" accent5="accent5" accent6="accent6" hlink="hlink" folHlink="folHlink"/>
  <p:sldLayoutIdLst>
    <p:sldLayoutId id="2147483675"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7000">
              <a:srgbClr val="395B98"/>
            </a:gs>
            <a:gs pos="0">
              <a:schemeClr val="accent1">
                <a:lumMod val="5000"/>
                <a:lumOff val="95000"/>
              </a:schemeClr>
            </a:gs>
            <a:gs pos="100000">
              <a:srgbClr val="395B98"/>
            </a:gs>
          </a:gsLst>
          <a:path path="circle">
            <a:fillToRect l="50000" t="50000" r="50000" b="5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7609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43320"/>
            <a:ext cx="8494353" cy="5004884"/>
          </a:xfrm>
        </p:spPr>
        <p:txBody>
          <a:bodyPr>
            <a:normAutofit fontScale="85000" lnSpcReduction="10000"/>
          </a:bodyPr>
          <a:lstStyle/>
          <a:p>
            <a:pPr marL="0" indent="0" algn="just">
              <a:buNone/>
            </a:pPr>
            <a:r>
              <a:rPr lang="en-US" dirty="0"/>
              <a:t>The theorem was used to crack the infamous Nazi Enigma code in World War II. Alan Turing, a British mathematician, used the Bayes Theorem to assess the translations culled from the Enigma encryption machine used to crack the German messaging code. Applying probability models, Turing and his staff were able to break down the almost infinite number of possible translations based on the messages that were most likely to be translatable, and ultimately crack the German Enigma code.</a:t>
            </a:r>
          </a:p>
          <a:p>
            <a:pPr marL="0" indent="0" algn="just">
              <a:buNone/>
            </a:pPr>
            <a:endParaRPr lang="en-US" dirty="0"/>
          </a:p>
        </p:txBody>
      </p:sp>
      <p:sp>
        <p:nvSpPr>
          <p:cNvPr id="3" name="Title 2"/>
          <p:cNvSpPr>
            <a:spLocks noGrp="1"/>
          </p:cNvSpPr>
          <p:nvPr>
            <p:ph type="title"/>
          </p:nvPr>
        </p:nvSpPr>
        <p:spPr/>
        <p:txBody>
          <a:bodyPr/>
          <a:lstStyle/>
          <a:p>
            <a:r>
              <a:rPr lang="en-US" dirty="0"/>
              <a:t>Bayes Theorem: Historical Application </a:t>
            </a:r>
          </a:p>
        </p:txBody>
      </p:sp>
    </p:spTree>
    <p:extLst>
      <p:ext uri="{BB962C8B-B14F-4D97-AF65-F5344CB8AC3E}">
        <p14:creationId xmlns:p14="http://schemas.microsoft.com/office/powerpoint/2010/main" val="1318277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33592"/>
            <a:ext cx="8533264" cy="5004884"/>
          </a:xfrm>
        </p:spPr>
        <p:txBody>
          <a:bodyPr>
            <a:normAutofit fontScale="85000" lnSpcReduction="10000"/>
          </a:bodyPr>
          <a:lstStyle/>
          <a:p>
            <a:pPr marL="0" indent="0" algn="just">
              <a:buNone/>
            </a:pPr>
            <a:r>
              <a:rPr lang="en-US" dirty="0"/>
              <a:t>In evaluating interest rates. Companies rely on interest rates for multiple reasons - borrowing money, investing in the fixed income market, and trading in currencies overseas. Any unexpected shifts in interest rate values can hit a company hard in the pocketbook, and can negatively impact profits and revenues. With the Bayes Theorem and estimated probabilities, companies can better evaluate systematic changes in interest rates, and steer their financial resources to take maximum advantage.</a:t>
            </a:r>
          </a:p>
        </p:txBody>
      </p:sp>
      <p:sp>
        <p:nvSpPr>
          <p:cNvPr id="3" name="Title 2"/>
          <p:cNvSpPr>
            <a:spLocks noGrp="1"/>
          </p:cNvSpPr>
          <p:nvPr>
            <p:ph type="title"/>
          </p:nvPr>
        </p:nvSpPr>
        <p:spPr/>
        <p:txBody>
          <a:bodyPr>
            <a:normAutofit/>
          </a:bodyPr>
          <a:lstStyle/>
          <a:p>
            <a:r>
              <a:rPr lang="en-US" dirty="0"/>
              <a:t>How to Use Bayes Theorem for Business and Finance</a:t>
            </a:r>
          </a:p>
        </p:txBody>
      </p:sp>
    </p:spTree>
    <p:extLst>
      <p:ext uri="{BB962C8B-B14F-4D97-AF65-F5344CB8AC3E}">
        <p14:creationId xmlns:p14="http://schemas.microsoft.com/office/powerpoint/2010/main" val="3006732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00782"/>
            <a:ext cx="8542991" cy="5183608"/>
          </a:xfrm>
        </p:spPr>
        <p:txBody>
          <a:bodyPr>
            <a:normAutofit fontScale="85000" lnSpcReduction="10000"/>
          </a:bodyPr>
          <a:lstStyle/>
          <a:p>
            <a:pPr marL="0" indent="0" algn="just">
              <a:buNone/>
            </a:pPr>
            <a:r>
              <a:rPr lang="en-US" dirty="0"/>
              <a:t>Under the Bayes Theorem conditional probability model, financial companies can make better decisions and better evaluate the risk of lending cash to unfamiliar or even existing borrowers. For example, an existing client may have had a good previous track record of repaying loans, but lately, the client has been slow in playing This additional information, based on probability theory, could lead the company to treat the slow payment history as a red flag, and either hike interest rates on the loan or reject it altogether.</a:t>
            </a:r>
          </a:p>
        </p:txBody>
      </p:sp>
      <p:sp>
        <p:nvSpPr>
          <p:cNvPr id="3" name="Title 2"/>
          <p:cNvSpPr>
            <a:spLocks noGrp="1"/>
          </p:cNvSpPr>
          <p:nvPr>
            <p:ph type="title"/>
          </p:nvPr>
        </p:nvSpPr>
        <p:spPr/>
        <p:txBody>
          <a:bodyPr/>
          <a:lstStyle/>
          <a:p>
            <a:r>
              <a:rPr lang="en-US" dirty="0"/>
              <a:t>Applications-For extending credit</a:t>
            </a:r>
          </a:p>
        </p:txBody>
      </p:sp>
    </p:spTree>
    <p:extLst>
      <p:ext uri="{BB962C8B-B14F-4D97-AF65-F5344CB8AC3E}">
        <p14:creationId xmlns:p14="http://schemas.microsoft.com/office/powerpoint/2010/main" val="52659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29102"/>
            <a:ext cx="8659723" cy="5193335"/>
          </a:xfrm>
        </p:spPr>
        <p:txBody>
          <a:bodyPr>
            <a:noAutofit/>
          </a:bodyPr>
          <a:lstStyle/>
          <a:p>
            <a:pPr marL="355600" marR="64769" indent="-331788" algn="just">
              <a:lnSpc>
                <a:spcPct val="160000"/>
              </a:lnSpc>
              <a:spcBef>
                <a:spcPts val="100"/>
              </a:spcBef>
              <a:buSzPct val="93750"/>
              <a:tabLst>
                <a:tab pos="263525" algn="l"/>
              </a:tabLst>
            </a:pPr>
            <a:r>
              <a:rPr lang="en-US" spc="-85" dirty="0">
                <a:latin typeface="Bahnschrift" panose="020B0502040204020203"/>
                <a:cs typeface="Times New Roman"/>
              </a:rPr>
              <a:t>You </a:t>
            </a:r>
            <a:r>
              <a:rPr lang="en-US" spc="-80" dirty="0">
                <a:latin typeface="Bahnschrift" panose="020B0502040204020203"/>
                <a:cs typeface="Times New Roman"/>
              </a:rPr>
              <a:t> </a:t>
            </a:r>
            <a:r>
              <a:rPr lang="en-US" spc="-5" dirty="0">
                <a:latin typeface="Bahnschrift" panose="020B0502040204020203"/>
                <a:cs typeface="Times New Roman"/>
              </a:rPr>
              <a:t>should</a:t>
            </a:r>
            <a:r>
              <a:rPr lang="en-US" spc="-10" dirty="0">
                <a:latin typeface="Bahnschrift" panose="020B0502040204020203"/>
                <a:cs typeface="Times New Roman"/>
              </a:rPr>
              <a:t> </a:t>
            </a:r>
            <a:r>
              <a:rPr lang="en-US" dirty="0">
                <a:latin typeface="Bahnschrift" panose="020B0502040204020203"/>
                <a:cs typeface="Times New Roman"/>
              </a:rPr>
              <a:t>consider</a:t>
            </a:r>
            <a:r>
              <a:rPr lang="en-US" spc="-15" dirty="0">
                <a:latin typeface="Bahnschrift" panose="020B0502040204020203"/>
                <a:cs typeface="Times New Roman"/>
              </a:rPr>
              <a:t> </a:t>
            </a:r>
            <a:r>
              <a:rPr lang="en-US" spc="-5" dirty="0">
                <a:latin typeface="Bahnschrift" panose="020B0502040204020203"/>
                <a:cs typeface="Times New Roman"/>
              </a:rPr>
              <a:t>Bayes'</a:t>
            </a:r>
            <a:r>
              <a:rPr lang="en-US" spc="10" dirty="0">
                <a:latin typeface="Bahnschrift" panose="020B0502040204020203"/>
                <a:cs typeface="Times New Roman"/>
              </a:rPr>
              <a:t> </a:t>
            </a:r>
            <a:r>
              <a:rPr lang="en-US" dirty="0">
                <a:latin typeface="Bahnschrift" panose="020B0502040204020203"/>
                <a:cs typeface="Times New Roman"/>
              </a:rPr>
              <a:t>theorem</a:t>
            </a:r>
            <a:r>
              <a:rPr lang="en-US" spc="-10" dirty="0">
                <a:latin typeface="Bahnschrift" panose="020B0502040204020203"/>
                <a:cs typeface="Times New Roman"/>
              </a:rPr>
              <a:t> </a:t>
            </a:r>
            <a:r>
              <a:rPr lang="en-US" spc="-5" dirty="0">
                <a:latin typeface="Bahnschrift" panose="020B0502040204020203"/>
                <a:cs typeface="Times New Roman"/>
              </a:rPr>
              <a:t>when</a:t>
            </a:r>
            <a:r>
              <a:rPr lang="en-US" spc="10" dirty="0">
                <a:latin typeface="Bahnschrift" panose="020B0502040204020203"/>
                <a:cs typeface="Times New Roman"/>
              </a:rPr>
              <a:t> </a:t>
            </a:r>
            <a:r>
              <a:rPr lang="en-US" spc="-5" dirty="0">
                <a:latin typeface="Bahnschrift" panose="020B0502040204020203"/>
                <a:cs typeface="Times New Roman"/>
              </a:rPr>
              <a:t>the following</a:t>
            </a:r>
            <a:r>
              <a:rPr lang="en-US" spc="10" dirty="0">
                <a:latin typeface="Bahnschrift" panose="020B0502040204020203"/>
                <a:cs typeface="Times New Roman"/>
              </a:rPr>
              <a:t> </a:t>
            </a:r>
            <a:r>
              <a:rPr lang="en-US" dirty="0">
                <a:latin typeface="Bahnschrift" panose="020B0502040204020203"/>
                <a:cs typeface="Times New Roman"/>
              </a:rPr>
              <a:t>conditions </a:t>
            </a:r>
            <a:r>
              <a:rPr lang="en-US" spc="-585" dirty="0">
                <a:latin typeface="Bahnschrift" panose="020B0502040204020203"/>
                <a:cs typeface="Times New Roman"/>
              </a:rPr>
              <a:t> </a:t>
            </a:r>
            <a:r>
              <a:rPr lang="en-US" dirty="0">
                <a:latin typeface="Bahnschrift" panose="020B0502040204020203"/>
                <a:cs typeface="Times New Roman"/>
              </a:rPr>
              <a:t>exist.</a:t>
            </a:r>
          </a:p>
          <a:p>
            <a:pPr marL="355600" marR="520065" indent="-331788" algn="just">
              <a:lnSpc>
                <a:spcPct val="160000"/>
              </a:lnSpc>
              <a:spcBef>
                <a:spcPts val="575"/>
              </a:spcBef>
              <a:buSzPct val="93750"/>
              <a:tabLst>
                <a:tab pos="263525" algn="l"/>
              </a:tabLst>
            </a:pPr>
            <a:r>
              <a:rPr lang="en-US" spc="-20" dirty="0">
                <a:latin typeface="Bahnschrift" panose="020B0502040204020203"/>
                <a:cs typeface="Times New Roman"/>
              </a:rPr>
              <a:t>Within </a:t>
            </a:r>
            <a:r>
              <a:rPr lang="en-US" dirty="0">
                <a:latin typeface="Bahnschrift" panose="020B0502040204020203"/>
                <a:cs typeface="Times New Roman"/>
              </a:rPr>
              <a:t>the</a:t>
            </a:r>
            <a:r>
              <a:rPr lang="en-US" spc="-5" dirty="0">
                <a:latin typeface="Bahnschrift" panose="020B0502040204020203"/>
                <a:cs typeface="Times New Roman"/>
              </a:rPr>
              <a:t> sample </a:t>
            </a:r>
            <a:r>
              <a:rPr lang="en-US" dirty="0">
                <a:latin typeface="Bahnschrift" panose="020B0502040204020203"/>
                <a:cs typeface="Times New Roman"/>
              </a:rPr>
              <a:t>space,</a:t>
            </a:r>
            <a:r>
              <a:rPr lang="en-US" spc="-30" dirty="0">
                <a:latin typeface="Bahnschrift" panose="020B0502040204020203"/>
                <a:cs typeface="Times New Roman"/>
              </a:rPr>
              <a:t> </a:t>
            </a:r>
            <a:r>
              <a:rPr lang="en-US" dirty="0">
                <a:latin typeface="Bahnschrift" panose="020B0502040204020203"/>
                <a:cs typeface="Times New Roman"/>
              </a:rPr>
              <a:t>there</a:t>
            </a:r>
            <a:r>
              <a:rPr lang="en-US" spc="-30" dirty="0">
                <a:latin typeface="Bahnschrift" panose="020B0502040204020203"/>
                <a:cs typeface="Times New Roman"/>
              </a:rPr>
              <a:t> </a:t>
            </a:r>
            <a:r>
              <a:rPr lang="en-US" dirty="0">
                <a:latin typeface="Bahnschrift" panose="020B0502040204020203"/>
                <a:cs typeface="Times New Roman"/>
              </a:rPr>
              <a:t>exists</a:t>
            </a:r>
            <a:r>
              <a:rPr lang="en-US" spc="-25" dirty="0">
                <a:latin typeface="Bahnschrift" panose="020B0502040204020203"/>
                <a:cs typeface="Times New Roman"/>
              </a:rPr>
              <a:t> </a:t>
            </a:r>
            <a:r>
              <a:rPr lang="en-US" dirty="0">
                <a:latin typeface="Bahnschrift" panose="020B0502040204020203"/>
                <a:cs typeface="Times New Roman"/>
              </a:rPr>
              <a:t>an</a:t>
            </a:r>
            <a:r>
              <a:rPr lang="en-US" spc="-10" dirty="0">
                <a:latin typeface="Bahnschrift" panose="020B0502040204020203"/>
                <a:cs typeface="Times New Roman"/>
              </a:rPr>
              <a:t> </a:t>
            </a:r>
            <a:r>
              <a:rPr lang="en-US" dirty="0">
                <a:latin typeface="Bahnschrift" panose="020B0502040204020203"/>
                <a:cs typeface="Times New Roman"/>
              </a:rPr>
              <a:t>event</a:t>
            </a:r>
            <a:r>
              <a:rPr lang="en-US" spc="-20" dirty="0">
                <a:latin typeface="Bahnschrift" panose="020B0502040204020203"/>
                <a:cs typeface="Times New Roman"/>
              </a:rPr>
              <a:t> </a:t>
            </a:r>
            <a:r>
              <a:rPr lang="en-US" dirty="0">
                <a:latin typeface="Bahnschrift" panose="020B0502040204020203"/>
                <a:cs typeface="Times New Roman"/>
              </a:rPr>
              <a:t>B, for</a:t>
            </a:r>
            <a:r>
              <a:rPr lang="en-US" spc="-10" dirty="0">
                <a:latin typeface="Bahnschrift" panose="020B0502040204020203"/>
                <a:cs typeface="Times New Roman"/>
              </a:rPr>
              <a:t> </a:t>
            </a:r>
            <a:r>
              <a:rPr lang="en-US" dirty="0">
                <a:latin typeface="Bahnschrift" panose="020B0502040204020203"/>
                <a:cs typeface="Times New Roman"/>
              </a:rPr>
              <a:t>which </a:t>
            </a:r>
            <a:r>
              <a:rPr lang="en-US" spc="-585" dirty="0">
                <a:latin typeface="Bahnschrift" panose="020B0502040204020203"/>
                <a:cs typeface="Times New Roman"/>
              </a:rPr>
              <a:t> </a:t>
            </a:r>
            <a:r>
              <a:rPr lang="en-US" dirty="0">
                <a:latin typeface="Bahnschrift" panose="020B0502040204020203"/>
                <a:cs typeface="Times New Roman"/>
              </a:rPr>
              <a:t>P(B)</a:t>
            </a:r>
            <a:r>
              <a:rPr lang="en-US" spc="-5" dirty="0">
                <a:latin typeface="Bahnschrift" panose="020B0502040204020203"/>
                <a:cs typeface="Times New Roman"/>
              </a:rPr>
              <a:t> </a:t>
            </a:r>
            <a:r>
              <a:rPr lang="en-US" dirty="0">
                <a:latin typeface="Bahnschrift" panose="020B0502040204020203"/>
                <a:cs typeface="Times New Roman"/>
              </a:rPr>
              <a:t>&gt; 0.</a:t>
            </a:r>
          </a:p>
        </p:txBody>
      </p:sp>
      <p:sp>
        <p:nvSpPr>
          <p:cNvPr id="3" name="Title 2"/>
          <p:cNvSpPr>
            <a:spLocks noGrp="1"/>
          </p:cNvSpPr>
          <p:nvPr>
            <p:ph type="title"/>
          </p:nvPr>
        </p:nvSpPr>
        <p:spPr/>
        <p:txBody>
          <a:bodyPr/>
          <a:lstStyle/>
          <a:p>
            <a:r>
              <a:rPr lang="en-US" spc="-5" dirty="0"/>
              <a:t>When </a:t>
            </a:r>
            <a:r>
              <a:rPr lang="en-US" spc="-25" dirty="0"/>
              <a:t>to</a:t>
            </a:r>
            <a:r>
              <a:rPr lang="en-US" dirty="0"/>
              <a:t> Apply	</a:t>
            </a:r>
            <a:r>
              <a:rPr lang="en-US" spc="-25" dirty="0"/>
              <a:t>Bayes'</a:t>
            </a:r>
            <a:r>
              <a:rPr lang="en-US" spc="-75" dirty="0"/>
              <a:t> </a:t>
            </a:r>
            <a:r>
              <a:rPr lang="en-US" spc="-10" dirty="0"/>
              <a:t>Theorem</a:t>
            </a:r>
            <a:endParaRPr lang="en-US" dirty="0"/>
          </a:p>
        </p:txBody>
      </p:sp>
    </p:spTree>
    <p:extLst>
      <p:ext uri="{BB962C8B-B14F-4D97-AF65-F5344CB8AC3E}">
        <p14:creationId xmlns:p14="http://schemas.microsoft.com/office/powerpoint/2010/main" val="809427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29102"/>
            <a:ext cx="8659723" cy="5193335"/>
          </a:xfrm>
        </p:spPr>
        <p:txBody>
          <a:bodyPr>
            <a:noAutofit/>
          </a:bodyPr>
          <a:lstStyle/>
          <a:p>
            <a:pPr marL="0" indent="0" algn="just">
              <a:lnSpc>
                <a:spcPct val="160000"/>
              </a:lnSpc>
              <a:buNone/>
            </a:pPr>
            <a:r>
              <a:rPr lang="en-US" dirty="0">
                <a:latin typeface="Bahnschrift" panose="020B0502040204020203"/>
              </a:rPr>
              <a:t>In statistics and probability theory, the Bayes’ theorem (also known as the Bayes’ rule) is a mathematical formula used to determine the conditional probability of events. Essentially, Bayes’ theorem describes the </a:t>
            </a:r>
            <a:r>
              <a:rPr lang="en-US" dirty="0">
                <a:solidFill>
                  <a:srgbClr val="FF0000"/>
                </a:solidFill>
                <a:latin typeface="Bahnschrift" panose="020B0502040204020203"/>
              </a:rPr>
              <a:t>probability</a:t>
            </a:r>
            <a:r>
              <a:rPr lang="en-US" dirty="0">
                <a:latin typeface="Bahnschrift" panose="020B0502040204020203"/>
              </a:rPr>
              <a:t> of an event based on prior knowledge of the conditions that might be relevant to the event.</a:t>
            </a:r>
          </a:p>
        </p:txBody>
      </p:sp>
      <p:sp>
        <p:nvSpPr>
          <p:cNvPr id="3" name="Title 2"/>
          <p:cNvSpPr>
            <a:spLocks noGrp="1"/>
          </p:cNvSpPr>
          <p:nvPr>
            <p:ph type="title"/>
          </p:nvPr>
        </p:nvSpPr>
        <p:spPr/>
        <p:txBody>
          <a:bodyPr/>
          <a:lstStyle/>
          <a:p>
            <a:r>
              <a:rPr lang="en-US" spc="-5" dirty="0"/>
              <a:t>When </a:t>
            </a:r>
            <a:r>
              <a:rPr lang="en-US" spc="-25" dirty="0"/>
              <a:t>to</a:t>
            </a:r>
            <a:r>
              <a:rPr lang="en-US" dirty="0"/>
              <a:t> Apply	</a:t>
            </a:r>
            <a:r>
              <a:rPr lang="en-US" spc="-25" dirty="0"/>
              <a:t>Bayes'</a:t>
            </a:r>
            <a:r>
              <a:rPr lang="en-US" spc="-75" dirty="0"/>
              <a:t> </a:t>
            </a:r>
            <a:r>
              <a:rPr lang="en-US" spc="-10" dirty="0"/>
              <a:t>Theorem</a:t>
            </a:r>
            <a:endParaRPr lang="en-US" dirty="0"/>
          </a:p>
        </p:txBody>
      </p:sp>
    </p:spTree>
    <p:extLst>
      <p:ext uri="{BB962C8B-B14F-4D97-AF65-F5344CB8AC3E}">
        <p14:creationId xmlns:p14="http://schemas.microsoft.com/office/powerpoint/2010/main" val="585964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96065"/>
            <a:ext cx="8592278" cy="5004884"/>
          </a:xfrm>
        </p:spPr>
        <p:txBody>
          <a:bodyPr>
            <a:normAutofit/>
          </a:bodyPr>
          <a:lstStyle/>
          <a:p>
            <a:pPr marL="354965" marR="226695" indent="-342900" algn="just">
              <a:spcBef>
                <a:spcPts val="95"/>
              </a:spcBef>
              <a:buSzPct val="94642"/>
              <a:tabLst>
                <a:tab pos="287020" algn="l"/>
              </a:tabLst>
            </a:pPr>
            <a:r>
              <a:rPr lang="en-US" spc="-5" dirty="0">
                <a:latin typeface="Bahnschrift"/>
                <a:cs typeface="Times New Roman"/>
              </a:rPr>
              <a:t>The Bayes Theorem was developed and </a:t>
            </a:r>
            <a:r>
              <a:rPr lang="en-US" spc="-10" dirty="0">
                <a:latin typeface="Bahnschrift"/>
                <a:cs typeface="Times New Roman"/>
              </a:rPr>
              <a:t>named </a:t>
            </a:r>
            <a:r>
              <a:rPr lang="en-US" dirty="0">
                <a:latin typeface="Bahnschrift"/>
                <a:cs typeface="Times New Roman"/>
              </a:rPr>
              <a:t>for </a:t>
            </a:r>
            <a:r>
              <a:rPr lang="en-US" spc="-685" dirty="0">
                <a:latin typeface="Bahnschrift"/>
                <a:cs typeface="Times New Roman"/>
              </a:rPr>
              <a:t> </a:t>
            </a:r>
            <a:r>
              <a:rPr lang="en-US" spc="-5" dirty="0">
                <a:latin typeface="Bahnschrift"/>
                <a:cs typeface="Times New Roman"/>
              </a:rPr>
              <a:t>Thomas</a:t>
            </a:r>
            <a:r>
              <a:rPr lang="en-US" spc="-10" dirty="0">
                <a:latin typeface="Bahnschrift"/>
                <a:cs typeface="Times New Roman"/>
              </a:rPr>
              <a:t> </a:t>
            </a:r>
            <a:r>
              <a:rPr lang="en-US" dirty="0">
                <a:latin typeface="Bahnschrift"/>
                <a:cs typeface="Times New Roman"/>
              </a:rPr>
              <a:t>Bayes(1702-1761)</a:t>
            </a:r>
            <a:endParaRPr lang="en-US" sz="4400" dirty="0">
              <a:latin typeface="Bahnschrift"/>
              <a:cs typeface="Times New Roman"/>
            </a:endParaRPr>
          </a:p>
          <a:p>
            <a:pPr marL="354965" marR="1243330" indent="-342900" algn="just">
              <a:buSzPct val="94642"/>
              <a:tabLst>
                <a:tab pos="287020" algn="l"/>
              </a:tabLst>
            </a:pPr>
            <a:r>
              <a:rPr lang="en-US" dirty="0">
                <a:latin typeface="Bahnschrift"/>
                <a:cs typeface="Times New Roman"/>
              </a:rPr>
              <a:t>Show</a:t>
            </a:r>
            <a:r>
              <a:rPr lang="en-US" spc="-5" dirty="0">
                <a:latin typeface="Bahnschrift"/>
                <a:cs typeface="Times New Roman"/>
              </a:rPr>
              <a:t> the</a:t>
            </a:r>
            <a:r>
              <a:rPr lang="en-US" spc="-25" dirty="0">
                <a:latin typeface="Bahnschrift"/>
                <a:cs typeface="Times New Roman"/>
              </a:rPr>
              <a:t> </a:t>
            </a:r>
            <a:r>
              <a:rPr lang="en-US" spc="-5" dirty="0">
                <a:latin typeface="Bahnschrift"/>
                <a:cs typeface="Times New Roman"/>
              </a:rPr>
              <a:t>relation</a:t>
            </a:r>
            <a:r>
              <a:rPr lang="en-US" spc="-25" dirty="0">
                <a:latin typeface="Bahnschrift"/>
                <a:cs typeface="Times New Roman"/>
              </a:rPr>
              <a:t> </a:t>
            </a:r>
            <a:r>
              <a:rPr lang="en-US" spc="-5" dirty="0">
                <a:latin typeface="Bahnschrift"/>
                <a:cs typeface="Times New Roman"/>
              </a:rPr>
              <a:t>between</a:t>
            </a:r>
            <a:r>
              <a:rPr lang="en-US" dirty="0">
                <a:latin typeface="Bahnschrift"/>
                <a:cs typeface="Times New Roman"/>
              </a:rPr>
              <a:t> one</a:t>
            </a:r>
            <a:r>
              <a:rPr lang="en-US" spc="-35" dirty="0">
                <a:latin typeface="Bahnschrift"/>
                <a:cs typeface="Times New Roman"/>
              </a:rPr>
              <a:t> </a:t>
            </a:r>
            <a:r>
              <a:rPr lang="en-US" dirty="0">
                <a:latin typeface="Bahnschrift"/>
                <a:cs typeface="Times New Roman"/>
              </a:rPr>
              <a:t>conditional </a:t>
            </a:r>
            <a:r>
              <a:rPr lang="en-US" spc="-685" dirty="0">
                <a:latin typeface="Bahnschrift"/>
                <a:cs typeface="Times New Roman"/>
              </a:rPr>
              <a:t> </a:t>
            </a:r>
            <a:r>
              <a:rPr lang="en-US" spc="-5" dirty="0">
                <a:latin typeface="Bahnschrift"/>
                <a:cs typeface="Times New Roman"/>
              </a:rPr>
              <a:t>probability</a:t>
            </a:r>
            <a:r>
              <a:rPr lang="en-US" spc="-35" dirty="0">
                <a:latin typeface="Bahnschrift"/>
                <a:cs typeface="Times New Roman"/>
              </a:rPr>
              <a:t> </a:t>
            </a:r>
            <a:r>
              <a:rPr lang="en-US" spc="-5" dirty="0">
                <a:latin typeface="Bahnschrift"/>
                <a:cs typeface="Times New Roman"/>
              </a:rPr>
              <a:t>and </a:t>
            </a:r>
            <a:r>
              <a:rPr lang="en-US" dirty="0">
                <a:latin typeface="Bahnschrift"/>
                <a:cs typeface="Times New Roman"/>
              </a:rPr>
              <a:t>its</a:t>
            </a:r>
            <a:r>
              <a:rPr lang="en-US" spc="-15" dirty="0">
                <a:latin typeface="Bahnschrift"/>
                <a:cs typeface="Times New Roman"/>
              </a:rPr>
              <a:t> </a:t>
            </a:r>
            <a:r>
              <a:rPr lang="en-US" spc="-5" dirty="0">
                <a:latin typeface="Bahnschrift"/>
                <a:cs typeface="Times New Roman"/>
              </a:rPr>
              <a:t>inverse.</a:t>
            </a:r>
            <a:endParaRPr lang="en-US" sz="4400" dirty="0">
              <a:latin typeface="Bahnschrift"/>
              <a:cs typeface="Times New Roman"/>
            </a:endParaRPr>
          </a:p>
          <a:p>
            <a:pPr marL="354965" marR="5080" indent="-342900" algn="just">
              <a:buSzPct val="94642"/>
              <a:tabLst>
                <a:tab pos="287020" algn="l"/>
              </a:tabLst>
            </a:pPr>
            <a:r>
              <a:rPr lang="en-US" dirty="0">
                <a:latin typeface="Bahnschrift"/>
                <a:cs typeface="Times New Roman"/>
              </a:rPr>
              <a:t>Provide </a:t>
            </a:r>
            <a:r>
              <a:rPr lang="en-US" spc="-5" dirty="0">
                <a:latin typeface="Bahnschrift"/>
                <a:cs typeface="Times New Roman"/>
              </a:rPr>
              <a:t>a mathematical </a:t>
            </a:r>
            <a:r>
              <a:rPr lang="en-US" dirty="0">
                <a:latin typeface="Bahnschrift"/>
                <a:cs typeface="Times New Roman"/>
              </a:rPr>
              <a:t>rule </a:t>
            </a:r>
            <a:r>
              <a:rPr lang="en-US" spc="-5" dirty="0">
                <a:latin typeface="Bahnschrift"/>
                <a:cs typeface="Times New Roman"/>
              </a:rPr>
              <a:t>for revising an estimate </a:t>
            </a:r>
            <a:r>
              <a:rPr lang="en-US" spc="-685" dirty="0">
                <a:latin typeface="Bahnschrift"/>
                <a:cs typeface="Times New Roman"/>
              </a:rPr>
              <a:t> </a:t>
            </a:r>
            <a:r>
              <a:rPr lang="en-US" spc="-5" dirty="0">
                <a:latin typeface="Bahnschrift"/>
                <a:cs typeface="Times New Roman"/>
              </a:rPr>
              <a:t>or</a:t>
            </a:r>
            <a:r>
              <a:rPr lang="en-US" spc="5" dirty="0">
                <a:latin typeface="Bahnschrift"/>
                <a:cs typeface="Times New Roman"/>
              </a:rPr>
              <a:t> </a:t>
            </a:r>
            <a:r>
              <a:rPr lang="en-US" spc="-5" dirty="0">
                <a:latin typeface="Bahnschrift"/>
                <a:cs typeface="Times New Roman"/>
              </a:rPr>
              <a:t>forecast</a:t>
            </a:r>
            <a:r>
              <a:rPr lang="en-US" dirty="0">
                <a:latin typeface="Bahnschrift"/>
                <a:cs typeface="Times New Roman"/>
              </a:rPr>
              <a:t> </a:t>
            </a:r>
            <a:r>
              <a:rPr lang="en-US" spc="-5" dirty="0">
                <a:latin typeface="Bahnschrift"/>
                <a:cs typeface="Times New Roman"/>
              </a:rPr>
              <a:t>in </a:t>
            </a:r>
            <a:r>
              <a:rPr lang="en-US" dirty="0">
                <a:latin typeface="Bahnschrift"/>
                <a:cs typeface="Times New Roman"/>
              </a:rPr>
              <a:t>light</a:t>
            </a:r>
            <a:r>
              <a:rPr lang="en-US" spc="-25" dirty="0">
                <a:latin typeface="Bahnschrift"/>
                <a:cs typeface="Times New Roman"/>
              </a:rPr>
              <a:t> </a:t>
            </a:r>
            <a:r>
              <a:rPr lang="en-US" spc="-5" dirty="0">
                <a:latin typeface="Bahnschrift"/>
                <a:cs typeface="Times New Roman"/>
              </a:rPr>
              <a:t>of</a:t>
            </a:r>
            <a:r>
              <a:rPr lang="en-US" spc="10" dirty="0">
                <a:latin typeface="Bahnschrift"/>
                <a:cs typeface="Times New Roman"/>
              </a:rPr>
              <a:t> </a:t>
            </a:r>
            <a:r>
              <a:rPr lang="en-US" spc="-5" dirty="0">
                <a:latin typeface="Bahnschrift"/>
                <a:cs typeface="Times New Roman"/>
              </a:rPr>
              <a:t>experience</a:t>
            </a:r>
            <a:r>
              <a:rPr lang="en-US" spc="-15" dirty="0">
                <a:latin typeface="Bahnschrift"/>
                <a:cs typeface="Times New Roman"/>
              </a:rPr>
              <a:t> </a:t>
            </a:r>
            <a:r>
              <a:rPr lang="en-US" spc="-5" dirty="0">
                <a:latin typeface="Bahnschrift"/>
                <a:cs typeface="Times New Roman"/>
              </a:rPr>
              <a:t>and</a:t>
            </a:r>
            <a:r>
              <a:rPr lang="en-US" dirty="0">
                <a:latin typeface="Bahnschrift"/>
                <a:cs typeface="Times New Roman"/>
              </a:rPr>
              <a:t> </a:t>
            </a:r>
            <a:r>
              <a:rPr lang="en-US" spc="-5" dirty="0">
                <a:latin typeface="Bahnschrift"/>
                <a:cs typeface="Times New Roman"/>
              </a:rPr>
              <a:t>observation</a:t>
            </a:r>
            <a:endParaRPr lang="en-US" dirty="0">
              <a:latin typeface="Bahnschrift"/>
            </a:endParaRPr>
          </a:p>
        </p:txBody>
      </p:sp>
      <p:sp>
        <p:nvSpPr>
          <p:cNvPr id="3" name="Title 2"/>
          <p:cNvSpPr>
            <a:spLocks noGrp="1"/>
          </p:cNvSpPr>
          <p:nvPr>
            <p:ph type="title"/>
          </p:nvPr>
        </p:nvSpPr>
        <p:spPr/>
        <p:txBody>
          <a:bodyPr/>
          <a:lstStyle/>
          <a:p>
            <a:r>
              <a:rPr lang="en-US" spc="-100" dirty="0"/>
              <a:t>Bayes</a:t>
            </a:r>
            <a:r>
              <a:rPr lang="en-US" spc="-110" dirty="0"/>
              <a:t> </a:t>
            </a:r>
            <a:r>
              <a:rPr lang="en-US" dirty="0"/>
              <a:t>Rule</a:t>
            </a:r>
          </a:p>
        </p:txBody>
      </p:sp>
    </p:spTree>
    <p:extLst>
      <p:ext uri="{BB962C8B-B14F-4D97-AF65-F5344CB8AC3E}">
        <p14:creationId xmlns:p14="http://schemas.microsoft.com/office/powerpoint/2010/main" val="2984692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12240"/>
            <a:ext cx="8500838" cy="5129349"/>
          </a:xfrm>
        </p:spPr>
        <p:txBody>
          <a:bodyPr>
            <a:noAutofit/>
          </a:bodyPr>
          <a:lstStyle/>
          <a:p>
            <a:pPr marL="0" indent="0" algn="just">
              <a:spcBef>
                <a:spcPts val="95"/>
              </a:spcBef>
              <a:buNone/>
            </a:pPr>
            <a:r>
              <a:rPr lang="en-US" spc="-5" dirty="0">
                <a:solidFill>
                  <a:srgbClr val="FF0000"/>
                </a:solidFill>
                <a:latin typeface="Bahnschrift"/>
                <a:cs typeface="Times New Roman"/>
              </a:rPr>
              <a:t>In</a:t>
            </a:r>
            <a:r>
              <a:rPr lang="en-US" spc="-10" dirty="0">
                <a:solidFill>
                  <a:srgbClr val="FF0000"/>
                </a:solidFill>
                <a:latin typeface="Bahnschrift"/>
                <a:cs typeface="Times New Roman"/>
              </a:rPr>
              <a:t> </a:t>
            </a:r>
            <a:r>
              <a:rPr lang="en-US" dirty="0">
                <a:solidFill>
                  <a:srgbClr val="FF0000"/>
                </a:solidFill>
                <a:latin typeface="Bahnschrift"/>
                <a:cs typeface="Times New Roman"/>
              </a:rPr>
              <a:t>the </a:t>
            </a:r>
            <a:r>
              <a:rPr lang="en-US" spc="5" dirty="0">
                <a:solidFill>
                  <a:srgbClr val="FF0000"/>
                </a:solidFill>
                <a:latin typeface="Bahnschrift"/>
                <a:cs typeface="Times New Roman"/>
              </a:rPr>
              <a:t>18</a:t>
            </a:r>
            <a:r>
              <a:rPr lang="en-US" spc="7" baseline="25525" dirty="0">
                <a:solidFill>
                  <a:srgbClr val="FF0000"/>
                </a:solidFill>
                <a:latin typeface="Bahnschrift"/>
                <a:cs typeface="Times New Roman"/>
              </a:rPr>
              <a:t>th</a:t>
            </a:r>
            <a:r>
              <a:rPr lang="en-US" spc="352" baseline="25525" dirty="0">
                <a:solidFill>
                  <a:srgbClr val="FF0000"/>
                </a:solidFill>
                <a:latin typeface="Bahnschrift"/>
                <a:cs typeface="Times New Roman"/>
              </a:rPr>
              <a:t> </a:t>
            </a:r>
            <a:r>
              <a:rPr lang="en-US" spc="-5" dirty="0">
                <a:solidFill>
                  <a:srgbClr val="FF0000"/>
                </a:solidFill>
                <a:latin typeface="Bahnschrift"/>
                <a:cs typeface="Times New Roman"/>
              </a:rPr>
              <a:t>Century ,</a:t>
            </a:r>
            <a:r>
              <a:rPr lang="en-US" spc="-40" dirty="0">
                <a:solidFill>
                  <a:srgbClr val="FF0000"/>
                </a:solidFill>
                <a:latin typeface="Bahnschrift"/>
                <a:cs typeface="Times New Roman"/>
              </a:rPr>
              <a:t> </a:t>
            </a:r>
            <a:r>
              <a:rPr lang="en-US" spc="-5" dirty="0">
                <a:solidFill>
                  <a:srgbClr val="FF0000"/>
                </a:solidFill>
                <a:latin typeface="Bahnschrift"/>
                <a:cs typeface="Times New Roman"/>
              </a:rPr>
              <a:t>Thomas Bayes,</a:t>
            </a:r>
            <a:endParaRPr lang="en-US" dirty="0">
              <a:solidFill>
                <a:srgbClr val="FF0000"/>
              </a:solidFill>
              <a:latin typeface="Bahnschrift"/>
              <a:cs typeface="Times New Roman"/>
            </a:endParaRPr>
          </a:p>
          <a:p>
            <a:pPr marL="50800" indent="0" algn="just">
              <a:buSzPct val="110416"/>
              <a:buNone/>
              <a:tabLst>
                <a:tab pos="393700" algn="l"/>
              </a:tabLst>
            </a:pPr>
            <a:r>
              <a:rPr lang="en-US" dirty="0">
                <a:latin typeface="Bahnschrift"/>
                <a:cs typeface="Times New Roman"/>
              </a:rPr>
              <a:t>Ponder</a:t>
            </a:r>
            <a:r>
              <a:rPr lang="en-US" spc="-20" dirty="0">
                <a:latin typeface="Bahnschrift"/>
                <a:cs typeface="Times New Roman"/>
              </a:rPr>
              <a:t> </a:t>
            </a:r>
            <a:r>
              <a:rPr lang="en-US" dirty="0">
                <a:latin typeface="Bahnschrift"/>
                <a:cs typeface="Times New Roman"/>
              </a:rPr>
              <a:t>this</a:t>
            </a:r>
            <a:r>
              <a:rPr lang="en-US" spc="-40" dirty="0">
                <a:latin typeface="Bahnschrift"/>
                <a:cs typeface="Times New Roman"/>
              </a:rPr>
              <a:t> </a:t>
            </a:r>
            <a:r>
              <a:rPr lang="en-US" dirty="0">
                <a:latin typeface="Bahnschrift"/>
                <a:cs typeface="Times New Roman"/>
              </a:rPr>
              <a:t>question:</a:t>
            </a:r>
          </a:p>
          <a:p>
            <a:pPr marL="2337435" indent="0" algn="just">
              <a:spcBef>
                <a:spcPts val="575"/>
              </a:spcBef>
              <a:buNone/>
            </a:pPr>
            <a:r>
              <a:rPr lang="en-US" dirty="0">
                <a:latin typeface="Bahnschrift"/>
                <a:cs typeface="Times New Roman"/>
              </a:rPr>
              <a:t>“Does</a:t>
            </a:r>
            <a:r>
              <a:rPr lang="en-US" spc="-20" dirty="0">
                <a:latin typeface="Bahnschrift"/>
                <a:cs typeface="Times New Roman"/>
              </a:rPr>
              <a:t> </a:t>
            </a:r>
            <a:r>
              <a:rPr lang="en-US" spc="-5" dirty="0">
                <a:latin typeface="Bahnschrift"/>
                <a:cs typeface="Times New Roman"/>
              </a:rPr>
              <a:t>God</a:t>
            </a:r>
            <a:r>
              <a:rPr lang="en-US" spc="-10" dirty="0">
                <a:latin typeface="Bahnschrift"/>
                <a:cs typeface="Times New Roman"/>
              </a:rPr>
              <a:t> </a:t>
            </a:r>
            <a:r>
              <a:rPr lang="en-US" dirty="0">
                <a:latin typeface="Bahnschrift"/>
                <a:cs typeface="Times New Roman"/>
              </a:rPr>
              <a:t>really</a:t>
            </a:r>
            <a:r>
              <a:rPr lang="en-US" spc="-50" dirty="0">
                <a:latin typeface="Bahnschrift"/>
                <a:cs typeface="Times New Roman"/>
              </a:rPr>
              <a:t> </a:t>
            </a:r>
            <a:r>
              <a:rPr lang="en-US" dirty="0">
                <a:latin typeface="Bahnschrift"/>
                <a:cs typeface="Times New Roman"/>
              </a:rPr>
              <a:t>exist?”</a:t>
            </a:r>
          </a:p>
        </p:txBody>
      </p:sp>
      <p:sp>
        <p:nvSpPr>
          <p:cNvPr id="3" name="Title 2"/>
          <p:cNvSpPr>
            <a:spLocks noGrp="1"/>
          </p:cNvSpPr>
          <p:nvPr>
            <p:ph type="title"/>
          </p:nvPr>
        </p:nvSpPr>
        <p:spPr>
          <a:xfrm>
            <a:off x="338362" y="0"/>
            <a:ext cx="8805638" cy="1325563"/>
          </a:xfrm>
        </p:spPr>
        <p:txBody>
          <a:bodyPr/>
          <a:lstStyle/>
          <a:p>
            <a:r>
              <a:rPr lang="en-US" spc="-100" dirty="0"/>
              <a:t>Bayes</a:t>
            </a:r>
            <a:r>
              <a:rPr lang="en-US" spc="-110" dirty="0"/>
              <a:t> </a:t>
            </a:r>
            <a:r>
              <a:rPr lang="en-US" dirty="0"/>
              <a:t>Rule</a:t>
            </a:r>
          </a:p>
        </p:txBody>
      </p:sp>
    </p:spTree>
    <p:extLst>
      <p:ext uri="{BB962C8B-B14F-4D97-AF65-F5344CB8AC3E}">
        <p14:creationId xmlns:p14="http://schemas.microsoft.com/office/powerpoint/2010/main" val="331294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12240"/>
            <a:ext cx="8500838" cy="5129349"/>
          </a:xfrm>
        </p:spPr>
        <p:txBody>
          <a:bodyPr>
            <a:noAutofit/>
          </a:bodyPr>
          <a:lstStyle/>
          <a:p>
            <a:pPr marL="0" indent="0" algn="just">
              <a:spcBef>
                <a:spcPts val="95"/>
              </a:spcBef>
              <a:buNone/>
            </a:pPr>
            <a:r>
              <a:rPr lang="en-US" spc="-5" dirty="0">
                <a:solidFill>
                  <a:srgbClr val="FF0000"/>
                </a:solidFill>
                <a:latin typeface="Bahnschrift"/>
                <a:cs typeface="Times New Roman"/>
              </a:rPr>
              <a:t>In</a:t>
            </a:r>
            <a:r>
              <a:rPr lang="en-US" spc="-10" dirty="0">
                <a:solidFill>
                  <a:srgbClr val="FF0000"/>
                </a:solidFill>
                <a:latin typeface="Bahnschrift"/>
                <a:cs typeface="Times New Roman"/>
              </a:rPr>
              <a:t> </a:t>
            </a:r>
            <a:r>
              <a:rPr lang="en-US" dirty="0">
                <a:solidFill>
                  <a:srgbClr val="FF0000"/>
                </a:solidFill>
                <a:latin typeface="Bahnschrift"/>
                <a:cs typeface="Times New Roman"/>
              </a:rPr>
              <a:t>the </a:t>
            </a:r>
            <a:r>
              <a:rPr lang="en-US" spc="5" dirty="0">
                <a:solidFill>
                  <a:srgbClr val="FF0000"/>
                </a:solidFill>
                <a:latin typeface="Bahnschrift"/>
                <a:cs typeface="Times New Roman"/>
              </a:rPr>
              <a:t>18</a:t>
            </a:r>
            <a:r>
              <a:rPr lang="en-US" spc="7" baseline="25525" dirty="0">
                <a:solidFill>
                  <a:srgbClr val="FF0000"/>
                </a:solidFill>
                <a:latin typeface="Bahnschrift"/>
                <a:cs typeface="Times New Roman"/>
              </a:rPr>
              <a:t>th</a:t>
            </a:r>
            <a:r>
              <a:rPr lang="en-US" spc="352" baseline="25525" dirty="0">
                <a:solidFill>
                  <a:srgbClr val="FF0000"/>
                </a:solidFill>
                <a:latin typeface="Bahnschrift"/>
                <a:cs typeface="Times New Roman"/>
              </a:rPr>
              <a:t> </a:t>
            </a:r>
            <a:r>
              <a:rPr lang="en-US" spc="-5" dirty="0">
                <a:solidFill>
                  <a:srgbClr val="FF0000"/>
                </a:solidFill>
                <a:latin typeface="Bahnschrift"/>
                <a:cs typeface="Times New Roman"/>
              </a:rPr>
              <a:t>Century ,</a:t>
            </a:r>
            <a:r>
              <a:rPr lang="en-US" spc="-40" dirty="0">
                <a:solidFill>
                  <a:srgbClr val="FF0000"/>
                </a:solidFill>
                <a:latin typeface="Bahnschrift"/>
                <a:cs typeface="Times New Roman"/>
              </a:rPr>
              <a:t> </a:t>
            </a:r>
            <a:r>
              <a:rPr lang="en-US" spc="-5" dirty="0">
                <a:solidFill>
                  <a:srgbClr val="FF0000"/>
                </a:solidFill>
                <a:latin typeface="Bahnschrift"/>
                <a:cs typeface="Times New Roman"/>
              </a:rPr>
              <a:t>Thomas Bayes,</a:t>
            </a:r>
            <a:endParaRPr lang="en-US" dirty="0">
              <a:solidFill>
                <a:srgbClr val="FF0000"/>
              </a:solidFill>
              <a:latin typeface="Bahnschrift"/>
              <a:cs typeface="Times New Roman"/>
            </a:endParaRPr>
          </a:p>
          <a:p>
            <a:pPr marL="447675" marR="30480" indent="-265113" algn="just">
              <a:spcBef>
                <a:spcPts val="5"/>
              </a:spcBef>
              <a:buSzPct val="106250"/>
              <a:tabLst>
                <a:tab pos="168910" algn="l"/>
              </a:tabLst>
            </a:pPr>
            <a:r>
              <a:rPr lang="en-US" dirty="0">
                <a:latin typeface="Bahnschrift"/>
                <a:cs typeface="Times New Roman"/>
              </a:rPr>
              <a:t>Being interested in </a:t>
            </a:r>
            <a:r>
              <a:rPr lang="en-US" spc="-5" dirty="0">
                <a:latin typeface="Bahnschrift"/>
                <a:cs typeface="Times New Roman"/>
              </a:rPr>
              <a:t>mathematics, </a:t>
            </a:r>
            <a:r>
              <a:rPr lang="en-US" dirty="0">
                <a:latin typeface="Bahnschrift"/>
                <a:cs typeface="Times New Roman"/>
              </a:rPr>
              <a:t>he </a:t>
            </a:r>
            <a:r>
              <a:rPr lang="en-US" spc="-5" dirty="0">
                <a:latin typeface="Bahnschrift"/>
                <a:cs typeface="Times New Roman"/>
              </a:rPr>
              <a:t>attempted </a:t>
            </a:r>
            <a:r>
              <a:rPr lang="en-US" dirty="0">
                <a:latin typeface="Bahnschrift"/>
                <a:cs typeface="Times New Roman"/>
              </a:rPr>
              <a:t>to develop a </a:t>
            </a:r>
            <a:r>
              <a:rPr lang="en-US" spc="5" dirty="0">
                <a:latin typeface="Bahnschrift"/>
                <a:cs typeface="Times New Roman"/>
              </a:rPr>
              <a:t> </a:t>
            </a:r>
            <a:r>
              <a:rPr lang="en-US" spc="-5" dirty="0">
                <a:latin typeface="Bahnschrift"/>
                <a:cs typeface="Times New Roman"/>
              </a:rPr>
              <a:t>formula</a:t>
            </a:r>
            <a:r>
              <a:rPr lang="en-US" spc="-10" dirty="0">
                <a:latin typeface="Bahnschrift"/>
                <a:cs typeface="Times New Roman"/>
              </a:rPr>
              <a:t> </a:t>
            </a:r>
            <a:r>
              <a:rPr lang="en-US" dirty="0">
                <a:latin typeface="Bahnschrift"/>
                <a:cs typeface="Times New Roman"/>
              </a:rPr>
              <a:t>to</a:t>
            </a:r>
            <a:r>
              <a:rPr lang="en-US" spc="-20" dirty="0">
                <a:latin typeface="Bahnschrift"/>
                <a:cs typeface="Times New Roman"/>
              </a:rPr>
              <a:t> </a:t>
            </a:r>
            <a:r>
              <a:rPr lang="en-US" dirty="0">
                <a:latin typeface="Bahnschrift"/>
                <a:cs typeface="Times New Roman"/>
              </a:rPr>
              <a:t>arrive</a:t>
            </a:r>
            <a:r>
              <a:rPr lang="en-US" spc="-25" dirty="0">
                <a:latin typeface="Bahnschrift"/>
                <a:cs typeface="Times New Roman"/>
              </a:rPr>
              <a:t> </a:t>
            </a:r>
            <a:r>
              <a:rPr lang="en-US" dirty="0">
                <a:latin typeface="Bahnschrift"/>
                <a:cs typeface="Times New Roman"/>
              </a:rPr>
              <a:t>at</a:t>
            </a:r>
            <a:r>
              <a:rPr lang="en-US" spc="-10" dirty="0">
                <a:latin typeface="Bahnschrift"/>
                <a:cs typeface="Times New Roman"/>
              </a:rPr>
              <a:t> </a:t>
            </a:r>
            <a:r>
              <a:rPr lang="en-US" dirty="0">
                <a:latin typeface="Bahnschrift"/>
                <a:cs typeface="Times New Roman"/>
              </a:rPr>
              <a:t>the</a:t>
            </a:r>
            <a:r>
              <a:rPr lang="en-US" spc="-15" dirty="0">
                <a:latin typeface="Bahnschrift"/>
                <a:cs typeface="Times New Roman"/>
              </a:rPr>
              <a:t> </a:t>
            </a:r>
            <a:r>
              <a:rPr lang="en-US" dirty="0">
                <a:latin typeface="Bahnschrift"/>
                <a:cs typeface="Times New Roman"/>
              </a:rPr>
              <a:t>probability</a:t>
            </a:r>
            <a:r>
              <a:rPr lang="en-US" spc="-45" dirty="0">
                <a:latin typeface="Bahnschrift"/>
                <a:cs typeface="Times New Roman"/>
              </a:rPr>
              <a:t> </a:t>
            </a:r>
            <a:r>
              <a:rPr lang="en-US" dirty="0">
                <a:latin typeface="Bahnschrift"/>
                <a:cs typeface="Times New Roman"/>
              </a:rPr>
              <a:t>that</a:t>
            </a:r>
            <a:r>
              <a:rPr lang="en-US" spc="-20" dirty="0">
                <a:latin typeface="Bahnschrift"/>
                <a:cs typeface="Times New Roman"/>
              </a:rPr>
              <a:t> </a:t>
            </a:r>
            <a:r>
              <a:rPr lang="en-US" dirty="0">
                <a:latin typeface="Bahnschrift"/>
                <a:cs typeface="Times New Roman"/>
              </a:rPr>
              <a:t>God</a:t>
            </a:r>
            <a:r>
              <a:rPr lang="en-US" spc="-10" dirty="0">
                <a:latin typeface="Bahnschrift"/>
                <a:cs typeface="Times New Roman"/>
              </a:rPr>
              <a:t> </a:t>
            </a:r>
            <a:r>
              <a:rPr lang="en-US" dirty="0">
                <a:latin typeface="Bahnschrift"/>
                <a:cs typeface="Times New Roman"/>
              </a:rPr>
              <a:t>does</a:t>
            </a:r>
            <a:r>
              <a:rPr lang="en-US" spc="-5" dirty="0">
                <a:latin typeface="Bahnschrift"/>
                <a:cs typeface="Times New Roman"/>
              </a:rPr>
              <a:t> </a:t>
            </a:r>
            <a:r>
              <a:rPr lang="en-US" dirty="0">
                <a:latin typeface="Bahnschrift"/>
                <a:cs typeface="Times New Roman"/>
              </a:rPr>
              <a:t>exist</a:t>
            </a:r>
            <a:r>
              <a:rPr lang="en-US" spc="-25" dirty="0">
                <a:latin typeface="Bahnschrift"/>
                <a:cs typeface="Times New Roman"/>
              </a:rPr>
              <a:t> </a:t>
            </a:r>
            <a:r>
              <a:rPr lang="en-US" dirty="0">
                <a:latin typeface="Bahnschrift"/>
                <a:cs typeface="Times New Roman"/>
              </a:rPr>
              <a:t>based</a:t>
            </a:r>
            <a:r>
              <a:rPr lang="en-US" spc="-5" dirty="0">
                <a:latin typeface="Bahnschrift"/>
                <a:cs typeface="Times New Roman"/>
              </a:rPr>
              <a:t> </a:t>
            </a:r>
            <a:r>
              <a:rPr lang="en-US" dirty="0">
                <a:latin typeface="Bahnschrift"/>
                <a:cs typeface="Times New Roman"/>
              </a:rPr>
              <a:t>on </a:t>
            </a:r>
            <a:r>
              <a:rPr lang="en-US" spc="-585" dirty="0">
                <a:latin typeface="Bahnschrift"/>
                <a:cs typeface="Times New Roman"/>
              </a:rPr>
              <a:t> </a:t>
            </a:r>
            <a:r>
              <a:rPr lang="en-US" dirty="0">
                <a:latin typeface="Bahnschrift"/>
                <a:cs typeface="Times New Roman"/>
              </a:rPr>
              <a:t>the</a:t>
            </a:r>
            <a:r>
              <a:rPr lang="en-US" spc="-5" dirty="0">
                <a:latin typeface="Bahnschrift"/>
                <a:cs typeface="Times New Roman"/>
              </a:rPr>
              <a:t> </a:t>
            </a:r>
            <a:r>
              <a:rPr lang="en-US" dirty="0">
                <a:latin typeface="Bahnschrift"/>
                <a:cs typeface="Times New Roman"/>
              </a:rPr>
              <a:t>evidence</a:t>
            </a:r>
            <a:r>
              <a:rPr lang="en-US" spc="-35" dirty="0">
                <a:latin typeface="Bahnschrift"/>
                <a:cs typeface="Times New Roman"/>
              </a:rPr>
              <a:t> </a:t>
            </a:r>
            <a:r>
              <a:rPr lang="en-US" dirty="0">
                <a:latin typeface="Bahnschrift"/>
                <a:cs typeface="Times New Roman"/>
              </a:rPr>
              <a:t>that</a:t>
            </a:r>
            <a:r>
              <a:rPr lang="en-US" spc="-20" dirty="0">
                <a:latin typeface="Bahnschrift"/>
                <a:cs typeface="Times New Roman"/>
              </a:rPr>
              <a:t> </a:t>
            </a:r>
            <a:r>
              <a:rPr lang="en-US" spc="-5" dirty="0">
                <a:latin typeface="Bahnschrift"/>
                <a:cs typeface="Times New Roman"/>
              </a:rPr>
              <a:t>was</a:t>
            </a:r>
            <a:r>
              <a:rPr lang="en-US" spc="5" dirty="0">
                <a:latin typeface="Bahnschrift"/>
                <a:cs typeface="Times New Roman"/>
              </a:rPr>
              <a:t> </a:t>
            </a:r>
            <a:r>
              <a:rPr lang="en-US" dirty="0">
                <a:latin typeface="Bahnschrift"/>
                <a:cs typeface="Times New Roman"/>
              </a:rPr>
              <a:t>available</a:t>
            </a:r>
            <a:r>
              <a:rPr lang="en-US" spc="-50" dirty="0">
                <a:latin typeface="Bahnschrift"/>
                <a:cs typeface="Times New Roman"/>
              </a:rPr>
              <a:t> </a:t>
            </a:r>
            <a:r>
              <a:rPr lang="en-US" dirty="0">
                <a:latin typeface="Bahnschrift"/>
                <a:cs typeface="Times New Roman"/>
              </a:rPr>
              <a:t>to</a:t>
            </a:r>
            <a:r>
              <a:rPr lang="en-US" spc="-5" dirty="0">
                <a:latin typeface="Bahnschrift"/>
                <a:cs typeface="Times New Roman"/>
              </a:rPr>
              <a:t> </a:t>
            </a:r>
            <a:r>
              <a:rPr lang="en-US" dirty="0">
                <a:latin typeface="Bahnschrift"/>
                <a:cs typeface="Times New Roman"/>
              </a:rPr>
              <a:t>him</a:t>
            </a:r>
            <a:r>
              <a:rPr lang="en-US" spc="-20" dirty="0">
                <a:latin typeface="Bahnschrift"/>
                <a:cs typeface="Times New Roman"/>
              </a:rPr>
              <a:t> </a:t>
            </a:r>
            <a:r>
              <a:rPr lang="en-US" dirty="0">
                <a:latin typeface="Bahnschrift"/>
                <a:cs typeface="Times New Roman"/>
              </a:rPr>
              <a:t>on</a:t>
            </a:r>
            <a:r>
              <a:rPr lang="en-US" spc="-5" dirty="0">
                <a:latin typeface="Bahnschrift"/>
                <a:cs typeface="Times New Roman"/>
              </a:rPr>
              <a:t> </a:t>
            </a:r>
            <a:r>
              <a:rPr lang="en-US" dirty="0">
                <a:latin typeface="Bahnschrift"/>
                <a:cs typeface="Times New Roman"/>
              </a:rPr>
              <a:t>earth.</a:t>
            </a:r>
          </a:p>
          <a:p>
            <a:pPr marL="447675" marR="721360" indent="-265113" algn="just"/>
            <a:r>
              <a:rPr lang="en-US" dirty="0">
                <a:latin typeface="Bahnschrift"/>
                <a:cs typeface="Times New Roman"/>
              </a:rPr>
              <a:t>Late</a:t>
            </a:r>
            <a:r>
              <a:rPr lang="en-US" spc="-85" dirty="0">
                <a:latin typeface="Bahnschrift"/>
                <a:cs typeface="Times New Roman"/>
              </a:rPr>
              <a:t>r</a:t>
            </a:r>
            <a:r>
              <a:rPr lang="en-US" dirty="0">
                <a:latin typeface="Bahnschrift"/>
                <a:cs typeface="Times New Roman"/>
              </a:rPr>
              <a:t>,</a:t>
            </a:r>
            <a:r>
              <a:rPr lang="en-US" spc="-25" dirty="0">
                <a:latin typeface="Bahnschrift"/>
                <a:cs typeface="Times New Roman"/>
              </a:rPr>
              <a:t> </a:t>
            </a:r>
            <a:r>
              <a:rPr lang="en-US" dirty="0">
                <a:solidFill>
                  <a:srgbClr val="FF0000"/>
                </a:solidFill>
                <a:latin typeface="Bahnschrift"/>
                <a:cs typeface="Times New Roman"/>
              </a:rPr>
              <a:t>La</a:t>
            </a:r>
            <a:r>
              <a:rPr lang="en-US" spc="-10" dirty="0">
                <a:solidFill>
                  <a:srgbClr val="FF0000"/>
                </a:solidFill>
                <a:latin typeface="Bahnschrift"/>
                <a:cs typeface="Times New Roman"/>
              </a:rPr>
              <a:t>p</a:t>
            </a:r>
            <a:r>
              <a:rPr lang="en-US" dirty="0">
                <a:solidFill>
                  <a:srgbClr val="FF0000"/>
                </a:solidFill>
                <a:latin typeface="Bahnschrift"/>
                <a:cs typeface="Times New Roman"/>
              </a:rPr>
              <a:t>lace</a:t>
            </a:r>
            <a:r>
              <a:rPr lang="en-US" b="1" spc="-5" dirty="0">
                <a:latin typeface="Bahnschrift"/>
                <a:cs typeface="Times New Roman"/>
              </a:rPr>
              <a:t> </a:t>
            </a:r>
            <a:r>
              <a:rPr lang="en-US" dirty="0">
                <a:latin typeface="Bahnschrift"/>
                <a:cs typeface="Times New Roman"/>
              </a:rPr>
              <a:t>refined</a:t>
            </a:r>
            <a:r>
              <a:rPr lang="en-US" spc="-10" dirty="0">
                <a:latin typeface="Bahnschrift"/>
                <a:cs typeface="Times New Roman"/>
              </a:rPr>
              <a:t> </a:t>
            </a:r>
            <a:r>
              <a:rPr lang="en-US" dirty="0">
                <a:solidFill>
                  <a:srgbClr val="FF0000"/>
                </a:solidFill>
                <a:latin typeface="Bahnschrift"/>
                <a:cs typeface="Times New Roman"/>
              </a:rPr>
              <a:t>Bayes’</a:t>
            </a:r>
            <a:r>
              <a:rPr lang="en-US" spc="-190" dirty="0">
                <a:solidFill>
                  <a:srgbClr val="FF0000"/>
                </a:solidFill>
                <a:latin typeface="Bahnschrift"/>
                <a:cs typeface="Times New Roman"/>
              </a:rPr>
              <a:t> </a:t>
            </a:r>
            <a:r>
              <a:rPr lang="en-US" spc="-20" dirty="0">
                <a:solidFill>
                  <a:srgbClr val="FF0000"/>
                </a:solidFill>
                <a:latin typeface="Bahnschrift"/>
                <a:cs typeface="Times New Roman"/>
              </a:rPr>
              <a:t>w</a:t>
            </a:r>
            <a:r>
              <a:rPr lang="en-US" dirty="0">
                <a:solidFill>
                  <a:srgbClr val="FF0000"/>
                </a:solidFill>
                <a:latin typeface="Bahnschrift"/>
                <a:cs typeface="Times New Roman"/>
              </a:rPr>
              <a:t>ork</a:t>
            </a:r>
            <a:r>
              <a:rPr lang="en-US" b="1" spc="25" dirty="0">
                <a:latin typeface="Bahnschrift"/>
                <a:cs typeface="Times New Roman"/>
              </a:rPr>
              <a:t> </a:t>
            </a:r>
            <a:r>
              <a:rPr lang="en-US" dirty="0">
                <a:latin typeface="Bahnschrift"/>
                <a:cs typeface="Times New Roman"/>
              </a:rPr>
              <a:t>and gave it</a:t>
            </a:r>
            <a:r>
              <a:rPr lang="en-US" spc="-20" dirty="0">
                <a:latin typeface="Bahnschrift"/>
                <a:cs typeface="Times New Roman"/>
              </a:rPr>
              <a:t> </a:t>
            </a:r>
            <a:r>
              <a:rPr lang="en-US" dirty="0">
                <a:latin typeface="Bahnschrift"/>
                <a:cs typeface="Times New Roman"/>
              </a:rPr>
              <a:t>the na</a:t>
            </a:r>
            <a:r>
              <a:rPr lang="en-US" spc="-25" dirty="0">
                <a:latin typeface="Bahnschrift"/>
                <a:cs typeface="Times New Roman"/>
              </a:rPr>
              <a:t>m</a:t>
            </a:r>
            <a:r>
              <a:rPr lang="en-US" dirty="0">
                <a:latin typeface="Bahnschrift"/>
                <a:cs typeface="Times New Roman"/>
              </a:rPr>
              <a:t>e  “Bayes’</a:t>
            </a:r>
            <a:r>
              <a:rPr lang="en-US" spc="-235" dirty="0">
                <a:latin typeface="Bahnschrift"/>
                <a:cs typeface="Times New Roman"/>
              </a:rPr>
              <a:t> </a:t>
            </a:r>
            <a:r>
              <a:rPr lang="en-US" spc="-5" dirty="0">
                <a:latin typeface="Bahnschrift"/>
                <a:cs typeface="Times New Roman"/>
              </a:rPr>
              <a:t>Theorem”.</a:t>
            </a:r>
            <a:endParaRPr lang="en-US" dirty="0">
              <a:latin typeface="Bahnschrift"/>
              <a:cs typeface="Times New Roman"/>
            </a:endParaRPr>
          </a:p>
        </p:txBody>
      </p:sp>
      <p:sp>
        <p:nvSpPr>
          <p:cNvPr id="3" name="Title 2"/>
          <p:cNvSpPr>
            <a:spLocks noGrp="1"/>
          </p:cNvSpPr>
          <p:nvPr>
            <p:ph type="title"/>
          </p:nvPr>
        </p:nvSpPr>
        <p:spPr>
          <a:xfrm>
            <a:off x="338362" y="0"/>
            <a:ext cx="8805638" cy="1325563"/>
          </a:xfrm>
        </p:spPr>
        <p:txBody>
          <a:bodyPr/>
          <a:lstStyle/>
          <a:p>
            <a:r>
              <a:rPr lang="en-US" spc="-100" dirty="0"/>
              <a:t>Bayes</a:t>
            </a:r>
            <a:r>
              <a:rPr lang="en-US" spc="-110" dirty="0"/>
              <a:t> </a:t>
            </a:r>
            <a:r>
              <a:rPr lang="en-US" dirty="0"/>
              <a:t>Rule</a:t>
            </a:r>
          </a:p>
        </p:txBody>
      </p:sp>
    </p:spTree>
    <p:extLst>
      <p:ext uri="{BB962C8B-B14F-4D97-AF65-F5344CB8AC3E}">
        <p14:creationId xmlns:p14="http://schemas.microsoft.com/office/powerpoint/2010/main" val="163686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5">
            <a:alpha val="27000"/>
          </a:srgb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366073"/>
            <a:ext cx="8693878" cy="5004884"/>
          </a:xfrm>
        </p:spPr>
        <p:txBody>
          <a:bodyPr/>
          <a:lstStyle/>
          <a:p>
            <a:pPr marL="0" indent="0" algn="just">
              <a:buNone/>
            </a:pPr>
            <a:r>
              <a:rPr lang="en-US" dirty="0">
                <a:solidFill>
                  <a:srgbClr val="252525"/>
                </a:solidFill>
                <a:latin typeface="Bahnschrift"/>
                <a:cs typeface="Times New Roman"/>
              </a:rPr>
              <a:t>In probability theory and statistics, Bayes' </a:t>
            </a:r>
            <a:r>
              <a:rPr lang="en-US" spc="5" dirty="0">
                <a:solidFill>
                  <a:srgbClr val="252525"/>
                </a:solidFill>
                <a:latin typeface="Bahnschrift"/>
                <a:cs typeface="Times New Roman"/>
              </a:rPr>
              <a:t> </a:t>
            </a:r>
            <a:r>
              <a:rPr lang="en-US" dirty="0">
                <a:solidFill>
                  <a:srgbClr val="252525"/>
                </a:solidFill>
                <a:latin typeface="Bahnschrift"/>
                <a:cs typeface="Times New Roman"/>
              </a:rPr>
              <a:t>theorem (alternatively Bayes' law or Bayes' </a:t>
            </a:r>
            <a:r>
              <a:rPr lang="en-US" spc="5" dirty="0">
                <a:solidFill>
                  <a:srgbClr val="252525"/>
                </a:solidFill>
                <a:latin typeface="Bahnschrift"/>
                <a:cs typeface="Times New Roman"/>
              </a:rPr>
              <a:t> </a:t>
            </a:r>
            <a:r>
              <a:rPr lang="en-US" dirty="0">
                <a:solidFill>
                  <a:srgbClr val="252525"/>
                </a:solidFill>
                <a:latin typeface="Bahnschrift"/>
                <a:cs typeface="Times New Roman"/>
              </a:rPr>
              <a:t>rule) describes the probability of an event, </a:t>
            </a:r>
            <a:r>
              <a:rPr lang="en-US" spc="5" dirty="0">
                <a:solidFill>
                  <a:srgbClr val="252525"/>
                </a:solidFill>
                <a:latin typeface="Bahnschrift"/>
                <a:cs typeface="Times New Roman"/>
              </a:rPr>
              <a:t> </a:t>
            </a:r>
            <a:r>
              <a:rPr lang="en-US" dirty="0">
                <a:solidFill>
                  <a:srgbClr val="252525"/>
                </a:solidFill>
                <a:latin typeface="Bahnschrift"/>
                <a:cs typeface="Times New Roman"/>
              </a:rPr>
              <a:t>based</a:t>
            </a:r>
            <a:r>
              <a:rPr lang="en-US" spc="-15" dirty="0">
                <a:solidFill>
                  <a:srgbClr val="252525"/>
                </a:solidFill>
                <a:latin typeface="Bahnschrift"/>
                <a:cs typeface="Times New Roman"/>
              </a:rPr>
              <a:t> </a:t>
            </a:r>
            <a:r>
              <a:rPr lang="en-US" dirty="0">
                <a:solidFill>
                  <a:srgbClr val="252525"/>
                </a:solidFill>
                <a:latin typeface="Bahnschrift"/>
                <a:cs typeface="Times New Roman"/>
              </a:rPr>
              <a:t>on</a:t>
            </a:r>
            <a:r>
              <a:rPr lang="en-US" spc="-10" dirty="0">
                <a:solidFill>
                  <a:srgbClr val="252525"/>
                </a:solidFill>
                <a:latin typeface="Bahnschrift"/>
                <a:cs typeface="Times New Roman"/>
              </a:rPr>
              <a:t> </a:t>
            </a:r>
            <a:r>
              <a:rPr lang="en-US" dirty="0">
                <a:solidFill>
                  <a:srgbClr val="252525"/>
                </a:solidFill>
                <a:latin typeface="Bahnschrift"/>
                <a:cs typeface="Times New Roman"/>
              </a:rPr>
              <a:t>conditions</a:t>
            </a:r>
            <a:r>
              <a:rPr lang="en-US" spc="-45" dirty="0">
                <a:solidFill>
                  <a:srgbClr val="252525"/>
                </a:solidFill>
                <a:latin typeface="Bahnschrift"/>
                <a:cs typeface="Times New Roman"/>
              </a:rPr>
              <a:t> </a:t>
            </a:r>
            <a:r>
              <a:rPr lang="en-US" dirty="0">
                <a:solidFill>
                  <a:srgbClr val="252525"/>
                </a:solidFill>
                <a:latin typeface="Bahnschrift"/>
                <a:cs typeface="Times New Roman"/>
              </a:rPr>
              <a:t>that</a:t>
            </a:r>
            <a:r>
              <a:rPr lang="en-US" spc="5" dirty="0">
                <a:solidFill>
                  <a:srgbClr val="252525"/>
                </a:solidFill>
                <a:latin typeface="Bahnschrift"/>
                <a:cs typeface="Times New Roman"/>
              </a:rPr>
              <a:t> </a:t>
            </a:r>
            <a:r>
              <a:rPr lang="en-US" dirty="0">
                <a:solidFill>
                  <a:srgbClr val="252525"/>
                </a:solidFill>
                <a:latin typeface="Bahnschrift"/>
                <a:cs typeface="Times New Roman"/>
              </a:rPr>
              <a:t>might</a:t>
            </a:r>
            <a:r>
              <a:rPr lang="en-US" spc="-25" dirty="0">
                <a:solidFill>
                  <a:srgbClr val="252525"/>
                </a:solidFill>
                <a:latin typeface="Bahnschrift"/>
                <a:cs typeface="Times New Roman"/>
              </a:rPr>
              <a:t> </a:t>
            </a:r>
            <a:r>
              <a:rPr lang="en-US" dirty="0">
                <a:solidFill>
                  <a:srgbClr val="252525"/>
                </a:solidFill>
                <a:latin typeface="Bahnschrift"/>
                <a:cs typeface="Times New Roman"/>
              </a:rPr>
              <a:t>be</a:t>
            </a:r>
            <a:r>
              <a:rPr lang="en-US" spc="-10" dirty="0">
                <a:solidFill>
                  <a:srgbClr val="252525"/>
                </a:solidFill>
                <a:latin typeface="Bahnschrift"/>
                <a:cs typeface="Times New Roman"/>
              </a:rPr>
              <a:t> </a:t>
            </a:r>
            <a:r>
              <a:rPr lang="en-US" dirty="0">
                <a:solidFill>
                  <a:srgbClr val="252525"/>
                </a:solidFill>
                <a:latin typeface="Bahnschrift"/>
                <a:cs typeface="Times New Roman"/>
              </a:rPr>
              <a:t>related</a:t>
            </a:r>
            <a:r>
              <a:rPr lang="en-US" spc="-15" dirty="0">
                <a:solidFill>
                  <a:srgbClr val="252525"/>
                </a:solidFill>
                <a:latin typeface="Bahnschrift"/>
                <a:cs typeface="Times New Roman"/>
              </a:rPr>
              <a:t> </a:t>
            </a:r>
            <a:r>
              <a:rPr lang="en-US" dirty="0">
                <a:solidFill>
                  <a:srgbClr val="252525"/>
                </a:solidFill>
                <a:latin typeface="Bahnschrift"/>
                <a:cs typeface="Times New Roman"/>
              </a:rPr>
              <a:t>to</a:t>
            </a:r>
            <a:r>
              <a:rPr lang="en-US" spc="5" dirty="0">
                <a:solidFill>
                  <a:srgbClr val="252525"/>
                </a:solidFill>
                <a:latin typeface="Bahnschrift"/>
                <a:cs typeface="Times New Roman"/>
              </a:rPr>
              <a:t> </a:t>
            </a:r>
            <a:r>
              <a:rPr lang="en-US" dirty="0">
                <a:solidFill>
                  <a:srgbClr val="252525"/>
                </a:solidFill>
                <a:latin typeface="Bahnschrift"/>
                <a:cs typeface="Times New Roman"/>
              </a:rPr>
              <a:t>the </a:t>
            </a:r>
            <a:r>
              <a:rPr lang="en-US" spc="-785" dirty="0">
                <a:solidFill>
                  <a:srgbClr val="252525"/>
                </a:solidFill>
                <a:latin typeface="Bahnschrift"/>
                <a:cs typeface="Times New Roman"/>
              </a:rPr>
              <a:t> </a:t>
            </a:r>
            <a:r>
              <a:rPr lang="en-US" dirty="0">
                <a:solidFill>
                  <a:srgbClr val="252525"/>
                </a:solidFill>
                <a:latin typeface="Bahnschrift"/>
                <a:cs typeface="Times New Roman"/>
              </a:rPr>
              <a:t>event.</a:t>
            </a:r>
            <a:endParaRPr lang="en-US" dirty="0">
              <a:latin typeface="Bahnschrift"/>
              <a:cs typeface="Times New Roman"/>
            </a:endParaRPr>
          </a:p>
          <a:p>
            <a:pPr marL="0" indent="0" algn="just">
              <a:buNone/>
            </a:pPr>
            <a:endParaRPr lang="en-US" dirty="0">
              <a:latin typeface="Bahnschrift"/>
            </a:endParaRPr>
          </a:p>
        </p:txBody>
      </p:sp>
      <p:sp>
        <p:nvSpPr>
          <p:cNvPr id="3" name="Title 2"/>
          <p:cNvSpPr>
            <a:spLocks noGrp="1"/>
          </p:cNvSpPr>
          <p:nvPr>
            <p:ph type="title"/>
          </p:nvPr>
        </p:nvSpPr>
        <p:spPr/>
        <p:txBody>
          <a:bodyPr/>
          <a:lstStyle/>
          <a:p>
            <a:r>
              <a:rPr lang="en-US" spc="-10" dirty="0"/>
              <a:t>Definition</a:t>
            </a:r>
            <a:endParaRPr lang="en-US" dirty="0"/>
          </a:p>
        </p:txBody>
      </p:sp>
      <p:pic>
        <p:nvPicPr>
          <p:cNvPr id="4" name="object 10"/>
          <p:cNvPicPr/>
          <p:nvPr/>
        </p:nvPicPr>
        <p:blipFill>
          <a:blip r:embed="rId2" cstate="print"/>
          <a:stretch>
            <a:fillRect/>
          </a:stretch>
        </p:blipFill>
        <p:spPr>
          <a:xfrm>
            <a:off x="1835658" y="4256661"/>
            <a:ext cx="5472684" cy="2002536"/>
          </a:xfrm>
          <a:prstGeom prst="rect">
            <a:avLst/>
          </a:prstGeom>
        </p:spPr>
      </p:pic>
    </p:spTree>
    <p:extLst>
      <p:ext uri="{BB962C8B-B14F-4D97-AF65-F5344CB8AC3E}">
        <p14:creationId xmlns:p14="http://schemas.microsoft.com/office/powerpoint/2010/main" val="112599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65585"/>
            <a:ext cx="8582118" cy="5004884"/>
          </a:xfrm>
        </p:spPr>
        <p:txBody>
          <a:bodyPr>
            <a:normAutofit/>
          </a:bodyPr>
          <a:lstStyle/>
          <a:p>
            <a:pPr marL="12700" indent="0" algn="just">
              <a:spcBef>
                <a:spcPts val="95"/>
              </a:spcBef>
              <a:buClr>
                <a:srgbClr val="0AD0D9"/>
              </a:buClr>
              <a:buSzPct val="94642"/>
              <a:buNone/>
              <a:tabLst>
                <a:tab pos="287020" algn="l"/>
              </a:tabLst>
            </a:pPr>
            <a:r>
              <a:rPr lang="en-US" sz="2600" spc="-5" dirty="0">
                <a:latin typeface="Bahnschrift"/>
                <a:cs typeface="Times New Roman"/>
              </a:rPr>
              <a:t>W</a:t>
            </a:r>
            <a:r>
              <a:rPr lang="en-US" sz="2600" dirty="0">
                <a:latin typeface="Bahnschrift"/>
                <a:cs typeface="Times New Roman"/>
              </a:rPr>
              <a:t>h</a:t>
            </a:r>
            <a:r>
              <a:rPr lang="en-US" sz="2600" spc="-5" dirty="0">
                <a:latin typeface="Bahnschrift"/>
                <a:cs typeface="Times New Roman"/>
              </a:rPr>
              <a:t>ere</a:t>
            </a:r>
            <a:r>
              <a:rPr lang="en-US" sz="2600" spc="-170" dirty="0">
                <a:latin typeface="Bahnschrift"/>
                <a:cs typeface="Times New Roman"/>
              </a:rPr>
              <a:t> </a:t>
            </a:r>
            <a:r>
              <a:rPr lang="en-US" sz="2600" spc="-5" dirty="0">
                <a:latin typeface="Bahnschrift"/>
                <a:cs typeface="Times New Roman"/>
              </a:rPr>
              <a:t>A</a:t>
            </a:r>
            <a:r>
              <a:rPr lang="en-US" sz="2600" spc="-155" dirty="0">
                <a:latin typeface="Bahnschrift"/>
                <a:cs typeface="Times New Roman"/>
              </a:rPr>
              <a:t> </a:t>
            </a:r>
            <a:r>
              <a:rPr lang="en-US" sz="2600" spc="-5" dirty="0">
                <a:latin typeface="Bahnschrift"/>
                <a:cs typeface="Times New Roman"/>
              </a:rPr>
              <a:t>and B</a:t>
            </a:r>
            <a:r>
              <a:rPr lang="en-US" sz="2600" spc="5" dirty="0">
                <a:latin typeface="Bahnschrift"/>
                <a:cs typeface="Times New Roman"/>
              </a:rPr>
              <a:t> </a:t>
            </a:r>
            <a:r>
              <a:rPr lang="en-US" sz="2600" spc="-5" dirty="0">
                <a:latin typeface="Bahnschrift"/>
                <a:cs typeface="Times New Roman"/>
              </a:rPr>
              <a:t>are event</a:t>
            </a:r>
            <a:r>
              <a:rPr lang="en-US" sz="2600" dirty="0">
                <a:latin typeface="Bahnschrift"/>
                <a:cs typeface="Times New Roman"/>
              </a:rPr>
              <a:t>s</a:t>
            </a:r>
            <a:r>
              <a:rPr lang="en-US" sz="2600" spc="-5" dirty="0">
                <a:latin typeface="Bahnschrift"/>
                <a:cs typeface="Times New Roman"/>
              </a:rPr>
              <a:t>:</a:t>
            </a:r>
            <a:endParaRPr lang="en-US" sz="2600" dirty="0">
              <a:latin typeface="Bahnschrift"/>
              <a:cs typeface="Times New Roman"/>
            </a:endParaRPr>
          </a:p>
          <a:p>
            <a:pPr marL="538163" marR="1002665" indent="-274638" algn="just">
              <a:buSzPct val="94642"/>
              <a:buFont typeface="Bahnschrift" panose="020B0502040204020203" pitchFamily="34" charset="0"/>
              <a:buChar char="–"/>
              <a:tabLst>
                <a:tab pos="375920" algn="l"/>
              </a:tabLst>
            </a:pPr>
            <a:r>
              <a:rPr lang="en-US" sz="2600" dirty="0">
                <a:latin typeface="Bahnschrift"/>
                <a:cs typeface="Times New Roman"/>
              </a:rPr>
              <a:t>P(A)</a:t>
            </a:r>
            <a:r>
              <a:rPr lang="en-US" sz="2600" spc="15" dirty="0">
                <a:latin typeface="Bahnschrift"/>
                <a:cs typeface="Times New Roman"/>
              </a:rPr>
              <a:t> </a:t>
            </a:r>
            <a:r>
              <a:rPr lang="en-US" sz="2600" spc="-5" dirty="0">
                <a:latin typeface="Bahnschrift"/>
                <a:cs typeface="Times New Roman"/>
              </a:rPr>
              <a:t>and</a:t>
            </a:r>
            <a:r>
              <a:rPr lang="en-US" sz="2600" spc="5" dirty="0">
                <a:latin typeface="Bahnschrift"/>
                <a:cs typeface="Times New Roman"/>
              </a:rPr>
              <a:t> </a:t>
            </a:r>
            <a:r>
              <a:rPr lang="en-US" sz="2600" dirty="0">
                <a:latin typeface="Bahnschrift"/>
                <a:cs typeface="Times New Roman"/>
              </a:rPr>
              <a:t>P(B)</a:t>
            </a:r>
            <a:r>
              <a:rPr lang="en-US" sz="2600" spc="5" dirty="0">
                <a:latin typeface="Bahnschrift"/>
                <a:cs typeface="Times New Roman"/>
              </a:rPr>
              <a:t> </a:t>
            </a:r>
            <a:r>
              <a:rPr lang="en-US" sz="2600" spc="-5" dirty="0">
                <a:latin typeface="Bahnschrift"/>
                <a:cs typeface="Times New Roman"/>
              </a:rPr>
              <a:t>are</a:t>
            </a:r>
            <a:r>
              <a:rPr lang="en-US" sz="2600" spc="-10" dirty="0">
                <a:latin typeface="Bahnschrift"/>
                <a:cs typeface="Times New Roman"/>
              </a:rPr>
              <a:t> </a:t>
            </a:r>
            <a:r>
              <a:rPr lang="en-US" sz="2600" dirty="0">
                <a:latin typeface="Bahnschrift"/>
                <a:cs typeface="Times New Roman"/>
              </a:rPr>
              <a:t>the</a:t>
            </a:r>
            <a:r>
              <a:rPr lang="en-US" sz="2600" spc="-10" dirty="0">
                <a:latin typeface="Bahnschrift"/>
                <a:cs typeface="Times New Roman"/>
              </a:rPr>
              <a:t> </a:t>
            </a:r>
            <a:r>
              <a:rPr lang="en-US" sz="2600" dirty="0">
                <a:latin typeface="Bahnschrift"/>
                <a:cs typeface="Times New Roman"/>
              </a:rPr>
              <a:t>probabilities</a:t>
            </a:r>
            <a:r>
              <a:rPr lang="en-US" sz="2600" spc="-40" dirty="0">
                <a:latin typeface="Bahnschrift"/>
                <a:cs typeface="Times New Roman"/>
              </a:rPr>
              <a:t> </a:t>
            </a:r>
            <a:r>
              <a:rPr lang="en-US" sz="2600" dirty="0">
                <a:latin typeface="Bahnschrift"/>
                <a:cs typeface="Times New Roman"/>
              </a:rPr>
              <a:t>of</a:t>
            </a:r>
            <a:r>
              <a:rPr lang="en-US" sz="2600" spc="-155" dirty="0">
                <a:latin typeface="Bahnschrift"/>
                <a:cs typeface="Times New Roman"/>
              </a:rPr>
              <a:t> </a:t>
            </a:r>
            <a:r>
              <a:rPr lang="en-US" sz="2600" spc="-5" dirty="0">
                <a:latin typeface="Bahnschrift"/>
                <a:cs typeface="Times New Roman"/>
              </a:rPr>
              <a:t>A</a:t>
            </a:r>
            <a:r>
              <a:rPr lang="en-US" sz="2600" spc="-155" dirty="0">
                <a:latin typeface="Bahnschrift"/>
                <a:cs typeface="Times New Roman"/>
              </a:rPr>
              <a:t> </a:t>
            </a:r>
            <a:r>
              <a:rPr lang="en-US" sz="2600" spc="-5" dirty="0">
                <a:latin typeface="Bahnschrift"/>
                <a:cs typeface="Times New Roman"/>
              </a:rPr>
              <a:t>and</a:t>
            </a:r>
            <a:r>
              <a:rPr lang="en-US" sz="2600" spc="5" dirty="0">
                <a:latin typeface="Bahnschrift"/>
                <a:cs typeface="Times New Roman"/>
              </a:rPr>
              <a:t> </a:t>
            </a:r>
            <a:r>
              <a:rPr lang="en-US" sz="2600" spc="-5" dirty="0">
                <a:latin typeface="Bahnschrift"/>
                <a:cs typeface="Times New Roman"/>
              </a:rPr>
              <a:t>B </a:t>
            </a:r>
            <a:r>
              <a:rPr lang="en-US" sz="2600" spc="-685" dirty="0">
                <a:latin typeface="Bahnschrift"/>
                <a:cs typeface="Times New Roman"/>
              </a:rPr>
              <a:t> </a:t>
            </a:r>
            <a:r>
              <a:rPr lang="en-US" sz="2600" spc="-5" dirty="0">
                <a:latin typeface="Bahnschrift"/>
                <a:cs typeface="Times New Roman"/>
              </a:rPr>
              <a:t>without</a:t>
            </a:r>
            <a:r>
              <a:rPr lang="en-US" sz="2600" spc="-15" dirty="0">
                <a:latin typeface="Bahnschrift"/>
                <a:cs typeface="Times New Roman"/>
              </a:rPr>
              <a:t> </a:t>
            </a:r>
            <a:r>
              <a:rPr lang="en-US" sz="2600" spc="-5" dirty="0">
                <a:latin typeface="Bahnschrift"/>
                <a:cs typeface="Times New Roman"/>
              </a:rPr>
              <a:t>regard to</a:t>
            </a:r>
            <a:r>
              <a:rPr lang="en-US" sz="2600" dirty="0">
                <a:latin typeface="Bahnschrift"/>
                <a:cs typeface="Times New Roman"/>
              </a:rPr>
              <a:t> </a:t>
            </a:r>
            <a:r>
              <a:rPr lang="en-US" sz="2600" spc="-5" dirty="0">
                <a:latin typeface="Bahnschrift"/>
                <a:cs typeface="Times New Roman"/>
              </a:rPr>
              <a:t>each</a:t>
            </a:r>
            <a:r>
              <a:rPr lang="en-US" sz="2600" dirty="0">
                <a:latin typeface="Bahnschrift"/>
                <a:cs typeface="Times New Roman"/>
              </a:rPr>
              <a:t> </a:t>
            </a:r>
            <a:r>
              <a:rPr lang="en-US" sz="2600" spc="-30" dirty="0">
                <a:latin typeface="Bahnschrift"/>
                <a:cs typeface="Times New Roman"/>
              </a:rPr>
              <a:t>other.</a:t>
            </a:r>
            <a:endParaRPr lang="en-US" sz="2600" dirty="0">
              <a:latin typeface="Bahnschrift"/>
              <a:cs typeface="Times New Roman"/>
            </a:endParaRPr>
          </a:p>
          <a:p>
            <a:pPr marL="538163" marR="207010" indent="-274638" algn="just">
              <a:spcBef>
                <a:spcPts val="675"/>
              </a:spcBef>
              <a:buSzPct val="94642"/>
              <a:buFont typeface="Bahnschrift" panose="020B0502040204020203" pitchFamily="34" charset="0"/>
              <a:buChar char="–"/>
              <a:tabLst>
                <a:tab pos="375920" algn="l"/>
              </a:tabLst>
            </a:pPr>
            <a:r>
              <a:rPr lang="en-US" sz="2600" dirty="0">
                <a:latin typeface="Bahnschrift"/>
                <a:cs typeface="Times New Roman"/>
              </a:rPr>
              <a:t>P(A</a:t>
            </a:r>
            <a:r>
              <a:rPr lang="en-US" sz="2600" spc="-140" dirty="0">
                <a:latin typeface="Bahnschrift"/>
                <a:cs typeface="Times New Roman"/>
              </a:rPr>
              <a:t> </a:t>
            </a:r>
            <a:r>
              <a:rPr lang="en-US" sz="2600" spc="-5" dirty="0">
                <a:latin typeface="Bahnschrift"/>
                <a:cs typeface="Times New Roman"/>
              </a:rPr>
              <a:t>|</a:t>
            </a:r>
            <a:r>
              <a:rPr lang="en-US" sz="2600" spc="10" dirty="0">
                <a:latin typeface="Bahnschrift"/>
                <a:cs typeface="Times New Roman"/>
              </a:rPr>
              <a:t> </a:t>
            </a:r>
            <a:r>
              <a:rPr lang="en-US" sz="2600" spc="-5" dirty="0">
                <a:latin typeface="Bahnschrift"/>
                <a:cs typeface="Times New Roman"/>
              </a:rPr>
              <a:t>B),</a:t>
            </a:r>
            <a:r>
              <a:rPr lang="en-US" sz="2600" spc="5" dirty="0">
                <a:latin typeface="Bahnschrift"/>
                <a:cs typeface="Times New Roman"/>
              </a:rPr>
              <a:t> </a:t>
            </a:r>
            <a:r>
              <a:rPr lang="en-US" sz="2600" spc="-5" dirty="0">
                <a:latin typeface="Bahnschrift"/>
                <a:cs typeface="Times New Roman"/>
              </a:rPr>
              <a:t>a</a:t>
            </a:r>
            <a:r>
              <a:rPr lang="en-US" sz="2600" spc="20" dirty="0">
                <a:latin typeface="Bahnschrift"/>
                <a:cs typeface="Times New Roman"/>
              </a:rPr>
              <a:t> </a:t>
            </a:r>
            <a:r>
              <a:rPr lang="en-US" sz="2600" spc="-5" dirty="0">
                <a:latin typeface="Bahnschrift"/>
                <a:cs typeface="Times New Roman"/>
              </a:rPr>
              <a:t>conditional</a:t>
            </a:r>
            <a:r>
              <a:rPr lang="en-US" sz="2600" dirty="0">
                <a:latin typeface="Bahnschrift"/>
                <a:cs typeface="Times New Roman"/>
              </a:rPr>
              <a:t> </a:t>
            </a:r>
            <a:r>
              <a:rPr lang="en-US" sz="2600" spc="-20" dirty="0">
                <a:latin typeface="Bahnschrift"/>
                <a:cs typeface="Times New Roman"/>
              </a:rPr>
              <a:t>probability,</a:t>
            </a:r>
            <a:r>
              <a:rPr lang="en-US" sz="2600" spc="-35" dirty="0">
                <a:latin typeface="Bahnschrift"/>
                <a:cs typeface="Times New Roman"/>
              </a:rPr>
              <a:t> </a:t>
            </a:r>
            <a:r>
              <a:rPr lang="en-US" sz="2600" spc="-5" dirty="0">
                <a:latin typeface="Bahnschrift"/>
                <a:cs typeface="Times New Roman"/>
              </a:rPr>
              <a:t>is</a:t>
            </a:r>
            <a:r>
              <a:rPr lang="en-US" sz="2600" spc="5" dirty="0">
                <a:latin typeface="Bahnschrift"/>
                <a:cs typeface="Times New Roman"/>
              </a:rPr>
              <a:t> </a:t>
            </a:r>
            <a:r>
              <a:rPr lang="en-US" sz="2600" dirty="0">
                <a:latin typeface="Bahnschrift"/>
                <a:cs typeface="Times New Roman"/>
              </a:rPr>
              <a:t>the</a:t>
            </a:r>
            <a:r>
              <a:rPr lang="en-US" sz="2600" spc="-15" dirty="0">
                <a:latin typeface="Bahnschrift"/>
                <a:cs typeface="Times New Roman"/>
              </a:rPr>
              <a:t> </a:t>
            </a:r>
            <a:r>
              <a:rPr lang="en-US" sz="2600" spc="-5" dirty="0">
                <a:latin typeface="Bahnschrift"/>
                <a:cs typeface="Times New Roman"/>
              </a:rPr>
              <a:t>probability </a:t>
            </a:r>
            <a:r>
              <a:rPr lang="en-US" sz="2600" spc="-685" dirty="0">
                <a:latin typeface="Bahnschrift"/>
                <a:cs typeface="Times New Roman"/>
              </a:rPr>
              <a:t> </a:t>
            </a:r>
            <a:r>
              <a:rPr lang="en-US" sz="2600" spc="-5" dirty="0">
                <a:latin typeface="Bahnschrift"/>
                <a:cs typeface="Times New Roman"/>
              </a:rPr>
              <a:t>of</a:t>
            </a:r>
            <a:r>
              <a:rPr lang="en-US" sz="2600" spc="5" dirty="0">
                <a:latin typeface="Bahnschrift"/>
                <a:cs typeface="Times New Roman"/>
              </a:rPr>
              <a:t> </a:t>
            </a:r>
            <a:r>
              <a:rPr lang="en-US" sz="2600" spc="-5" dirty="0">
                <a:latin typeface="Bahnschrift"/>
                <a:cs typeface="Times New Roman"/>
              </a:rPr>
              <a:t>observing</a:t>
            </a:r>
            <a:r>
              <a:rPr lang="en-US" sz="2600" spc="-25" dirty="0">
                <a:latin typeface="Bahnschrift"/>
                <a:cs typeface="Times New Roman"/>
              </a:rPr>
              <a:t> </a:t>
            </a:r>
            <a:r>
              <a:rPr lang="en-US" sz="2600" spc="-5" dirty="0">
                <a:latin typeface="Bahnschrift"/>
                <a:cs typeface="Times New Roman"/>
              </a:rPr>
              <a:t>event</a:t>
            </a:r>
            <a:r>
              <a:rPr lang="en-US" sz="2600" spc="-155" dirty="0">
                <a:latin typeface="Bahnschrift"/>
                <a:cs typeface="Times New Roman"/>
              </a:rPr>
              <a:t> </a:t>
            </a:r>
            <a:r>
              <a:rPr lang="en-US" sz="2600" spc="-5" dirty="0">
                <a:latin typeface="Bahnschrift"/>
                <a:cs typeface="Times New Roman"/>
              </a:rPr>
              <a:t>A</a:t>
            </a:r>
            <a:r>
              <a:rPr lang="en-US" sz="2600" spc="-155" dirty="0">
                <a:latin typeface="Bahnschrift"/>
                <a:cs typeface="Times New Roman"/>
              </a:rPr>
              <a:t> </a:t>
            </a:r>
            <a:r>
              <a:rPr lang="en-US" sz="2600" spc="-5" dirty="0">
                <a:latin typeface="Bahnschrift"/>
                <a:cs typeface="Times New Roman"/>
              </a:rPr>
              <a:t>given that</a:t>
            </a:r>
            <a:r>
              <a:rPr lang="en-US" sz="2600" spc="-20" dirty="0">
                <a:latin typeface="Bahnschrift"/>
                <a:cs typeface="Times New Roman"/>
              </a:rPr>
              <a:t> </a:t>
            </a:r>
            <a:r>
              <a:rPr lang="en-US" sz="2600" spc="-5" dirty="0">
                <a:latin typeface="Bahnschrift"/>
                <a:cs typeface="Times New Roman"/>
              </a:rPr>
              <a:t>B </a:t>
            </a:r>
            <a:r>
              <a:rPr lang="en-US" sz="2600" dirty="0">
                <a:latin typeface="Bahnschrift"/>
                <a:cs typeface="Times New Roman"/>
              </a:rPr>
              <a:t>is </a:t>
            </a:r>
            <a:r>
              <a:rPr lang="en-US" sz="2600" spc="-5" dirty="0">
                <a:latin typeface="Bahnschrift"/>
                <a:cs typeface="Times New Roman"/>
              </a:rPr>
              <a:t>true.</a:t>
            </a:r>
            <a:endParaRPr lang="en-US" sz="2600" dirty="0">
              <a:latin typeface="Bahnschrift"/>
              <a:cs typeface="Times New Roman"/>
            </a:endParaRPr>
          </a:p>
          <a:p>
            <a:pPr marL="538163" marR="5080" indent="-274638" algn="just">
              <a:spcBef>
                <a:spcPts val="670"/>
              </a:spcBef>
              <a:buSzPct val="94642"/>
              <a:buFont typeface="Bahnschrift" panose="020B0502040204020203" pitchFamily="34" charset="0"/>
              <a:buChar char="–"/>
              <a:tabLst>
                <a:tab pos="375920" algn="l"/>
              </a:tabLst>
            </a:pPr>
            <a:r>
              <a:rPr lang="en-US" sz="2600" dirty="0">
                <a:latin typeface="Bahnschrift"/>
                <a:cs typeface="Times New Roman"/>
              </a:rPr>
              <a:t>P(B</a:t>
            </a:r>
            <a:r>
              <a:rPr lang="en-US" sz="2600" spc="-10" dirty="0">
                <a:latin typeface="Bahnschrift"/>
                <a:cs typeface="Times New Roman"/>
              </a:rPr>
              <a:t> </a:t>
            </a:r>
            <a:r>
              <a:rPr lang="en-US" sz="2600" spc="-5" dirty="0">
                <a:latin typeface="Bahnschrift"/>
                <a:cs typeface="Times New Roman"/>
              </a:rPr>
              <a:t>|</a:t>
            </a:r>
            <a:r>
              <a:rPr lang="en-US" sz="2600" spc="-145" dirty="0">
                <a:latin typeface="Bahnschrift"/>
                <a:cs typeface="Times New Roman"/>
              </a:rPr>
              <a:t> </a:t>
            </a:r>
            <a:r>
              <a:rPr lang="en-US" sz="2600" spc="-5" dirty="0">
                <a:latin typeface="Bahnschrift"/>
                <a:cs typeface="Times New Roman"/>
              </a:rPr>
              <a:t>A)</a:t>
            </a:r>
            <a:r>
              <a:rPr lang="en-US" sz="2600" spc="-10" dirty="0">
                <a:latin typeface="Bahnschrift"/>
                <a:cs typeface="Times New Roman"/>
              </a:rPr>
              <a:t> </a:t>
            </a:r>
            <a:r>
              <a:rPr lang="en-US" sz="2600" dirty="0">
                <a:latin typeface="Bahnschrift"/>
                <a:cs typeface="Times New Roman"/>
              </a:rPr>
              <a:t>is</a:t>
            </a:r>
            <a:r>
              <a:rPr lang="en-US" sz="2600" spc="-15" dirty="0">
                <a:latin typeface="Bahnschrift"/>
                <a:cs typeface="Times New Roman"/>
              </a:rPr>
              <a:t> </a:t>
            </a:r>
            <a:r>
              <a:rPr lang="en-US" sz="2600" spc="-5" dirty="0">
                <a:latin typeface="Bahnschrift"/>
                <a:cs typeface="Times New Roman"/>
              </a:rPr>
              <a:t>the </a:t>
            </a:r>
            <a:r>
              <a:rPr lang="en-US" sz="2600" dirty="0">
                <a:latin typeface="Bahnschrift"/>
                <a:cs typeface="Times New Roman"/>
              </a:rPr>
              <a:t>probability</a:t>
            </a:r>
            <a:r>
              <a:rPr lang="en-US" sz="2600" spc="-35" dirty="0">
                <a:latin typeface="Bahnschrift"/>
                <a:cs typeface="Times New Roman"/>
              </a:rPr>
              <a:t> </a:t>
            </a:r>
            <a:r>
              <a:rPr lang="en-US" sz="2600" spc="-5" dirty="0">
                <a:latin typeface="Bahnschrift"/>
                <a:cs typeface="Times New Roman"/>
              </a:rPr>
              <a:t>of</a:t>
            </a:r>
            <a:r>
              <a:rPr lang="en-US" sz="2600" dirty="0">
                <a:latin typeface="Bahnschrift"/>
                <a:cs typeface="Times New Roman"/>
              </a:rPr>
              <a:t> observing</a:t>
            </a:r>
            <a:r>
              <a:rPr lang="en-US" sz="2600" spc="-15" dirty="0">
                <a:latin typeface="Bahnschrift"/>
                <a:cs typeface="Times New Roman"/>
              </a:rPr>
              <a:t> </a:t>
            </a:r>
            <a:r>
              <a:rPr lang="en-US" sz="2600" spc="-5" dirty="0">
                <a:latin typeface="Bahnschrift"/>
                <a:cs typeface="Times New Roman"/>
              </a:rPr>
              <a:t>event</a:t>
            </a:r>
            <a:r>
              <a:rPr lang="en-US" sz="2600" spc="-25" dirty="0">
                <a:latin typeface="Bahnschrift"/>
                <a:cs typeface="Times New Roman"/>
              </a:rPr>
              <a:t> </a:t>
            </a:r>
            <a:r>
              <a:rPr lang="en-US" sz="2600" spc="-5" dirty="0">
                <a:latin typeface="Bahnschrift"/>
                <a:cs typeface="Times New Roman"/>
              </a:rPr>
              <a:t>B </a:t>
            </a:r>
            <a:r>
              <a:rPr lang="en-US" sz="2600" dirty="0">
                <a:latin typeface="Bahnschrift"/>
                <a:cs typeface="Times New Roman"/>
              </a:rPr>
              <a:t>given </a:t>
            </a:r>
            <a:r>
              <a:rPr lang="en-US" sz="2600" spc="-685" dirty="0">
                <a:latin typeface="Bahnschrift"/>
                <a:cs typeface="Times New Roman"/>
              </a:rPr>
              <a:t> </a:t>
            </a:r>
            <a:r>
              <a:rPr lang="en-US" sz="2600" spc="-5" dirty="0">
                <a:latin typeface="Bahnschrift"/>
                <a:cs typeface="Times New Roman"/>
              </a:rPr>
              <a:t>t</a:t>
            </a:r>
            <a:r>
              <a:rPr lang="en-US" sz="2600" dirty="0">
                <a:latin typeface="Bahnschrift"/>
                <a:cs typeface="Times New Roman"/>
              </a:rPr>
              <a:t>h</a:t>
            </a:r>
            <a:r>
              <a:rPr lang="en-US" sz="2600" spc="-5" dirty="0">
                <a:latin typeface="Bahnschrift"/>
                <a:cs typeface="Times New Roman"/>
              </a:rPr>
              <a:t>at</a:t>
            </a:r>
            <a:r>
              <a:rPr lang="en-US" sz="2600" spc="-175" dirty="0">
                <a:latin typeface="Bahnschrift"/>
                <a:cs typeface="Times New Roman"/>
              </a:rPr>
              <a:t> </a:t>
            </a:r>
            <a:r>
              <a:rPr lang="en-US" sz="2600" spc="-5" dirty="0">
                <a:latin typeface="Bahnschrift"/>
                <a:cs typeface="Times New Roman"/>
              </a:rPr>
              <a:t>A</a:t>
            </a:r>
            <a:r>
              <a:rPr lang="en-US" sz="2600" spc="-140" dirty="0">
                <a:latin typeface="Bahnschrift"/>
                <a:cs typeface="Times New Roman"/>
              </a:rPr>
              <a:t> </a:t>
            </a:r>
            <a:r>
              <a:rPr lang="en-US" sz="2600" spc="-5" dirty="0">
                <a:latin typeface="Bahnschrift"/>
                <a:cs typeface="Times New Roman"/>
              </a:rPr>
              <a:t>is true.</a:t>
            </a:r>
            <a:endParaRPr lang="en-US" sz="2600" dirty="0">
              <a:latin typeface="Bahnschrift"/>
              <a:cs typeface="Times New Roman"/>
            </a:endParaRPr>
          </a:p>
        </p:txBody>
      </p:sp>
      <p:sp>
        <p:nvSpPr>
          <p:cNvPr id="3" name="Title 2"/>
          <p:cNvSpPr>
            <a:spLocks noGrp="1"/>
          </p:cNvSpPr>
          <p:nvPr>
            <p:ph type="title"/>
          </p:nvPr>
        </p:nvSpPr>
        <p:spPr/>
        <p:txBody>
          <a:bodyPr/>
          <a:lstStyle/>
          <a:p>
            <a:r>
              <a:rPr lang="en-US" spc="-5" dirty="0"/>
              <a:t>Explanation</a:t>
            </a:r>
            <a:endParaRPr lang="en-US" dirty="0"/>
          </a:p>
        </p:txBody>
      </p:sp>
    </p:spTree>
    <p:extLst>
      <p:ext uri="{BB962C8B-B14F-4D97-AF65-F5344CB8AC3E}">
        <p14:creationId xmlns:p14="http://schemas.microsoft.com/office/powerpoint/2010/main" val="415387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1D9C0B-6FD1-4FB9-A1DD-A4626C9E7E32}"/>
              </a:ext>
            </a:extLst>
          </p:cNvPr>
          <p:cNvSpPr>
            <a:spLocks noGrp="1"/>
          </p:cNvSpPr>
          <p:nvPr>
            <p:ph idx="1"/>
          </p:nvPr>
        </p:nvSpPr>
        <p:spPr>
          <a:xfrm>
            <a:off x="1037988" y="2633325"/>
            <a:ext cx="7901731" cy="2211050"/>
          </a:xfrm>
        </p:spPr>
        <p:txBody>
          <a:bodyPr/>
          <a:lstStyle/>
          <a:p>
            <a:pPr algn="just"/>
            <a:r>
              <a:rPr lang="en-US" dirty="0"/>
              <a:t>Understand concept of Bayes theorem.</a:t>
            </a:r>
          </a:p>
          <a:p>
            <a:pPr algn="just"/>
            <a:r>
              <a:rPr lang="en-US" dirty="0"/>
              <a:t>Solve examples of Bayes  theorem.</a:t>
            </a:r>
          </a:p>
          <a:p>
            <a:pPr algn="just"/>
            <a:r>
              <a:rPr lang="en-US" dirty="0"/>
              <a:t>Understand applications of Bayes theorem.</a:t>
            </a:r>
          </a:p>
        </p:txBody>
      </p:sp>
    </p:spTree>
    <p:extLst>
      <p:ext uri="{BB962C8B-B14F-4D97-AF65-F5344CB8AC3E}">
        <p14:creationId xmlns:p14="http://schemas.microsoft.com/office/powerpoint/2010/main" val="2497399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22400"/>
            <a:ext cx="8622758" cy="5119189"/>
          </a:xfrm>
        </p:spPr>
        <p:txBody>
          <a:bodyPr>
            <a:normAutofit/>
          </a:bodyPr>
          <a:lstStyle/>
          <a:p>
            <a:pPr marL="12065" marR="5080" indent="0" algn="just">
              <a:lnSpc>
                <a:spcPct val="100000"/>
              </a:lnSpc>
              <a:spcBef>
                <a:spcPts val="105"/>
              </a:spcBef>
              <a:buClr>
                <a:srgbClr val="0AD0D9"/>
              </a:buClr>
              <a:buSzPct val="94230"/>
              <a:buNone/>
              <a:tabLst>
                <a:tab pos="287020" algn="l"/>
              </a:tabLst>
            </a:pPr>
            <a:r>
              <a:rPr lang="en-US" spc="-15" dirty="0">
                <a:solidFill>
                  <a:srgbClr val="FF0000"/>
                </a:solidFill>
                <a:latin typeface="Bahnschrift"/>
                <a:cs typeface="Constantia"/>
              </a:rPr>
              <a:t>Bayesian </a:t>
            </a:r>
            <a:r>
              <a:rPr lang="en-US" spc="-10" dirty="0">
                <a:solidFill>
                  <a:srgbClr val="FF0000"/>
                </a:solidFill>
                <a:latin typeface="Bahnschrift"/>
                <a:cs typeface="Constantia"/>
              </a:rPr>
              <a:t>inference </a:t>
            </a:r>
            <a:r>
              <a:rPr lang="en-US" spc="-5" dirty="0">
                <a:latin typeface="Bahnschrift"/>
                <a:cs typeface="Constantia"/>
              </a:rPr>
              <a:t>is </a:t>
            </a:r>
            <a:r>
              <a:rPr lang="en-US" dirty="0">
                <a:latin typeface="Bahnschrift"/>
                <a:cs typeface="Constantia"/>
              </a:rPr>
              <a:t>a </a:t>
            </a:r>
            <a:r>
              <a:rPr lang="en-US" spc="-5" dirty="0">
                <a:latin typeface="Bahnschrift"/>
                <a:cs typeface="Constantia"/>
              </a:rPr>
              <a:t>method </a:t>
            </a:r>
            <a:r>
              <a:rPr lang="en-US" dirty="0">
                <a:latin typeface="Bahnschrift"/>
                <a:cs typeface="Constantia"/>
              </a:rPr>
              <a:t>of </a:t>
            </a:r>
            <a:r>
              <a:rPr lang="en-US" spc="-5" dirty="0">
                <a:latin typeface="Bahnschrift"/>
                <a:cs typeface="Constantia"/>
              </a:rPr>
              <a:t>statistical </a:t>
            </a:r>
            <a:r>
              <a:rPr lang="en-US" dirty="0">
                <a:latin typeface="Bahnschrift"/>
                <a:cs typeface="Constantia"/>
              </a:rPr>
              <a:t> </a:t>
            </a:r>
            <a:r>
              <a:rPr lang="en-US" spc="-15" dirty="0">
                <a:latin typeface="Bahnschrift"/>
                <a:cs typeface="Constantia"/>
              </a:rPr>
              <a:t>inference</a:t>
            </a:r>
            <a:r>
              <a:rPr lang="en-US" spc="-60" dirty="0">
                <a:latin typeface="Bahnschrift"/>
                <a:cs typeface="Constantia"/>
              </a:rPr>
              <a:t> </a:t>
            </a:r>
            <a:r>
              <a:rPr lang="en-US" spc="-5" dirty="0">
                <a:latin typeface="Bahnschrift"/>
                <a:cs typeface="Constantia"/>
              </a:rPr>
              <a:t>in</a:t>
            </a:r>
            <a:r>
              <a:rPr lang="en-US" spc="-100" dirty="0">
                <a:latin typeface="Bahnschrift"/>
                <a:cs typeface="Constantia"/>
              </a:rPr>
              <a:t> </a:t>
            </a:r>
            <a:r>
              <a:rPr lang="en-US" spc="-5" dirty="0">
                <a:latin typeface="Bahnschrift"/>
                <a:cs typeface="Constantia"/>
              </a:rPr>
              <a:t>which</a:t>
            </a:r>
            <a:r>
              <a:rPr lang="en-US" spc="-40" dirty="0">
                <a:latin typeface="Bahnschrift"/>
                <a:cs typeface="Constantia"/>
              </a:rPr>
              <a:t> </a:t>
            </a:r>
            <a:r>
              <a:rPr lang="en-US" spc="-20" dirty="0">
                <a:latin typeface="Bahnschrift"/>
                <a:cs typeface="Constantia"/>
              </a:rPr>
              <a:t>Bayes'</a:t>
            </a:r>
            <a:r>
              <a:rPr lang="en-US" spc="-50" dirty="0">
                <a:latin typeface="Bahnschrift"/>
                <a:cs typeface="Constantia"/>
              </a:rPr>
              <a:t> </a:t>
            </a:r>
            <a:r>
              <a:rPr lang="en-US" spc="-10" dirty="0">
                <a:latin typeface="Bahnschrift"/>
                <a:cs typeface="Constantia"/>
              </a:rPr>
              <a:t>theorem</a:t>
            </a:r>
            <a:r>
              <a:rPr lang="en-US" spc="-50" dirty="0">
                <a:latin typeface="Bahnschrift"/>
                <a:cs typeface="Constantia"/>
              </a:rPr>
              <a:t> </a:t>
            </a:r>
            <a:r>
              <a:rPr lang="en-US" spc="-5" dirty="0">
                <a:latin typeface="Bahnschrift"/>
                <a:cs typeface="Constantia"/>
              </a:rPr>
              <a:t>is</a:t>
            </a:r>
            <a:r>
              <a:rPr lang="en-US" spc="-90" dirty="0">
                <a:latin typeface="Bahnschrift"/>
                <a:cs typeface="Constantia"/>
              </a:rPr>
              <a:t> </a:t>
            </a:r>
            <a:r>
              <a:rPr lang="en-US" spc="-5" dirty="0">
                <a:latin typeface="Bahnschrift"/>
                <a:cs typeface="Constantia"/>
              </a:rPr>
              <a:t>used</a:t>
            </a:r>
            <a:r>
              <a:rPr lang="en-US" spc="-60" dirty="0">
                <a:latin typeface="Bahnschrift"/>
                <a:cs typeface="Constantia"/>
              </a:rPr>
              <a:t> </a:t>
            </a:r>
            <a:r>
              <a:rPr lang="en-US" spc="-20" dirty="0">
                <a:latin typeface="Bahnschrift"/>
                <a:cs typeface="Constantia"/>
              </a:rPr>
              <a:t>to</a:t>
            </a:r>
            <a:r>
              <a:rPr lang="en-US" spc="-114" dirty="0">
                <a:latin typeface="Bahnschrift"/>
                <a:cs typeface="Constantia"/>
              </a:rPr>
              <a:t> </a:t>
            </a:r>
            <a:r>
              <a:rPr lang="en-US" spc="-10" dirty="0">
                <a:latin typeface="Bahnschrift"/>
                <a:cs typeface="Constantia"/>
              </a:rPr>
              <a:t>update </a:t>
            </a:r>
            <a:r>
              <a:rPr lang="en-US" spc="-640" dirty="0">
                <a:latin typeface="Bahnschrift"/>
                <a:cs typeface="Constantia"/>
              </a:rPr>
              <a:t> </a:t>
            </a:r>
            <a:r>
              <a:rPr lang="en-US" spc="-5" dirty="0">
                <a:latin typeface="Bahnschrift"/>
                <a:cs typeface="Constantia"/>
              </a:rPr>
              <a:t>th</a:t>
            </a:r>
            <a:r>
              <a:rPr lang="en-US" dirty="0">
                <a:latin typeface="Bahnschrift"/>
                <a:cs typeface="Constantia"/>
              </a:rPr>
              <a:t>e</a:t>
            </a:r>
            <a:r>
              <a:rPr lang="en-US" spc="-110" dirty="0">
                <a:latin typeface="Bahnschrift"/>
                <a:cs typeface="Constantia"/>
              </a:rPr>
              <a:t> </a:t>
            </a:r>
            <a:r>
              <a:rPr lang="en-US" dirty="0">
                <a:latin typeface="Bahnschrift"/>
                <a:cs typeface="Constantia"/>
              </a:rPr>
              <a:t>p</a:t>
            </a:r>
            <a:r>
              <a:rPr lang="en-US" spc="-45" dirty="0">
                <a:latin typeface="Bahnschrift"/>
                <a:cs typeface="Constantia"/>
              </a:rPr>
              <a:t>r</a:t>
            </a:r>
            <a:r>
              <a:rPr lang="en-US" dirty="0">
                <a:latin typeface="Bahnschrift"/>
                <a:cs typeface="Constantia"/>
              </a:rPr>
              <a:t>obab</a:t>
            </a:r>
            <a:r>
              <a:rPr lang="en-US" spc="-10" dirty="0">
                <a:latin typeface="Bahnschrift"/>
                <a:cs typeface="Constantia"/>
              </a:rPr>
              <a:t>i</a:t>
            </a:r>
            <a:r>
              <a:rPr lang="en-US" dirty="0">
                <a:latin typeface="Bahnschrift"/>
                <a:cs typeface="Constantia"/>
              </a:rPr>
              <a:t>lity</a:t>
            </a:r>
            <a:r>
              <a:rPr lang="en-US" spc="-95" dirty="0">
                <a:latin typeface="Bahnschrift"/>
                <a:cs typeface="Constantia"/>
              </a:rPr>
              <a:t> </a:t>
            </a:r>
            <a:r>
              <a:rPr lang="en-US" spc="-25" dirty="0">
                <a:latin typeface="Bahnschrift"/>
                <a:cs typeface="Constantia"/>
              </a:rPr>
              <a:t>f</a:t>
            </a:r>
            <a:r>
              <a:rPr lang="en-US" dirty="0">
                <a:latin typeface="Bahnschrift"/>
                <a:cs typeface="Constantia"/>
              </a:rPr>
              <a:t>or</a:t>
            </a:r>
            <a:r>
              <a:rPr lang="en-US" spc="-170" dirty="0">
                <a:latin typeface="Bahnschrift"/>
                <a:cs typeface="Constantia"/>
              </a:rPr>
              <a:t> </a:t>
            </a:r>
            <a:r>
              <a:rPr lang="en-US" dirty="0">
                <a:latin typeface="Bahnschrift"/>
                <a:cs typeface="Constantia"/>
              </a:rPr>
              <a:t>a</a:t>
            </a:r>
            <a:r>
              <a:rPr lang="en-US" spc="-65" dirty="0">
                <a:latin typeface="Bahnschrift"/>
                <a:cs typeface="Constantia"/>
              </a:rPr>
              <a:t> </a:t>
            </a:r>
            <a:r>
              <a:rPr lang="en-US" spc="-40" dirty="0">
                <a:latin typeface="Bahnschrift"/>
                <a:cs typeface="Constantia"/>
              </a:rPr>
              <a:t>h</a:t>
            </a:r>
            <a:r>
              <a:rPr lang="en-US" spc="-5" dirty="0">
                <a:latin typeface="Bahnschrift"/>
                <a:cs typeface="Constantia"/>
              </a:rPr>
              <a:t>y</a:t>
            </a:r>
            <a:r>
              <a:rPr lang="en-US" spc="-15" dirty="0">
                <a:latin typeface="Bahnschrift"/>
                <a:cs typeface="Constantia"/>
              </a:rPr>
              <a:t>p</a:t>
            </a:r>
            <a:r>
              <a:rPr lang="en-US" dirty="0">
                <a:latin typeface="Bahnschrift"/>
                <a:cs typeface="Constantia"/>
              </a:rPr>
              <a:t>othesis</a:t>
            </a:r>
            <a:r>
              <a:rPr lang="en-US" spc="-135" dirty="0">
                <a:latin typeface="Bahnschrift"/>
                <a:cs typeface="Constantia"/>
              </a:rPr>
              <a:t> </a:t>
            </a:r>
            <a:r>
              <a:rPr lang="en-US" dirty="0">
                <a:latin typeface="Bahnschrift"/>
                <a:cs typeface="Constantia"/>
              </a:rPr>
              <a:t>as</a:t>
            </a:r>
            <a:r>
              <a:rPr lang="en-US" spc="-114" dirty="0">
                <a:latin typeface="Bahnschrift"/>
                <a:cs typeface="Constantia"/>
              </a:rPr>
              <a:t> </a:t>
            </a:r>
            <a:r>
              <a:rPr lang="en-US" dirty="0">
                <a:latin typeface="Bahnschrift"/>
                <a:cs typeface="Constantia"/>
              </a:rPr>
              <a:t>eviden</a:t>
            </a:r>
            <a:r>
              <a:rPr lang="en-US" spc="-55" dirty="0">
                <a:latin typeface="Bahnschrift"/>
                <a:cs typeface="Constantia"/>
              </a:rPr>
              <a:t>c</a:t>
            </a:r>
            <a:r>
              <a:rPr lang="en-US" dirty="0">
                <a:latin typeface="Bahnschrift"/>
                <a:cs typeface="Constantia"/>
              </a:rPr>
              <a:t>e.</a:t>
            </a:r>
            <a:r>
              <a:rPr lang="en-US" spc="-10" dirty="0">
                <a:latin typeface="Bahnschrift"/>
                <a:cs typeface="Constantia"/>
              </a:rPr>
              <a:t> </a:t>
            </a:r>
            <a:r>
              <a:rPr lang="en-US" spc="-60" dirty="0">
                <a:latin typeface="Bahnschrift"/>
                <a:cs typeface="Constantia"/>
              </a:rPr>
              <a:t>I</a:t>
            </a:r>
            <a:r>
              <a:rPr lang="en-US" dirty="0">
                <a:latin typeface="Bahnschrift"/>
                <a:cs typeface="Constantia"/>
              </a:rPr>
              <a:t>t  </a:t>
            </a:r>
            <a:r>
              <a:rPr lang="en-US" spc="-25" dirty="0">
                <a:latin typeface="Bahnschrift"/>
                <a:cs typeface="Constantia"/>
              </a:rPr>
              <a:t>Involves:</a:t>
            </a:r>
            <a:endParaRPr lang="en-US" sz="4000" dirty="0">
              <a:latin typeface="Bahnschrift"/>
              <a:cs typeface="Constantia"/>
            </a:endParaRPr>
          </a:p>
          <a:p>
            <a:pPr marL="12700" algn="just">
              <a:lnSpc>
                <a:spcPct val="100000"/>
              </a:lnSpc>
            </a:pPr>
            <a:r>
              <a:rPr lang="en-US" spc="-5" dirty="0">
                <a:solidFill>
                  <a:srgbClr val="FF0000"/>
                </a:solidFill>
                <a:uFill>
                  <a:solidFill>
                    <a:srgbClr val="000000"/>
                  </a:solidFill>
                </a:uFill>
                <a:latin typeface="Bahnschrift"/>
                <a:cs typeface="Arial"/>
              </a:rPr>
              <a:t>Prior</a:t>
            </a:r>
            <a:r>
              <a:rPr lang="en-US" spc="-30" dirty="0">
                <a:solidFill>
                  <a:srgbClr val="FF0000"/>
                </a:solidFill>
                <a:uFill>
                  <a:solidFill>
                    <a:srgbClr val="000000"/>
                  </a:solidFill>
                </a:uFill>
                <a:latin typeface="Bahnschrift"/>
                <a:cs typeface="Arial"/>
              </a:rPr>
              <a:t> </a:t>
            </a:r>
            <a:r>
              <a:rPr lang="en-US" spc="-5" dirty="0">
                <a:solidFill>
                  <a:srgbClr val="FF0000"/>
                </a:solidFill>
                <a:uFill>
                  <a:solidFill>
                    <a:srgbClr val="000000"/>
                  </a:solidFill>
                </a:uFill>
                <a:latin typeface="Bahnschrift"/>
                <a:cs typeface="Arial"/>
              </a:rPr>
              <a:t>Probability:</a:t>
            </a:r>
            <a:endParaRPr lang="en-US" dirty="0">
              <a:solidFill>
                <a:srgbClr val="FF0000"/>
              </a:solidFill>
              <a:latin typeface="Bahnschrift"/>
              <a:cs typeface="Arial"/>
            </a:endParaRPr>
          </a:p>
          <a:p>
            <a:pPr marL="715645" marR="532765" indent="-457200" algn="just">
              <a:lnSpc>
                <a:spcPct val="120000"/>
              </a:lnSpc>
              <a:buFont typeface="Bahnschrift" panose="020B0502040204020203" pitchFamily="34" charset="0"/>
              <a:buChar char="–"/>
            </a:pPr>
            <a:r>
              <a:rPr lang="en-US" spc="-5" dirty="0">
                <a:latin typeface="Bahnschrift"/>
                <a:cs typeface="Arial MT"/>
              </a:rPr>
              <a:t>The initial</a:t>
            </a:r>
            <a:r>
              <a:rPr lang="en-US" spc="35" dirty="0">
                <a:latin typeface="Bahnschrift"/>
                <a:cs typeface="Arial MT"/>
              </a:rPr>
              <a:t> </a:t>
            </a:r>
            <a:r>
              <a:rPr lang="en-US" spc="-5" dirty="0">
                <a:latin typeface="Bahnschrift"/>
                <a:cs typeface="Arial MT"/>
              </a:rPr>
              <a:t>probability is</a:t>
            </a:r>
            <a:r>
              <a:rPr lang="en-US" spc="35" dirty="0">
                <a:latin typeface="Bahnschrift"/>
                <a:cs typeface="Arial MT"/>
              </a:rPr>
              <a:t> </a:t>
            </a:r>
            <a:r>
              <a:rPr lang="en-US" spc="-5" dirty="0">
                <a:latin typeface="Bahnschrift"/>
                <a:cs typeface="Arial MT"/>
              </a:rPr>
              <a:t>based</a:t>
            </a:r>
            <a:r>
              <a:rPr lang="en-US" spc="15" dirty="0">
                <a:latin typeface="Bahnschrift"/>
                <a:cs typeface="Arial MT"/>
              </a:rPr>
              <a:t> </a:t>
            </a:r>
            <a:r>
              <a:rPr lang="en-US" spc="-5" dirty="0">
                <a:latin typeface="Bahnschrift"/>
                <a:cs typeface="Arial MT"/>
              </a:rPr>
              <a:t>on</a:t>
            </a:r>
            <a:r>
              <a:rPr lang="en-US" spc="5" dirty="0">
                <a:latin typeface="Bahnschrift"/>
                <a:cs typeface="Arial MT"/>
              </a:rPr>
              <a:t> </a:t>
            </a:r>
            <a:r>
              <a:rPr lang="en-US" dirty="0">
                <a:latin typeface="Bahnschrift"/>
                <a:cs typeface="Arial MT"/>
              </a:rPr>
              <a:t>the</a:t>
            </a:r>
            <a:r>
              <a:rPr lang="en-US" spc="5" dirty="0">
                <a:latin typeface="Bahnschrift"/>
                <a:cs typeface="Arial MT"/>
              </a:rPr>
              <a:t> </a:t>
            </a:r>
            <a:r>
              <a:rPr lang="en-US" spc="-5" dirty="0">
                <a:latin typeface="Bahnschrift"/>
                <a:cs typeface="Arial MT"/>
              </a:rPr>
              <a:t>present</a:t>
            </a:r>
            <a:r>
              <a:rPr lang="en-US" spc="5" dirty="0">
                <a:latin typeface="Bahnschrift"/>
                <a:cs typeface="Arial MT"/>
              </a:rPr>
              <a:t> </a:t>
            </a:r>
            <a:r>
              <a:rPr lang="en-US" spc="-5" dirty="0">
                <a:latin typeface="Bahnschrift"/>
                <a:cs typeface="Arial MT"/>
              </a:rPr>
              <a:t>level</a:t>
            </a:r>
            <a:r>
              <a:rPr lang="en-US" spc="5" dirty="0">
                <a:latin typeface="Bahnschrift"/>
                <a:cs typeface="Arial MT"/>
              </a:rPr>
              <a:t> </a:t>
            </a:r>
            <a:r>
              <a:rPr lang="en-US" dirty="0">
                <a:latin typeface="Bahnschrift"/>
                <a:cs typeface="Arial MT"/>
              </a:rPr>
              <a:t>of </a:t>
            </a:r>
            <a:r>
              <a:rPr lang="en-US" spc="-650" dirty="0">
                <a:latin typeface="Bahnschrift"/>
                <a:cs typeface="Arial MT"/>
              </a:rPr>
              <a:t> </a:t>
            </a:r>
            <a:r>
              <a:rPr lang="en-US" spc="-5" dirty="0">
                <a:latin typeface="Bahnschrift"/>
                <a:cs typeface="Arial MT"/>
              </a:rPr>
              <a:t>information.</a:t>
            </a:r>
            <a:endParaRPr lang="en-US" dirty="0">
              <a:latin typeface="Bahnschrift"/>
              <a:cs typeface="Arial MT"/>
            </a:endParaRPr>
          </a:p>
          <a:p>
            <a:pPr marL="95885" algn="just">
              <a:lnSpc>
                <a:spcPct val="100000"/>
              </a:lnSpc>
              <a:spcBef>
                <a:spcPts val="580"/>
              </a:spcBef>
            </a:pPr>
            <a:r>
              <a:rPr lang="en-US" spc="-5" dirty="0">
                <a:solidFill>
                  <a:srgbClr val="FF0000"/>
                </a:solidFill>
                <a:uFill>
                  <a:solidFill>
                    <a:srgbClr val="000000"/>
                  </a:solidFill>
                </a:uFill>
                <a:latin typeface="Bahnschrift"/>
                <a:cs typeface="Arial"/>
              </a:rPr>
              <a:t>Posterior</a:t>
            </a:r>
            <a:r>
              <a:rPr lang="en-US" spc="-15" dirty="0">
                <a:solidFill>
                  <a:srgbClr val="FF0000"/>
                </a:solidFill>
                <a:uFill>
                  <a:solidFill>
                    <a:srgbClr val="000000"/>
                  </a:solidFill>
                </a:uFill>
                <a:latin typeface="Bahnschrift"/>
                <a:cs typeface="Arial"/>
              </a:rPr>
              <a:t> </a:t>
            </a:r>
            <a:r>
              <a:rPr lang="en-US" spc="-5" dirty="0">
                <a:solidFill>
                  <a:srgbClr val="FF0000"/>
                </a:solidFill>
                <a:uFill>
                  <a:solidFill>
                    <a:srgbClr val="000000"/>
                  </a:solidFill>
                </a:uFill>
                <a:latin typeface="Bahnschrift"/>
                <a:cs typeface="Arial"/>
              </a:rPr>
              <a:t>Probability:</a:t>
            </a:r>
            <a:endParaRPr lang="en-US" dirty="0">
              <a:solidFill>
                <a:srgbClr val="FF0000"/>
              </a:solidFill>
              <a:latin typeface="Bahnschrift"/>
              <a:cs typeface="Arial"/>
            </a:endParaRPr>
          </a:p>
          <a:p>
            <a:pPr marL="720725" indent="-457200" algn="just">
              <a:lnSpc>
                <a:spcPct val="100000"/>
              </a:lnSpc>
              <a:spcBef>
                <a:spcPts val="575"/>
              </a:spcBef>
              <a:buFont typeface="Bahnschrift" panose="020B0502040204020203" pitchFamily="34" charset="0"/>
              <a:buChar char="–"/>
            </a:pPr>
            <a:r>
              <a:rPr lang="en-US" dirty="0">
                <a:latin typeface="Bahnschrift"/>
                <a:cs typeface="Arial MT"/>
              </a:rPr>
              <a:t>A</a:t>
            </a:r>
            <a:r>
              <a:rPr lang="en-US" spc="-130" dirty="0">
                <a:latin typeface="Bahnschrift"/>
                <a:cs typeface="Arial MT"/>
              </a:rPr>
              <a:t> </a:t>
            </a:r>
            <a:r>
              <a:rPr lang="en-US" spc="-5" dirty="0">
                <a:latin typeface="Bahnschrift"/>
                <a:cs typeface="Arial MT"/>
              </a:rPr>
              <a:t>revised</a:t>
            </a:r>
            <a:r>
              <a:rPr lang="en-US" spc="45" dirty="0">
                <a:latin typeface="Bahnschrift"/>
                <a:cs typeface="Arial MT"/>
              </a:rPr>
              <a:t> </a:t>
            </a:r>
            <a:r>
              <a:rPr lang="en-US" spc="-5" dirty="0">
                <a:latin typeface="Bahnschrift"/>
                <a:cs typeface="Arial MT"/>
              </a:rPr>
              <a:t>probability is</a:t>
            </a:r>
            <a:r>
              <a:rPr lang="en-US" spc="45" dirty="0">
                <a:latin typeface="Bahnschrift"/>
                <a:cs typeface="Arial MT"/>
              </a:rPr>
              <a:t> </a:t>
            </a:r>
            <a:r>
              <a:rPr lang="en-US" spc="-5" dirty="0">
                <a:latin typeface="Bahnschrift"/>
                <a:cs typeface="Arial MT"/>
              </a:rPr>
              <a:t>based</a:t>
            </a:r>
            <a:r>
              <a:rPr lang="en-US" spc="25" dirty="0">
                <a:latin typeface="Bahnschrift"/>
                <a:cs typeface="Arial MT"/>
              </a:rPr>
              <a:t> </a:t>
            </a:r>
            <a:r>
              <a:rPr lang="en-US" spc="-5" dirty="0">
                <a:latin typeface="Bahnschrift"/>
                <a:cs typeface="Arial MT"/>
              </a:rPr>
              <a:t>on</a:t>
            </a:r>
            <a:r>
              <a:rPr lang="en-US" spc="15" dirty="0">
                <a:latin typeface="Bahnschrift"/>
                <a:cs typeface="Arial MT"/>
              </a:rPr>
              <a:t> </a:t>
            </a:r>
            <a:r>
              <a:rPr lang="en-US" spc="-5" dirty="0">
                <a:latin typeface="Bahnschrift"/>
                <a:cs typeface="Arial MT"/>
              </a:rPr>
              <a:t>additional</a:t>
            </a:r>
            <a:r>
              <a:rPr lang="en-US" spc="65" dirty="0">
                <a:latin typeface="Bahnschrift"/>
                <a:cs typeface="Arial MT"/>
              </a:rPr>
              <a:t> </a:t>
            </a:r>
            <a:r>
              <a:rPr lang="en-US" dirty="0">
                <a:latin typeface="Bahnschrift"/>
                <a:cs typeface="Arial MT"/>
              </a:rPr>
              <a:t>information.</a:t>
            </a:r>
          </a:p>
          <a:p>
            <a:pPr algn="just"/>
            <a:endParaRPr lang="en-US" dirty="0">
              <a:latin typeface="Bahnschrift"/>
            </a:endParaRPr>
          </a:p>
        </p:txBody>
      </p:sp>
      <p:sp>
        <p:nvSpPr>
          <p:cNvPr id="3" name="Title 2"/>
          <p:cNvSpPr>
            <a:spLocks noGrp="1"/>
          </p:cNvSpPr>
          <p:nvPr>
            <p:ph type="title"/>
          </p:nvPr>
        </p:nvSpPr>
        <p:spPr/>
        <p:txBody>
          <a:bodyPr/>
          <a:lstStyle/>
          <a:p>
            <a:r>
              <a:rPr lang="en-US" spc="-20"/>
              <a:t>Bayesian</a:t>
            </a:r>
            <a:r>
              <a:rPr lang="en-US" spc="-100"/>
              <a:t> </a:t>
            </a:r>
            <a:r>
              <a:rPr lang="en-US" spc="-25"/>
              <a:t>inference</a:t>
            </a:r>
            <a:endParaRPr lang="en-US"/>
          </a:p>
        </p:txBody>
      </p:sp>
    </p:spTree>
    <p:extLst>
      <p:ext uri="{BB962C8B-B14F-4D97-AF65-F5344CB8AC3E}">
        <p14:creationId xmlns:p14="http://schemas.microsoft.com/office/powerpoint/2010/main" val="2865656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57643"/>
            <a:ext cx="8683718" cy="5004884"/>
          </a:xfrm>
        </p:spPr>
        <p:txBody>
          <a:bodyPr>
            <a:normAutofit lnSpcReduction="10000"/>
          </a:bodyPr>
          <a:lstStyle/>
          <a:p>
            <a:pPr marL="0" indent="0" algn="just">
              <a:buNone/>
            </a:pPr>
            <a:r>
              <a:rPr lang="en-US" spc="-5" dirty="0">
                <a:latin typeface="Bahnschrift"/>
                <a:cs typeface="Times New Roman"/>
              </a:rPr>
              <a:t>Marie</a:t>
            </a:r>
            <a:r>
              <a:rPr lang="en-US" spc="-10" dirty="0">
                <a:latin typeface="Bahnschrift"/>
                <a:cs typeface="Times New Roman"/>
              </a:rPr>
              <a:t> </a:t>
            </a:r>
            <a:r>
              <a:rPr lang="en-US" dirty="0">
                <a:latin typeface="Bahnschrift"/>
                <a:cs typeface="Times New Roman"/>
              </a:rPr>
              <a:t>is</a:t>
            </a:r>
            <a:r>
              <a:rPr lang="en-US" spc="-15" dirty="0">
                <a:latin typeface="Bahnschrift"/>
                <a:cs typeface="Times New Roman"/>
              </a:rPr>
              <a:t> </a:t>
            </a:r>
            <a:r>
              <a:rPr lang="en-US" spc="-5" dirty="0">
                <a:latin typeface="Bahnschrift"/>
                <a:cs typeface="Times New Roman"/>
              </a:rPr>
              <a:t>getting</a:t>
            </a:r>
            <a:r>
              <a:rPr lang="en-US" spc="-25" dirty="0">
                <a:latin typeface="Bahnschrift"/>
                <a:cs typeface="Times New Roman"/>
              </a:rPr>
              <a:t> </a:t>
            </a:r>
            <a:r>
              <a:rPr lang="en-US" spc="-5" dirty="0">
                <a:latin typeface="Bahnschrift"/>
                <a:cs typeface="Times New Roman"/>
              </a:rPr>
              <a:t>married</a:t>
            </a:r>
            <a:r>
              <a:rPr lang="en-US" spc="20" dirty="0">
                <a:latin typeface="Bahnschrift"/>
                <a:cs typeface="Times New Roman"/>
              </a:rPr>
              <a:t> </a:t>
            </a:r>
            <a:r>
              <a:rPr lang="en-US" spc="-25" dirty="0">
                <a:latin typeface="Bahnschrift"/>
                <a:cs typeface="Times New Roman"/>
              </a:rPr>
              <a:t>tomorrow,</a:t>
            </a:r>
            <a:r>
              <a:rPr lang="en-US" spc="-5" dirty="0">
                <a:latin typeface="Bahnschrift"/>
                <a:cs typeface="Times New Roman"/>
              </a:rPr>
              <a:t> at an </a:t>
            </a:r>
            <a:r>
              <a:rPr lang="en-US" dirty="0">
                <a:latin typeface="Bahnschrift"/>
                <a:cs typeface="Times New Roman"/>
              </a:rPr>
              <a:t>outdoor </a:t>
            </a:r>
            <a:r>
              <a:rPr lang="en-US" spc="5" dirty="0">
                <a:latin typeface="Bahnschrift"/>
                <a:cs typeface="Times New Roman"/>
              </a:rPr>
              <a:t> </a:t>
            </a:r>
            <a:r>
              <a:rPr lang="en-US" spc="-10" dirty="0">
                <a:latin typeface="Bahnschrift"/>
                <a:cs typeface="Times New Roman"/>
              </a:rPr>
              <a:t>ceremony</a:t>
            </a:r>
            <a:r>
              <a:rPr lang="en-US" spc="15" dirty="0">
                <a:latin typeface="Bahnschrift"/>
                <a:cs typeface="Times New Roman"/>
              </a:rPr>
              <a:t> </a:t>
            </a:r>
            <a:r>
              <a:rPr lang="en-US" spc="-5" dirty="0">
                <a:latin typeface="Bahnschrift"/>
                <a:cs typeface="Times New Roman"/>
              </a:rPr>
              <a:t>in</a:t>
            </a:r>
            <a:r>
              <a:rPr lang="en-US" dirty="0">
                <a:latin typeface="Bahnschrift"/>
                <a:cs typeface="Times New Roman"/>
              </a:rPr>
              <a:t> </a:t>
            </a:r>
            <a:r>
              <a:rPr lang="en-US" spc="-5" dirty="0">
                <a:latin typeface="Bahnschrift"/>
                <a:cs typeface="Times New Roman"/>
              </a:rPr>
              <a:t>the</a:t>
            </a:r>
            <a:r>
              <a:rPr lang="en-US" spc="-10" dirty="0">
                <a:latin typeface="Bahnschrift"/>
                <a:cs typeface="Times New Roman"/>
              </a:rPr>
              <a:t> </a:t>
            </a:r>
            <a:r>
              <a:rPr lang="en-US" spc="-5" dirty="0">
                <a:latin typeface="Bahnschrift"/>
                <a:cs typeface="Times New Roman"/>
              </a:rPr>
              <a:t>desert.</a:t>
            </a:r>
            <a:r>
              <a:rPr lang="en-US" dirty="0">
                <a:latin typeface="Bahnschrift"/>
                <a:cs typeface="Times New Roman"/>
              </a:rPr>
              <a:t> </a:t>
            </a:r>
            <a:r>
              <a:rPr lang="en-US" spc="-5" dirty="0">
                <a:latin typeface="Bahnschrift"/>
                <a:cs typeface="Times New Roman"/>
              </a:rPr>
              <a:t>In</a:t>
            </a:r>
            <a:r>
              <a:rPr lang="en-US" spc="10" dirty="0">
                <a:latin typeface="Bahnschrift"/>
                <a:cs typeface="Times New Roman"/>
              </a:rPr>
              <a:t> </a:t>
            </a:r>
            <a:r>
              <a:rPr lang="en-US" spc="-5" dirty="0">
                <a:latin typeface="Bahnschrift"/>
                <a:cs typeface="Times New Roman"/>
              </a:rPr>
              <a:t>recent</a:t>
            </a:r>
            <a:r>
              <a:rPr lang="en-US" spc="10" dirty="0">
                <a:latin typeface="Bahnschrift"/>
                <a:cs typeface="Times New Roman"/>
              </a:rPr>
              <a:t> </a:t>
            </a:r>
            <a:r>
              <a:rPr lang="en-US" spc="-5" dirty="0">
                <a:latin typeface="Bahnschrift"/>
                <a:cs typeface="Times New Roman"/>
              </a:rPr>
              <a:t>years,</a:t>
            </a:r>
            <a:r>
              <a:rPr lang="en-US" dirty="0">
                <a:latin typeface="Bahnschrift"/>
                <a:cs typeface="Times New Roman"/>
              </a:rPr>
              <a:t> </a:t>
            </a:r>
            <a:r>
              <a:rPr lang="en-US" spc="-5" dirty="0">
                <a:latin typeface="Bahnschrift"/>
                <a:cs typeface="Times New Roman"/>
              </a:rPr>
              <a:t>it</a:t>
            </a:r>
            <a:r>
              <a:rPr lang="en-US" spc="-10" dirty="0">
                <a:latin typeface="Bahnschrift"/>
                <a:cs typeface="Times New Roman"/>
              </a:rPr>
              <a:t> </a:t>
            </a:r>
            <a:r>
              <a:rPr lang="en-US" spc="-5" dirty="0">
                <a:latin typeface="Bahnschrift"/>
                <a:cs typeface="Times New Roman"/>
              </a:rPr>
              <a:t>has</a:t>
            </a:r>
            <a:r>
              <a:rPr lang="en-US" dirty="0">
                <a:latin typeface="Bahnschrift"/>
                <a:cs typeface="Times New Roman"/>
              </a:rPr>
              <a:t> </a:t>
            </a:r>
            <a:r>
              <a:rPr lang="en-US" spc="-5" dirty="0">
                <a:latin typeface="Bahnschrift"/>
                <a:cs typeface="Times New Roman"/>
              </a:rPr>
              <a:t>rained </a:t>
            </a:r>
            <a:r>
              <a:rPr lang="en-US" dirty="0">
                <a:latin typeface="Bahnschrift"/>
                <a:cs typeface="Times New Roman"/>
              </a:rPr>
              <a:t> only</a:t>
            </a:r>
            <a:r>
              <a:rPr lang="en-US" spc="-15" dirty="0">
                <a:latin typeface="Bahnschrift"/>
                <a:cs typeface="Times New Roman"/>
              </a:rPr>
              <a:t> </a:t>
            </a:r>
            <a:r>
              <a:rPr lang="en-US" spc="-5" dirty="0">
                <a:latin typeface="Bahnschrift"/>
                <a:cs typeface="Times New Roman"/>
              </a:rPr>
              <a:t>5 days</a:t>
            </a:r>
            <a:r>
              <a:rPr lang="en-US" spc="-10" dirty="0">
                <a:latin typeface="Bahnschrift"/>
                <a:cs typeface="Times New Roman"/>
              </a:rPr>
              <a:t> each</a:t>
            </a:r>
            <a:r>
              <a:rPr lang="en-US" spc="10" dirty="0">
                <a:latin typeface="Bahnschrift"/>
                <a:cs typeface="Times New Roman"/>
              </a:rPr>
              <a:t> </a:t>
            </a:r>
            <a:r>
              <a:rPr lang="en-US" spc="-35" dirty="0">
                <a:latin typeface="Bahnschrift"/>
                <a:cs typeface="Times New Roman"/>
              </a:rPr>
              <a:t>year.</a:t>
            </a:r>
            <a:r>
              <a:rPr lang="en-US" spc="-5" dirty="0">
                <a:latin typeface="Bahnschrift"/>
                <a:cs typeface="Times New Roman"/>
              </a:rPr>
              <a:t> </a:t>
            </a:r>
            <a:r>
              <a:rPr lang="en-US" spc="-15" dirty="0">
                <a:latin typeface="Bahnschrift"/>
                <a:cs typeface="Times New Roman"/>
              </a:rPr>
              <a:t>Unfortunately,</a:t>
            </a:r>
            <a:r>
              <a:rPr lang="en-US" spc="-40" dirty="0">
                <a:latin typeface="Bahnschrift"/>
                <a:cs typeface="Times New Roman"/>
              </a:rPr>
              <a:t> </a:t>
            </a:r>
            <a:r>
              <a:rPr lang="en-US" spc="-5" dirty="0">
                <a:latin typeface="Bahnschrift"/>
                <a:cs typeface="Times New Roman"/>
              </a:rPr>
              <a:t>the</a:t>
            </a:r>
            <a:r>
              <a:rPr lang="en-US" dirty="0">
                <a:latin typeface="Bahnschrift"/>
                <a:cs typeface="Times New Roman"/>
              </a:rPr>
              <a:t> </a:t>
            </a:r>
            <a:r>
              <a:rPr lang="en-US" spc="-5" dirty="0">
                <a:latin typeface="Bahnschrift"/>
                <a:cs typeface="Times New Roman"/>
              </a:rPr>
              <a:t>weatherman </a:t>
            </a:r>
            <a:r>
              <a:rPr lang="en-US" spc="-685" dirty="0">
                <a:latin typeface="Bahnschrift"/>
                <a:cs typeface="Times New Roman"/>
              </a:rPr>
              <a:t> </a:t>
            </a:r>
            <a:r>
              <a:rPr lang="en-US" spc="-5" dirty="0">
                <a:latin typeface="Bahnschrift"/>
                <a:cs typeface="Times New Roman"/>
              </a:rPr>
              <a:t>has predicted rain </a:t>
            </a:r>
            <a:r>
              <a:rPr lang="en-US" dirty="0">
                <a:latin typeface="Bahnschrift"/>
                <a:cs typeface="Times New Roman"/>
              </a:rPr>
              <a:t>for </a:t>
            </a:r>
            <a:r>
              <a:rPr lang="en-US" spc="-25" dirty="0">
                <a:latin typeface="Bahnschrift"/>
                <a:cs typeface="Times New Roman"/>
              </a:rPr>
              <a:t>tomorrow. </a:t>
            </a:r>
            <a:r>
              <a:rPr lang="en-US" spc="-5" dirty="0">
                <a:latin typeface="Bahnschrift"/>
                <a:cs typeface="Times New Roman"/>
              </a:rPr>
              <a:t>When it actually </a:t>
            </a:r>
            <a:r>
              <a:rPr lang="en-US" dirty="0">
                <a:latin typeface="Bahnschrift"/>
                <a:cs typeface="Times New Roman"/>
              </a:rPr>
              <a:t> </a:t>
            </a:r>
            <a:r>
              <a:rPr lang="en-US" spc="-5" dirty="0">
                <a:latin typeface="Bahnschrift"/>
                <a:cs typeface="Times New Roman"/>
              </a:rPr>
              <a:t>rains, the</a:t>
            </a:r>
            <a:r>
              <a:rPr lang="en-US" spc="-20" dirty="0">
                <a:latin typeface="Bahnschrift"/>
                <a:cs typeface="Times New Roman"/>
              </a:rPr>
              <a:t> </a:t>
            </a:r>
            <a:r>
              <a:rPr lang="en-US" spc="-5" dirty="0">
                <a:latin typeface="Bahnschrift"/>
                <a:cs typeface="Times New Roman"/>
              </a:rPr>
              <a:t>weatherman</a:t>
            </a:r>
            <a:r>
              <a:rPr lang="en-US" spc="20" dirty="0">
                <a:latin typeface="Bahnschrift"/>
                <a:cs typeface="Times New Roman"/>
              </a:rPr>
              <a:t> </a:t>
            </a:r>
            <a:r>
              <a:rPr lang="en-US" spc="-5" dirty="0">
                <a:latin typeface="Bahnschrift"/>
                <a:cs typeface="Times New Roman"/>
              </a:rPr>
              <a:t>correctly</a:t>
            </a:r>
            <a:r>
              <a:rPr lang="en-US" spc="10" dirty="0">
                <a:latin typeface="Bahnschrift"/>
                <a:cs typeface="Times New Roman"/>
              </a:rPr>
              <a:t> </a:t>
            </a:r>
            <a:r>
              <a:rPr lang="en-US" spc="-5" dirty="0">
                <a:latin typeface="Bahnschrift"/>
                <a:cs typeface="Times New Roman"/>
              </a:rPr>
              <a:t>forecasts</a:t>
            </a:r>
            <a:r>
              <a:rPr lang="en-US" spc="-10" dirty="0">
                <a:latin typeface="Bahnschrift"/>
                <a:cs typeface="Times New Roman"/>
              </a:rPr>
              <a:t> </a:t>
            </a:r>
            <a:r>
              <a:rPr lang="en-US" spc="-5" dirty="0">
                <a:latin typeface="Bahnschrift"/>
                <a:cs typeface="Times New Roman"/>
              </a:rPr>
              <a:t>rain</a:t>
            </a:r>
            <a:r>
              <a:rPr lang="en-US" dirty="0">
                <a:latin typeface="Bahnschrift"/>
                <a:cs typeface="Times New Roman"/>
              </a:rPr>
              <a:t> </a:t>
            </a:r>
            <a:r>
              <a:rPr lang="en-US" spc="-5" dirty="0">
                <a:latin typeface="Bahnschrift"/>
                <a:cs typeface="Times New Roman"/>
              </a:rPr>
              <a:t>90%</a:t>
            </a:r>
            <a:r>
              <a:rPr lang="en-US" spc="10" dirty="0">
                <a:latin typeface="Bahnschrift"/>
                <a:cs typeface="Times New Roman"/>
              </a:rPr>
              <a:t> </a:t>
            </a:r>
            <a:r>
              <a:rPr lang="en-US" spc="-5" dirty="0">
                <a:latin typeface="Bahnschrift"/>
                <a:cs typeface="Times New Roman"/>
              </a:rPr>
              <a:t>of </a:t>
            </a:r>
            <a:r>
              <a:rPr lang="en-US" spc="-685" dirty="0">
                <a:latin typeface="Bahnschrift"/>
                <a:cs typeface="Times New Roman"/>
              </a:rPr>
              <a:t> </a:t>
            </a:r>
            <a:r>
              <a:rPr lang="en-US" dirty="0">
                <a:latin typeface="Bahnschrift"/>
                <a:cs typeface="Times New Roman"/>
              </a:rPr>
              <a:t>the </a:t>
            </a:r>
            <a:r>
              <a:rPr lang="en-US" spc="-5" dirty="0">
                <a:latin typeface="Bahnschrift"/>
                <a:cs typeface="Times New Roman"/>
              </a:rPr>
              <a:t>time. When it doesn't rain, he incorrectly forecasts </a:t>
            </a:r>
            <a:r>
              <a:rPr lang="en-US" spc="-690" dirty="0">
                <a:latin typeface="Bahnschrift"/>
                <a:cs typeface="Times New Roman"/>
              </a:rPr>
              <a:t> </a:t>
            </a:r>
            <a:r>
              <a:rPr lang="en-US" spc="-5" dirty="0">
                <a:latin typeface="Bahnschrift"/>
                <a:cs typeface="Times New Roman"/>
              </a:rPr>
              <a:t>rain 10% </a:t>
            </a:r>
            <a:r>
              <a:rPr lang="en-US" dirty="0">
                <a:latin typeface="Bahnschrift"/>
                <a:cs typeface="Times New Roman"/>
              </a:rPr>
              <a:t>of the </a:t>
            </a:r>
            <a:r>
              <a:rPr lang="en-US" spc="-5" dirty="0">
                <a:latin typeface="Bahnschrift"/>
                <a:cs typeface="Times New Roman"/>
              </a:rPr>
              <a:t>time. What is </a:t>
            </a:r>
            <a:r>
              <a:rPr lang="en-US" dirty="0">
                <a:latin typeface="Bahnschrift"/>
                <a:cs typeface="Times New Roman"/>
              </a:rPr>
              <a:t>the </a:t>
            </a:r>
            <a:r>
              <a:rPr lang="en-US" spc="-5" dirty="0">
                <a:latin typeface="Bahnschrift"/>
                <a:cs typeface="Times New Roman"/>
              </a:rPr>
              <a:t>probability that it </a:t>
            </a:r>
            <a:r>
              <a:rPr lang="en-US" dirty="0">
                <a:latin typeface="Bahnschrift"/>
                <a:cs typeface="Times New Roman"/>
              </a:rPr>
              <a:t> </a:t>
            </a:r>
            <a:r>
              <a:rPr lang="en-US" spc="-5" dirty="0">
                <a:latin typeface="Bahnschrift"/>
                <a:cs typeface="Times New Roman"/>
              </a:rPr>
              <a:t>will</a:t>
            </a:r>
            <a:r>
              <a:rPr lang="en-US" spc="-10" dirty="0">
                <a:latin typeface="Bahnschrift"/>
                <a:cs typeface="Times New Roman"/>
              </a:rPr>
              <a:t> </a:t>
            </a:r>
            <a:r>
              <a:rPr lang="en-US" spc="-5" dirty="0">
                <a:latin typeface="Bahnschrift"/>
                <a:cs typeface="Times New Roman"/>
              </a:rPr>
              <a:t>rain on</a:t>
            </a:r>
            <a:r>
              <a:rPr lang="en-US" spc="-10" dirty="0">
                <a:latin typeface="Bahnschrift"/>
                <a:cs typeface="Times New Roman"/>
              </a:rPr>
              <a:t> </a:t>
            </a:r>
            <a:r>
              <a:rPr lang="en-US" dirty="0">
                <a:latin typeface="Bahnschrift"/>
                <a:cs typeface="Times New Roman"/>
              </a:rPr>
              <a:t>the</a:t>
            </a:r>
            <a:r>
              <a:rPr lang="en-US" spc="-10" dirty="0">
                <a:latin typeface="Bahnschrift"/>
                <a:cs typeface="Times New Roman"/>
              </a:rPr>
              <a:t> </a:t>
            </a:r>
            <a:r>
              <a:rPr lang="en-US" spc="-5" dirty="0">
                <a:latin typeface="Bahnschrift"/>
                <a:cs typeface="Times New Roman"/>
              </a:rPr>
              <a:t>day </a:t>
            </a:r>
            <a:r>
              <a:rPr lang="en-US" dirty="0">
                <a:latin typeface="Bahnschrift"/>
                <a:cs typeface="Times New Roman"/>
              </a:rPr>
              <a:t>of</a:t>
            </a:r>
            <a:r>
              <a:rPr lang="en-US" spc="-5" dirty="0">
                <a:latin typeface="Bahnschrift"/>
                <a:cs typeface="Times New Roman"/>
              </a:rPr>
              <a:t> Marie's</a:t>
            </a:r>
            <a:r>
              <a:rPr lang="en-US" spc="10" dirty="0">
                <a:latin typeface="Bahnschrift"/>
                <a:cs typeface="Times New Roman"/>
              </a:rPr>
              <a:t> </a:t>
            </a:r>
            <a:r>
              <a:rPr lang="en-US" spc="-5" dirty="0">
                <a:latin typeface="Bahnschrift"/>
                <a:cs typeface="Times New Roman"/>
              </a:rPr>
              <a:t>wedding?</a:t>
            </a:r>
            <a:endParaRPr lang="en-US" dirty="0">
              <a:latin typeface="Bahnschrift"/>
              <a:cs typeface="Times New Roman"/>
            </a:endParaRPr>
          </a:p>
          <a:p>
            <a:pPr marL="0" indent="0" algn="just">
              <a:buNone/>
            </a:pPr>
            <a:endParaRPr lang="en-US" dirty="0">
              <a:latin typeface="Bahnschrift"/>
            </a:endParaRPr>
          </a:p>
        </p:txBody>
      </p:sp>
      <p:sp>
        <p:nvSpPr>
          <p:cNvPr id="3" name="Title 2"/>
          <p:cNvSpPr>
            <a:spLocks noGrp="1"/>
          </p:cNvSpPr>
          <p:nvPr>
            <p:ph type="title"/>
          </p:nvPr>
        </p:nvSpPr>
        <p:spPr/>
        <p:txBody>
          <a:bodyPr/>
          <a:lstStyle/>
          <a:p>
            <a:r>
              <a:rPr lang="en-US" spc="-10" dirty="0"/>
              <a:t>Example</a:t>
            </a:r>
            <a:r>
              <a:rPr lang="en-US" spc="-75" dirty="0"/>
              <a:t> </a:t>
            </a:r>
            <a:r>
              <a:rPr lang="en-US" dirty="0"/>
              <a:t>of</a:t>
            </a:r>
            <a:r>
              <a:rPr lang="en-US" spc="-15" dirty="0"/>
              <a:t> </a:t>
            </a:r>
            <a:r>
              <a:rPr lang="en-US" spc="-30" dirty="0"/>
              <a:t>Bayes</a:t>
            </a:r>
            <a:r>
              <a:rPr lang="en-US" spc="-55" dirty="0"/>
              <a:t> </a:t>
            </a:r>
            <a:r>
              <a:rPr lang="en-US" dirty="0"/>
              <a:t>Rule</a:t>
            </a:r>
          </a:p>
        </p:txBody>
      </p:sp>
    </p:spTree>
    <p:extLst>
      <p:ext uri="{BB962C8B-B14F-4D97-AF65-F5344CB8AC3E}">
        <p14:creationId xmlns:p14="http://schemas.microsoft.com/office/powerpoint/2010/main" val="1054783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4" y="1435105"/>
            <a:ext cx="8622756" cy="5004884"/>
          </a:xfrm>
        </p:spPr>
        <p:txBody>
          <a:bodyPr>
            <a:normAutofit fontScale="92500"/>
          </a:bodyPr>
          <a:lstStyle/>
          <a:p>
            <a:pPr marL="50165" marR="17780" indent="0" algn="just">
              <a:spcBef>
                <a:spcPts val="105"/>
              </a:spcBef>
              <a:buClr>
                <a:srgbClr val="0AD0D9"/>
              </a:buClr>
              <a:buSzPct val="94230"/>
              <a:buNone/>
              <a:tabLst>
                <a:tab pos="325120" algn="l"/>
              </a:tabLst>
            </a:pPr>
            <a:r>
              <a:rPr lang="en-US" spc="5" dirty="0">
                <a:latin typeface="Bahnschrift"/>
                <a:cs typeface="Times New Roman"/>
              </a:rPr>
              <a:t>The </a:t>
            </a:r>
            <a:r>
              <a:rPr lang="en-US" spc="-5" dirty="0">
                <a:latin typeface="Bahnschrift"/>
                <a:cs typeface="Times New Roman"/>
              </a:rPr>
              <a:t>sample space </a:t>
            </a:r>
            <a:r>
              <a:rPr lang="en-US" dirty="0">
                <a:latin typeface="Bahnschrift"/>
                <a:cs typeface="Times New Roman"/>
              </a:rPr>
              <a:t>is defined by two mutually-exclusive </a:t>
            </a:r>
            <a:r>
              <a:rPr lang="en-US" spc="5" dirty="0">
                <a:latin typeface="Bahnschrift"/>
                <a:cs typeface="Times New Roman"/>
              </a:rPr>
              <a:t> </a:t>
            </a:r>
            <a:r>
              <a:rPr lang="en-US" dirty="0">
                <a:latin typeface="Bahnschrift"/>
                <a:cs typeface="Times New Roman"/>
              </a:rPr>
              <a:t>events - it </a:t>
            </a:r>
            <a:r>
              <a:rPr lang="en-US" spc="-5" dirty="0">
                <a:latin typeface="Bahnschrift"/>
                <a:cs typeface="Times New Roman"/>
              </a:rPr>
              <a:t>rains </a:t>
            </a:r>
            <a:r>
              <a:rPr lang="en-US" dirty="0">
                <a:latin typeface="Bahnschrift"/>
                <a:cs typeface="Times New Roman"/>
              </a:rPr>
              <a:t>or it does </a:t>
            </a:r>
            <a:r>
              <a:rPr lang="en-US" spc="5" dirty="0">
                <a:latin typeface="Bahnschrift"/>
                <a:cs typeface="Times New Roman"/>
              </a:rPr>
              <a:t>not </a:t>
            </a:r>
            <a:r>
              <a:rPr lang="en-US" spc="-5" dirty="0">
                <a:latin typeface="Bahnschrift"/>
                <a:cs typeface="Times New Roman"/>
              </a:rPr>
              <a:t>rain. </a:t>
            </a:r>
            <a:r>
              <a:rPr lang="en-US" spc="-15" dirty="0">
                <a:latin typeface="Bahnschrift"/>
                <a:cs typeface="Times New Roman"/>
              </a:rPr>
              <a:t>Additionally, </a:t>
            </a:r>
            <a:r>
              <a:rPr lang="en-US" dirty="0">
                <a:latin typeface="Bahnschrift"/>
                <a:cs typeface="Times New Roman"/>
              </a:rPr>
              <a:t>a </a:t>
            </a:r>
            <a:r>
              <a:rPr lang="en-US" spc="-5" dirty="0">
                <a:latin typeface="Bahnschrift"/>
                <a:cs typeface="Times New Roman"/>
              </a:rPr>
              <a:t>third </a:t>
            </a:r>
            <a:r>
              <a:rPr lang="en-US" dirty="0">
                <a:latin typeface="Bahnschrift"/>
                <a:cs typeface="Times New Roman"/>
              </a:rPr>
              <a:t> event</a:t>
            </a:r>
            <a:r>
              <a:rPr lang="en-US" spc="-15" dirty="0">
                <a:latin typeface="Bahnschrift"/>
                <a:cs typeface="Times New Roman"/>
              </a:rPr>
              <a:t> </a:t>
            </a:r>
            <a:r>
              <a:rPr lang="en-US" dirty="0">
                <a:latin typeface="Bahnschrift"/>
                <a:cs typeface="Times New Roman"/>
              </a:rPr>
              <a:t>occurs</a:t>
            </a:r>
            <a:r>
              <a:rPr lang="en-US" spc="-15" dirty="0">
                <a:latin typeface="Bahnschrift"/>
                <a:cs typeface="Times New Roman"/>
              </a:rPr>
              <a:t> </a:t>
            </a:r>
            <a:r>
              <a:rPr lang="en-US" dirty="0">
                <a:latin typeface="Bahnschrift"/>
                <a:cs typeface="Times New Roman"/>
              </a:rPr>
              <a:t>when</a:t>
            </a:r>
            <a:r>
              <a:rPr lang="en-US" spc="-20" dirty="0">
                <a:latin typeface="Bahnschrift"/>
                <a:cs typeface="Times New Roman"/>
              </a:rPr>
              <a:t> </a:t>
            </a:r>
            <a:r>
              <a:rPr lang="en-US" dirty="0">
                <a:latin typeface="Bahnschrift"/>
                <a:cs typeface="Times New Roman"/>
              </a:rPr>
              <a:t>the</a:t>
            </a:r>
            <a:r>
              <a:rPr lang="en-US" spc="-20" dirty="0">
                <a:latin typeface="Bahnschrift"/>
                <a:cs typeface="Times New Roman"/>
              </a:rPr>
              <a:t> </a:t>
            </a:r>
            <a:r>
              <a:rPr lang="en-US" spc="-5" dirty="0">
                <a:latin typeface="Bahnschrift"/>
                <a:cs typeface="Times New Roman"/>
              </a:rPr>
              <a:t>weatherman</a:t>
            </a:r>
            <a:r>
              <a:rPr lang="en-US" spc="-10" dirty="0">
                <a:latin typeface="Bahnschrift"/>
                <a:cs typeface="Times New Roman"/>
              </a:rPr>
              <a:t> </a:t>
            </a:r>
            <a:r>
              <a:rPr lang="en-US" dirty="0">
                <a:latin typeface="Bahnschrift"/>
                <a:cs typeface="Times New Roman"/>
              </a:rPr>
              <a:t>predicts</a:t>
            </a:r>
            <a:r>
              <a:rPr lang="en-US" spc="-25" dirty="0">
                <a:latin typeface="Bahnschrift"/>
                <a:cs typeface="Times New Roman"/>
              </a:rPr>
              <a:t> </a:t>
            </a:r>
            <a:r>
              <a:rPr lang="en-US" spc="-5" dirty="0">
                <a:latin typeface="Bahnschrift"/>
                <a:cs typeface="Times New Roman"/>
              </a:rPr>
              <a:t>rain.</a:t>
            </a:r>
            <a:r>
              <a:rPr lang="en-US" dirty="0">
                <a:latin typeface="Bahnschrift"/>
                <a:cs typeface="Times New Roman"/>
              </a:rPr>
              <a:t> Notations </a:t>
            </a:r>
            <a:r>
              <a:rPr lang="en-US" spc="-635" dirty="0">
                <a:latin typeface="Bahnschrift"/>
                <a:cs typeface="Times New Roman"/>
              </a:rPr>
              <a:t> </a:t>
            </a:r>
            <a:r>
              <a:rPr lang="en-US" dirty="0">
                <a:latin typeface="Bahnschrift"/>
                <a:cs typeface="Times New Roman"/>
              </a:rPr>
              <a:t>for</a:t>
            </a:r>
            <a:r>
              <a:rPr lang="en-US" spc="-20" dirty="0">
                <a:latin typeface="Bahnschrift"/>
                <a:cs typeface="Times New Roman"/>
              </a:rPr>
              <a:t> </a:t>
            </a:r>
            <a:r>
              <a:rPr lang="en-US" dirty="0">
                <a:latin typeface="Bahnschrift"/>
                <a:cs typeface="Times New Roman"/>
              </a:rPr>
              <a:t>these</a:t>
            </a:r>
            <a:r>
              <a:rPr lang="en-US" spc="-10" dirty="0">
                <a:latin typeface="Bahnschrift"/>
                <a:cs typeface="Times New Roman"/>
              </a:rPr>
              <a:t> </a:t>
            </a:r>
            <a:r>
              <a:rPr lang="en-US" dirty="0">
                <a:latin typeface="Bahnschrift"/>
                <a:cs typeface="Times New Roman"/>
              </a:rPr>
              <a:t>events</a:t>
            </a:r>
            <a:r>
              <a:rPr lang="en-US" spc="-10" dirty="0">
                <a:latin typeface="Bahnschrift"/>
                <a:cs typeface="Times New Roman"/>
              </a:rPr>
              <a:t> </a:t>
            </a:r>
            <a:r>
              <a:rPr lang="en-US" dirty="0">
                <a:latin typeface="Bahnschrift"/>
                <a:cs typeface="Times New Roman"/>
              </a:rPr>
              <a:t>appear</a:t>
            </a:r>
            <a:r>
              <a:rPr lang="en-US" spc="-45" dirty="0">
                <a:latin typeface="Bahnschrift"/>
                <a:cs typeface="Times New Roman"/>
              </a:rPr>
              <a:t> </a:t>
            </a:r>
            <a:r>
              <a:rPr lang="en-US" spc="-25" dirty="0">
                <a:latin typeface="Bahnschrift"/>
                <a:cs typeface="Times New Roman"/>
              </a:rPr>
              <a:t>below.</a:t>
            </a:r>
            <a:endParaRPr lang="en-US" sz="4000" dirty="0">
              <a:latin typeface="Bahnschrift"/>
              <a:cs typeface="Times New Roman"/>
            </a:endParaRPr>
          </a:p>
          <a:p>
            <a:pPr marL="803275" indent="-355600" algn="just">
              <a:buSzPct val="94230"/>
              <a:buFont typeface="Bahnschrift" panose="020B0502040204020203" pitchFamily="34" charset="0"/>
              <a:buChar char="–"/>
              <a:tabLst>
                <a:tab pos="1168400" algn="l"/>
              </a:tabLst>
            </a:pPr>
            <a:r>
              <a:rPr lang="en-US" spc="-25" dirty="0">
                <a:latin typeface="Bahnschrift"/>
                <a:cs typeface="Constantia"/>
              </a:rPr>
              <a:t>Event</a:t>
            </a:r>
            <a:r>
              <a:rPr lang="en-US" spc="-125" dirty="0">
                <a:latin typeface="Bahnschrift"/>
                <a:cs typeface="Constantia"/>
              </a:rPr>
              <a:t> </a:t>
            </a:r>
            <a:r>
              <a:rPr lang="en-US" spc="-5" dirty="0">
                <a:latin typeface="Bahnschrift"/>
                <a:cs typeface="Constantia"/>
              </a:rPr>
              <a:t>A</a:t>
            </a:r>
            <a:r>
              <a:rPr lang="en-US" spc="-7" baseline="-21241" dirty="0">
                <a:latin typeface="Bahnschrift"/>
                <a:cs typeface="Constantia"/>
              </a:rPr>
              <a:t>1</a:t>
            </a:r>
            <a:r>
              <a:rPr lang="en-US" spc="-5" dirty="0">
                <a:latin typeface="Bahnschrift"/>
                <a:cs typeface="Constantia"/>
              </a:rPr>
              <a:t>.</a:t>
            </a:r>
            <a:r>
              <a:rPr lang="en-US" spc="-20" dirty="0">
                <a:latin typeface="Bahnschrift"/>
                <a:cs typeface="Constantia"/>
              </a:rPr>
              <a:t> </a:t>
            </a:r>
            <a:r>
              <a:rPr lang="en-US" spc="-30" dirty="0">
                <a:latin typeface="Bahnschrift"/>
                <a:cs typeface="Constantia"/>
              </a:rPr>
              <a:t>It</a:t>
            </a:r>
            <a:r>
              <a:rPr lang="en-US" spc="-120" dirty="0">
                <a:latin typeface="Bahnschrift"/>
                <a:cs typeface="Constantia"/>
              </a:rPr>
              <a:t> </a:t>
            </a:r>
            <a:r>
              <a:rPr lang="en-US" spc="-15" dirty="0">
                <a:latin typeface="Bahnschrift"/>
                <a:cs typeface="Constantia"/>
              </a:rPr>
              <a:t>rains</a:t>
            </a:r>
            <a:r>
              <a:rPr lang="en-US" spc="-120" dirty="0">
                <a:latin typeface="Bahnschrift"/>
                <a:cs typeface="Constantia"/>
              </a:rPr>
              <a:t> </a:t>
            </a:r>
            <a:r>
              <a:rPr lang="en-US" dirty="0">
                <a:latin typeface="Bahnschrift"/>
                <a:cs typeface="Constantia"/>
              </a:rPr>
              <a:t>on</a:t>
            </a:r>
            <a:r>
              <a:rPr lang="en-US" spc="-55" dirty="0">
                <a:latin typeface="Bahnschrift"/>
                <a:cs typeface="Constantia"/>
              </a:rPr>
              <a:t> </a:t>
            </a:r>
            <a:r>
              <a:rPr lang="en-US" spc="-5" dirty="0">
                <a:latin typeface="Bahnschrift"/>
                <a:cs typeface="Constantia"/>
              </a:rPr>
              <a:t>Marie's</a:t>
            </a:r>
            <a:r>
              <a:rPr lang="en-US" spc="-114" dirty="0">
                <a:latin typeface="Bahnschrift"/>
                <a:cs typeface="Constantia"/>
              </a:rPr>
              <a:t> </a:t>
            </a:r>
            <a:r>
              <a:rPr lang="en-US" spc="-15" dirty="0">
                <a:latin typeface="Bahnschrift"/>
                <a:cs typeface="Constantia"/>
              </a:rPr>
              <a:t>wedding.</a:t>
            </a:r>
            <a:endParaRPr lang="en-US" dirty="0">
              <a:latin typeface="Bahnschrift"/>
              <a:cs typeface="Constantia"/>
            </a:endParaRPr>
          </a:p>
          <a:p>
            <a:pPr marL="803275" indent="-355600" algn="just">
              <a:spcBef>
                <a:spcPts val="625"/>
              </a:spcBef>
              <a:buSzPct val="94230"/>
              <a:buFont typeface="Bahnschrift" panose="020B0502040204020203" pitchFamily="34" charset="0"/>
              <a:buChar char="–"/>
              <a:tabLst>
                <a:tab pos="1168400" algn="l"/>
              </a:tabLst>
            </a:pPr>
            <a:r>
              <a:rPr lang="en-US" spc="-60" dirty="0">
                <a:latin typeface="Bahnschrift"/>
                <a:cs typeface="Constantia"/>
              </a:rPr>
              <a:t>E</a:t>
            </a:r>
            <a:r>
              <a:rPr lang="en-US" spc="-55" dirty="0">
                <a:latin typeface="Bahnschrift"/>
                <a:cs typeface="Constantia"/>
              </a:rPr>
              <a:t>v</a:t>
            </a:r>
            <a:r>
              <a:rPr lang="en-US" dirty="0">
                <a:latin typeface="Bahnschrift"/>
                <a:cs typeface="Constantia"/>
              </a:rPr>
              <a:t>ent</a:t>
            </a:r>
            <a:r>
              <a:rPr lang="en-US" spc="-114" dirty="0">
                <a:latin typeface="Bahnschrift"/>
                <a:cs typeface="Constantia"/>
              </a:rPr>
              <a:t> </a:t>
            </a:r>
            <a:r>
              <a:rPr lang="en-US" spc="-20" dirty="0">
                <a:latin typeface="Bahnschrift"/>
                <a:cs typeface="Constantia"/>
              </a:rPr>
              <a:t>A</a:t>
            </a:r>
            <a:r>
              <a:rPr lang="en-US" spc="15" baseline="-21241" dirty="0">
                <a:latin typeface="Bahnschrift"/>
                <a:cs typeface="Constantia"/>
              </a:rPr>
              <a:t>2</a:t>
            </a:r>
            <a:r>
              <a:rPr lang="en-US" dirty="0">
                <a:latin typeface="Bahnschrift"/>
                <a:cs typeface="Constantia"/>
              </a:rPr>
              <a:t>.</a:t>
            </a:r>
            <a:r>
              <a:rPr lang="en-US" spc="-15" dirty="0">
                <a:latin typeface="Bahnschrift"/>
                <a:cs typeface="Constantia"/>
              </a:rPr>
              <a:t> </a:t>
            </a:r>
            <a:r>
              <a:rPr lang="en-US" spc="-60" dirty="0">
                <a:latin typeface="Bahnschrift"/>
                <a:cs typeface="Constantia"/>
              </a:rPr>
              <a:t>I</a:t>
            </a:r>
            <a:r>
              <a:rPr lang="en-US" dirty="0">
                <a:latin typeface="Bahnschrift"/>
                <a:cs typeface="Constantia"/>
              </a:rPr>
              <a:t>t</a:t>
            </a:r>
            <a:r>
              <a:rPr lang="en-US" spc="-135" dirty="0">
                <a:latin typeface="Bahnschrift"/>
                <a:cs typeface="Constantia"/>
              </a:rPr>
              <a:t> </a:t>
            </a:r>
            <a:r>
              <a:rPr lang="en-US" spc="-5" dirty="0">
                <a:latin typeface="Bahnschrift"/>
                <a:cs typeface="Constantia"/>
              </a:rPr>
              <a:t>doe</a:t>
            </a:r>
            <a:r>
              <a:rPr lang="en-US" dirty="0">
                <a:latin typeface="Bahnschrift"/>
                <a:cs typeface="Constantia"/>
              </a:rPr>
              <a:t>s</a:t>
            </a:r>
            <a:r>
              <a:rPr lang="en-US" spc="-75" dirty="0">
                <a:latin typeface="Bahnschrift"/>
                <a:cs typeface="Constantia"/>
              </a:rPr>
              <a:t> </a:t>
            </a:r>
            <a:r>
              <a:rPr lang="en-US" spc="-5" dirty="0">
                <a:latin typeface="Bahnschrift"/>
                <a:cs typeface="Constantia"/>
              </a:rPr>
              <a:t>n</a:t>
            </a:r>
            <a:r>
              <a:rPr lang="en-US" spc="-10" dirty="0">
                <a:latin typeface="Bahnschrift"/>
                <a:cs typeface="Constantia"/>
              </a:rPr>
              <a:t>o</a:t>
            </a:r>
            <a:r>
              <a:rPr lang="en-US" dirty="0">
                <a:latin typeface="Bahnschrift"/>
                <a:cs typeface="Constantia"/>
              </a:rPr>
              <a:t>t</a:t>
            </a:r>
            <a:r>
              <a:rPr lang="en-US" spc="-120" dirty="0">
                <a:latin typeface="Bahnschrift"/>
                <a:cs typeface="Constantia"/>
              </a:rPr>
              <a:t> </a:t>
            </a:r>
            <a:r>
              <a:rPr lang="en-US" spc="-55" dirty="0">
                <a:latin typeface="Bahnschrift"/>
                <a:cs typeface="Constantia"/>
              </a:rPr>
              <a:t>r</a:t>
            </a:r>
            <a:r>
              <a:rPr lang="en-US" dirty="0">
                <a:latin typeface="Bahnschrift"/>
                <a:cs typeface="Constantia"/>
              </a:rPr>
              <a:t>ain</a:t>
            </a:r>
            <a:r>
              <a:rPr lang="en-US" spc="-105" dirty="0">
                <a:latin typeface="Bahnschrift"/>
                <a:cs typeface="Constantia"/>
              </a:rPr>
              <a:t> </a:t>
            </a:r>
            <a:r>
              <a:rPr lang="en-US" dirty="0">
                <a:latin typeface="Bahnschrift"/>
                <a:cs typeface="Constantia"/>
              </a:rPr>
              <a:t>on</a:t>
            </a:r>
            <a:r>
              <a:rPr lang="en-US" spc="-45" dirty="0">
                <a:latin typeface="Bahnschrift"/>
                <a:cs typeface="Constantia"/>
              </a:rPr>
              <a:t> </a:t>
            </a:r>
            <a:r>
              <a:rPr lang="en-US" spc="-35" dirty="0">
                <a:latin typeface="Bahnschrift"/>
                <a:cs typeface="Constantia"/>
              </a:rPr>
              <a:t>M</a:t>
            </a:r>
            <a:r>
              <a:rPr lang="en-US" dirty="0">
                <a:latin typeface="Bahnschrift"/>
                <a:cs typeface="Constantia"/>
              </a:rPr>
              <a:t>ar</a:t>
            </a:r>
            <a:r>
              <a:rPr lang="en-US" spc="-10" dirty="0">
                <a:latin typeface="Bahnschrift"/>
                <a:cs typeface="Constantia"/>
              </a:rPr>
              <a:t>i</a:t>
            </a:r>
            <a:r>
              <a:rPr lang="en-US" dirty="0">
                <a:latin typeface="Bahnschrift"/>
                <a:cs typeface="Constantia"/>
              </a:rPr>
              <a:t>e's</a:t>
            </a:r>
            <a:r>
              <a:rPr lang="en-US" spc="-110" dirty="0">
                <a:latin typeface="Bahnschrift"/>
                <a:cs typeface="Constantia"/>
              </a:rPr>
              <a:t> </a:t>
            </a:r>
            <a:r>
              <a:rPr lang="en-US" spc="-60" dirty="0">
                <a:latin typeface="Bahnschrift"/>
                <a:cs typeface="Constantia"/>
              </a:rPr>
              <a:t>w</a:t>
            </a:r>
            <a:r>
              <a:rPr lang="en-US" dirty="0">
                <a:latin typeface="Bahnschrift"/>
                <a:cs typeface="Constantia"/>
              </a:rPr>
              <a:t>eddi</a:t>
            </a:r>
            <a:r>
              <a:rPr lang="en-US" spc="-10" dirty="0">
                <a:latin typeface="Bahnschrift"/>
                <a:cs typeface="Constantia"/>
              </a:rPr>
              <a:t>n</a:t>
            </a:r>
            <a:r>
              <a:rPr lang="en-US" spc="-65" dirty="0">
                <a:latin typeface="Bahnschrift"/>
                <a:cs typeface="Constantia"/>
              </a:rPr>
              <a:t>g</a:t>
            </a:r>
            <a:r>
              <a:rPr lang="en-US" dirty="0">
                <a:latin typeface="Bahnschrift"/>
                <a:cs typeface="Constantia"/>
              </a:rPr>
              <a:t>.</a:t>
            </a:r>
          </a:p>
          <a:p>
            <a:pPr marL="803275" indent="-355600" algn="just">
              <a:spcBef>
                <a:spcPts val="625"/>
              </a:spcBef>
              <a:buSzPct val="94230"/>
              <a:buFont typeface="Bahnschrift" panose="020B0502040204020203" pitchFamily="34" charset="0"/>
              <a:buChar char="–"/>
              <a:tabLst>
                <a:tab pos="1168400" algn="l"/>
              </a:tabLst>
            </a:pPr>
            <a:r>
              <a:rPr lang="en-US" spc="-25" dirty="0">
                <a:latin typeface="Bahnschrift"/>
                <a:cs typeface="Constantia"/>
              </a:rPr>
              <a:t>Event</a:t>
            </a:r>
            <a:r>
              <a:rPr lang="en-US" spc="-90" dirty="0">
                <a:latin typeface="Bahnschrift"/>
                <a:cs typeface="Constantia"/>
              </a:rPr>
              <a:t> </a:t>
            </a:r>
            <a:r>
              <a:rPr lang="en-US" spc="-30" dirty="0">
                <a:latin typeface="Bahnschrift"/>
                <a:cs typeface="Constantia"/>
              </a:rPr>
              <a:t>B.</a:t>
            </a:r>
            <a:r>
              <a:rPr lang="en-US" spc="-70" dirty="0">
                <a:latin typeface="Bahnschrift"/>
                <a:cs typeface="Constantia"/>
              </a:rPr>
              <a:t> </a:t>
            </a:r>
            <a:r>
              <a:rPr lang="en-US" dirty="0">
                <a:latin typeface="Bahnschrift"/>
                <a:cs typeface="Constantia"/>
              </a:rPr>
              <a:t>The</a:t>
            </a:r>
            <a:r>
              <a:rPr lang="en-US" spc="-114" dirty="0">
                <a:latin typeface="Bahnschrift"/>
                <a:cs typeface="Constantia"/>
              </a:rPr>
              <a:t> </a:t>
            </a:r>
            <a:r>
              <a:rPr lang="en-US" spc="-5" dirty="0">
                <a:latin typeface="Bahnschrift"/>
                <a:cs typeface="Constantia"/>
              </a:rPr>
              <a:t>weatherman</a:t>
            </a:r>
            <a:r>
              <a:rPr lang="en-US" spc="-100" dirty="0">
                <a:latin typeface="Bahnschrift"/>
                <a:cs typeface="Constantia"/>
              </a:rPr>
              <a:t> </a:t>
            </a:r>
            <a:r>
              <a:rPr lang="en-US" spc="-5" dirty="0">
                <a:latin typeface="Bahnschrift"/>
                <a:cs typeface="Constantia"/>
              </a:rPr>
              <a:t>predicts</a:t>
            </a:r>
            <a:r>
              <a:rPr lang="en-US" spc="-95" dirty="0">
                <a:latin typeface="Bahnschrift"/>
                <a:cs typeface="Constantia"/>
              </a:rPr>
              <a:t> </a:t>
            </a:r>
            <a:r>
              <a:rPr lang="en-US" spc="-10" dirty="0">
                <a:latin typeface="Bahnschrift"/>
                <a:cs typeface="Constantia"/>
              </a:rPr>
              <a:t>rain.</a:t>
            </a:r>
            <a:endParaRPr lang="en-US" dirty="0">
              <a:latin typeface="Bahnschrift"/>
              <a:cs typeface="Constantia"/>
            </a:endParaRPr>
          </a:p>
        </p:txBody>
      </p:sp>
      <p:sp>
        <p:nvSpPr>
          <p:cNvPr id="3" name="Title 2"/>
          <p:cNvSpPr>
            <a:spLocks noGrp="1"/>
          </p:cNvSpPr>
          <p:nvPr>
            <p:ph type="title"/>
          </p:nvPr>
        </p:nvSpPr>
        <p:spPr>
          <a:xfrm>
            <a:off x="338364" y="0"/>
            <a:ext cx="8764996" cy="1325563"/>
          </a:xfrm>
        </p:spPr>
        <p:txBody>
          <a:bodyPr/>
          <a:lstStyle/>
          <a:p>
            <a:r>
              <a:rPr lang="en-US" spc="-5" dirty="0"/>
              <a:t>Solution</a:t>
            </a:r>
            <a:endParaRPr lang="en-US" dirty="0"/>
          </a:p>
        </p:txBody>
      </p:sp>
    </p:spTree>
    <p:extLst>
      <p:ext uri="{BB962C8B-B14F-4D97-AF65-F5344CB8AC3E}">
        <p14:creationId xmlns:p14="http://schemas.microsoft.com/office/powerpoint/2010/main" val="3300280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52881"/>
            <a:ext cx="8561798" cy="2997200"/>
          </a:xfrm>
        </p:spPr>
        <p:txBody>
          <a:bodyPr>
            <a:normAutofit/>
          </a:bodyPr>
          <a:lstStyle/>
          <a:p>
            <a:pPr marL="0" indent="0" algn="just">
              <a:buNone/>
            </a:pPr>
            <a:r>
              <a:rPr lang="en-US" spc="-120" dirty="0">
                <a:solidFill>
                  <a:srgbClr val="000000"/>
                </a:solidFill>
                <a:latin typeface="Bahnschrift"/>
                <a:cs typeface="Times New Roman"/>
              </a:rPr>
              <a:t>We </a:t>
            </a:r>
            <a:r>
              <a:rPr lang="en-US" spc="-5" dirty="0">
                <a:solidFill>
                  <a:srgbClr val="000000"/>
                </a:solidFill>
                <a:latin typeface="Bahnschrift"/>
                <a:cs typeface="Times New Roman"/>
              </a:rPr>
              <a:t>want to know P( </a:t>
            </a:r>
            <a:r>
              <a:rPr lang="en-US" spc="5" dirty="0">
                <a:solidFill>
                  <a:srgbClr val="000000"/>
                </a:solidFill>
                <a:latin typeface="Bahnschrift"/>
                <a:cs typeface="Times New Roman"/>
              </a:rPr>
              <a:t>A</a:t>
            </a:r>
            <a:r>
              <a:rPr lang="en-US" spc="7" baseline="-21021" dirty="0">
                <a:solidFill>
                  <a:srgbClr val="000000"/>
                </a:solidFill>
                <a:latin typeface="Bahnschrift"/>
                <a:cs typeface="Times New Roman"/>
              </a:rPr>
              <a:t>1</a:t>
            </a:r>
            <a:r>
              <a:rPr lang="en-US" spc="15" baseline="-21021" dirty="0">
                <a:solidFill>
                  <a:srgbClr val="000000"/>
                </a:solidFill>
                <a:latin typeface="Bahnschrift"/>
                <a:cs typeface="Times New Roman"/>
              </a:rPr>
              <a:t> </a:t>
            </a:r>
            <a:r>
              <a:rPr lang="en-US" spc="-5" dirty="0">
                <a:solidFill>
                  <a:srgbClr val="000000"/>
                </a:solidFill>
                <a:latin typeface="Bahnschrift"/>
                <a:cs typeface="Times New Roman"/>
              </a:rPr>
              <a:t>| B ), </a:t>
            </a:r>
            <a:r>
              <a:rPr lang="en-US" dirty="0">
                <a:solidFill>
                  <a:srgbClr val="000000"/>
                </a:solidFill>
                <a:latin typeface="Bahnschrift"/>
                <a:cs typeface="Times New Roman"/>
              </a:rPr>
              <a:t>the </a:t>
            </a:r>
            <a:r>
              <a:rPr lang="en-US" spc="-5" dirty="0">
                <a:solidFill>
                  <a:srgbClr val="000000"/>
                </a:solidFill>
                <a:latin typeface="Bahnschrift"/>
                <a:cs typeface="Times New Roman"/>
              </a:rPr>
              <a:t>probability it will rain </a:t>
            </a:r>
            <a:r>
              <a:rPr lang="en-US" spc="-685" dirty="0">
                <a:solidFill>
                  <a:srgbClr val="000000"/>
                </a:solidFill>
                <a:latin typeface="Bahnschrift"/>
                <a:cs typeface="Times New Roman"/>
              </a:rPr>
              <a:t> </a:t>
            </a:r>
            <a:r>
              <a:rPr lang="en-US" spc="-5" dirty="0">
                <a:solidFill>
                  <a:srgbClr val="000000"/>
                </a:solidFill>
                <a:latin typeface="Bahnschrift"/>
                <a:cs typeface="Times New Roman"/>
              </a:rPr>
              <a:t>on</a:t>
            </a:r>
            <a:r>
              <a:rPr lang="en-US" spc="10" dirty="0">
                <a:solidFill>
                  <a:srgbClr val="000000"/>
                </a:solidFill>
                <a:latin typeface="Bahnschrift"/>
                <a:cs typeface="Times New Roman"/>
              </a:rPr>
              <a:t> </a:t>
            </a:r>
            <a:r>
              <a:rPr lang="en-US" spc="-5" dirty="0">
                <a:solidFill>
                  <a:srgbClr val="000000"/>
                </a:solidFill>
                <a:latin typeface="Bahnschrift"/>
                <a:cs typeface="Times New Roman"/>
              </a:rPr>
              <a:t>the</a:t>
            </a:r>
            <a:r>
              <a:rPr lang="en-US" spc="-10" dirty="0">
                <a:solidFill>
                  <a:srgbClr val="000000"/>
                </a:solidFill>
                <a:latin typeface="Bahnschrift"/>
                <a:cs typeface="Times New Roman"/>
              </a:rPr>
              <a:t> </a:t>
            </a:r>
            <a:r>
              <a:rPr lang="en-US" spc="-5" dirty="0">
                <a:solidFill>
                  <a:srgbClr val="000000"/>
                </a:solidFill>
                <a:latin typeface="Bahnschrift"/>
                <a:cs typeface="Times New Roman"/>
              </a:rPr>
              <a:t>day</a:t>
            </a:r>
            <a:r>
              <a:rPr lang="en-US" spc="5" dirty="0">
                <a:solidFill>
                  <a:srgbClr val="000000"/>
                </a:solidFill>
                <a:latin typeface="Bahnschrift"/>
                <a:cs typeface="Times New Roman"/>
              </a:rPr>
              <a:t> </a:t>
            </a:r>
            <a:r>
              <a:rPr lang="en-US" spc="-5" dirty="0">
                <a:solidFill>
                  <a:srgbClr val="000000"/>
                </a:solidFill>
                <a:latin typeface="Bahnschrift"/>
                <a:cs typeface="Times New Roman"/>
              </a:rPr>
              <a:t>of</a:t>
            </a:r>
            <a:r>
              <a:rPr lang="en-US" spc="15" dirty="0">
                <a:solidFill>
                  <a:srgbClr val="000000"/>
                </a:solidFill>
                <a:latin typeface="Bahnschrift"/>
                <a:cs typeface="Times New Roman"/>
              </a:rPr>
              <a:t> </a:t>
            </a:r>
            <a:r>
              <a:rPr lang="en-US" spc="-10" dirty="0">
                <a:solidFill>
                  <a:srgbClr val="000000"/>
                </a:solidFill>
                <a:latin typeface="Bahnschrift"/>
                <a:cs typeface="Times New Roman"/>
              </a:rPr>
              <a:t>Marie's</a:t>
            </a:r>
            <a:r>
              <a:rPr lang="en-US" spc="15" dirty="0">
                <a:solidFill>
                  <a:srgbClr val="000000"/>
                </a:solidFill>
                <a:latin typeface="Bahnschrift"/>
                <a:cs typeface="Times New Roman"/>
              </a:rPr>
              <a:t> </a:t>
            </a:r>
            <a:r>
              <a:rPr lang="en-US" spc="-5" dirty="0">
                <a:solidFill>
                  <a:srgbClr val="000000"/>
                </a:solidFill>
                <a:latin typeface="Bahnschrift"/>
                <a:cs typeface="Times New Roman"/>
              </a:rPr>
              <a:t>wedding,</a:t>
            </a:r>
            <a:r>
              <a:rPr lang="en-US" dirty="0">
                <a:solidFill>
                  <a:srgbClr val="000000"/>
                </a:solidFill>
                <a:latin typeface="Bahnschrift"/>
                <a:cs typeface="Times New Roman"/>
              </a:rPr>
              <a:t> </a:t>
            </a:r>
            <a:r>
              <a:rPr lang="en-US" spc="-5" dirty="0">
                <a:solidFill>
                  <a:srgbClr val="000000"/>
                </a:solidFill>
                <a:latin typeface="Bahnschrift"/>
                <a:cs typeface="Times New Roman"/>
              </a:rPr>
              <a:t>given a forecast</a:t>
            </a:r>
            <a:r>
              <a:rPr lang="en-US" spc="10" dirty="0">
                <a:solidFill>
                  <a:srgbClr val="000000"/>
                </a:solidFill>
                <a:latin typeface="Bahnschrift"/>
                <a:cs typeface="Times New Roman"/>
              </a:rPr>
              <a:t> </a:t>
            </a:r>
            <a:r>
              <a:rPr lang="en-US" spc="-5" dirty="0">
                <a:solidFill>
                  <a:srgbClr val="000000"/>
                </a:solidFill>
                <a:latin typeface="Bahnschrift"/>
                <a:cs typeface="Times New Roman"/>
              </a:rPr>
              <a:t>for</a:t>
            </a:r>
            <a:r>
              <a:rPr lang="en-US" spc="20" dirty="0">
                <a:solidFill>
                  <a:srgbClr val="000000"/>
                </a:solidFill>
                <a:latin typeface="Bahnschrift"/>
                <a:cs typeface="Times New Roman"/>
              </a:rPr>
              <a:t> </a:t>
            </a:r>
            <a:r>
              <a:rPr lang="en-US" spc="-5" dirty="0">
                <a:solidFill>
                  <a:srgbClr val="000000"/>
                </a:solidFill>
                <a:latin typeface="Bahnschrift"/>
                <a:cs typeface="Times New Roman"/>
              </a:rPr>
              <a:t>rain </a:t>
            </a:r>
            <a:r>
              <a:rPr lang="en-US" spc="-685" dirty="0">
                <a:solidFill>
                  <a:srgbClr val="000000"/>
                </a:solidFill>
                <a:latin typeface="Bahnschrift"/>
                <a:cs typeface="Times New Roman"/>
              </a:rPr>
              <a:t> </a:t>
            </a:r>
            <a:r>
              <a:rPr lang="en-US" spc="-5" dirty="0">
                <a:solidFill>
                  <a:srgbClr val="000000"/>
                </a:solidFill>
                <a:latin typeface="Bahnschrift"/>
                <a:cs typeface="Times New Roman"/>
              </a:rPr>
              <a:t>by the weatherman. The answer can be determined </a:t>
            </a:r>
            <a:r>
              <a:rPr lang="en-US" dirty="0">
                <a:solidFill>
                  <a:srgbClr val="000000"/>
                </a:solidFill>
                <a:latin typeface="Bahnschrift"/>
                <a:cs typeface="Times New Roman"/>
              </a:rPr>
              <a:t> </a:t>
            </a:r>
            <a:r>
              <a:rPr lang="en-US" spc="-5" dirty="0">
                <a:solidFill>
                  <a:srgbClr val="000000"/>
                </a:solidFill>
                <a:latin typeface="Bahnschrift"/>
                <a:cs typeface="Times New Roman"/>
              </a:rPr>
              <a:t>from</a:t>
            </a:r>
            <a:r>
              <a:rPr lang="en-US" spc="-10" dirty="0">
                <a:solidFill>
                  <a:srgbClr val="000000"/>
                </a:solidFill>
                <a:latin typeface="Bahnschrift"/>
                <a:cs typeface="Times New Roman"/>
              </a:rPr>
              <a:t> </a:t>
            </a:r>
            <a:r>
              <a:rPr lang="en-US" spc="-5" dirty="0">
                <a:solidFill>
                  <a:srgbClr val="000000"/>
                </a:solidFill>
                <a:latin typeface="Bahnschrift"/>
                <a:cs typeface="Times New Roman"/>
              </a:rPr>
              <a:t>Bayes' theorem, as</a:t>
            </a:r>
            <a:r>
              <a:rPr lang="en-US" spc="10" dirty="0">
                <a:solidFill>
                  <a:srgbClr val="000000"/>
                </a:solidFill>
                <a:latin typeface="Bahnschrift"/>
                <a:cs typeface="Times New Roman"/>
              </a:rPr>
              <a:t> </a:t>
            </a:r>
            <a:r>
              <a:rPr lang="en-US" spc="-5" dirty="0">
                <a:solidFill>
                  <a:srgbClr val="000000"/>
                </a:solidFill>
                <a:latin typeface="Bahnschrift"/>
                <a:cs typeface="Times New Roman"/>
              </a:rPr>
              <a:t>shown</a:t>
            </a:r>
            <a:r>
              <a:rPr lang="en-US" spc="-10" dirty="0">
                <a:solidFill>
                  <a:srgbClr val="000000"/>
                </a:solidFill>
                <a:latin typeface="Bahnschrift"/>
                <a:cs typeface="Times New Roman"/>
              </a:rPr>
              <a:t> </a:t>
            </a:r>
            <a:r>
              <a:rPr lang="en-US" spc="-35" dirty="0">
                <a:solidFill>
                  <a:srgbClr val="000000"/>
                </a:solidFill>
                <a:latin typeface="Bahnschrift"/>
                <a:cs typeface="Times New Roman"/>
              </a:rPr>
              <a:t>below.</a:t>
            </a:r>
            <a:endParaRPr lang="en-US" dirty="0">
              <a:latin typeface="Bahnschrift"/>
            </a:endParaRPr>
          </a:p>
        </p:txBody>
      </p:sp>
      <p:sp>
        <p:nvSpPr>
          <p:cNvPr id="3" name="Title 2"/>
          <p:cNvSpPr>
            <a:spLocks noGrp="1"/>
          </p:cNvSpPr>
          <p:nvPr>
            <p:ph type="title"/>
          </p:nvPr>
        </p:nvSpPr>
        <p:spPr/>
        <p:txBody>
          <a:bodyPr/>
          <a:lstStyle/>
          <a:p>
            <a:r>
              <a:rPr lang="en-US" dirty="0"/>
              <a:t>Solution</a:t>
            </a:r>
          </a:p>
        </p:txBody>
      </p:sp>
    </p:spTree>
    <p:extLst>
      <p:ext uri="{BB962C8B-B14F-4D97-AF65-F5344CB8AC3E}">
        <p14:creationId xmlns:p14="http://schemas.microsoft.com/office/powerpoint/2010/main" val="3283097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0" y="1435105"/>
            <a:ext cx="8622759" cy="5004884"/>
          </a:xfrm>
        </p:spPr>
        <p:txBody>
          <a:bodyPr>
            <a:normAutofit fontScale="85000" lnSpcReduction="10000"/>
          </a:bodyPr>
          <a:lstStyle/>
          <a:p>
            <a:pPr marL="63500" indent="0" algn="just">
              <a:spcBef>
                <a:spcPts val="105"/>
              </a:spcBef>
              <a:buClr>
                <a:srgbClr val="0AD0D9"/>
              </a:buClr>
              <a:buSzPct val="94230"/>
              <a:buNone/>
              <a:tabLst>
                <a:tab pos="337820" algn="l"/>
              </a:tabLst>
            </a:pPr>
            <a:r>
              <a:rPr lang="en-US" dirty="0">
                <a:latin typeface="Bahnschrift"/>
                <a:cs typeface="Times New Roman"/>
              </a:rPr>
              <a:t>In</a:t>
            </a:r>
            <a:r>
              <a:rPr lang="en-US" spc="-20" dirty="0">
                <a:latin typeface="Bahnschrift"/>
                <a:cs typeface="Times New Roman"/>
              </a:rPr>
              <a:t> </a:t>
            </a:r>
            <a:r>
              <a:rPr lang="en-US" spc="-5" dirty="0">
                <a:latin typeface="Bahnschrift"/>
                <a:cs typeface="Times New Roman"/>
              </a:rPr>
              <a:t>terms</a:t>
            </a:r>
            <a:r>
              <a:rPr lang="en-US" spc="5" dirty="0">
                <a:latin typeface="Bahnschrift"/>
                <a:cs typeface="Times New Roman"/>
              </a:rPr>
              <a:t> </a:t>
            </a:r>
            <a:r>
              <a:rPr lang="en-US" dirty="0">
                <a:latin typeface="Bahnschrift"/>
                <a:cs typeface="Times New Roman"/>
              </a:rPr>
              <a:t>of</a:t>
            </a:r>
            <a:r>
              <a:rPr lang="en-US" spc="-20" dirty="0">
                <a:latin typeface="Bahnschrift"/>
                <a:cs typeface="Times New Roman"/>
              </a:rPr>
              <a:t> </a:t>
            </a:r>
            <a:r>
              <a:rPr lang="en-US" dirty="0">
                <a:latin typeface="Bahnschrift"/>
                <a:cs typeface="Times New Roman"/>
              </a:rPr>
              <a:t>probabilities,</a:t>
            </a:r>
            <a:r>
              <a:rPr lang="en-US" spc="-10" dirty="0">
                <a:latin typeface="Bahnschrift"/>
                <a:cs typeface="Times New Roman"/>
              </a:rPr>
              <a:t> </a:t>
            </a:r>
            <a:r>
              <a:rPr lang="en-US" dirty="0">
                <a:latin typeface="Bahnschrift"/>
                <a:cs typeface="Times New Roman"/>
              </a:rPr>
              <a:t>we</a:t>
            </a:r>
            <a:r>
              <a:rPr lang="en-US" spc="-25" dirty="0">
                <a:latin typeface="Bahnschrift"/>
                <a:cs typeface="Times New Roman"/>
              </a:rPr>
              <a:t> </a:t>
            </a:r>
            <a:r>
              <a:rPr lang="en-US" dirty="0">
                <a:latin typeface="Bahnschrift"/>
                <a:cs typeface="Times New Roman"/>
              </a:rPr>
              <a:t>know</a:t>
            </a:r>
            <a:r>
              <a:rPr lang="en-US" spc="-25" dirty="0">
                <a:latin typeface="Bahnschrift"/>
                <a:cs typeface="Times New Roman"/>
              </a:rPr>
              <a:t> </a:t>
            </a:r>
            <a:r>
              <a:rPr lang="en-US" dirty="0">
                <a:latin typeface="Bahnschrift"/>
                <a:cs typeface="Times New Roman"/>
              </a:rPr>
              <a:t>the</a:t>
            </a:r>
            <a:r>
              <a:rPr lang="en-US" spc="-25" dirty="0">
                <a:latin typeface="Bahnschrift"/>
                <a:cs typeface="Times New Roman"/>
              </a:rPr>
              <a:t> </a:t>
            </a:r>
            <a:r>
              <a:rPr lang="en-US" dirty="0">
                <a:latin typeface="Bahnschrift"/>
                <a:cs typeface="Times New Roman"/>
              </a:rPr>
              <a:t>following:</a:t>
            </a:r>
            <a:endParaRPr lang="en-US" sz="3600" dirty="0">
              <a:latin typeface="Bahnschrift"/>
              <a:cs typeface="Times New Roman"/>
            </a:endParaRPr>
          </a:p>
          <a:p>
            <a:pPr marL="519113" indent="-255588" algn="just">
              <a:buSzPct val="94230"/>
              <a:tabLst>
                <a:tab pos="420370" algn="l"/>
              </a:tabLst>
            </a:pPr>
            <a:r>
              <a:rPr lang="en-US" dirty="0">
                <a:latin typeface="Bahnschrift"/>
                <a:cs typeface="Times New Roman"/>
              </a:rPr>
              <a:t>P(</a:t>
            </a:r>
            <a:r>
              <a:rPr lang="en-US" spc="-145" dirty="0">
                <a:latin typeface="Bahnschrift"/>
                <a:cs typeface="Times New Roman"/>
              </a:rPr>
              <a:t> </a:t>
            </a:r>
            <a:r>
              <a:rPr lang="en-US" spc="10" dirty="0">
                <a:latin typeface="Bahnschrift"/>
                <a:cs typeface="Times New Roman"/>
              </a:rPr>
              <a:t>A</a:t>
            </a:r>
            <a:r>
              <a:rPr lang="en-US" spc="15" baseline="-21241" dirty="0">
                <a:latin typeface="Bahnschrift"/>
                <a:cs typeface="Times New Roman"/>
              </a:rPr>
              <a:t>1</a:t>
            </a:r>
            <a:r>
              <a:rPr lang="en-US" spc="315" baseline="-21241" dirty="0">
                <a:latin typeface="Bahnschrift"/>
                <a:cs typeface="Times New Roman"/>
              </a:rPr>
              <a:t> </a:t>
            </a:r>
            <a:r>
              <a:rPr lang="en-US" dirty="0">
                <a:latin typeface="Bahnschrift"/>
                <a:cs typeface="Times New Roman"/>
              </a:rPr>
              <a:t>) =</a:t>
            </a:r>
            <a:r>
              <a:rPr lang="en-US" spc="-10" dirty="0">
                <a:latin typeface="Bahnschrift"/>
                <a:cs typeface="Times New Roman"/>
              </a:rPr>
              <a:t> </a:t>
            </a:r>
            <a:r>
              <a:rPr lang="en-US" dirty="0">
                <a:latin typeface="Bahnschrift"/>
                <a:cs typeface="Times New Roman"/>
              </a:rPr>
              <a:t>5/365</a:t>
            </a:r>
            <a:r>
              <a:rPr lang="en-US" spc="-20" dirty="0">
                <a:latin typeface="Bahnschrift"/>
                <a:cs typeface="Times New Roman"/>
              </a:rPr>
              <a:t> </a:t>
            </a:r>
            <a:r>
              <a:rPr lang="en-US" dirty="0">
                <a:latin typeface="Bahnschrift"/>
                <a:cs typeface="Times New Roman"/>
              </a:rPr>
              <a:t>=0.0136985</a:t>
            </a:r>
            <a:r>
              <a:rPr lang="en-US" spc="-45" dirty="0">
                <a:latin typeface="Bahnschrift"/>
                <a:cs typeface="Times New Roman"/>
              </a:rPr>
              <a:t> =1/73</a:t>
            </a:r>
            <a:r>
              <a:rPr lang="en-US" dirty="0">
                <a:latin typeface="Bahnschrift"/>
                <a:cs typeface="Times New Roman"/>
              </a:rPr>
              <a:t>[It</a:t>
            </a:r>
            <a:r>
              <a:rPr lang="en-US" spc="-5" dirty="0">
                <a:latin typeface="Bahnschrift"/>
                <a:cs typeface="Times New Roman"/>
              </a:rPr>
              <a:t> rains</a:t>
            </a:r>
            <a:r>
              <a:rPr lang="en-US" dirty="0">
                <a:latin typeface="Bahnschrift"/>
                <a:cs typeface="Times New Roman"/>
              </a:rPr>
              <a:t> 5</a:t>
            </a:r>
            <a:r>
              <a:rPr lang="en-US" spc="-10" dirty="0">
                <a:latin typeface="Bahnschrift"/>
                <a:cs typeface="Times New Roman"/>
              </a:rPr>
              <a:t> </a:t>
            </a:r>
            <a:r>
              <a:rPr lang="en-US" dirty="0">
                <a:latin typeface="Bahnschrift"/>
                <a:cs typeface="Times New Roman"/>
              </a:rPr>
              <a:t>days</a:t>
            </a:r>
            <a:r>
              <a:rPr lang="en-US" spc="-20" dirty="0">
                <a:latin typeface="Bahnschrift"/>
                <a:cs typeface="Times New Roman"/>
              </a:rPr>
              <a:t> </a:t>
            </a:r>
            <a:r>
              <a:rPr lang="en-US" spc="5" dirty="0">
                <a:latin typeface="Bahnschrift"/>
                <a:cs typeface="Times New Roman"/>
              </a:rPr>
              <a:t>out</a:t>
            </a:r>
            <a:r>
              <a:rPr lang="en-US" spc="-20" dirty="0">
                <a:latin typeface="Bahnschrift"/>
                <a:cs typeface="Times New Roman"/>
              </a:rPr>
              <a:t> </a:t>
            </a:r>
            <a:r>
              <a:rPr lang="en-US" dirty="0">
                <a:latin typeface="Bahnschrift"/>
                <a:cs typeface="Times New Roman"/>
              </a:rPr>
              <a:t>of the </a:t>
            </a:r>
            <a:r>
              <a:rPr lang="en-US" spc="-25" dirty="0">
                <a:latin typeface="Bahnschrift"/>
                <a:cs typeface="Times New Roman"/>
              </a:rPr>
              <a:t>year.]</a:t>
            </a:r>
            <a:endParaRPr lang="en-US" sz="3600" dirty="0">
              <a:latin typeface="Bahnschrift"/>
              <a:cs typeface="Times New Roman"/>
            </a:endParaRPr>
          </a:p>
          <a:p>
            <a:pPr marL="519113" marR="74930" indent="-255588" algn="just">
              <a:spcBef>
                <a:spcPts val="5"/>
              </a:spcBef>
              <a:buSzPct val="94230"/>
              <a:tabLst>
                <a:tab pos="420370" algn="l"/>
              </a:tabLst>
            </a:pPr>
            <a:r>
              <a:rPr lang="en-US" dirty="0">
                <a:latin typeface="Bahnschrift"/>
                <a:cs typeface="Times New Roman"/>
              </a:rPr>
              <a:t>P(</a:t>
            </a:r>
            <a:r>
              <a:rPr lang="en-US" spc="-150" dirty="0">
                <a:latin typeface="Bahnschrift"/>
                <a:cs typeface="Times New Roman"/>
              </a:rPr>
              <a:t> </a:t>
            </a:r>
            <a:r>
              <a:rPr lang="en-US" spc="10" dirty="0">
                <a:latin typeface="Bahnschrift"/>
                <a:cs typeface="Times New Roman"/>
              </a:rPr>
              <a:t>A</a:t>
            </a:r>
            <a:r>
              <a:rPr lang="en-US" spc="15" baseline="-21241" dirty="0">
                <a:latin typeface="Bahnschrift"/>
                <a:cs typeface="Times New Roman"/>
              </a:rPr>
              <a:t>2</a:t>
            </a:r>
            <a:r>
              <a:rPr lang="en-US" spc="315" baseline="-21241" dirty="0">
                <a:latin typeface="Bahnschrift"/>
                <a:cs typeface="Times New Roman"/>
              </a:rPr>
              <a:t> </a:t>
            </a:r>
            <a:r>
              <a:rPr lang="en-US" dirty="0">
                <a:latin typeface="Bahnschrift"/>
                <a:cs typeface="Times New Roman"/>
              </a:rPr>
              <a:t>) =</a:t>
            </a:r>
            <a:r>
              <a:rPr lang="en-US" spc="-10" dirty="0">
                <a:latin typeface="Bahnschrift"/>
                <a:cs typeface="Times New Roman"/>
              </a:rPr>
              <a:t> </a:t>
            </a:r>
            <a:r>
              <a:rPr lang="en-US" dirty="0">
                <a:latin typeface="Bahnschrift"/>
                <a:cs typeface="Times New Roman"/>
              </a:rPr>
              <a:t>360/365</a:t>
            </a:r>
            <a:r>
              <a:rPr lang="en-US" spc="-30" dirty="0">
                <a:latin typeface="Bahnschrift"/>
                <a:cs typeface="Times New Roman"/>
              </a:rPr>
              <a:t> </a:t>
            </a:r>
            <a:r>
              <a:rPr lang="en-US" dirty="0">
                <a:latin typeface="Bahnschrift"/>
                <a:cs typeface="Times New Roman"/>
              </a:rPr>
              <a:t>= 0.9863014</a:t>
            </a:r>
            <a:r>
              <a:rPr lang="en-US" spc="-40" dirty="0">
                <a:latin typeface="Bahnschrift"/>
                <a:cs typeface="Times New Roman"/>
              </a:rPr>
              <a:t> =72/73</a:t>
            </a:r>
            <a:r>
              <a:rPr lang="en-US" dirty="0">
                <a:latin typeface="Bahnschrift"/>
                <a:cs typeface="Times New Roman"/>
              </a:rPr>
              <a:t>[It</a:t>
            </a:r>
            <a:r>
              <a:rPr lang="en-US" spc="-15" dirty="0">
                <a:latin typeface="Bahnschrift"/>
                <a:cs typeface="Times New Roman"/>
              </a:rPr>
              <a:t> </a:t>
            </a:r>
            <a:r>
              <a:rPr lang="en-US" dirty="0">
                <a:latin typeface="Bahnschrift"/>
                <a:cs typeface="Times New Roman"/>
              </a:rPr>
              <a:t>does</a:t>
            </a:r>
            <a:r>
              <a:rPr lang="en-US" spc="-25" dirty="0">
                <a:latin typeface="Bahnschrift"/>
                <a:cs typeface="Times New Roman"/>
              </a:rPr>
              <a:t> </a:t>
            </a:r>
            <a:r>
              <a:rPr lang="en-US" spc="5" dirty="0">
                <a:latin typeface="Bahnschrift"/>
                <a:cs typeface="Times New Roman"/>
              </a:rPr>
              <a:t>not</a:t>
            </a:r>
            <a:r>
              <a:rPr lang="en-US" dirty="0">
                <a:latin typeface="Bahnschrift"/>
                <a:cs typeface="Times New Roman"/>
              </a:rPr>
              <a:t> </a:t>
            </a:r>
            <a:r>
              <a:rPr lang="en-US" spc="-5" dirty="0">
                <a:latin typeface="Bahnschrift"/>
                <a:cs typeface="Times New Roman"/>
              </a:rPr>
              <a:t>rain</a:t>
            </a:r>
            <a:r>
              <a:rPr lang="en-US" spc="-10" dirty="0">
                <a:latin typeface="Bahnschrift"/>
                <a:cs typeface="Times New Roman"/>
              </a:rPr>
              <a:t> </a:t>
            </a:r>
            <a:r>
              <a:rPr lang="en-US" spc="5" dirty="0">
                <a:latin typeface="Bahnschrift"/>
                <a:cs typeface="Times New Roman"/>
              </a:rPr>
              <a:t>360</a:t>
            </a:r>
            <a:r>
              <a:rPr lang="en-US" spc="-10" dirty="0">
                <a:latin typeface="Bahnschrift"/>
                <a:cs typeface="Times New Roman"/>
              </a:rPr>
              <a:t> </a:t>
            </a:r>
            <a:r>
              <a:rPr lang="en-US" dirty="0">
                <a:latin typeface="Bahnschrift"/>
                <a:cs typeface="Times New Roman"/>
              </a:rPr>
              <a:t>days</a:t>
            </a:r>
            <a:r>
              <a:rPr lang="en-US" spc="-20" dirty="0">
                <a:latin typeface="Bahnschrift"/>
                <a:cs typeface="Times New Roman"/>
              </a:rPr>
              <a:t> </a:t>
            </a:r>
            <a:r>
              <a:rPr lang="en-US" spc="5" dirty="0">
                <a:latin typeface="Bahnschrift"/>
                <a:cs typeface="Times New Roman"/>
              </a:rPr>
              <a:t>out </a:t>
            </a:r>
            <a:r>
              <a:rPr lang="en-US" spc="-635" dirty="0">
                <a:latin typeface="Bahnschrift"/>
                <a:cs typeface="Times New Roman"/>
              </a:rPr>
              <a:t> </a:t>
            </a:r>
            <a:r>
              <a:rPr lang="en-US" dirty="0">
                <a:latin typeface="Bahnschrift"/>
                <a:cs typeface="Times New Roman"/>
              </a:rPr>
              <a:t>of</a:t>
            </a:r>
            <a:r>
              <a:rPr lang="en-US" spc="-20" dirty="0">
                <a:latin typeface="Bahnschrift"/>
                <a:cs typeface="Times New Roman"/>
              </a:rPr>
              <a:t> </a:t>
            </a:r>
            <a:r>
              <a:rPr lang="en-US" dirty="0">
                <a:latin typeface="Bahnschrift"/>
                <a:cs typeface="Times New Roman"/>
              </a:rPr>
              <a:t>the </a:t>
            </a:r>
            <a:r>
              <a:rPr lang="en-US" spc="-25" dirty="0">
                <a:latin typeface="Bahnschrift"/>
                <a:cs typeface="Times New Roman"/>
              </a:rPr>
              <a:t>year.]</a:t>
            </a:r>
            <a:endParaRPr lang="en-US" dirty="0">
              <a:latin typeface="Bahnschrift"/>
              <a:cs typeface="Times New Roman"/>
            </a:endParaRPr>
          </a:p>
          <a:p>
            <a:pPr marL="519113" marR="43180" indent="-255588" algn="just">
              <a:spcBef>
                <a:spcPts val="620"/>
              </a:spcBef>
              <a:buSzPct val="94230"/>
              <a:tabLst>
                <a:tab pos="420370" algn="l"/>
              </a:tabLst>
            </a:pPr>
            <a:r>
              <a:rPr lang="en-US" dirty="0">
                <a:latin typeface="Bahnschrift"/>
                <a:cs typeface="Times New Roman"/>
              </a:rPr>
              <a:t>P( B |</a:t>
            </a:r>
            <a:r>
              <a:rPr lang="en-US" spc="-135" dirty="0">
                <a:latin typeface="Bahnschrift"/>
                <a:cs typeface="Times New Roman"/>
              </a:rPr>
              <a:t> </a:t>
            </a:r>
            <a:r>
              <a:rPr lang="en-US" spc="5" dirty="0">
                <a:latin typeface="Bahnschrift"/>
                <a:cs typeface="Times New Roman"/>
              </a:rPr>
              <a:t>A</a:t>
            </a:r>
            <a:r>
              <a:rPr lang="en-US" spc="7" baseline="-21241" dirty="0">
                <a:latin typeface="Bahnschrift"/>
                <a:cs typeface="Times New Roman"/>
              </a:rPr>
              <a:t>1</a:t>
            </a:r>
            <a:r>
              <a:rPr lang="en-US" spc="315" baseline="-21241" dirty="0">
                <a:latin typeface="Bahnschrift"/>
                <a:cs typeface="Times New Roman"/>
              </a:rPr>
              <a:t> </a:t>
            </a:r>
            <a:r>
              <a:rPr lang="en-US" dirty="0">
                <a:latin typeface="Bahnschrift"/>
                <a:cs typeface="Times New Roman"/>
              </a:rPr>
              <a:t>)</a:t>
            </a:r>
            <a:r>
              <a:rPr lang="en-US" spc="5" dirty="0">
                <a:latin typeface="Bahnschrift"/>
                <a:cs typeface="Times New Roman"/>
              </a:rPr>
              <a:t> </a:t>
            </a:r>
            <a:r>
              <a:rPr lang="en-US" dirty="0">
                <a:latin typeface="Bahnschrift"/>
                <a:cs typeface="Times New Roman"/>
              </a:rPr>
              <a:t>=</a:t>
            </a:r>
            <a:r>
              <a:rPr lang="en-US" spc="-10" dirty="0">
                <a:latin typeface="Bahnschrift"/>
                <a:cs typeface="Times New Roman"/>
              </a:rPr>
              <a:t> </a:t>
            </a:r>
            <a:r>
              <a:rPr lang="en-US" dirty="0">
                <a:latin typeface="Bahnschrift"/>
                <a:cs typeface="Times New Roman"/>
              </a:rPr>
              <a:t>0.9</a:t>
            </a:r>
            <a:r>
              <a:rPr lang="en-US" spc="-5" dirty="0">
                <a:latin typeface="Bahnschrift"/>
                <a:cs typeface="Times New Roman"/>
              </a:rPr>
              <a:t> </a:t>
            </a:r>
            <a:r>
              <a:rPr lang="en-US" dirty="0">
                <a:latin typeface="Bahnschrift"/>
                <a:cs typeface="Times New Roman"/>
              </a:rPr>
              <a:t>[When</a:t>
            </a:r>
            <a:r>
              <a:rPr lang="en-US" spc="-20" dirty="0">
                <a:latin typeface="Bahnschrift"/>
                <a:cs typeface="Times New Roman"/>
              </a:rPr>
              <a:t> </a:t>
            </a:r>
            <a:r>
              <a:rPr lang="en-US" dirty="0">
                <a:latin typeface="Bahnschrift"/>
                <a:cs typeface="Times New Roman"/>
              </a:rPr>
              <a:t>it </a:t>
            </a:r>
            <a:r>
              <a:rPr lang="en-US" spc="-5" dirty="0">
                <a:latin typeface="Bahnschrift"/>
                <a:cs typeface="Times New Roman"/>
              </a:rPr>
              <a:t>rains,</a:t>
            </a:r>
            <a:r>
              <a:rPr lang="en-US" dirty="0">
                <a:latin typeface="Bahnschrift"/>
                <a:cs typeface="Times New Roman"/>
              </a:rPr>
              <a:t> </a:t>
            </a:r>
            <a:r>
              <a:rPr lang="en-US" spc="-5" dirty="0">
                <a:latin typeface="Bahnschrift"/>
                <a:cs typeface="Times New Roman"/>
              </a:rPr>
              <a:t>the</a:t>
            </a:r>
            <a:r>
              <a:rPr lang="en-US" dirty="0">
                <a:latin typeface="Bahnschrift"/>
                <a:cs typeface="Times New Roman"/>
              </a:rPr>
              <a:t> </a:t>
            </a:r>
            <a:r>
              <a:rPr lang="en-US" spc="-5" dirty="0">
                <a:latin typeface="Bahnschrift"/>
                <a:cs typeface="Times New Roman"/>
              </a:rPr>
              <a:t>weatherman</a:t>
            </a:r>
            <a:r>
              <a:rPr lang="en-US" spc="-20" dirty="0">
                <a:latin typeface="Bahnschrift"/>
                <a:cs typeface="Times New Roman"/>
              </a:rPr>
              <a:t> </a:t>
            </a:r>
            <a:r>
              <a:rPr lang="en-US" dirty="0">
                <a:latin typeface="Bahnschrift"/>
                <a:cs typeface="Times New Roman"/>
              </a:rPr>
              <a:t>predicts</a:t>
            </a:r>
            <a:r>
              <a:rPr lang="en-US" spc="-15" dirty="0">
                <a:latin typeface="Bahnschrift"/>
                <a:cs typeface="Times New Roman"/>
              </a:rPr>
              <a:t> </a:t>
            </a:r>
            <a:r>
              <a:rPr lang="en-US" spc="-5" dirty="0">
                <a:latin typeface="Bahnschrift"/>
                <a:cs typeface="Times New Roman"/>
              </a:rPr>
              <a:t>rain </a:t>
            </a:r>
            <a:r>
              <a:rPr lang="en-US" spc="-635" dirty="0">
                <a:latin typeface="Bahnschrift"/>
                <a:cs typeface="Times New Roman"/>
              </a:rPr>
              <a:t> </a:t>
            </a:r>
            <a:r>
              <a:rPr lang="en-US" spc="5" dirty="0">
                <a:latin typeface="Bahnschrift"/>
                <a:cs typeface="Times New Roman"/>
              </a:rPr>
              <a:t>90%</a:t>
            </a:r>
            <a:r>
              <a:rPr lang="en-US" spc="-30" dirty="0">
                <a:latin typeface="Bahnschrift"/>
                <a:cs typeface="Times New Roman"/>
              </a:rPr>
              <a:t> </a:t>
            </a:r>
            <a:r>
              <a:rPr lang="en-US" dirty="0">
                <a:latin typeface="Bahnschrift"/>
                <a:cs typeface="Times New Roman"/>
              </a:rPr>
              <a:t>of</a:t>
            </a:r>
            <a:r>
              <a:rPr lang="en-US" spc="-15" dirty="0">
                <a:latin typeface="Bahnschrift"/>
                <a:cs typeface="Times New Roman"/>
              </a:rPr>
              <a:t> </a:t>
            </a:r>
            <a:r>
              <a:rPr lang="en-US" dirty="0">
                <a:latin typeface="Bahnschrift"/>
                <a:cs typeface="Times New Roman"/>
              </a:rPr>
              <a:t>the </a:t>
            </a:r>
            <a:r>
              <a:rPr lang="en-US" spc="-5" dirty="0">
                <a:latin typeface="Bahnschrift"/>
                <a:cs typeface="Times New Roman"/>
              </a:rPr>
              <a:t>time.]</a:t>
            </a:r>
            <a:endParaRPr lang="en-US" dirty="0">
              <a:latin typeface="Bahnschrift"/>
              <a:cs typeface="Times New Roman"/>
            </a:endParaRPr>
          </a:p>
          <a:p>
            <a:pPr marL="519113" marR="699770" indent="-255588" algn="just">
              <a:spcBef>
                <a:spcPts val="620"/>
              </a:spcBef>
              <a:buSzPct val="94230"/>
              <a:tabLst>
                <a:tab pos="420370" algn="l"/>
              </a:tabLst>
            </a:pPr>
            <a:r>
              <a:rPr lang="en-US" dirty="0">
                <a:latin typeface="Bahnschrift"/>
                <a:cs typeface="Times New Roman"/>
              </a:rPr>
              <a:t>P( B | </a:t>
            </a:r>
            <a:r>
              <a:rPr lang="en-US" spc="5" dirty="0">
                <a:latin typeface="Bahnschrift"/>
                <a:cs typeface="Times New Roman"/>
              </a:rPr>
              <a:t>A</a:t>
            </a:r>
            <a:r>
              <a:rPr lang="en-US" spc="7" baseline="-21241" dirty="0">
                <a:latin typeface="Bahnschrift"/>
                <a:cs typeface="Times New Roman"/>
              </a:rPr>
              <a:t>2 </a:t>
            </a:r>
            <a:r>
              <a:rPr lang="en-US" dirty="0">
                <a:latin typeface="Bahnschrift"/>
                <a:cs typeface="Times New Roman"/>
              </a:rPr>
              <a:t>) = 0.1 [When it does </a:t>
            </a:r>
            <a:r>
              <a:rPr lang="en-US" spc="5" dirty="0">
                <a:latin typeface="Bahnschrift"/>
                <a:cs typeface="Times New Roman"/>
              </a:rPr>
              <a:t>not </a:t>
            </a:r>
            <a:r>
              <a:rPr lang="en-US" spc="-5" dirty="0">
                <a:latin typeface="Bahnschrift"/>
                <a:cs typeface="Times New Roman"/>
              </a:rPr>
              <a:t>rain, </a:t>
            </a:r>
            <a:r>
              <a:rPr lang="en-US" dirty="0">
                <a:latin typeface="Bahnschrift"/>
                <a:cs typeface="Times New Roman"/>
              </a:rPr>
              <a:t>the </a:t>
            </a:r>
            <a:r>
              <a:rPr lang="en-US" spc="-5" dirty="0">
                <a:latin typeface="Bahnschrift"/>
                <a:cs typeface="Times New Roman"/>
              </a:rPr>
              <a:t>weatherman </a:t>
            </a:r>
            <a:r>
              <a:rPr lang="en-US" spc="-635" dirty="0">
                <a:latin typeface="Bahnschrift"/>
                <a:cs typeface="Times New Roman"/>
              </a:rPr>
              <a:t> </a:t>
            </a:r>
            <a:r>
              <a:rPr lang="en-US" dirty="0">
                <a:latin typeface="Bahnschrift"/>
                <a:cs typeface="Times New Roman"/>
              </a:rPr>
              <a:t>predicts</a:t>
            </a:r>
            <a:r>
              <a:rPr lang="en-US" spc="-20" dirty="0">
                <a:latin typeface="Bahnschrift"/>
                <a:cs typeface="Times New Roman"/>
              </a:rPr>
              <a:t> </a:t>
            </a:r>
            <a:r>
              <a:rPr lang="en-US" spc="-5" dirty="0">
                <a:latin typeface="Bahnschrift"/>
                <a:cs typeface="Times New Roman"/>
              </a:rPr>
              <a:t>rain</a:t>
            </a:r>
            <a:r>
              <a:rPr lang="en-US" spc="-15" dirty="0">
                <a:latin typeface="Bahnschrift"/>
                <a:cs typeface="Times New Roman"/>
              </a:rPr>
              <a:t> </a:t>
            </a:r>
            <a:r>
              <a:rPr lang="en-US" spc="5" dirty="0">
                <a:latin typeface="Bahnschrift"/>
                <a:cs typeface="Times New Roman"/>
              </a:rPr>
              <a:t>10%</a:t>
            </a:r>
            <a:r>
              <a:rPr lang="en-US" spc="-25" dirty="0">
                <a:latin typeface="Bahnschrift"/>
                <a:cs typeface="Times New Roman"/>
              </a:rPr>
              <a:t> </a:t>
            </a:r>
            <a:r>
              <a:rPr lang="en-US" dirty="0">
                <a:latin typeface="Bahnschrift"/>
                <a:cs typeface="Times New Roman"/>
              </a:rPr>
              <a:t>of the</a:t>
            </a:r>
            <a:r>
              <a:rPr lang="en-US" spc="-25" dirty="0">
                <a:latin typeface="Bahnschrift"/>
                <a:cs typeface="Times New Roman"/>
              </a:rPr>
              <a:t> </a:t>
            </a:r>
            <a:r>
              <a:rPr lang="en-US" spc="-5" dirty="0">
                <a:latin typeface="Bahnschrift"/>
                <a:cs typeface="Times New Roman"/>
              </a:rPr>
              <a:t>time.]</a:t>
            </a:r>
            <a:endParaRPr lang="en-US" dirty="0">
              <a:latin typeface="Bahnschrift"/>
              <a:cs typeface="Times New Roman"/>
            </a:endParaRPr>
          </a:p>
        </p:txBody>
      </p:sp>
      <p:sp>
        <p:nvSpPr>
          <p:cNvPr id="3" name="Title 2"/>
          <p:cNvSpPr>
            <a:spLocks noGrp="1"/>
          </p:cNvSpPr>
          <p:nvPr>
            <p:ph type="title"/>
          </p:nvPr>
        </p:nvSpPr>
        <p:spPr/>
        <p:txBody>
          <a:bodyPr/>
          <a:lstStyle/>
          <a:p>
            <a:r>
              <a:rPr lang="en-US" spc="-5" dirty="0"/>
              <a:t>Solution</a:t>
            </a:r>
            <a:endParaRPr lang="en-US" dirty="0"/>
          </a:p>
        </p:txBody>
      </p:sp>
    </p:spTree>
    <p:extLst>
      <p:ext uri="{BB962C8B-B14F-4D97-AF65-F5344CB8AC3E}">
        <p14:creationId xmlns:p14="http://schemas.microsoft.com/office/powerpoint/2010/main" val="58774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33133" y="2238234"/>
            <a:ext cx="6189818" cy="3616656"/>
          </a:xfrm>
          <a:prstGeom prst="rect">
            <a:avLst/>
          </a:prstGeom>
        </p:spPr>
      </p:pic>
      <p:sp>
        <p:nvSpPr>
          <p:cNvPr id="3" name="Title 2"/>
          <p:cNvSpPr>
            <a:spLocks noGrp="1"/>
          </p:cNvSpPr>
          <p:nvPr>
            <p:ph type="title"/>
          </p:nvPr>
        </p:nvSpPr>
        <p:spPr/>
        <p:txBody>
          <a:bodyPr/>
          <a:lstStyle/>
          <a:p>
            <a:r>
              <a:rPr lang="en-US" dirty="0"/>
              <a:t>Solution </a:t>
            </a:r>
          </a:p>
        </p:txBody>
      </p:sp>
    </p:spTree>
    <p:extLst>
      <p:ext uri="{BB962C8B-B14F-4D97-AF65-F5344CB8AC3E}">
        <p14:creationId xmlns:p14="http://schemas.microsoft.com/office/powerpoint/2010/main" val="1086240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24945"/>
            <a:ext cx="8704038" cy="5004884"/>
          </a:xfrm>
        </p:spPr>
        <p:txBody>
          <a:bodyPr>
            <a:noAutofit/>
          </a:bodyPr>
          <a:lstStyle/>
          <a:p>
            <a:pPr marL="0" indent="0" algn="just">
              <a:lnSpc>
                <a:spcPct val="170000"/>
              </a:lnSpc>
              <a:buNone/>
            </a:pPr>
            <a:r>
              <a:rPr lang="en-US" dirty="0"/>
              <a:t>Imagine you are a financial analyst at an investment bank. According to your research of publicly traded companies, 60% of the companies that increased their share price by more than 5% in the last three years replaced their CEOs during that period.</a:t>
            </a:r>
          </a:p>
        </p:txBody>
      </p:sp>
      <p:sp>
        <p:nvSpPr>
          <p:cNvPr id="3" name="Title 2"/>
          <p:cNvSpPr>
            <a:spLocks noGrp="1"/>
          </p:cNvSpPr>
          <p:nvPr>
            <p:ph type="title"/>
          </p:nvPr>
        </p:nvSpPr>
        <p:spPr/>
        <p:txBody>
          <a:bodyPr/>
          <a:lstStyle/>
          <a:p>
            <a:r>
              <a:rPr lang="en-US" dirty="0"/>
              <a:t>Example </a:t>
            </a:r>
          </a:p>
        </p:txBody>
      </p:sp>
    </p:spTree>
    <p:extLst>
      <p:ext uri="{BB962C8B-B14F-4D97-AF65-F5344CB8AC3E}">
        <p14:creationId xmlns:p14="http://schemas.microsoft.com/office/powerpoint/2010/main" val="2618953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24945"/>
            <a:ext cx="8704038" cy="5004884"/>
          </a:xfrm>
        </p:spPr>
        <p:txBody>
          <a:bodyPr>
            <a:noAutofit/>
          </a:bodyPr>
          <a:lstStyle/>
          <a:p>
            <a:pPr marL="0" indent="0" algn="just">
              <a:lnSpc>
                <a:spcPct val="170000"/>
              </a:lnSpc>
              <a:buNone/>
            </a:pPr>
            <a:r>
              <a:rPr lang="en-US" dirty="0"/>
              <a:t>At the same time, only 35% of the companies that did not increase their share price by more than 5% in the same period replaced their CEOs. Knowing that the probability that the stock prices grow by more than 5% is 4%.</a:t>
            </a:r>
          </a:p>
          <a:p>
            <a:pPr marL="0" indent="0" algn="just">
              <a:lnSpc>
                <a:spcPct val="170000"/>
              </a:lnSpc>
              <a:buNone/>
            </a:pPr>
            <a:r>
              <a:rPr lang="en-US" dirty="0"/>
              <a:t>These types of problems can be solved with Bayes theorem .</a:t>
            </a:r>
          </a:p>
        </p:txBody>
      </p:sp>
      <p:sp>
        <p:nvSpPr>
          <p:cNvPr id="3" name="Title 2"/>
          <p:cNvSpPr>
            <a:spLocks noGrp="1"/>
          </p:cNvSpPr>
          <p:nvPr>
            <p:ph type="title"/>
          </p:nvPr>
        </p:nvSpPr>
        <p:spPr/>
        <p:txBody>
          <a:bodyPr/>
          <a:lstStyle/>
          <a:p>
            <a:r>
              <a:rPr lang="en-US" dirty="0"/>
              <a:t>Solution</a:t>
            </a:r>
          </a:p>
        </p:txBody>
      </p:sp>
    </p:spTree>
    <p:extLst>
      <p:ext uri="{BB962C8B-B14F-4D97-AF65-F5344CB8AC3E}">
        <p14:creationId xmlns:p14="http://schemas.microsoft.com/office/powerpoint/2010/main" val="414259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614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5">
            <a:alpha val="43000"/>
          </a:srgb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424369" y="1449421"/>
            <a:ext cx="8622354" cy="1979579"/>
          </a:xfrm>
        </p:spPr>
        <p:txBody>
          <a:bodyPr>
            <a:normAutofit/>
          </a:bodyPr>
          <a:lstStyle/>
          <a:p>
            <a:pPr marL="0" indent="0" algn="just">
              <a:buNone/>
            </a:pPr>
            <a:r>
              <a:rPr lang="en-US" sz="2400" spc="-5" dirty="0">
                <a:solidFill>
                  <a:srgbClr val="FF0000"/>
                </a:solidFill>
                <a:latin typeface="Bahnschrift"/>
                <a:cs typeface="Times New Roman"/>
              </a:rPr>
              <a:t>Probability</a:t>
            </a:r>
            <a:r>
              <a:rPr lang="en-US" sz="2400" b="1" spc="-5" dirty="0">
                <a:latin typeface="Bahnschrift"/>
                <a:cs typeface="Times New Roman"/>
              </a:rPr>
              <a:t> </a:t>
            </a:r>
            <a:r>
              <a:rPr lang="en-US" sz="2400" spc="-5" dirty="0">
                <a:latin typeface="Bahnschrift"/>
                <a:cs typeface="Times New Roman"/>
              </a:rPr>
              <a:t>is </a:t>
            </a:r>
            <a:r>
              <a:rPr lang="en-US" sz="2400" dirty="0">
                <a:latin typeface="Bahnschrift"/>
                <a:cs typeface="Times New Roman"/>
              </a:rPr>
              <a:t>the </a:t>
            </a:r>
            <a:r>
              <a:rPr lang="en-US" sz="2400" spc="-10" dirty="0">
                <a:latin typeface="Bahnschrift"/>
                <a:cs typeface="Times New Roman"/>
              </a:rPr>
              <a:t>measure </a:t>
            </a:r>
            <a:r>
              <a:rPr lang="en-US" sz="2400" spc="-5" dirty="0">
                <a:latin typeface="Bahnschrift"/>
                <a:cs typeface="Times New Roman"/>
              </a:rPr>
              <a:t>of the likelihood that an </a:t>
            </a:r>
            <a:r>
              <a:rPr lang="en-US" sz="2400" dirty="0">
                <a:latin typeface="Bahnschrift"/>
                <a:cs typeface="Times New Roman"/>
              </a:rPr>
              <a:t> </a:t>
            </a:r>
            <a:r>
              <a:rPr lang="en-US" sz="2400" spc="-5" dirty="0">
                <a:latin typeface="Bahnschrift"/>
                <a:cs typeface="Times New Roman"/>
              </a:rPr>
              <a:t>event will </a:t>
            </a:r>
            <a:r>
              <a:rPr lang="en-US" sz="2400" spc="-30" dirty="0">
                <a:latin typeface="Bahnschrift"/>
                <a:cs typeface="Times New Roman"/>
              </a:rPr>
              <a:t>occur. </a:t>
            </a:r>
            <a:r>
              <a:rPr lang="en-US" sz="2400" dirty="0">
                <a:latin typeface="Bahnschrift"/>
                <a:cs typeface="Times New Roman"/>
              </a:rPr>
              <a:t>Probability </a:t>
            </a:r>
            <a:r>
              <a:rPr lang="en-US" sz="2400" spc="-5" dirty="0">
                <a:latin typeface="Bahnschrift"/>
                <a:cs typeface="Times New Roman"/>
              </a:rPr>
              <a:t>is quantified as a number </a:t>
            </a:r>
            <a:r>
              <a:rPr lang="en-US" sz="2400" spc="-685" dirty="0">
                <a:latin typeface="Bahnschrift"/>
                <a:cs typeface="Times New Roman"/>
              </a:rPr>
              <a:t> </a:t>
            </a:r>
            <a:r>
              <a:rPr lang="en-US" sz="2400" spc="-5" dirty="0">
                <a:latin typeface="Bahnschrift"/>
                <a:cs typeface="Times New Roman"/>
              </a:rPr>
              <a:t>between 0</a:t>
            </a:r>
            <a:r>
              <a:rPr lang="en-US" sz="2400" dirty="0">
                <a:latin typeface="Bahnschrift"/>
                <a:cs typeface="Times New Roman"/>
              </a:rPr>
              <a:t> </a:t>
            </a:r>
            <a:r>
              <a:rPr lang="en-US" sz="2400" spc="-5" dirty="0">
                <a:latin typeface="Bahnschrift"/>
                <a:cs typeface="Times New Roman"/>
              </a:rPr>
              <a:t>and</a:t>
            </a:r>
            <a:r>
              <a:rPr lang="en-US" sz="2400" dirty="0">
                <a:latin typeface="Bahnschrift"/>
                <a:cs typeface="Times New Roman"/>
              </a:rPr>
              <a:t> </a:t>
            </a:r>
            <a:r>
              <a:rPr lang="en-US" sz="2400" spc="-5" dirty="0">
                <a:latin typeface="Bahnschrift"/>
                <a:cs typeface="Times New Roman"/>
              </a:rPr>
              <a:t>1</a:t>
            </a:r>
            <a:r>
              <a:rPr lang="en-US" sz="2400" dirty="0">
                <a:latin typeface="Bahnschrift"/>
                <a:cs typeface="Times New Roman"/>
              </a:rPr>
              <a:t> </a:t>
            </a:r>
            <a:r>
              <a:rPr lang="en-US" sz="2400" spc="-5" dirty="0">
                <a:latin typeface="Bahnschrift"/>
                <a:cs typeface="Times New Roman"/>
              </a:rPr>
              <a:t>(where</a:t>
            </a:r>
            <a:r>
              <a:rPr lang="en-US" sz="2400" spc="5" dirty="0">
                <a:latin typeface="Bahnschrift"/>
                <a:cs typeface="Times New Roman"/>
              </a:rPr>
              <a:t> </a:t>
            </a:r>
            <a:r>
              <a:rPr lang="en-US" sz="2400" spc="-5" dirty="0">
                <a:latin typeface="Bahnschrift"/>
                <a:cs typeface="Times New Roman"/>
              </a:rPr>
              <a:t>0</a:t>
            </a:r>
            <a:r>
              <a:rPr lang="en-US" sz="2400" dirty="0">
                <a:latin typeface="Bahnschrift"/>
                <a:cs typeface="Times New Roman"/>
              </a:rPr>
              <a:t> </a:t>
            </a:r>
            <a:r>
              <a:rPr lang="en-US" sz="2400" spc="-5" dirty="0">
                <a:latin typeface="Bahnschrift"/>
                <a:cs typeface="Times New Roman"/>
              </a:rPr>
              <a:t>indicates</a:t>
            </a:r>
            <a:r>
              <a:rPr lang="en-US" sz="2400" spc="-10" dirty="0">
                <a:latin typeface="Bahnschrift"/>
                <a:cs typeface="Times New Roman"/>
              </a:rPr>
              <a:t> </a:t>
            </a:r>
            <a:r>
              <a:rPr lang="en-US" sz="2400" spc="-5" dirty="0">
                <a:latin typeface="Bahnschrift"/>
                <a:cs typeface="Times New Roman"/>
              </a:rPr>
              <a:t>impossibility</a:t>
            </a:r>
            <a:r>
              <a:rPr lang="en-US" sz="2400" spc="-30" dirty="0">
                <a:latin typeface="Bahnschrift"/>
                <a:cs typeface="Times New Roman"/>
              </a:rPr>
              <a:t> </a:t>
            </a:r>
            <a:r>
              <a:rPr lang="en-US" sz="2400" spc="-5" dirty="0">
                <a:latin typeface="Bahnschrift"/>
                <a:cs typeface="Times New Roman"/>
              </a:rPr>
              <a:t>and </a:t>
            </a:r>
            <a:r>
              <a:rPr lang="en-US" sz="2400" dirty="0">
                <a:latin typeface="Bahnschrift"/>
                <a:cs typeface="Times New Roman"/>
              </a:rPr>
              <a:t> </a:t>
            </a:r>
            <a:r>
              <a:rPr lang="en-US" sz="2400" spc="-5" dirty="0">
                <a:latin typeface="Bahnschrift"/>
                <a:cs typeface="Times New Roman"/>
              </a:rPr>
              <a:t>1</a:t>
            </a:r>
            <a:r>
              <a:rPr lang="en-US" sz="2400" spc="-10" dirty="0">
                <a:latin typeface="Bahnschrift"/>
                <a:cs typeface="Times New Roman"/>
              </a:rPr>
              <a:t> </a:t>
            </a:r>
            <a:r>
              <a:rPr lang="en-US" sz="2400" spc="-5" dirty="0">
                <a:latin typeface="Bahnschrift"/>
                <a:cs typeface="Times New Roman"/>
              </a:rPr>
              <a:t>indicates</a:t>
            </a:r>
            <a:r>
              <a:rPr lang="en-US" sz="2400" spc="-30" dirty="0">
                <a:latin typeface="Bahnschrift"/>
                <a:cs typeface="Times New Roman"/>
              </a:rPr>
              <a:t> </a:t>
            </a:r>
            <a:r>
              <a:rPr lang="en-US" sz="2400" spc="-5" dirty="0">
                <a:latin typeface="Bahnschrift"/>
                <a:cs typeface="Times New Roman"/>
              </a:rPr>
              <a:t>certainty).</a:t>
            </a:r>
            <a:endParaRPr lang="en-US" sz="2400" dirty="0">
              <a:latin typeface="Bahnschrift"/>
              <a:cs typeface="Times New Roman"/>
            </a:endParaRPr>
          </a:p>
        </p:txBody>
      </p:sp>
      <p:sp>
        <p:nvSpPr>
          <p:cNvPr id="3" name="Title 2"/>
          <p:cNvSpPr>
            <a:spLocks noGrp="1"/>
          </p:cNvSpPr>
          <p:nvPr>
            <p:ph type="title"/>
          </p:nvPr>
        </p:nvSpPr>
        <p:spPr>
          <a:xfrm>
            <a:off x="424369" y="58146"/>
            <a:ext cx="8078621" cy="1281381"/>
          </a:xfrm>
        </p:spPr>
        <p:txBody>
          <a:bodyPr/>
          <a:lstStyle/>
          <a:p>
            <a:r>
              <a:rPr lang="en-US" spc="-10" dirty="0"/>
              <a:t>Probability</a:t>
            </a:r>
            <a:endParaRPr lang="en-US" dirty="0"/>
          </a:p>
        </p:txBody>
      </p:sp>
      <p:pic>
        <p:nvPicPr>
          <p:cNvPr id="5"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258" y="474204"/>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object 4"/>
          <p:cNvPicPr/>
          <p:nvPr/>
        </p:nvPicPr>
        <p:blipFill>
          <a:blip r:embed="rId3" cstate="print"/>
          <a:stretch>
            <a:fillRect/>
          </a:stretch>
        </p:blipFill>
        <p:spPr>
          <a:xfrm>
            <a:off x="2950723" y="3616857"/>
            <a:ext cx="3761362" cy="2569934"/>
          </a:xfrm>
          <a:prstGeom prst="rect">
            <a:avLst/>
          </a:prstGeom>
        </p:spPr>
      </p:pic>
    </p:spTree>
    <p:extLst>
      <p:ext uri="{BB962C8B-B14F-4D97-AF65-F5344CB8AC3E}">
        <p14:creationId xmlns:p14="http://schemas.microsoft.com/office/powerpoint/2010/main" val="2538304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5">
            <a:alpha val="31000"/>
          </a:srgb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43320"/>
            <a:ext cx="8465170" cy="3177318"/>
          </a:xfrm>
        </p:spPr>
        <p:txBody>
          <a:bodyPr>
            <a:normAutofit lnSpcReduction="10000"/>
          </a:bodyPr>
          <a:lstStyle/>
          <a:p>
            <a:pPr marL="0" indent="0" algn="just">
              <a:buNone/>
            </a:pPr>
            <a:r>
              <a:rPr lang="en-US" spc="-5" dirty="0">
                <a:latin typeface="Bahnschrift"/>
                <a:cs typeface="Times New Roman"/>
              </a:rPr>
              <a:t>A simple </a:t>
            </a:r>
            <a:r>
              <a:rPr lang="en-US" spc="-10" dirty="0">
                <a:latin typeface="Bahnschrift"/>
                <a:cs typeface="Times New Roman"/>
              </a:rPr>
              <a:t>example </a:t>
            </a:r>
            <a:r>
              <a:rPr lang="en-US" spc="-5" dirty="0">
                <a:latin typeface="Bahnschrift"/>
                <a:cs typeface="Times New Roman"/>
              </a:rPr>
              <a:t>is the toss of a fair (unbiased) coin. </a:t>
            </a:r>
            <a:r>
              <a:rPr lang="en-US" dirty="0">
                <a:latin typeface="Bahnschrift"/>
                <a:cs typeface="Times New Roman"/>
              </a:rPr>
              <a:t> </a:t>
            </a:r>
            <a:r>
              <a:rPr lang="en-US" spc="-5" dirty="0">
                <a:latin typeface="Bahnschrift"/>
                <a:cs typeface="Times New Roman"/>
              </a:rPr>
              <a:t>Since the two outcomes are equally probable, </a:t>
            </a:r>
            <a:r>
              <a:rPr lang="en-US" dirty="0">
                <a:latin typeface="Bahnschrift"/>
                <a:cs typeface="Times New Roman"/>
              </a:rPr>
              <a:t>the </a:t>
            </a:r>
            <a:r>
              <a:rPr lang="en-US" spc="5" dirty="0">
                <a:latin typeface="Bahnschrift"/>
                <a:cs typeface="Times New Roman"/>
              </a:rPr>
              <a:t> </a:t>
            </a:r>
            <a:r>
              <a:rPr lang="en-US" spc="-5" dirty="0">
                <a:latin typeface="Bahnschrift"/>
                <a:cs typeface="Times New Roman"/>
              </a:rPr>
              <a:t>probability</a:t>
            </a:r>
            <a:r>
              <a:rPr lang="en-US" spc="-25" dirty="0">
                <a:latin typeface="Bahnschrift"/>
                <a:cs typeface="Times New Roman"/>
              </a:rPr>
              <a:t> </a:t>
            </a:r>
            <a:r>
              <a:rPr lang="en-US" spc="-5" dirty="0">
                <a:latin typeface="Bahnschrift"/>
                <a:cs typeface="Times New Roman"/>
              </a:rPr>
              <a:t>of</a:t>
            </a:r>
            <a:r>
              <a:rPr lang="en-US" spc="15" dirty="0">
                <a:latin typeface="Bahnschrift"/>
                <a:cs typeface="Times New Roman"/>
              </a:rPr>
              <a:t> </a:t>
            </a:r>
            <a:r>
              <a:rPr lang="en-US" spc="-5" dirty="0">
                <a:latin typeface="Bahnschrift"/>
                <a:cs typeface="Times New Roman"/>
              </a:rPr>
              <a:t>"heads"</a:t>
            </a:r>
            <a:r>
              <a:rPr lang="en-US" spc="5" dirty="0">
                <a:latin typeface="Bahnschrift"/>
                <a:cs typeface="Times New Roman"/>
              </a:rPr>
              <a:t> </a:t>
            </a:r>
            <a:r>
              <a:rPr lang="en-US" spc="-5" dirty="0">
                <a:latin typeface="Bahnschrift"/>
                <a:cs typeface="Times New Roman"/>
              </a:rPr>
              <a:t>equals </a:t>
            </a:r>
            <a:r>
              <a:rPr lang="en-US" dirty="0">
                <a:latin typeface="Bahnschrift"/>
                <a:cs typeface="Times New Roman"/>
              </a:rPr>
              <a:t>the</a:t>
            </a:r>
            <a:r>
              <a:rPr lang="en-US" spc="-15" dirty="0">
                <a:latin typeface="Bahnschrift"/>
                <a:cs typeface="Times New Roman"/>
              </a:rPr>
              <a:t> </a:t>
            </a:r>
            <a:r>
              <a:rPr lang="en-US" spc="-5" dirty="0">
                <a:latin typeface="Bahnschrift"/>
                <a:cs typeface="Times New Roman"/>
              </a:rPr>
              <a:t>probability</a:t>
            </a:r>
            <a:r>
              <a:rPr lang="en-US" spc="-15" dirty="0">
                <a:latin typeface="Bahnschrift"/>
                <a:cs typeface="Times New Roman"/>
              </a:rPr>
              <a:t> </a:t>
            </a:r>
            <a:r>
              <a:rPr lang="en-US" spc="-5" dirty="0">
                <a:latin typeface="Bahnschrift"/>
                <a:cs typeface="Times New Roman"/>
              </a:rPr>
              <a:t>of</a:t>
            </a:r>
            <a:r>
              <a:rPr lang="en-US" spc="20" dirty="0">
                <a:latin typeface="Bahnschrift"/>
                <a:cs typeface="Times New Roman"/>
              </a:rPr>
              <a:t> </a:t>
            </a:r>
            <a:r>
              <a:rPr lang="en-US" spc="-5" dirty="0">
                <a:latin typeface="Bahnschrift"/>
                <a:cs typeface="Times New Roman"/>
              </a:rPr>
              <a:t>"tails", </a:t>
            </a:r>
            <a:r>
              <a:rPr lang="en-US" spc="-685" dirty="0">
                <a:latin typeface="Bahnschrift"/>
                <a:cs typeface="Times New Roman"/>
              </a:rPr>
              <a:t> </a:t>
            </a:r>
            <a:r>
              <a:rPr lang="en-US" spc="-5" dirty="0">
                <a:latin typeface="Bahnschrift"/>
                <a:cs typeface="Times New Roman"/>
              </a:rPr>
              <a:t>so </a:t>
            </a:r>
            <a:r>
              <a:rPr lang="en-US" dirty="0">
                <a:latin typeface="Bahnschrift"/>
                <a:cs typeface="Times New Roman"/>
              </a:rPr>
              <a:t>the probability </a:t>
            </a:r>
            <a:r>
              <a:rPr lang="en-US" spc="-5" dirty="0">
                <a:latin typeface="Bahnschrift"/>
                <a:cs typeface="Times New Roman"/>
              </a:rPr>
              <a:t>is 1/2 </a:t>
            </a:r>
            <a:r>
              <a:rPr lang="en-US" dirty="0">
                <a:latin typeface="Bahnschrift"/>
                <a:cs typeface="Times New Roman"/>
              </a:rPr>
              <a:t>(or 50%) </a:t>
            </a:r>
            <a:r>
              <a:rPr lang="en-US" spc="-5" dirty="0">
                <a:latin typeface="Bahnschrift"/>
                <a:cs typeface="Times New Roman"/>
              </a:rPr>
              <a:t>chance of either </a:t>
            </a:r>
            <a:r>
              <a:rPr lang="en-US" dirty="0">
                <a:latin typeface="Bahnschrift"/>
                <a:cs typeface="Times New Roman"/>
              </a:rPr>
              <a:t> </a:t>
            </a:r>
            <a:r>
              <a:rPr lang="en-US" spc="-5" dirty="0">
                <a:latin typeface="Bahnschrift"/>
                <a:cs typeface="Times New Roman"/>
              </a:rPr>
              <a:t>"heads"</a:t>
            </a:r>
            <a:r>
              <a:rPr lang="en-US" spc="-20" dirty="0">
                <a:latin typeface="Bahnschrift"/>
                <a:cs typeface="Times New Roman"/>
              </a:rPr>
              <a:t> </a:t>
            </a:r>
            <a:r>
              <a:rPr lang="en-US" spc="-5" dirty="0">
                <a:latin typeface="Bahnschrift"/>
                <a:cs typeface="Times New Roman"/>
              </a:rPr>
              <a:t>or</a:t>
            </a:r>
            <a:r>
              <a:rPr lang="en-US" spc="5" dirty="0">
                <a:latin typeface="Bahnschrift"/>
                <a:cs typeface="Times New Roman"/>
              </a:rPr>
              <a:t> </a:t>
            </a:r>
            <a:r>
              <a:rPr lang="en-US" spc="-5" dirty="0">
                <a:latin typeface="Bahnschrift"/>
                <a:cs typeface="Times New Roman"/>
              </a:rPr>
              <a:t>"tails".</a:t>
            </a:r>
            <a:endParaRPr lang="en-US" dirty="0">
              <a:latin typeface="Bahnschrift"/>
              <a:cs typeface="Times New Roman"/>
            </a:endParaRPr>
          </a:p>
          <a:p>
            <a:pPr marL="0" indent="0" algn="just">
              <a:buNone/>
            </a:pPr>
            <a:endParaRPr lang="en-US" dirty="0">
              <a:latin typeface="Bahnschrift"/>
            </a:endParaRPr>
          </a:p>
        </p:txBody>
      </p:sp>
      <p:sp>
        <p:nvSpPr>
          <p:cNvPr id="3" name="Title 2"/>
          <p:cNvSpPr>
            <a:spLocks noGrp="1"/>
          </p:cNvSpPr>
          <p:nvPr>
            <p:ph type="title"/>
          </p:nvPr>
        </p:nvSpPr>
        <p:spPr>
          <a:xfrm>
            <a:off x="338362" y="0"/>
            <a:ext cx="8805638" cy="1325563"/>
          </a:xfrm>
        </p:spPr>
        <p:txBody>
          <a:bodyPr/>
          <a:lstStyle/>
          <a:p>
            <a:r>
              <a:rPr lang="en-US" dirty="0"/>
              <a:t>E</a:t>
            </a:r>
            <a:r>
              <a:rPr lang="en-US" spc="-70" dirty="0"/>
              <a:t>x</a:t>
            </a:r>
            <a:r>
              <a:rPr lang="en-US" dirty="0"/>
              <a:t>ample</a:t>
            </a:r>
          </a:p>
        </p:txBody>
      </p:sp>
      <p:pic>
        <p:nvPicPr>
          <p:cNvPr id="4" name="object 10"/>
          <p:cNvPicPr/>
          <p:nvPr/>
        </p:nvPicPr>
        <p:blipFill>
          <a:blip r:embed="rId2" cstate="print"/>
          <a:stretch>
            <a:fillRect/>
          </a:stretch>
        </p:blipFill>
        <p:spPr>
          <a:xfrm>
            <a:off x="2933687" y="4620638"/>
            <a:ext cx="1517348" cy="2051667"/>
          </a:xfrm>
          <a:prstGeom prst="rect">
            <a:avLst/>
          </a:prstGeom>
        </p:spPr>
      </p:pic>
      <p:pic>
        <p:nvPicPr>
          <p:cNvPr id="5" name="object 11"/>
          <p:cNvPicPr/>
          <p:nvPr/>
        </p:nvPicPr>
        <p:blipFill>
          <a:blip r:embed="rId3" cstate="print"/>
          <a:stretch>
            <a:fillRect/>
          </a:stretch>
        </p:blipFill>
        <p:spPr>
          <a:xfrm>
            <a:off x="6193277" y="4040015"/>
            <a:ext cx="1911096" cy="2632290"/>
          </a:xfrm>
          <a:prstGeom prst="rect">
            <a:avLst/>
          </a:prstGeom>
        </p:spPr>
      </p:pic>
    </p:spTree>
    <p:extLst>
      <p:ext uri="{BB962C8B-B14F-4D97-AF65-F5344CB8AC3E}">
        <p14:creationId xmlns:p14="http://schemas.microsoft.com/office/powerpoint/2010/main" val="2916257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017" y="1439694"/>
            <a:ext cx="8443609" cy="5193335"/>
          </a:xfrm>
        </p:spPr>
        <p:txBody>
          <a:bodyPr>
            <a:normAutofit/>
          </a:bodyPr>
          <a:lstStyle/>
          <a:p>
            <a:pPr marL="0" indent="0" algn="just">
              <a:buNone/>
            </a:pPr>
            <a:r>
              <a:rPr lang="en-US" dirty="0">
                <a:latin typeface="Bahnschrift"/>
                <a:cs typeface="Times New Roman"/>
              </a:rPr>
              <a:t>A </a:t>
            </a:r>
            <a:r>
              <a:rPr lang="en-US" dirty="0">
                <a:solidFill>
                  <a:srgbClr val="FF0000"/>
                </a:solidFill>
                <a:latin typeface="Bahnschrift"/>
                <a:cs typeface="Times New Roman"/>
              </a:rPr>
              <a:t>conditional </a:t>
            </a:r>
            <a:r>
              <a:rPr lang="en-US" spc="-5" dirty="0">
                <a:solidFill>
                  <a:srgbClr val="FF0000"/>
                </a:solidFill>
                <a:latin typeface="Bahnschrift"/>
                <a:cs typeface="Times New Roman"/>
              </a:rPr>
              <a:t>probability </a:t>
            </a:r>
            <a:r>
              <a:rPr lang="en-US" spc="-5" dirty="0">
                <a:latin typeface="Bahnschrift"/>
                <a:cs typeface="Times New Roman"/>
              </a:rPr>
              <a:t>measures </a:t>
            </a:r>
            <a:r>
              <a:rPr lang="en-US" dirty="0">
                <a:latin typeface="Bahnschrift"/>
                <a:cs typeface="Times New Roman"/>
              </a:rPr>
              <a:t>the probability of an </a:t>
            </a:r>
            <a:r>
              <a:rPr lang="en-US" spc="5" dirty="0">
                <a:latin typeface="Bahnschrift"/>
                <a:cs typeface="Times New Roman"/>
              </a:rPr>
              <a:t> </a:t>
            </a:r>
            <a:r>
              <a:rPr lang="en-US" dirty="0">
                <a:latin typeface="Bahnschrift"/>
                <a:cs typeface="Times New Roman"/>
              </a:rPr>
              <a:t>event</a:t>
            </a:r>
            <a:r>
              <a:rPr lang="en-US" spc="-25" dirty="0">
                <a:latin typeface="Bahnschrift"/>
                <a:cs typeface="Times New Roman"/>
              </a:rPr>
              <a:t> </a:t>
            </a:r>
            <a:r>
              <a:rPr lang="en-US" dirty="0">
                <a:latin typeface="Bahnschrift"/>
                <a:cs typeface="Times New Roman"/>
              </a:rPr>
              <a:t>given</a:t>
            </a:r>
            <a:r>
              <a:rPr lang="en-US" spc="-30" dirty="0">
                <a:latin typeface="Bahnschrift"/>
                <a:cs typeface="Times New Roman"/>
              </a:rPr>
              <a:t> </a:t>
            </a:r>
            <a:r>
              <a:rPr lang="en-US" dirty="0">
                <a:latin typeface="Bahnschrift"/>
                <a:cs typeface="Times New Roman"/>
              </a:rPr>
              <a:t>that</a:t>
            </a:r>
            <a:r>
              <a:rPr lang="en-US" spc="-5" dirty="0">
                <a:latin typeface="Bahnschrift"/>
                <a:cs typeface="Times New Roman"/>
              </a:rPr>
              <a:t> </a:t>
            </a:r>
            <a:r>
              <a:rPr lang="en-US" dirty="0">
                <a:latin typeface="Bahnschrift"/>
                <a:cs typeface="Times New Roman"/>
              </a:rPr>
              <a:t>(by</a:t>
            </a:r>
            <a:r>
              <a:rPr lang="en-US" spc="-20" dirty="0">
                <a:latin typeface="Bahnschrift"/>
                <a:cs typeface="Times New Roman"/>
              </a:rPr>
              <a:t> </a:t>
            </a:r>
            <a:r>
              <a:rPr lang="en-US" dirty="0">
                <a:latin typeface="Bahnschrift"/>
                <a:cs typeface="Times New Roman"/>
              </a:rPr>
              <a:t>assumption,</a:t>
            </a:r>
            <a:r>
              <a:rPr lang="en-US" spc="-5" dirty="0">
                <a:latin typeface="Bahnschrift"/>
                <a:cs typeface="Times New Roman"/>
              </a:rPr>
              <a:t> </a:t>
            </a:r>
            <a:r>
              <a:rPr lang="en-US" dirty="0">
                <a:latin typeface="Bahnschrift"/>
                <a:cs typeface="Times New Roman"/>
              </a:rPr>
              <a:t>presumption,</a:t>
            </a:r>
            <a:r>
              <a:rPr lang="en-US" spc="-25" dirty="0">
                <a:latin typeface="Bahnschrift"/>
                <a:cs typeface="Times New Roman"/>
              </a:rPr>
              <a:t> </a:t>
            </a:r>
            <a:r>
              <a:rPr lang="en-US" spc="-5" dirty="0">
                <a:latin typeface="Bahnschrift"/>
                <a:cs typeface="Times New Roman"/>
              </a:rPr>
              <a:t>assertion</a:t>
            </a:r>
            <a:r>
              <a:rPr lang="en-US" spc="5" dirty="0">
                <a:latin typeface="Bahnschrift"/>
                <a:cs typeface="Times New Roman"/>
              </a:rPr>
              <a:t> </a:t>
            </a:r>
            <a:r>
              <a:rPr lang="en-US" dirty="0">
                <a:latin typeface="Bahnschrift"/>
                <a:cs typeface="Times New Roman"/>
              </a:rPr>
              <a:t>or </a:t>
            </a:r>
            <a:r>
              <a:rPr lang="en-US" spc="-635" dirty="0">
                <a:latin typeface="Bahnschrift"/>
                <a:cs typeface="Times New Roman"/>
              </a:rPr>
              <a:t> </a:t>
            </a:r>
            <a:r>
              <a:rPr lang="en-US" dirty="0">
                <a:latin typeface="Bahnschrift"/>
                <a:cs typeface="Times New Roman"/>
              </a:rPr>
              <a:t>evidence) another event has occurred. If </a:t>
            </a:r>
            <a:r>
              <a:rPr lang="en-US" spc="-5" dirty="0">
                <a:latin typeface="Bahnschrift"/>
                <a:cs typeface="Times New Roman"/>
              </a:rPr>
              <a:t>the event </a:t>
            </a:r>
            <a:r>
              <a:rPr lang="en-US" dirty="0">
                <a:latin typeface="Bahnschrift"/>
                <a:cs typeface="Times New Roman"/>
              </a:rPr>
              <a:t>of </a:t>
            </a:r>
            <a:r>
              <a:rPr lang="en-US" spc="5" dirty="0">
                <a:latin typeface="Bahnschrift"/>
                <a:cs typeface="Times New Roman"/>
              </a:rPr>
              <a:t> </a:t>
            </a:r>
            <a:r>
              <a:rPr lang="en-US" spc="-5" dirty="0">
                <a:latin typeface="Bahnschrift"/>
                <a:cs typeface="Times New Roman"/>
              </a:rPr>
              <a:t>interest </a:t>
            </a:r>
            <a:r>
              <a:rPr lang="en-US" dirty="0">
                <a:latin typeface="Bahnschrift"/>
                <a:cs typeface="Times New Roman"/>
              </a:rPr>
              <a:t>is </a:t>
            </a:r>
            <a:r>
              <a:rPr lang="en-US" i="1" dirty="0">
                <a:latin typeface="Bahnschrift"/>
                <a:cs typeface="Times New Roman"/>
              </a:rPr>
              <a:t>A </a:t>
            </a:r>
            <a:r>
              <a:rPr lang="en-US" dirty="0">
                <a:latin typeface="Bahnschrift"/>
                <a:cs typeface="Times New Roman"/>
              </a:rPr>
              <a:t>and the </a:t>
            </a:r>
            <a:r>
              <a:rPr lang="en-US" spc="-5" dirty="0">
                <a:latin typeface="Bahnschrift"/>
                <a:cs typeface="Times New Roman"/>
              </a:rPr>
              <a:t>event </a:t>
            </a:r>
            <a:r>
              <a:rPr lang="en-US" i="1" dirty="0">
                <a:latin typeface="Bahnschrift"/>
                <a:cs typeface="Times New Roman"/>
              </a:rPr>
              <a:t>B </a:t>
            </a:r>
            <a:r>
              <a:rPr lang="en-US" dirty="0">
                <a:latin typeface="Bahnschrift"/>
                <a:cs typeface="Times New Roman"/>
              </a:rPr>
              <a:t>is </a:t>
            </a:r>
            <a:r>
              <a:rPr lang="en-US" spc="5" dirty="0">
                <a:latin typeface="Bahnschrift"/>
                <a:cs typeface="Times New Roman"/>
              </a:rPr>
              <a:t>known </a:t>
            </a:r>
            <a:r>
              <a:rPr lang="en-US" dirty="0">
                <a:latin typeface="Bahnschrift"/>
                <a:cs typeface="Times New Roman"/>
              </a:rPr>
              <a:t>or </a:t>
            </a:r>
            <a:r>
              <a:rPr lang="en-US" spc="-5" dirty="0">
                <a:latin typeface="Bahnschrift"/>
                <a:cs typeface="Times New Roman"/>
              </a:rPr>
              <a:t>assumed </a:t>
            </a:r>
            <a:r>
              <a:rPr lang="en-US" dirty="0">
                <a:latin typeface="Bahnschrift"/>
                <a:cs typeface="Times New Roman"/>
              </a:rPr>
              <a:t>to have </a:t>
            </a:r>
            <a:r>
              <a:rPr lang="en-US" spc="5" dirty="0">
                <a:latin typeface="Bahnschrift"/>
                <a:cs typeface="Times New Roman"/>
              </a:rPr>
              <a:t> </a:t>
            </a:r>
            <a:r>
              <a:rPr lang="en-US" dirty="0">
                <a:latin typeface="Bahnschrift"/>
                <a:cs typeface="Times New Roman"/>
              </a:rPr>
              <a:t>occurred, "the conditional probability of </a:t>
            </a:r>
            <a:r>
              <a:rPr lang="en-US" i="1" dirty="0">
                <a:latin typeface="Bahnschrift"/>
                <a:cs typeface="Times New Roman"/>
              </a:rPr>
              <a:t>A </a:t>
            </a:r>
            <a:r>
              <a:rPr lang="en-US" dirty="0">
                <a:latin typeface="Bahnschrift"/>
                <a:cs typeface="Times New Roman"/>
              </a:rPr>
              <a:t>given </a:t>
            </a:r>
            <a:r>
              <a:rPr lang="en-US" i="1" dirty="0">
                <a:latin typeface="Bahnschrift"/>
                <a:cs typeface="Times New Roman"/>
              </a:rPr>
              <a:t>B</a:t>
            </a:r>
            <a:r>
              <a:rPr lang="en-US" dirty="0">
                <a:latin typeface="Bahnschrift"/>
                <a:cs typeface="Times New Roman"/>
              </a:rPr>
              <a:t>", or </a:t>
            </a:r>
            <a:r>
              <a:rPr lang="en-US" spc="5" dirty="0">
                <a:latin typeface="Bahnschrift"/>
                <a:cs typeface="Times New Roman"/>
              </a:rPr>
              <a:t> </a:t>
            </a:r>
            <a:r>
              <a:rPr lang="en-US" dirty="0">
                <a:latin typeface="Bahnschrift"/>
                <a:cs typeface="Times New Roman"/>
              </a:rPr>
              <a:t>"the probability of </a:t>
            </a:r>
            <a:r>
              <a:rPr lang="en-US" i="1" dirty="0">
                <a:latin typeface="Bahnschrift"/>
                <a:cs typeface="Times New Roman"/>
              </a:rPr>
              <a:t>A </a:t>
            </a:r>
            <a:r>
              <a:rPr lang="en-US" dirty="0">
                <a:latin typeface="Bahnschrift"/>
                <a:cs typeface="Times New Roman"/>
              </a:rPr>
              <a:t>under the condition </a:t>
            </a:r>
            <a:r>
              <a:rPr lang="en-US" i="1" dirty="0">
                <a:latin typeface="Bahnschrift"/>
                <a:cs typeface="Times New Roman"/>
              </a:rPr>
              <a:t>B</a:t>
            </a:r>
            <a:r>
              <a:rPr lang="en-US" dirty="0">
                <a:latin typeface="Bahnschrift"/>
                <a:cs typeface="Times New Roman"/>
              </a:rPr>
              <a:t>", is usually </a:t>
            </a:r>
            <a:r>
              <a:rPr lang="en-US" spc="5" dirty="0">
                <a:latin typeface="Bahnschrift"/>
                <a:cs typeface="Times New Roman"/>
              </a:rPr>
              <a:t> </a:t>
            </a:r>
            <a:r>
              <a:rPr lang="en-US" spc="-5" dirty="0">
                <a:latin typeface="Bahnschrift"/>
                <a:cs typeface="Times New Roman"/>
              </a:rPr>
              <a:t>written </a:t>
            </a:r>
            <a:r>
              <a:rPr lang="en-US" dirty="0">
                <a:latin typeface="Bahnschrift"/>
                <a:cs typeface="Times New Roman"/>
              </a:rPr>
              <a:t>as</a:t>
            </a:r>
            <a:r>
              <a:rPr lang="en-US" spc="-15" dirty="0">
                <a:latin typeface="Bahnschrift"/>
                <a:cs typeface="Times New Roman"/>
              </a:rPr>
              <a:t> </a:t>
            </a:r>
            <a:r>
              <a:rPr lang="en-US" i="1" dirty="0">
                <a:latin typeface="Bahnschrift"/>
                <a:cs typeface="Times New Roman"/>
              </a:rPr>
              <a:t>P</a:t>
            </a:r>
            <a:r>
              <a:rPr lang="en-US" dirty="0">
                <a:latin typeface="Bahnschrift"/>
                <a:cs typeface="Times New Roman"/>
              </a:rPr>
              <a:t>(</a:t>
            </a:r>
            <a:r>
              <a:rPr lang="en-US" i="1" dirty="0">
                <a:latin typeface="Bahnschrift"/>
                <a:cs typeface="Times New Roman"/>
              </a:rPr>
              <a:t>A</a:t>
            </a:r>
            <a:r>
              <a:rPr lang="en-US" dirty="0">
                <a:latin typeface="Bahnschrift"/>
                <a:cs typeface="Times New Roman"/>
              </a:rPr>
              <a:t>|</a:t>
            </a:r>
            <a:r>
              <a:rPr lang="en-US" i="1" dirty="0">
                <a:latin typeface="Bahnschrift"/>
                <a:cs typeface="Times New Roman"/>
              </a:rPr>
              <a:t>B</a:t>
            </a:r>
            <a:r>
              <a:rPr lang="en-US" dirty="0">
                <a:latin typeface="Bahnschrift"/>
                <a:cs typeface="Times New Roman"/>
              </a:rPr>
              <a:t>)</a:t>
            </a:r>
          </a:p>
        </p:txBody>
      </p:sp>
      <p:sp>
        <p:nvSpPr>
          <p:cNvPr id="3" name="Title 2"/>
          <p:cNvSpPr>
            <a:spLocks noGrp="1"/>
          </p:cNvSpPr>
          <p:nvPr>
            <p:ph type="title"/>
          </p:nvPr>
        </p:nvSpPr>
        <p:spPr/>
        <p:txBody>
          <a:bodyPr/>
          <a:lstStyle/>
          <a:p>
            <a:r>
              <a:rPr lang="en-US" spc="-5" dirty="0"/>
              <a:t>Conditional</a:t>
            </a:r>
            <a:r>
              <a:rPr lang="en-US" spc="-55" dirty="0"/>
              <a:t> </a:t>
            </a:r>
            <a:r>
              <a:rPr lang="en-US" spc="-10" dirty="0"/>
              <a:t>Probability</a:t>
            </a:r>
            <a:endParaRPr lang="en-US" dirty="0"/>
          </a:p>
        </p:txBody>
      </p:sp>
    </p:spTree>
    <p:extLst>
      <p:ext uri="{BB962C8B-B14F-4D97-AF65-F5344CB8AC3E}">
        <p14:creationId xmlns:p14="http://schemas.microsoft.com/office/powerpoint/2010/main" val="906973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43319"/>
            <a:ext cx="8679178" cy="5004884"/>
          </a:xfrm>
        </p:spPr>
        <p:txBody>
          <a:bodyPr>
            <a:normAutofit/>
          </a:bodyPr>
          <a:lstStyle/>
          <a:p>
            <a:pPr marL="0" indent="0" algn="just">
              <a:buNone/>
            </a:pPr>
            <a:r>
              <a:rPr lang="en-US" dirty="0"/>
              <a:t>Let's think of cases where this happens:</a:t>
            </a:r>
          </a:p>
          <a:p>
            <a:pPr lvl="1" algn="just"/>
            <a:r>
              <a:rPr lang="en-US" sz="2800" dirty="0"/>
              <a:t>Drawing a second ace from a deck given we got the first ace</a:t>
            </a:r>
          </a:p>
          <a:p>
            <a:pPr lvl="1" algn="just"/>
            <a:r>
              <a:rPr lang="en-US" sz="2800" dirty="0"/>
              <a:t>Finding the probability of having a disease given you were tested positive</a:t>
            </a:r>
          </a:p>
          <a:p>
            <a:pPr lvl="1" algn="just"/>
            <a:r>
              <a:rPr lang="en-US" sz="2800" dirty="0"/>
              <a:t>Finding the probability of liking Harry Potter given we know the person likes fiction</a:t>
            </a:r>
          </a:p>
        </p:txBody>
      </p:sp>
      <p:sp>
        <p:nvSpPr>
          <p:cNvPr id="3" name="Title 2"/>
          <p:cNvSpPr>
            <a:spLocks noGrp="1"/>
          </p:cNvSpPr>
          <p:nvPr>
            <p:ph type="title"/>
          </p:nvPr>
        </p:nvSpPr>
        <p:spPr/>
        <p:txBody>
          <a:bodyPr/>
          <a:lstStyle/>
          <a:p>
            <a:r>
              <a:rPr lang="en-US" dirty="0"/>
              <a:t>Conditional Probability</a:t>
            </a:r>
          </a:p>
        </p:txBody>
      </p:sp>
    </p:spTree>
    <p:extLst>
      <p:ext uri="{BB962C8B-B14F-4D97-AF65-F5344CB8AC3E}">
        <p14:creationId xmlns:p14="http://schemas.microsoft.com/office/powerpoint/2010/main" val="2522770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394681"/>
            <a:ext cx="8659723" cy="5366041"/>
          </a:xfrm>
        </p:spPr>
        <p:txBody>
          <a:bodyPr>
            <a:noAutofit/>
          </a:bodyPr>
          <a:lstStyle/>
          <a:p>
            <a:pPr marL="0" indent="0" algn="just">
              <a:lnSpc>
                <a:spcPct val="170000"/>
              </a:lnSpc>
              <a:buNone/>
            </a:pPr>
            <a:r>
              <a:rPr lang="en-US" dirty="0"/>
              <a:t>The Bayes Theorem is a mathematic model, based on statistics and probability, that aims to calculate the probability of one scenario based on its relationship with another scenario.</a:t>
            </a:r>
          </a:p>
        </p:txBody>
      </p:sp>
      <p:sp>
        <p:nvSpPr>
          <p:cNvPr id="3" name="Title 2"/>
          <p:cNvSpPr>
            <a:spLocks noGrp="1"/>
          </p:cNvSpPr>
          <p:nvPr>
            <p:ph type="title"/>
          </p:nvPr>
        </p:nvSpPr>
        <p:spPr/>
        <p:txBody>
          <a:bodyPr>
            <a:normAutofit/>
          </a:bodyPr>
          <a:lstStyle/>
          <a:p>
            <a:r>
              <a:rPr lang="en-US" dirty="0"/>
              <a:t>What Is Bayes Theorem?</a:t>
            </a:r>
          </a:p>
        </p:txBody>
      </p:sp>
    </p:spTree>
    <p:extLst>
      <p:ext uri="{BB962C8B-B14F-4D97-AF65-F5344CB8AC3E}">
        <p14:creationId xmlns:p14="http://schemas.microsoft.com/office/powerpoint/2010/main" val="3514001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394681"/>
            <a:ext cx="8659723" cy="5366041"/>
          </a:xfrm>
        </p:spPr>
        <p:txBody>
          <a:bodyPr>
            <a:noAutofit/>
          </a:bodyPr>
          <a:lstStyle/>
          <a:p>
            <a:pPr marL="0" indent="0" algn="just">
              <a:lnSpc>
                <a:spcPct val="170000"/>
              </a:lnSpc>
              <a:buNone/>
            </a:pPr>
            <a:r>
              <a:rPr lang="en-US" sz="2600" dirty="0"/>
              <a:t>Largely defined, conditional probability is the likelihood of an event transpiring, due to its association with another scenario. For instance, your likelihood of playing a round of golf within four hours depends on the time of previous rounds played, the time of day, the course you're playing, how many other people you're golfing with, and where and how often you hit your golf ball.</a:t>
            </a:r>
          </a:p>
        </p:txBody>
      </p:sp>
      <p:sp>
        <p:nvSpPr>
          <p:cNvPr id="3" name="Title 2"/>
          <p:cNvSpPr>
            <a:spLocks noGrp="1"/>
          </p:cNvSpPr>
          <p:nvPr>
            <p:ph type="title"/>
          </p:nvPr>
        </p:nvSpPr>
        <p:spPr/>
        <p:txBody>
          <a:bodyPr>
            <a:normAutofit/>
          </a:bodyPr>
          <a:lstStyle/>
          <a:p>
            <a:r>
              <a:rPr lang="en-US" dirty="0"/>
              <a:t>What Is Bayes Theorem?</a:t>
            </a:r>
          </a:p>
        </p:txBody>
      </p:sp>
    </p:spTree>
    <p:extLst>
      <p:ext uri="{BB962C8B-B14F-4D97-AF65-F5344CB8AC3E}">
        <p14:creationId xmlns:p14="http://schemas.microsoft.com/office/powerpoint/2010/main" val="3581794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5">
            <a:alpha val="30000"/>
          </a:srgb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What is the difference between Bayes theorem and conditional probability?</a:t>
            </a:r>
          </a:p>
        </p:txBody>
      </p:sp>
      <p:sp>
        <p:nvSpPr>
          <p:cNvPr id="2" name="Content Placeholder 1"/>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885825" y="2451123"/>
            <a:ext cx="7372350" cy="3648075"/>
          </a:xfrm>
          <a:prstGeom prst="rect">
            <a:avLst/>
          </a:prstGeom>
        </p:spPr>
      </p:pic>
    </p:spTree>
    <p:extLst>
      <p:ext uri="{BB962C8B-B14F-4D97-AF65-F5344CB8AC3E}">
        <p14:creationId xmlns:p14="http://schemas.microsoft.com/office/powerpoint/2010/main" val="155083409"/>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1048</TotalTime>
  <Words>1437</Words>
  <Application>Microsoft Office PowerPoint</Application>
  <PresentationFormat>On-screen Show (4:3)</PresentationFormat>
  <Paragraphs>76</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Bahnschrift</vt:lpstr>
      <vt:lpstr>Bahnschrift SemiBold</vt:lpstr>
      <vt:lpstr>Calibri</vt:lpstr>
      <vt:lpstr>Calibri Light</vt:lpstr>
      <vt:lpstr>Office Theme</vt:lpstr>
      <vt:lpstr>PowerPoint Presentation</vt:lpstr>
      <vt:lpstr>PowerPoint Presentation</vt:lpstr>
      <vt:lpstr>Probability</vt:lpstr>
      <vt:lpstr>Example</vt:lpstr>
      <vt:lpstr>Conditional Probability</vt:lpstr>
      <vt:lpstr>Conditional Probability</vt:lpstr>
      <vt:lpstr>What Is Bayes Theorem?</vt:lpstr>
      <vt:lpstr>What Is Bayes Theorem?</vt:lpstr>
      <vt:lpstr>What is the difference between Bayes theorem and conditional probability?</vt:lpstr>
      <vt:lpstr>Bayes Theorem: Historical Application </vt:lpstr>
      <vt:lpstr>How to Use Bayes Theorem for Business and Finance</vt:lpstr>
      <vt:lpstr>Applications-For extending credit</vt:lpstr>
      <vt:lpstr>When to Apply Bayes' Theorem</vt:lpstr>
      <vt:lpstr>When to Apply Bayes' Theorem</vt:lpstr>
      <vt:lpstr>Bayes Rule</vt:lpstr>
      <vt:lpstr>Bayes Rule</vt:lpstr>
      <vt:lpstr>Bayes Rule</vt:lpstr>
      <vt:lpstr>Definition</vt:lpstr>
      <vt:lpstr>Explanation</vt:lpstr>
      <vt:lpstr>Bayesian inference</vt:lpstr>
      <vt:lpstr>Example of Bayes Rule</vt:lpstr>
      <vt:lpstr>Solution</vt:lpstr>
      <vt:lpstr>Solution</vt:lpstr>
      <vt:lpstr>Solution</vt:lpstr>
      <vt:lpstr>Solution </vt:lpstr>
      <vt:lpstr>Example </vt:lpstr>
      <vt:lpstr>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Arpit Thakur</cp:lastModifiedBy>
  <cp:revision>51</cp:revision>
  <dcterms:created xsi:type="dcterms:W3CDTF">2021-05-13T17:45:44Z</dcterms:created>
  <dcterms:modified xsi:type="dcterms:W3CDTF">2021-06-16T07:00:05Z</dcterms:modified>
</cp:coreProperties>
</file>