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5" r:id="rId24"/>
    <p:sldId id="276" r:id="rId25"/>
    <p:sldId id="300" r:id="rId26"/>
    <p:sldId id="277" r:id="rId27"/>
    <p:sldId id="278" r:id="rId28"/>
    <p:sldId id="279" r:id="rId29"/>
    <p:sldId id="294" r:id="rId30"/>
    <p:sldId id="295" r:id="rId31"/>
    <p:sldId id="296" r:id="rId32"/>
    <p:sldId id="297" r:id="rId33"/>
    <p:sldId id="298" r:id="rId34"/>
    <p:sldId id="29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62" r:id="rId4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41A"/>
    <a:srgbClr val="3B3C3E"/>
    <a:srgbClr val="357999"/>
    <a:srgbClr val="A8004B"/>
    <a:srgbClr val="FF263E"/>
    <a:srgbClr val="00203F"/>
    <a:srgbClr val="ABF1CF"/>
    <a:srgbClr val="A8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1">
            <a:extLst>
              <a:ext uri="{FF2B5EF4-FFF2-40B4-BE49-F238E27FC236}">
                <a16:creationId xmlns:a16="http://schemas.microsoft.com/office/drawing/2014/main" id="{F00CE635-A4C5-1613-9A42-E4DF1ABC7479}"/>
              </a:ext>
            </a:extLst>
          </p:cNvPr>
          <p:cNvSpPr/>
          <p:nvPr userDrawn="1"/>
        </p:nvSpPr>
        <p:spPr>
          <a:xfrm>
            <a:off x="-13609" y="3001387"/>
            <a:ext cx="7343324" cy="3863982"/>
          </a:xfrm>
          <a:custGeom>
            <a:avLst/>
            <a:gdLst>
              <a:gd name="connsiteX0" fmla="*/ 2392754 w 7343324"/>
              <a:gd name="connsiteY0" fmla="*/ 0 h 3863982"/>
              <a:gd name="connsiteX1" fmla="*/ 7343324 w 7343324"/>
              <a:gd name="connsiteY1" fmla="*/ 0 h 3863982"/>
              <a:gd name="connsiteX2" fmla="*/ 4889309 w 7343324"/>
              <a:gd name="connsiteY2" fmla="*/ 3863982 h 3863982"/>
              <a:gd name="connsiteX3" fmla="*/ 0 w 7343324"/>
              <a:gd name="connsiteY3" fmla="*/ 3863982 h 3863982"/>
              <a:gd name="connsiteX4" fmla="*/ 0 w 7343324"/>
              <a:gd name="connsiteY4" fmla="*/ 3767523 h 386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3324" h="3863982">
                <a:moveTo>
                  <a:pt x="2392754" y="0"/>
                </a:moveTo>
                <a:lnTo>
                  <a:pt x="7343324" y="0"/>
                </a:lnTo>
                <a:lnTo>
                  <a:pt x="4889309" y="3863982"/>
                </a:lnTo>
                <a:lnTo>
                  <a:pt x="0" y="3863982"/>
                </a:lnTo>
                <a:lnTo>
                  <a:pt x="0" y="3767523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1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446C9FC-0EBF-F042-4BE8-E45DFA15E32A}"/>
              </a:ext>
            </a:extLst>
          </p:cNvPr>
          <p:cNvSpPr/>
          <p:nvPr userDrawn="1"/>
        </p:nvSpPr>
        <p:spPr>
          <a:xfrm>
            <a:off x="2052638" y="2879725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reeform: Shape 59">
            <a:extLst>
              <a:ext uri="{FF2B5EF4-FFF2-40B4-BE49-F238E27FC236}">
                <a16:creationId xmlns:a16="http://schemas.microsoft.com/office/drawing/2014/main" id="{E2358284-8CCD-A22A-90F2-0CDCCA6B1405}"/>
              </a:ext>
            </a:extLst>
          </p:cNvPr>
          <p:cNvSpPr/>
          <p:nvPr userDrawn="1"/>
        </p:nvSpPr>
        <p:spPr>
          <a:xfrm rot="5400000">
            <a:off x="-1301750" y="1287462"/>
            <a:ext cx="6858000" cy="4283076"/>
          </a:xfrm>
          <a:custGeom>
            <a:avLst/>
            <a:gdLst>
              <a:gd name="connsiteX0" fmla="*/ 0 w 6858002"/>
              <a:gd name="connsiteY0" fmla="*/ 4281715 h 4281715"/>
              <a:gd name="connsiteX1" fmla="*/ 0 w 6858002"/>
              <a:gd name="connsiteY1" fmla="*/ 0 h 4281715"/>
              <a:gd name="connsiteX2" fmla="*/ 6858002 w 6858002"/>
              <a:gd name="connsiteY2" fmla="*/ 4281715 h 428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2" h="4281715">
                <a:moveTo>
                  <a:pt x="0" y="4281715"/>
                </a:moveTo>
                <a:lnTo>
                  <a:pt x="0" y="0"/>
                </a:lnTo>
                <a:lnTo>
                  <a:pt x="6858002" y="4281715"/>
                </a:lnTo>
                <a:close/>
              </a:path>
            </a:pathLst>
          </a:custGeom>
          <a:gradFill flip="none" rotWithShape="1">
            <a:gsLst>
              <a:gs pos="24000">
                <a:srgbClr val="0099FF"/>
              </a:gs>
              <a:gs pos="100000">
                <a:srgbClr val="33CCFF"/>
              </a:gs>
            </a:gsLst>
            <a:lin ang="16200000" scaled="1"/>
            <a:tileRect/>
          </a:gradFill>
          <a:ln>
            <a:noFill/>
          </a:ln>
          <a:effectLst>
            <a:outerShdw blurRad="381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67AFFE5-8F55-A24A-250A-F9EDE117DBE6}"/>
              </a:ext>
            </a:extLst>
          </p:cNvPr>
          <p:cNvSpPr/>
          <p:nvPr userDrawn="1"/>
        </p:nvSpPr>
        <p:spPr>
          <a:xfrm rot="10800000" flipV="1">
            <a:off x="3125788" y="0"/>
            <a:ext cx="2624137" cy="1843088"/>
          </a:xfrm>
          <a:prstGeom prst="triangle">
            <a:avLst>
              <a:gd name="adj" fmla="val 56431"/>
            </a:avLst>
          </a:prstGeom>
          <a:gradFill flip="none" rotWithShape="1">
            <a:gsLst>
              <a:gs pos="0">
                <a:srgbClr val="00558E"/>
              </a:gs>
              <a:gs pos="100000">
                <a:srgbClr val="009E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Freeform: Shape 65">
            <a:extLst>
              <a:ext uri="{FF2B5EF4-FFF2-40B4-BE49-F238E27FC236}">
                <a16:creationId xmlns:a16="http://schemas.microsoft.com/office/drawing/2014/main" id="{110B8950-2C38-D173-6B01-69A9EF9F7F68}"/>
              </a:ext>
            </a:extLst>
          </p:cNvPr>
          <p:cNvSpPr/>
          <p:nvPr userDrawn="1"/>
        </p:nvSpPr>
        <p:spPr>
          <a:xfrm>
            <a:off x="5037138" y="3008313"/>
            <a:ext cx="4106862" cy="3849687"/>
          </a:xfrm>
          <a:custGeom>
            <a:avLst/>
            <a:gdLst>
              <a:gd name="connsiteX0" fmla="*/ 4107543 w 4107543"/>
              <a:gd name="connsiteY0" fmla="*/ 0 h 3849330"/>
              <a:gd name="connsiteX1" fmla="*/ 4107543 w 4107543"/>
              <a:gd name="connsiteY1" fmla="*/ 3849330 h 3849330"/>
              <a:gd name="connsiteX2" fmla="*/ 0 w 4107543"/>
              <a:gd name="connsiteY2" fmla="*/ 3849330 h 3849330"/>
              <a:gd name="connsiteX3" fmla="*/ 2472336 w 4107543"/>
              <a:gd name="connsiteY3" fmla="*/ 19050 h 384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543" h="3849330">
                <a:moveTo>
                  <a:pt x="4107543" y="0"/>
                </a:moveTo>
                <a:lnTo>
                  <a:pt x="4107543" y="3849330"/>
                </a:lnTo>
                <a:lnTo>
                  <a:pt x="0" y="3849330"/>
                </a:lnTo>
                <a:cubicBezTo>
                  <a:pt x="811412" y="2566220"/>
                  <a:pt x="1660925" y="1302160"/>
                  <a:pt x="2472336" y="1905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7" name="Graphic 49" descr="Network">
            <a:extLst>
              <a:ext uri="{FF2B5EF4-FFF2-40B4-BE49-F238E27FC236}">
                <a16:creationId xmlns:a16="http://schemas.microsoft.com/office/drawing/2014/main" id="{88951261-F2B2-06BE-68DE-13992012E7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4467" r="26712"/>
          <a:stretch>
            <a:fillRect/>
          </a:stretch>
        </p:blipFill>
        <p:spPr>
          <a:xfrm>
            <a:off x="6530975" y="0"/>
            <a:ext cx="2622550" cy="2346325"/>
          </a:xfrm>
          <a:custGeom>
            <a:avLst/>
            <a:gdLst>
              <a:gd name="connsiteX0" fmla="*/ 0 w 2698627"/>
              <a:gd name="connsiteY0" fmla="*/ 0 h 2413063"/>
              <a:gd name="connsiteX1" fmla="*/ 2698627 w 2698627"/>
              <a:gd name="connsiteY1" fmla="*/ 0 h 2413063"/>
              <a:gd name="connsiteX2" fmla="*/ 2698627 w 2698627"/>
              <a:gd name="connsiteY2" fmla="*/ 2413063 h 2413063"/>
              <a:gd name="connsiteX3" fmla="*/ 0 w 2698627"/>
              <a:gd name="connsiteY3" fmla="*/ 2413063 h 24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27" h="2413063">
                <a:moveTo>
                  <a:pt x="0" y="0"/>
                </a:moveTo>
                <a:lnTo>
                  <a:pt x="2698627" y="0"/>
                </a:lnTo>
                <a:lnTo>
                  <a:pt x="2698627" y="2413063"/>
                </a:lnTo>
                <a:lnTo>
                  <a:pt x="0" y="2413063"/>
                </a:lnTo>
                <a:close/>
              </a:path>
            </a:pathLst>
          </a:custGeom>
          <a:effectLst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50" descr="Network">
            <a:extLst>
              <a:ext uri="{FF2B5EF4-FFF2-40B4-BE49-F238E27FC236}">
                <a16:creationId xmlns:a16="http://schemas.microsoft.com/office/drawing/2014/main" id="{6E33C772-5EDB-77AA-EC05-00F37F2411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26263" y="3203575"/>
            <a:ext cx="2217737" cy="2217738"/>
          </a:xfrm>
          <a:prstGeom prst="rect">
            <a:avLst/>
          </a:prstGeom>
          <a:effectLst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51" descr="Network">
            <a:extLst>
              <a:ext uri="{FF2B5EF4-FFF2-40B4-BE49-F238E27FC236}">
                <a16:creationId xmlns:a16="http://schemas.microsoft.com/office/drawing/2014/main" id="{A9B06E56-2955-262E-92D3-847722B1E4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213" y="1736725"/>
            <a:ext cx="338613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52" descr="Network">
            <a:extLst>
              <a:ext uri="{FF2B5EF4-FFF2-40B4-BE49-F238E27FC236}">
                <a16:creationId xmlns:a16="http://schemas.microsoft.com/office/drawing/2014/main" id="{6E2B514E-B499-B30F-BB22-C99492FF9D6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6438" y="1360488"/>
            <a:ext cx="1249362" cy="1249362"/>
          </a:xfrm>
          <a:prstGeom prst="rect">
            <a:avLst/>
          </a:prstGeom>
          <a:effectLst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0E8F1-C3F5-0C3D-574E-8946F34C241A}"/>
              </a:ext>
            </a:extLst>
          </p:cNvPr>
          <p:cNvSpPr/>
          <p:nvPr userDrawn="1"/>
        </p:nvSpPr>
        <p:spPr>
          <a:xfrm>
            <a:off x="0" y="628650"/>
            <a:ext cx="46038" cy="98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12" name="Graphic 54" descr="Network">
            <a:extLst>
              <a:ext uri="{FF2B5EF4-FFF2-40B4-BE49-F238E27FC236}">
                <a16:creationId xmlns:a16="http://schemas.microsoft.com/office/drawing/2014/main" id="{803CB571-0724-2BEA-C010-E6E09456D8E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741363" y="0"/>
            <a:ext cx="23304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F57562-0A22-20FD-D296-78BF6684A912}"/>
              </a:ext>
            </a:extLst>
          </p:cNvPr>
          <p:cNvSpPr txBox="1"/>
          <p:nvPr userDrawn="1"/>
        </p:nvSpPr>
        <p:spPr>
          <a:xfrm>
            <a:off x="6524625" y="1984375"/>
            <a:ext cx="26241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spc="3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ECAP538</a:t>
            </a:r>
            <a:r>
              <a:rPr lang="en-IN" sz="3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C6A3A-8491-66B1-05BE-6B63B6496C7C}"/>
              </a:ext>
            </a:extLst>
          </p:cNvPr>
          <p:cNvSpPr txBox="1"/>
          <p:nvPr userDrawn="1"/>
        </p:nvSpPr>
        <p:spPr>
          <a:xfrm>
            <a:off x="2676525" y="2478088"/>
            <a:ext cx="64690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cap="small" spc="300" dirty="0">
                <a:solidFill>
                  <a:srgbClr val="009ED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 Design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8AC01-5D6F-384B-012A-6EF416991CEA}"/>
              </a:ext>
            </a:extLst>
          </p:cNvPr>
          <p:cNvSpPr txBox="1"/>
          <p:nvPr userDrawn="1"/>
        </p:nvSpPr>
        <p:spPr>
          <a:xfrm>
            <a:off x="7037388" y="5822950"/>
            <a:ext cx="2120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spc="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Dr.</a:t>
            </a:r>
            <a:r>
              <a:rPr lang="en-IN" sz="24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2400" spc="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Divya</a:t>
            </a:r>
            <a:endParaRPr lang="en-IN" sz="2400" spc="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51807-CD7E-9E79-0818-524CA859CA6A}"/>
              </a:ext>
            </a:extLst>
          </p:cNvPr>
          <p:cNvSpPr txBox="1"/>
          <p:nvPr userDrawn="1"/>
        </p:nvSpPr>
        <p:spPr>
          <a:xfrm>
            <a:off x="5749925" y="6249988"/>
            <a:ext cx="33940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spc="3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Assistant Professor</a:t>
            </a:r>
          </a:p>
        </p:txBody>
      </p:sp>
      <p:sp>
        <p:nvSpPr>
          <p:cNvPr id="17" name="Freeform: Shape 67">
            <a:extLst>
              <a:ext uri="{FF2B5EF4-FFF2-40B4-BE49-F238E27FC236}">
                <a16:creationId xmlns:a16="http://schemas.microsoft.com/office/drawing/2014/main" id="{D8D4247F-D79D-7CB4-CD75-4F449C2C0047}"/>
              </a:ext>
            </a:extLst>
          </p:cNvPr>
          <p:cNvSpPr/>
          <p:nvPr userDrawn="1"/>
        </p:nvSpPr>
        <p:spPr>
          <a:xfrm>
            <a:off x="2697163" y="3506788"/>
            <a:ext cx="6446837" cy="3348037"/>
          </a:xfrm>
          <a:custGeom>
            <a:avLst/>
            <a:gdLst>
              <a:gd name="connsiteX0" fmla="*/ 2075534 w 6446121"/>
              <a:gd name="connsiteY0" fmla="*/ 0 h 3347258"/>
              <a:gd name="connsiteX1" fmla="*/ 6446121 w 6446121"/>
              <a:gd name="connsiteY1" fmla="*/ 0 h 3347258"/>
              <a:gd name="connsiteX2" fmla="*/ 6446121 w 6446121"/>
              <a:gd name="connsiteY2" fmla="*/ 3347258 h 3347258"/>
              <a:gd name="connsiteX3" fmla="*/ 0 w 6446121"/>
              <a:gd name="connsiteY3" fmla="*/ 3347258 h 334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6121" h="3347258">
                <a:moveTo>
                  <a:pt x="2075534" y="0"/>
                </a:moveTo>
                <a:lnTo>
                  <a:pt x="6446121" y="0"/>
                </a:lnTo>
                <a:lnTo>
                  <a:pt x="6446121" y="3347258"/>
                </a:lnTo>
                <a:lnTo>
                  <a:pt x="0" y="3347258"/>
                </a:lnTo>
                <a:close/>
              </a:path>
            </a:pathLst>
          </a:custGeom>
          <a:solidFill>
            <a:srgbClr val="003C6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4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A87024-BD23-0618-B415-0E143B2F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76186-B294-48A4-ADB3-CDD4B154AA46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0EFA56-06FF-111D-BD74-3F1F59A3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A81F50-22C2-8863-A5AA-70DB282E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025C-955A-4229-A416-7513A0007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88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0A1039-CE58-63FC-4307-2B0CF5B5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DF164-6276-40A0-9CA8-1ECC232E9D36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66A278-5109-6A35-3A47-FE433B05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37EBEE-7B54-8211-A833-45362AAD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583D-3801-46E6-9FF5-2AD23E7C7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67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0102-9448-4268-EB7C-DE6FE377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8ACA5-2637-4814-BF41-9D4DF4B04F04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4920-20A3-35A5-5573-FB64B87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9DBF-E8B1-FFA8-CBBB-24364B4B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9A28F-F5C2-4ECF-8053-D20A3AB58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061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671F-00CE-3CC2-22B1-3F52032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FB9D-3A50-4293-9694-3FC96759E7DB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96D2-E5AF-A837-F672-3786E971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FB95-8D7C-5A00-9EC1-4543FF03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9A65D-96A1-424E-88D1-87F65175E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33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6C1DC68A-5229-2717-FA61-4DB248921E89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BA15025C-F5F1-F836-39CD-72B190D93B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bg1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2532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FB24C-4F7F-3D45-495E-E2656982BF7F}"/>
              </a:ext>
            </a:extLst>
          </p:cNvPr>
          <p:cNvSpPr/>
          <p:nvPr userDrawn="1"/>
        </p:nvSpPr>
        <p:spPr>
          <a:xfrm>
            <a:off x="0" y="0"/>
            <a:ext cx="9144000" cy="1990725"/>
          </a:xfrm>
          <a:prstGeom prst="rect">
            <a:avLst/>
          </a:prstGeom>
          <a:gradFill flip="none" rotWithShape="1">
            <a:gsLst>
              <a:gs pos="0">
                <a:srgbClr val="357999"/>
              </a:gs>
              <a:gs pos="46000">
                <a:srgbClr val="01141A">
                  <a:alpha val="94000"/>
                </a:srgbClr>
              </a:gs>
              <a:gs pos="100000">
                <a:srgbClr val="01141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69692012-EC8D-68A4-5FBA-C2D71AD9BF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6650" y="241300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6BD2E653-72A1-A1BC-D16B-25DC143CB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081213"/>
            <a:ext cx="7315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19913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647314"/>
            <a:ext cx="7315201" cy="3968751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470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18D6D3-3C42-08FE-4703-76727228D7F2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114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2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0665E9-F6B5-4D52-CDD3-A2C69EFE8D5A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114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B3C3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4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7631-ADC1-56AE-B473-3592B3A2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B1FD1-A60F-42D0-BCAB-68BF3D7228C3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9429-B810-D07D-77E9-F7DB177A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BC61-997F-023D-1480-993CED33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86C4D-2643-47EE-9F04-B61BA1B44D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0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66CF0B-B9E8-F387-ADD0-A36A39F2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9D9E-F121-4395-903D-10475D09074F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8C7980-83AC-3B20-DEDC-E033ABBE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762471-8B15-EDF5-4C6C-BCF27153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F2872-79FC-4BEA-B74C-934BFE1EE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7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56517F-001B-A685-9E44-0181F017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11909-F1F2-497B-A4A0-B532B1C41ACF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57A1E1-C516-407C-5C04-CAA37C02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D17E39A-75C7-9319-71C5-2F27C7C7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92013-5C04-4274-BE39-4E80B306E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6FFE0A-CB6C-E15A-0A34-2A995CBA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FF34C-DBE1-4D4B-9CEC-8CCC45CAE4C0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D2C344-85C7-8443-BE10-F9AE7CA3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8DA5E-20BB-31C8-805E-5890A0A7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C8D73-EC71-4560-8923-7A2907C95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84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41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65940BB-3312-CC4E-763D-E263FAA708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8D6217F-26EC-2255-1A85-A8FDC5EDD7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7B90-4BF3-1C74-2264-FE0CD5EFA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E04C31-5CD6-43A7-8264-2414EB0D3DF6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B297-1B32-1379-4CC9-5BDDBE51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6038-029C-59A2-C1B3-97070FB1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anose="020B0502040204020203" pitchFamily="34" charset="0"/>
              </a:defRPr>
            </a:lvl1pPr>
          </a:lstStyle>
          <a:p>
            <a:pPr>
              <a:defRPr/>
            </a:pPr>
            <a:fld id="{67BCC1F9-D1E1-4B74-B0CC-2F20DC9AB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49" r:id="rId5"/>
    <p:sldLayoutId id="2147483750" r:id="rId6"/>
    <p:sldLayoutId id="2147483751" r:id="rId7"/>
    <p:sldLayoutId id="2147483752" r:id="rId8"/>
    <p:sldLayoutId id="2147483761" r:id="rId9"/>
    <p:sldLayoutId id="2147483762" r:id="rId10"/>
    <p:sldLayoutId id="2147483753" r:id="rId11"/>
    <p:sldLayoutId id="2147483754" r:id="rId12"/>
    <p:sldLayoutId id="2147483755" r:id="rId13"/>
    <p:sldLayoutId id="2147483756" r:id="rId14"/>
    <p:sldLayoutId id="2147483763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C1F8-7D40-19BA-2BB7-70096DA5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Tree</a:t>
            </a:r>
            <a:endParaRPr lang="en-US" dirty="0"/>
          </a:p>
        </p:txBody>
      </p:sp>
      <p:pic>
        <p:nvPicPr>
          <p:cNvPr id="17411" name="Content Placeholder 3" descr="Ch3-3.JPG">
            <a:extLst>
              <a:ext uri="{FF2B5EF4-FFF2-40B4-BE49-F238E27FC236}">
                <a16:creationId xmlns:a16="http://schemas.microsoft.com/office/drawing/2014/main" id="{AC0062C1-B2D2-2C29-F314-790AD05FC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0213" y="1539875"/>
            <a:ext cx="5743575" cy="41989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58D2-DDFC-BF2F-4F25-DBEBEC99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Spanning tree</a:t>
            </a:r>
            <a:endParaRPr 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FBD1F6C-F115-BE25-AF7C-12995686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So, the number of possible spanning trees = </a:t>
            </a:r>
            <a:r>
              <a:rPr lang="en-IN" altLang="en-US" baseline="30000"/>
              <a:t>7</a:t>
            </a:r>
            <a:r>
              <a:rPr lang="en-IN" altLang="en-US"/>
              <a:t>C</a:t>
            </a:r>
            <a:r>
              <a:rPr lang="en-IN" altLang="en-US" baseline="-25000"/>
              <a:t>5</a:t>
            </a:r>
            <a:r>
              <a:rPr lang="en-IN" altLang="en-US"/>
              <a:t> </a:t>
            </a:r>
          </a:p>
          <a:p>
            <a:pPr eaLnBrk="1" hangingPunct="1"/>
            <a:r>
              <a:rPr lang="en-IN" altLang="en-US"/>
              <a:t>Number of cycles formed = 2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6216-61C5-E174-FE1A-E80B8514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Weighted graph</a:t>
            </a:r>
            <a:endParaRPr lang="en-US" dirty="0"/>
          </a:p>
        </p:txBody>
      </p:sp>
      <p:pic>
        <p:nvPicPr>
          <p:cNvPr id="19459" name="Content Placeholder 3" descr="Ch3-4.JPG">
            <a:extLst>
              <a:ext uri="{FF2B5EF4-FFF2-40B4-BE49-F238E27FC236}">
                <a16:creationId xmlns:a16="http://schemas.microsoft.com/office/drawing/2014/main" id="{210466AE-16E7-6572-CFCB-CF4EF2004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6600" y="1635125"/>
            <a:ext cx="5367338" cy="45418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AEBB-52A8-7F27-67E4-0194266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Some of possible spanning tree</a:t>
            </a:r>
            <a:endParaRPr lang="en-US" dirty="0"/>
          </a:p>
        </p:txBody>
      </p:sp>
      <p:pic>
        <p:nvPicPr>
          <p:cNvPr id="20483" name="Content Placeholder 3" descr="Ch3-5.JPG">
            <a:extLst>
              <a:ext uri="{FF2B5EF4-FFF2-40B4-BE49-F238E27FC236}">
                <a16:creationId xmlns:a16="http://schemas.microsoft.com/office/drawing/2014/main" id="{648339EB-C711-F018-DDCC-B3E565E8C7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538" y="1724025"/>
            <a:ext cx="7770812" cy="40798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976-D01F-22F2-B36A-96F3826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Minimal spanning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80F5-0C9D-A329-CBD6-0C020A41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323975"/>
            <a:ext cx="7934325" cy="28749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dirty="0"/>
              <a:t>There are greedy methods for finding the minimal cost spanning trees: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IN" dirty="0"/>
              <a:t>Prim’s Algorithm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IN" dirty="0"/>
              <a:t>Kruskal’s Algorithm 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637-AA3A-1698-7C65-C10BA54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pic>
        <p:nvPicPr>
          <p:cNvPr id="22531" name="Content Placeholder 3" descr="Ch3-6.JPG">
            <a:extLst>
              <a:ext uri="{FF2B5EF4-FFF2-40B4-BE49-F238E27FC236}">
                <a16:creationId xmlns:a16="http://schemas.microsoft.com/office/drawing/2014/main" id="{81DD37C9-7367-9E83-D216-A71C302C96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0275" y="1395413"/>
            <a:ext cx="4743450" cy="52355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8841-716B-F004-5822-027EFB75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pic>
        <p:nvPicPr>
          <p:cNvPr id="23555" name="Content Placeholder 3" descr="Ch3-6.JPG">
            <a:extLst>
              <a:ext uri="{FF2B5EF4-FFF2-40B4-BE49-F238E27FC236}">
                <a16:creationId xmlns:a16="http://schemas.microsoft.com/office/drawing/2014/main" id="{D20F73B3-8447-17B1-97B7-771AB7FA24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4963"/>
            <a:ext cx="3797300" cy="4514850"/>
          </a:xfrm>
        </p:spPr>
      </p:pic>
      <p:pic>
        <p:nvPicPr>
          <p:cNvPr id="23556" name="Picture 4" descr="Ch3-7.JPG">
            <a:extLst>
              <a:ext uri="{FF2B5EF4-FFF2-40B4-BE49-F238E27FC236}">
                <a16:creationId xmlns:a16="http://schemas.microsoft.com/office/drawing/2014/main" id="{A86B7909-218E-3FBA-0A8A-25FF560D1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1538288"/>
            <a:ext cx="2017712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4AEC-5B1F-4B90-18B1-77AEBACA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pic>
        <p:nvPicPr>
          <p:cNvPr id="24579" name="Content Placeholder 3" descr="Ch3-6.JPG">
            <a:extLst>
              <a:ext uri="{FF2B5EF4-FFF2-40B4-BE49-F238E27FC236}">
                <a16:creationId xmlns:a16="http://schemas.microsoft.com/office/drawing/2014/main" id="{774865B0-3F93-C602-6838-42051D4803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92250"/>
            <a:ext cx="3143250" cy="4110038"/>
          </a:xfrm>
        </p:spPr>
      </p:pic>
      <p:pic>
        <p:nvPicPr>
          <p:cNvPr id="24580" name="Picture 4" descr="Ch3-7.JPG">
            <a:extLst>
              <a:ext uri="{FF2B5EF4-FFF2-40B4-BE49-F238E27FC236}">
                <a16:creationId xmlns:a16="http://schemas.microsoft.com/office/drawing/2014/main" id="{0AD449B0-998F-7DE2-AF34-3B3496BAF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479550"/>
            <a:ext cx="182245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h3-8.JPG">
            <a:extLst>
              <a:ext uri="{FF2B5EF4-FFF2-40B4-BE49-F238E27FC236}">
                <a16:creationId xmlns:a16="http://schemas.microsoft.com/office/drawing/2014/main" id="{19F4D278-3735-2981-B710-CE91E8592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404938"/>
            <a:ext cx="182245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0CF7-0DB8-082D-F8FD-1DE88252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pic>
        <p:nvPicPr>
          <p:cNvPr id="25603" name="Content Placeholder 3" descr="Ch3-6.JPG">
            <a:extLst>
              <a:ext uri="{FF2B5EF4-FFF2-40B4-BE49-F238E27FC236}">
                <a16:creationId xmlns:a16="http://schemas.microsoft.com/office/drawing/2014/main" id="{04CC167B-CC07-9B04-5FCB-DD43AB88F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38288"/>
            <a:ext cx="3368675" cy="4403725"/>
          </a:xfrm>
        </p:spPr>
      </p:pic>
      <p:pic>
        <p:nvPicPr>
          <p:cNvPr id="25604" name="Picture 4" descr="Ch3-7.JPG">
            <a:extLst>
              <a:ext uri="{FF2B5EF4-FFF2-40B4-BE49-F238E27FC236}">
                <a16:creationId xmlns:a16="http://schemas.microsoft.com/office/drawing/2014/main" id="{01DD22E6-61DE-CEC8-2D1F-83B278731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1492250"/>
            <a:ext cx="17653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h3-8.JPG">
            <a:extLst>
              <a:ext uri="{FF2B5EF4-FFF2-40B4-BE49-F238E27FC236}">
                <a16:creationId xmlns:a16="http://schemas.microsoft.com/office/drawing/2014/main" id="{9819AED3-F049-C313-F46A-16C60661E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481138"/>
            <a:ext cx="189388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Ch3-9.JPG">
            <a:extLst>
              <a:ext uri="{FF2B5EF4-FFF2-40B4-BE49-F238E27FC236}">
                <a16:creationId xmlns:a16="http://schemas.microsoft.com/office/drawing/2014/main" id="{10C89FEC-07AC-3239-1D18-174B7FA37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1500188"/>
            <a:ext cx="228441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6004-4A47-E719-E899-9208FC01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pic>
        <p:nvPicPr>
          <p:cNvPr id="26627" name="Content Placeholder 3" descr="Ch3-6.JPG">
            <a:extLst>
              <a:ext uri="{FF2B5EF4-FFF2-40B4-BE49-F238E27FC236}">
                <a16:creationId xmlns:a16="http://schemas.microsoft.com/office/drawing/2014/main" id="{8C8B6634-38CC-151E-A219-1053AB16CC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3" y="1414463"/>
            <a:ext cx="2876550" cy="3762375"/>
          </a:xfrm>
        </p:spPr>
      </p:pic>
      <p:pic>
        <p:nvPicPr>
          <p:cNvPr id="26628" name="Picture 4" descr="Ch3-7.JPG">
            <a:extLst>
              <a:ext uri="{FF2B5EF4-FFF2-40B4-BE49-F238E27FC236}">
                <a16:creationId xmlns:a16="http://schemas.microsoft.com/office/drawing/2014/main" id="{8A9D02E2-D13F-F534-C939-64533E176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1492250"/>
            <a:ext cx="15621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Ch3-8.JPG">
            <a:extLst>
              <a:ext uri="{FF2B5EF4-FFF2-40B4-BE49-F238E27FC236}">
                <a16:creationId xmlns:a16="http://schemas.microsoft.com/office/drawing/2014/main" id="{894FC848-5C64-DC97-F59D-3880DC2C6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481138"/>
            <a:ext cx="1370012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Ch3-9.JPG">
            <a:extLst>
              <a:ext uri="{FF2B5EF4-FFF2-40B4-BE49-F238E27FC236}">
                <a16:creationId xmlns:a16="http://schemas.microsoft.com/office/drawing/2014/main" id="{19AB2A36-14E0-1300-E684-EB8A6C4AB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3" y="1568450"/>
            <a:ext cx="165258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Ch3-10.JPG">
            <a:extLst>
              <a:ext uri="{FF2B5EF4-FFF2-40B4-BE49-F238E27FC236}">
                <a16:creationId xmlns:a16="http://schemas.microsoft.com/office/drawing/2014/main" id="{0D93BEF1-AA60-A238-63D7-CC59D1E62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3973513"/>
            <a:ext cx="16383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84E5-897D-E50E-0495-48F34C2C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199072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7205E63-145B-AF41-889D-C4F260CC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88" y="2816225"/>
            <a:ext cx="6143625" cy="2212975"/>
          </a:xfrm>
        </p:spPr>
        <p:txBody>
          <a:bodyPr/>
          <a:lstStyle/>
          <a:p>
            <a:pPr algn="just" eaLnBrk="1" hangingPunct="1"/>
            <a:r>
              <a:rPr lang="en-IN" altLang="en-US" sz="2600"/>
              <a:t>understand the minimal spanning tree</a:t>
            </a:r>
            <a:endParaRPr lang="en-US" altLang="en-US" sz="2600"/>
          </a:p>
          <a:p>
            <a:pPr algn="just" eaLnBrk="1" hangingPunct="1"/>
            <a:r>
              <a:rPr lang="en-IN" altLang="en-US" sz="2600"/>
              <a:t>understand the Prim’s and Kruskal’s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26A9-4C83-B856-3DEF-32609B24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pic>
        <p:nvPicPr>
          <p:cNvPr id="27651" name="Content Placeholder 3" descr="Ch3-6.JPG">
            <a:extLst>
              <a:ext uri="{FF2B5EF4-FFF2-40B4-BE49-F238E27FC236}">
                <a16:creationId xmlns:a16="http://schemas.microsoft.com/office/drawing/2014/main" id="{6EC80F6E-876C-DF93-AA77-3C2776AD46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6988" y="1676400"/>
            <a:ext cx="2876551" cy="3762375"/>
          </a:xfrm>
        </p:spPr>
      </p:pic>
      <p:pic>
        <p:nvPicPr>
          <p:cNvPr id="27652" name="Picture 4" descr="Ch3-7.JPG">
            <a:extLst>
              <a:ext uri="{FF2B5EF4-FFF2-40B4-BE49-F238E27FC236}">
                <a16:creationId xmlns:a16="http://schemas.microsoft.com/office/drawing/2014/main" id="{9649921A-D0BA-E9FC-CCF5-AFDE9D0D7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1492250"/>
            <a:ext cx="15621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Ch3-8.JPG">
            <a:extLst>
              <a:ext uri="{FF2B5EF4-FFF2-40B4-BE49-F238E27FC236}">
                <a16:creationId xmlns:a16="http://schemas.microsoft.com/office/drawing/2014/main" id="{C1EEC427-DCB0-AD45-609C-F19EDA4B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481138"/>
            <a:ext cx="1370012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Ch3-9.JPG">
            <a:extLst>
              <a:ext uri="{FF2B5EF4-FFF2-40B4-BE49-F238E27FC236}">
                <a16:creationId xmlns:a16="http://schemas.microsoft.com/office/drawing/2014/main" id="{D36CC66E-56CC-EA6B-6BD1-6938CF3CD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3" y="1568450"/>
            <a:ext cx="165258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Ch3-10.JPG">
            <a:extLst>
              <a:ext uri="{FF2B5EF4-FFF2-40B4-BE49-F238E27FC236}">
                <a16:creationId xmlns:a16="http://schemas.microsoft.com/office/drawing/2014/main" id="{023C24B0-CC26-7E89-AFA2-B6A436FC1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3973513"/>
            <a:ext cx="16383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8" descr="Ch3-11.JPG">
            <a:extLst>
              <a:ext uri="{FF2B5EF4-FFF2-40B4-BE49-F238E27FC236}">
                <a16:creationId xmlns:a16="http://schemas.microsoft.com/office/drawing/2014/main" id="{01481FE1-53F3-FCE1-B0D4-1735016C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3903663"/>
            <a:ext cx="160337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20E5-07B7-2CC3-FE6F-52BECA2C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pic>
        <p:nvPicPr>
          <p:cNvPr id="28675" name="Content Placeholder 3" descr="Ch3-6.JPG">
            <a:extLst>
              <a:ext uri="{FF2B5EF4-FFF2-40B4-BE49-F238E27FC236}">
                <a16:creationId xmlns:a16="http://schemas.microsoft.com/office/drawing/2014/main" id="{5D3EF261-E1DD-18DB-81C1-A6A7E4A7C2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95450"/>
            <a:ext cx="3333750" cy="4362450"/>
          </a:xfrm>
        </p:spPr>
      </p:pic>
      <p:pic>
        <p:nvPicPr>
          <p:cNvPr id="28676" name="Picture 4" descr="Ch3-7.JPG">
            <a:extLst>
              <a:ext uri="{FF2B5EF4-FFF2-40B4-BE49-F238E27FC236}">
                <a16:creationId xmlns:a16="http://schemas.microsoft.com/office/drawing/2014/main" id="{D5D498A8-4162-5679-855E-08E373805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1492250"/>
            <a:ext cx="15621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Ch3-8.JPG">
            <a:extLst>
              <a:ext uri="{FF2B5EF4-FFF2-40B4-BE49-F238E27FC236}">
                <a16:creationId xmlns:a16="http://schemas.microsoft.com/office/drawing/2014/main" id="{D3CECC3E-E273-0BFB-2DAE-257338C7C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481138"/>
            <a:ext cx="1370012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 descr="Ch3-9.JPG">
            <a:extLst>
              <a:ext uri="{FF2B5EF4-FFF2-40B4-BE49-F238E27FC236}">
                <a16:creationId xmlns:a16="http://schemas.microsoft.com/office/drawing/2014/main" id="{CFBC8071-E9A1-9DD0-D555-B8283E348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3" y="1568450"/>
            <a:ext cx="165258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 descr="Ch3-10.JPG">
            <a:extLst>
              <a:ext uri="{FF2B5EF4-FFF2-40B4-BE49-F238E27FC236}">
                <a16:creationId xmlns:a16="http://schemas.microsoft.com/office/drawing/2014/main" id="{FF814A05-29E0-808F-40EA-5831A3FD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3973513"/>
            <a:ext cx="16383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 descr="Ch3-11.JPG">
            <a:extLst>
              <a:ext uri="{FF2B5EF4-FFF2-40B4-BE49-F238E27FC236}">
                <a16:creationId xmlns:a16="http://schemas.microsoft.com/office/drawing/2014/main" id="{928D44B3-2BFA-DE03-01EC-F06EA1561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3903663"/>
            <a:ext cx="160337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9" descr="Ch3-12.JPG">
            <a:extLst>
              <a:ext uri="{FF2B5EF4-FFF2-40B4-BE49-F238E27FC236}">
                <a16:creationId xmlns:a16="http://schemas.microsoft.com/office/drawing/2014/main" id="{D30BC582-1F83-0DC1-3425-650393140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3876675"/>
            <a:ext cx="166052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55BD-4100-C25D-A38A-7F7D907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pic>
        <p:nvPicPr>
          <p:cNvPr id="29699" name="Content Placeholder 3" descr="Ch3-12.JPG">
            <a:extLst>
              <a:ext uri="{FF2B5EF4-FFF2-40B4-BE49-F238E27FC236}">
                <a16:creationId xmlns:a16="http://schemas.microsoft.com/office/drawing/2014/main" id="{F9A05A77-A820-8379-7769-F70C5F5D6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188" y="1709738"/>
            <a:ext cx="3790950" cy="4686300"/>
          </a:xfrm>
        </p:spPr>
      </p:pic>
      <p:pic>
        <p:nvPicPr>
          <p:cNvPr id="29700" name="Content Placeholder 3" descr="Ch3-6.JPG">
            <a:extLst>
              <a:ext uri="{FF2B5EF4-FFF2-40B4-BE49-F238E27FC236}">
                <a16:creationId xmlns:a16="http://schemas.microsoft.com/office/drawing/2014/main" id="{0414F058-7EE6-BA4F-96BE-EDB185390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431925"/>
            <a:ext cx="3302000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EFB73C-9F9F-C054-1A09-85B2D3197858}"/>
              </a:ext>
            </a:extLst>
          </p:cNvPr>
          <p:cNvCxnSpPr>
            <a:cxnSpLocks/>
            <a:stCxn id="29700" idx="3"/>
            <a:endCxn id="29699" idx="1"/>
          </p:cNvCxnSpPr>
          <p:nvPr/>
        </p:nvCxnSpPr>
        <p:spPr>
          <a:xfrm flipV="1">
            <a:off x="3544888" y="4052888"/>
            <a:ext cx="1130300" cy="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3162-816D-5718-0A99-87EA7EC2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pic>
        <p:nvPicPr>
          <p:cNvPr id="30723" name="Content Placeholder 3" descr="Ch3-12.JPG">
            <a:extLst>
              <a:ext uri="{FF2B5EF4-FFF2-40B4-BE49-F238E27FC236}">
                <a16:creationId xmlns:a16="http://schemas.microsoft.com/office/drawing/2014/main" id="{4C57EC8C-2BC4-1E26-1245-9B25EF50D7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950" y="1631950"/>
            <a:ext cx="3648075" cy="4506913"/>
          </a:xfrm>
        </p:spPr>
      </p:pic>
      <p:sp>
        <p:nvSpPr>
          <p:cNvPr id="30724" name="TextBox 4">
            <a:extLst>
              <a:ext uri="{FF2B5EF4-FFF2-40B4-BE49-F238E27FC236}">
                <a16:creationId xmlns:a16="http://schemas.microsoft.com/office/drawing/2014/main" id="{0CDFFEC7-32F8-CD8A-5A5F-8BF8D480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2565400"/>
            <a:ext cx="49276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N" altLang="en-US"/>
              <a:t>COST = 10 +25 +22 +12 +16 +14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N" altLang="en-US"/>
              <a:t>	    = 99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3D7B-961A-51F7-6DB4-20FB38AA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Prim’s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2794-C3DA-D5ED-61A7-91C20206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7439025" cy="5400675"/>
          </a:xfrm>
        </p:spPr>
        <p:txBody>
          <a:bodyPr rtlCol="0">
            <a:normAutofit/>
          </a:bodyPr>
          <a:lstStyle/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IN" dirty="0"/>
              <a:t>Select the minimum cost edge.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IN" dirty="0"/>
              <a:t>Select the next connected minimum cost edge (it should not form a cycle).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IN" dirty="0"/>
              <a:t>Form a spanning graph.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IN" dirty="0"/>
              <a:t>Calculate the total cost.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5565-DC11-0C1F-BB0F-ED7F3302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Algorithm</a:t>
            </a:r>
            <a:endParaRPr 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DB9A714-875A-0C35-0F52-151CF229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343900" cy="5400675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/>
              <a:t>1) Initialize a tree with a single vertex, chosen arbitrarily from the graph.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/>
              <a:t>2) Grow the tree by one edge: of the edges that connect the tree to vertices not yet in the tree, find the minimum-weight edge, and transfer it to the tree.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/>
              <a:t>3) Repeat step 2 (until all vertices are in the tree).</a:t>
            </a:r>
          </a:p>
          <a:p>
            <a:pPr algn="just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41B9-44D0-F3BE-1775-D8871992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Case of non-connected graph</a:t>
            </a:r>
            <a:endParaRPr lang="en-US" dirty="0"/>
          </a:p>
        </p:txBody>
      </p:sp>
      <p:pic>
        <p:nvPicPr>
          <p:cNvPr id="33795" name="Content Placeholder 3" descr="Ch3-13.JPG">
            <a:extLst>
              <a:ext uri="{FF2B5EF4-FFF2-40B4-BE49-F238E27FC236}">
                <a16:creationId xmlns:a16="http://schemas.microsoft.com/office/drawing/2014/main" id="{7C7B5518-1FB7-CF4E-7EEC-E38E38ED0F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8650" y="1446213"/>
            <a:ext cx="4933950" cy="3152775"/>
          </a:xfrm>
        </p:spPr>
      </p:pic>
      <p:sp>
        <p:nvSpPr>
          <p:cNvPr id="33796" name="TextBox 4">
            <a:extLst>
              <a:ext uri="{FF2B5EF4-FFF2-40B4-BE49-F238E27FC236}">
                <a16:creationId xmlns:a16="http://schemas.microsoft.com/office/drawing/2014/main" id="{FA92DFD0-3A4F-1983-7348-B1DC9799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4981575"/>
            <a:ext cx="836612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N" altLang="en-US" sz="2400"/>
              <a:t>In case of non-connected graph, we can’t find the spanning tree.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535E-8A37-01AF-EC20-5729E64D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Kruskal’s Algorithm</a:t>
            </a:r>
            <a:endParaRPr 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BBF1413-9263-2D62-F92F-F4A09024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062913" cy="5400675"/>
          </a:xfrm>
        </p:spPr>
        <p:txBody>
          <a:bodyPr/>
          <a:lstStyle/>
          <a:p>
            <a:pPr algn="just" eaLnBrk="1" hangingPunct="1"/>
            <a:r>
              <a:rPr lang="en-IN" altLang="en-US"/>
              <a:t>Follows the greedy approach.</a:t>
            </a:r>
          </a:p>
          <a:p>
            <a:pPr algn="just" eaLnBrk="1" hangingPunct="1"/>
            <a:r>
              <a:rPr lang="en-IN" altLang="en-US"/>
              <a:t>Kruskal’s algorithm says that always select a minimum cost edge (but is should not form a cycle).</a:t>
            </a:r>
          </a:p>
          <a:p>
            <a:pPr algn="just" eaLnBrk="1" hangingPunct="1"/>
            <a:endParaRPr lang="en-IN" altLang="en-US"/>
          </a:p>
          <a:p>
            <a:pPr algn="just"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7B1E-12F8-87E6-83CA-1FF6BDE9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Kruskal’s Algorithm</a:t>
            </a:r>
            <a:endParaRPr lang="en-US" dirty="0"/>
          </a:p>
        </p:txBody>
      </p:sp>
      <p:pic>
        <p:nvPicPr>
          <p:cNvPr id="35843" name="Content Placeholder 3" descr="Ch3-6.JPG">
            <a:extLst>
              <a:ext uri="{FF2B5EF4-FFF2-40B4-BE49-F238E27FC236}">
                <a16:creationId xmlns:a16="http://schemas.microsoft.com/office/drawing/2014/main" id="{32A5EE34-CF86-14A4-F7D5-D3905C0E43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47813"/>
            <a:ext cx="3246438" cy="4246562"/>
          </a:xfrm>
        </p:spPr>
      </p:pic>
      <p:pic>
        <p:nvPicPr>
          <p:cNvPr id="35844" name="Picture 4" descr="Ch3-14.JPG">
            <a:extLst>
              <a:ext uri="{FF2B5EF4-FFF2-40B4-BE49-F238E27FC236}">
                <a16:creationId xmlns:a16="http://schemas.microsoft.com/office/drawing/2014/main" id="{B8493AC8-E790-034F-1A69-CB9C55219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471613"/>
            <a:ext cx="16764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D728-0AF2-E7DA-1A1E-79C84B23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Kruskal’s Algorithm</a:t>
            </a:r>
            <a:endParaRPr lang="en-US" dirty="0"/>
          </a:p>
        </p:txBody>
      </p:sp>
      <p:pic>
        <p:nvPicPr>
          <p:cNvPr id="36867" name="Content Placeholder 3" descr="Ch3-6.JPG">
            <a:extLst>
              <a:ext uri="{FF2B5EF4-FFF2-40B4-BE49-F238E27FC236}">
                <a16:creationId xmlns:a16="http://schemas.microsoft.com/office/drawing/2014/main" id="{A793B7C1-D230-4BD9-0F79-8117C436AF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58900"/>
            <a:ext cx="3527425" cy="4613275"/>
          </a:xfrm>
        </p:spPr>
      </p:pic>
      <p:pic>
        <p:nvPicPr>
          <p:cNvPr id="36868" name="Picture 4" descr="Ch3-14.JPG">
            <a:extLst>
              <a:ext uri="{FF2B5EF4-FFF2-40B4-BE49-F238E27FC236}">
                <a16:creationId xmlns:a16="http://schemas.microsoft.com/office/drawing/2014/main" id="{BE1B2EAC-CA08-57B0-F3B4-4CAB5310D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471613"/>
            <a:ext cx="16764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 descr="Ch3-15.JPG">
            <a:extLst>
              <a:ext uri="{FF2B5EF4-FFF2-40B4-BE49-F238E27FC236}">
                <a16:creationId xmlns:a16="http://schemas.microsoft.com/office/drawing/2014/main" id="{5CA1DBD5-9207-03E7-7755-239B98366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1441450"/>
            <a:ext cx="18716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D852-DF2C-EDFF-F0A6-EA67DA14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Graph</a:t>
            </a:r>
            <a:endParaRPr lang="en-US" dirty="0"/>
          </a:p>
        </p:txBody>
      </p:sp>
      <p:pic>
        <p:nvPicPr>
          <p:cNvPr id="10243" name="Content Placeholder 11" descr="Ch3-1.JPG">
            <a:extLst>
              <a:ext uri="{FF2B5EF4-FFF2-40B4-BE49-F238E27FC236}">
                <a16:creationId xmlns:a16="http://schemas.microsoft.com/office/drawing/2014/main" id="{6D854203-AF11-36E8-D6C5-06F4605BE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2763" y="1463675"/>
            <a:ext cx="5397500" cy="46482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44F0-A0EA-0F2C-D4A4-3AA1D741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Kruskal’s Algorithm</a:t>
            </a:r>
            <a:endParaRPr lang="en-US" dirty="0"/>
          </a:p>
        </p:txBody>
      </p:sp>
      <p:pic>
        <p:nvPicPr>
          <p:cNvPr id="37891" name="Content Placeholder 3" descr="Ch3-6.JPG">
            <a:extLst>
              <a:ext uri="{FF2B5EF4-FFF2-40B4-BE49-F238E27FC236}">
                <a16:creationId xmlns:a16="http://schemas.microsoft.com/office/drawing/2014/main" id="{E93B55E4-E7EF-DB79-34A2-3CA7323B9B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6038" y="1293813"/>
            <a:ext cx="3476626" cy="4546600"/>
          </a:xfrm>
        </p:spPr>
      </p:pic>
      <p:pic>
        <p:nvPicPr>
          <p:cNvPr id="37892" name="Picture 4" descr="Ch3-14.JPG">
            <a:extLst>
              <a:ext uri="{FF2B5EF4-FFF2-40B4-BE49-F238E27FC236}">
                <a16:creationId xmlns:a16="http://schemas.microsoft.com/office/drawing/2014/main" id="{BF88EA35-AE8C-A65A-BB86-FFB15817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471613"/>
            <a:ext cx="16764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 descr="Ch3-15.JPG">
            <a:extLst>
              <a:ext uri="{FF2B5EF4-FFF2-40B4-BE49-F238E27FC236}">
                <a16:creationId xmlns:a16="http://schemas.microsoft.com/office/drawing/2014/main" id="{5738A3AA-98B6-ECE5-1735-66AC11220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1441450"/>
            <a:ext cx="18716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 descr="Ch3-16.JPG">
            <a:extLst>
              <a:ext uri="{FF2B5EF4-FFF2-40B4-BE49-F238E27FC236}">
                <a16:creationId xmlns:a16="http://schemas.microsoft.com/office/drawing/2014/main" id="{FF170460-18CD-4763-2B95-3E57A6E70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1408113"/>
            <a:ext cx="18542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8774-6013-D997-15E7-4BD9A84B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Kruskal’s Algorithm</a:t>
            </a:r>
            <a:endParaRPr lang="en-US" dirty="0"/>
          </a:p>
        </p:txBody>
      </p:sp>
      <p:pic>
        <p:nvPicPr>
          <p:cNvPr id="38915" name="Content Placeholder 3" descr="Ch3-6.JPG">
            <a:extLst>
              <a:ext uri="{FF2B5EF4-FFF2-40B4-BE49-F238E27FC236}">
                <a16:creationId xmlns:a16="http://schemas.microsoft.com/office/drawing/2014/main" id="{FB605230-ED1D-1B7C-BACA-16E6543E1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" y="1408113"/>
            <a:ext cx="3346450" cy="4376737"/>
          </a:xfrm>
        </p:spPr>
      </p:pic>
      <p:pic>
        <p:nvPicPr>
          <p:cNvPr id="38916" name="Picture 4" descr="Ch3-14.JPG">
            <a:extLst>
              <a:ext uri="{FF2B5EF4-FFF2-40B4-BE49-F238E27FC236}">
                <a16:creationId xmlns:a16="http://schemas.microsoft.com/office/drawing/2014/main" id="{58BCDD2D-F780-49B3-A1C3-575CD5A1F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471613"/>
            <a:ext cx="16764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Ch3-15.JPG">
            <a:extLst>
              <a:ext uri="{FF2B5EF4-FFF2-40B4-BE49-F238E27FC236}">
                <a16:creationId xmlns:a16="http://schemas.microsoft.com/office/drawing/2014/main" id="{E215BBD0-5791-0C5A-7337-0A8849B25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1441450"/>
            <a:ext cx="18716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 descr="Ch3-16.JPG">
            <a:extLst>
              <a:ext uri="{FF2B5EF4-FFF2-40B4-BE49-F238E27FC236}">
                <a16:creationId xmlns:a16="http://schemas.microsoft.com/office/drawing/2014/main" id="{D3EF16A9-EBCB-949B-286C-09F7804D6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1408113"/>
            <a:ext cx="18542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0" descr="Ch3-19.JPG">
            <a:extLst>
              <a:ext uri="{FF2B5EF4-FFF2-40B4-BE49-F238E27FC236}">
                <a16:creationId xmlns:a16="http://schemas.microsoft.com/office/drawing/2014/main" id="{E714687C-6494-A271-8180-752A0DC79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3876675"/>
            <a:ext cx="1781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8533-7F58-349D-5B42-CF46DB83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Kruskal’s Algorithm</a:t>
            </a:r>
            <a:endParaRPr lang="en-US" dirty="0"/>
          </a:p>
        </p:txBody>
      </p:sp>
      <p:pic>
        <p:nvPicPr>
          <p:cNvPr id="39939" name="Content Placeholder 3" descr="Ch3-6.JPG">
            <a:extLst>
              <a:ext uri="{FF2B5EF4-FFF2-40B4-BE49-F238E27FC236}">
                <a16:creationId xmlns:a16="http://schemas.microsoft.com/office/drawing/2014/main" id="{0EDDDCB8-D7B5-141D-09A1-0F39E318E5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95438"/>
            <a:ext cx="3295650" cy="4310062"/>
          </a:xfrm>
        </p:spPr>
      </p:pic>
      <p:pic>
        <p:nvPicPr>
          <p:cNvPr id="39940" name="Picture 4" descr="Ch3-14.JPG">
            <a:extLst>
              <a:ext uri="{FF2B5EF4-FFF2-40B4-BE49-F238E27FC236}">
                <a16:creationId xmlns:a16="http://schemas.microsoft.com/office/drawing/2014/main" id="{AABB7F2B-DA68-E982-73A9-6251B2E71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471613"/>
            <a:ext cx="16764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Ch3-15.JPG">
            <a:extLst>
              <a:ext uri="{FF2B5EF4-FFF2-40B4-BE49-F238E27FC236}">
                <a16:creationId xmlns:a16="http://schemas.microsoft.com/office/drawing/2014/main" id="{33B76C5A-2879-8FBE-F8E5-802057F08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1441450"/>
            <a:ext cx="18716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 descr="Ch3-16.JPG">
            <a:extLst>
              <a:ext uri="{FF2B5EF4-FFF2-40B4-BE49-F238E27FC236}">
                <a16:creationId xmlns:a16="http://schemas.microsoft.com/office/drawing/2014/main" id="{0C754753-4219-6AA8-3015-32ABDA84C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1408113"/>
            <a:ext cx="18542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 descr="Ch3-19.JPG">
            <a:extLst>
              <a:ext uri="{FF2B5EF4-FFF2-40B4-BE49-F238E27FC236}">
                <a16:creationId xmlns:a16="http://schemas.microsoft.com/office/drawing/2014/main" id="{E013C131-02CE-B6C4-4910-356E25346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3876675"/>
            <a:ext cx="1781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h3-20.JPG">
            <a:extLst>
              <a:ext uri="{FF2B5EF4-FFF2-40B4-BE49-F238E27FC236}">
                <a16:creationId xmlns:a16="http://schemas.microsoft.com/office/drawing/2014/main" id="{9817015C-B0AD-FC87-5011-04E8F37E0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875088"/>
            <a:ext cx="1739900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5984-F2D7-D189-E4B3-8E9B5CD2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Kruskal’s Algorithm</a:t>
            </a:r>
            <a:endParaRPr lang="en-US" dirty="0"/>
          </a:p>
        </p:txBody>
      </p:sp>
      <p:pic>
        <p:nvPicPr>
          <p:cNvPr id="40963" name="Content Placeholder 3" descr="Ch3-6.JPG">
            <a:extLst>
              <a:ext uri="{FF2B5EF4-FFF2-40B4-BE49-F238E27FC236}">
                <a16:creationId xmlns:a16="http://schemas.microsoft.com/office/drawing/2014/main" id="{449876DB-182B-6A00-86F9-B395B2AAB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13" y="1562100"/>
            <a:ext cx="3546475" cy="4638675"/>
          </a:xfrm>
        </p:spPr>
      </p:pic>
      <p:pic>
        <p:nvPicPr>
          <p:cNvPr id="40964" name="Picture 4" descr="Ch3-14.JPG">
            <a:extLst>
              <a:ext uri="{FF2B5EF4-FFF2-40B4-BE49-F238E27FC236}">
                <a16:creationId xmlns:a16="http://schemas.microsoft.com/office/drawing/2014/main" id="{21761CF2-0208-20DC-0128-3D8DAB483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471613"/>
            <a:ext cx="16764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 descr="Ch3-15.JPG">
            <a:extLst>
              <a:ext uri="{FF2B5EF4-FFF2-40B4-BE49-F238E27FC236}">
                <a16:creationId xmlns:a16="http://schemas.microsoft.com/office/drawing/2014/main" id="{1BE9B4D6-5259-7FF2-5A8A-EC9B67028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1441450"/>
            <a:ext cx="18716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 descr="Ch3-16.JPG">
            <a:extLst>
              <a:ext uri="{FF2B5EF4-FFF2-40B4-BE49-F238E27FC236}">
                <a16:creationId xmlns:a16="http://schemas.microsoft.com/office/drawing/2014/main" id="{50548847-E1B4-F990-3506-47B235D80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1408113"/>
            <a:ext cx="18542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Ch3-19.JPG">
            <a:extLst>
              <a:ext uri="{FF2B5EF4-FFF2-40B4-BE49-F238E27FC236}">
                <a16:creationId xmlns:a16="http://schemas.microsoft.com/office/drawing/2014/main" id="{D2EC09CA-7964-AA63-C16C-DB651AD3A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3876675"/>
            <a:ext cx="1781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1" descr="Ch3-20.JPG">
            <a:extLst>
              <a:ext uri="{FF2B5EF4-FFF2-40B4-BE49-F238E27FC236}">
                <a16:creationId xmlns:a16="http://schemas.microsoft.com/office/drawing/2014/main" id="{5E0CC1E3-3CA5-44B8-CC0E-BDCA42DA2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875088"/>
            <a:ext cx="1739900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2" descr="Ch3-21.JPG">
            <a:extLst>
              <a:ext uri="{FF2B5EF4-FFF2-40B4-BE49-F238E27FC236}">
                <a16:creationId xmlns:a16="http://schemas.microsoft.com/office/drawing/2014/main" id="{6FAC6FE8-7A21-81DB-DAE7-FC4EADD8DE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3998913"/>
            <a:ext cx="1719263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AE3E-DC13-338F-99AA-E9DA99D4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Kruskal’s Algorithm</a:t>
            </a:r>
            <a:endParaRPr lang="en-US" dirty="0"/>
          </a:p>
        </p:txBody>
      </p:sp>
      <p:pic>
        <p:nvPicPr>
          <p:cNvPr id="41987" name="Content Placeholder 3" descr="Ch3-6.JPG">
            <a:extLst>
              <a:ext uri="{FF2B5EF4-FFF2-40B4-BE49-F238E27FC236}">
                <a16:creationId xmlns:a16="http://schemas.microsoft.com/office/drawing/2014/main" id="{4963CF51-2D03-D521-8298-97C577DE5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063" y="1473200"/>
            <a:ext cx="3479800" cy="4552950"/>
          </a:xfrm>
        </p:spPr>
      </p:pic>
      <p:pic>
        <p:nvPicPr>
          <p:cNvPr id="41988" name="Picture 12" descr="Ch3-21.JPG">
            <a:extLst>
              <a:ext uri="{FF2B5EF4-FFF2-40B4-BE49-F238E27FC236}">
                <a16:creationId xmlns:a16="http://schemas.microsoft.com/office/drawing/2014/main" id="{15884234-EEA6-D716-1FE3-7FE9D15C2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1473200"/>
            <a:ext cx="3233737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837E09-1604-7BF8-7080-8BAE2F8F907A}"/>
              </a:ext>
            </a:extLst>
          </p:cNvPr>
          <p:cNvCxnSpPr>
            <a:cxnSpLocks/>
            <a:stCxn id="41987" idx="3"/>
          </p:cNvCxnSpPr>
          <p:nvPr/>
        </p:nvCxnSpPr>
        <p:spPr>
          <a:xfrm flipV="1">
            <a:off x="3598863" y="3749675"/>
            <a:ext cx="1747837" cy="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F2C5-DDF4-AA20-C9E9-B355ED7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Kruskal’s Algorithm</a:t>
            </a:r>
            <a:endParaRPr lang="en-US" dirty="0"/>
          </a:p>
        </p:txBody>
      </p:sp>
      <p:pic>
        <p:nvPicPr>
          <p:cNvPr id="43011" name="Content Placeholder 3" descr="Ch3-21.JPG">
            <a:extLst>
              <a:ext uri="{FF2B5EF4-FFF2-40B4-BE49-F238E27FC236}">
                <a16:creationId xmlns:a16="http://schemas.microsoft.com/office/drawing/2014/main" id="{A8655982-06F4-88C2-ECB3-E0DA10EAA4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988" y="1557338"/>
            <a:ext cx="3638550" cy="4413250"/>
          </a:xfrm>
        </p:spPr>
      </p:pic>
      <p:sp>
        <p:nvSpPr>
          <p:cNvPr id="43012" name="TextBox 4">
            <a:extLst>
              <a:ext uri="{FF2B5EF4-FFF2-40B4-BE49-F238E27FC236}">
                <a16:creationId xmlns:a16="http://schemas.microsoft.com/office/drawing/2014/main" id="{61CF0166-E495-2D1A-E9C2-9C96CC7A7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2387600"/>
            <a:ext cx="44354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N" altLang="en-US"/>
              <a:t>COST = 10+25+22+12+14+16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N" altLang="en-US"/>
              <a:t>	      = 99 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DC73-A84D-56EA-EE46-57DDB180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Time Complexity</a:t>
            </a:r>
            <a:endParaRPr lang="en-US" dirty="0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6BE8A5B3-8FE3-29F9-2F4A-871CD20F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035925" cy="5400675"/>
          </a:xfrm>
        </p:spPr>
        <p:txBody>
          <a:bodyPr/>
          <a:lstStyle/>
          <a:p>
            <a:pPr algn="just" eaLnBrk="1" hangingPunct="1"/>
            <a:r>
              <a:rPr lang="el-GR" altLang="en-US"/>
              <a:t>Θ</a:t>
            </a:r>
            <a:r>
              <a:rPr lang="en-IN" altLang="en-US"/>
              <a:t> (|V| |E|) = </a:t>
            </a:r>
            <a:r>
              <a:rPr lang="el-GR" altLang="en-US"/>
              <a:t>Θ</a:t>
            </a:r>
            <a:r>
              <a:rPr lang="en-IN" altLang="en-US"/>
              <a:t> (n.e) = </a:t>
            </a:r>
            <a:r>
              <a:rPr lang="el-GR" altLang="en-US"/>
              <a:t>Θ</a:t>
            </a:r>
            <a:r>
              <a:rPr lang="en-IN" altLang="en-US"/>
              <a:t>(n</a:t>
            </a:r>
            <a:r>
              <a:rPr lang="en-IN" altLang="en-US" baseline="30000"/>
              <a:t>2</a:t>
            </a:r>
            <a:r>
              <a:rPr lang="en-IN" altLang="en-US"/>
              <a:t>)</a:t>
            </a:r>
          </a:p>
          <a:p>
            <a:pPr algn="just" eaLnBrk="1" hangingPunct="1"/>
            <a:r>
              <a:rPr lang="en-IN" altLang="en-US"/>
              <a:t>The Time taken by Kruskal</a:t>
            </a:r>
            <a:r>
              <a:rPr lang="en-US" altLang="en-US"/>
              <a:t>’s algorithm can be improved by taking Min Heap.</a:t>
            </a:r>
          </a:p>
          <a:p>
            <a:pPr algn="just" eaLnBrk="1" hangingPunct="1"/>
            <a:r>
              <a:rPr lang="en-US" altLang="en-US"/>
              <a:t>A </a:t>
            </a:r>
            <a:r>
              <a:rPr lang="en-US" altLang="en-US" b="1"/>
              <a:t>min</a:t>
            </a:r>
            <a:r>
              <a:rPr lang="en-US" altLang="en-US"/>
              <a:t>-</a:t>
            </a:r>
            <a:r>
              <a:rPr lang="en-US" altLang="en-US" b="1"/>
              <a:t>heap</a:t>
            </a:r>
            <a:r>
              <a:rPr lang="en-US" altLang="en-US"/>
              <a:t> is a </a:t>
            </a:r>
            <a:r>
              <a:rPr lang="en-US" altLang="en-US" b="1"/>
              <a:t>binary</a:t>
            </a:r>
            <a:r>
              <a:rPr lang="en-US" altLang="en-US"/>
              <a:t> tree such that - the data contained in each node is less than (or equal to) the data in that node's children. </a:t>
            </a:r>
            <a:endParaRPr lang="en-I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EBBB-D2FD-141A-8F2D-FF0C93A5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Time Complexity</a:t>
            </a:r>
            <a:endParaRPr lang="en-US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6B06932D-E917-B4F4-1603-07A0BEC2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156575" cy="5400675"/>
          </a:xfrm>
        </p:spPr>
        <p:txBody>
          <a:bodyPr/>
          <a:lstStyle/>
          <a:p>
            <a:pPr algn="just" eaLnBrk="1" hangingPunct="1"/>
            <a:r>
              <a:rPr lang="en-IN" altLang="en-US"/>
              <a:t>When you use a Min heap, you need not to search. It will give the minimum value. </a:t>
            </a:r>
          </a:p>
          <a:p>
            <a:pPr algn="just" eaLnBrk="1" hangingPunct="1"/>
            <a:r>
              <a:rPr lang="en-IN" altLang="en-US"/>
              <a:t>The time taken for finding a minimum cost edge= Log n.</a:t>
            </a:r>
          </a:p>
          <a:p>
            <a:pPr algn="just" eaLnBrk="1" hangingPunct="1"/>
            <a:r>
              <a:rPr lang="en-IN" altLang="en-US"/>
              <a:t>The number of times, the procedure is repeated = n.</a:t>
            </a:r>
          </a:p>
          <a:p>
            <a:pPr algn="just" eaLnBrk="1" hangingPunct="1"/>
            <a:r>
              <a:rPr lang="en-IN" altLang="en-US"/>
              <a:t>So, the time complexity is </a:t>
            </a:r>
            <a:r>
              <a:rPr lang="el-GR" altLang="en-US"/>
              <a:t>Θ</a:t>
            </a:r>
            <a:r>
              <a:rPr lang="en-IN" altLang="en-US"/>
              <a:t> (nlog n).  </a:t>
            </a:r>
          </a:p>
          <a:p>
            <a:pPr algn="just" eaLnBrk="1" hangingPunct="1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704A-1071-BCE6-18D3-798B2757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Case of non-connected graph</a:t>
            </a:r>
            <a:endParaRPr lang="en-US" dirty="0"/>
          </a:p>
        </p:txBody>
      </p:sp>
      <p:pic>
        <p:nvPicPr>
          <p:cNvPr id="46083" name="Content Placeholder 5" descr="Ch3-22.JPG">
            <a:extLst>
              <a:ext uri="{FF2B5EF4-FFF2-40B4-BE49-F238E27FC236}">
                <a16:creationId xmlns:a16="http://schemas.microsoft.com/office/drawing/2014/main" id="{826B953C-52AA-7AFC-569A-9201F3FDA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1490663"/>
            <a:ext cx="6172200" cy="2733675"/>
          </a:xfrm>
        </p:spPr>
      </p:pic>
      <p:sp>
        <p:nvSpPr>
          <p:cNvPr id="46084" name="TextBox 6">
            <a:extLst>
              <a:ext uri="{FF2B5EF4-FFF2-40B4-BE49-F238E27FC236}">
                <a16:creationId xmlns:a16="http://schemas.microsoft.com/office/drawing/2014/main" id="{608CC6FD-3563-5419-FD14-4338E0F49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224338"/>
            <a:ext cx="80454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Bahnschrift" panose="020B05020402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ahnschrif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Bahnschrift" panose="020B0502040204020203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N" altLang="en-US" sz="2400"/>
              <a:t>It may find the spanning graph for different components, but it is not able to find the spanning graph for the complete one. </a:t>
            </a:r>
            <a:endParaRPr lang="en-US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0609-0F02-E144-E69B-AB604924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IN" dirty="0"/>
              <a:t>How to find the minimum weight of an edge?</a:t>
            </a:r>
            <a:endParaRPr lang="en-US" dirty="0"/>
          </a:p>
        </p:txBody>
      </p:sp>
      <p:pic>
        <p:nvPicPr>
          <p:cNvPr id="47107" name="Content Placeholder 5" descr="Ch3-23.JPG">
            <a:extLst>
              <a:ext uri="{FF2B5EF4-FFF2-40B4-BE49-F238E27FC236}">
                <a16:creationId xmlns:a16="http://schemas.microsoft.com/office/drawing/2014/main" id="{24B626FD-4DD1-8C71-E7F8-884C9861F6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0213" y="1643063"/>
            <a:ext cx="3203575" cy="454818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247B-4819-4F5B-B3FD-4F5A487B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Components of a graph</a:t>
            </a:r>
            <a:endParaRPr 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4A3FC4D-36F8-EFAF-F877-93E5B7634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2241550"/>
          </a:xfrm>
        </p:spPr>
        <p:txBody>
          <a:bodyPr/>
          <a:lstStyle/>
          <a:p>
            <a:pPr algn="just" eaLnBrk="1" hangingPunct="1"/>
            <a:r>
              <a:rPr lang="en-IN" altLang="en-US"/>
              <a:t>G=(V,E)</a:t>
            </a:r>
          </a:p>
          <a:p>
            <a:pPr algn="just" eaLnBrk="1" hangingPunct="1"/>
            <a:r>
              <a:rPr lang="en-IN" altLang="en-US"/>
              <a:t>V={1,2,3,4,5,6}</a:t>
            </a:r>
          </a:p>
          <a:p>
            <a:pPr algn="just" eaLnBrk="1" hangingPunct="1"/>
            <a:r>
              <a:rPr lang="en-IN" altLang="en-US"/>
              <a:t>E={(1,2),(2,3),(3,4),(4,5),(5,6),(6,1)}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9DEB-2D59-8922-9193-D7D3AD65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IN" dirty="0"/>
              <a:t>How to find the minimum weight of an edge?</a:t>
            </a:r>
            <a:endParaRPr lang="en-US" dirty="0"/>
          </a:p>
        </p:txBody>
      </p:sp>
      <p:pic>
        <p:nvPicPr>
          <p:cNvPr id="48131" name="Content Placeholder 3" descr="Ch3-24.JPG">
            <a:extLst>
              <a:ext uri="{FF2B5EF4-FFF2-40B4-BE49-F238E27FC236}">
                <a16:creationId xmlns:a16="http://schemas.microsoft.com/office/drawing/2014/main" id="{23B9BCED-B3B8-96BA-15EF-D7FF7DF63C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7525" y="1549400"/>
            <a:ext cx="3028950" cy="4295775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781E-B735-2EC6-17E6-72C36895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IN" dirty="0"/>
              <a:t>How to find the minimum weight of an edge?</a:t>
            </a:r>
            <a:endParaRPr lang="en-US" dirty="0"/>
          </a:p>
        </p:txBody>
      </p:sp>
      <p:pic>
        <p:nvPicPr>
          <p:cNvPr id="49155" name="Content Placeholder 3" descr="Ch3-25.JPG">
            <a:extLst>
              <a:ext uri="{FF2B5EF4-FFF2-40B4-BE49-F238E27FC236}">
                <a16:creationId xmlns:a16="http://schemas.microsoft.com/office/drawing/2014/main" id="{98417C21-B9C7-3B72-1F23-4B378C309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5613" y="1487488"/>
            <a:ext cx="3451225" cy="4938712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0553-28B5-E4D4-6C54-A02A8140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Spanning tree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31E9ECA-910A-4024-ABAA-D1C93DB7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57300"/>
            <a:ext cx="8418513" cy="5400675"/>
          </a:xfrm>
        </p:spPr>
        <p:txBody>
          <a:bodyPr/>
          <a:lstStyle/>
          <a:p>
            <a:pPr algn="just" eaLnBrk="1" hangingPunct="1"/>
            <a:r>
              <a:rPr lang="en-US" altLang="en-US"/>
              <a:t>A spanning tree is a subset of Graph G, which has all the vertices covered with minimum possible number of edges. </a:t>
            </a:r>
          </a:p>
          <a:p>
            <a:pPr algn="just" eaLnBrk="1" hangingPunct="1"/>
            <a:r>
              <a:rPr lang="en-US" altLang="en-US"/>
              <a:t>Hence, a spanning tree does not have cycles and it cannot be disconnected. </a:t>
            </a:r>
          </a:p>
          <a:p>
            <a:pPr algn="just" eaLnBrk="1" hangingPunct="1"/>
            <a:r>
              <a:rPr lang="en-US" altLang="en-US"/>
              <a:t>By this definition, we can draw a conclusion that every connected and undirected Graph G has at least one </a:t>
            </a:r>
            <a:r>
              <a:rPr lang="en-US" altLang="en-US" b="1"/>
              <a:t>spanning tree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FB3B-E03F-325D-E4C4-44D8A15E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Spanning tree</a:t>
            </a: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FEF7F78-41D9-60DC-F0E4-14121938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370888" cy="5400675"/>
          </a:xfrm>
        </p:spPr>
        <p:txBody>
          <a:bodyPr/>
          <a:lstStyle/>
          <a:p>
            <a:pPr algn="just" eaLnBrk="1" hangingPunct="1"/>
            <a:r>
              <a:rPr lang="en-IN" altLang="en-US"/>
              <a:t>A spanning tree is sub-graph of a graph which has all the vertices; the number of edges will be less one than the number of vertices.</a:t>
            </a:r>
          </a:p>
          <a:p>
            <a:pPr algn="just"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2755-BCF7-11C5-D18B-2D005922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Possible spanning trees</a:t>
            </a:r>
            <a:endParaRPr lang="en-US" dirty="0"/>
          </a:p>
        </p:txBody>
      </p:sp>
      <p:pic>
        <p:nvPicPr>
          <p:cNvPr id="14339" name="Content Placeholder 3" descr="Ch3-2.JPG">
            <a:extLst>
              <a:ext uri="{FF2B5EF4-FFF2-40B4-BE49-F238E27FC236}">
                <a16:creationId xmlns:a16="http://schemas.microsoft.com/office/drawing/2014/main" id="{1754B79E-FA66-BB55-1088-609F8207C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625600"/>
            <a:ext cx="7429500" cy="45132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9FD3-2C0E-148C-A349-8B440463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Spanning tree</a:t>
            </a: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E6AB39F-E717-D1E5-8F9B-9CCE0BFC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IN" altLang="en-US"/>
              <a:t>S</a:t>
            </a:r>
            <a:r>
              <a:rPr lang="en-US" altLang="en-US"/>
              <a:t> ⊆ G</a:t>
            </a:r>
          </a:p>
          <a:p>
            <a:pPr algn="just" eaLnBrk="1" hangingPunct="1"/>
            <a:r>
              <a:rPr lang="en-IN" altLang="en-US"/>
              <a:t>S=(V’,E’)</a:t>
            </a:r>
          </a:p>
          <a:p>
            <a:pPr algn="just" eaLnBrk="1" hangingPunct="1"/>
            <a:r>
              <a:rPr lang="en-IN" altLang="en-US"/>
              <a:t>V’=V</a:t>
            </a:r>
          </a:p>
          <a:p>
            <a:pPr algn="just" eaLnBrk="1" hangingPunct="1"/>
            <a:r>
              <a:rPr lang="en-IN" altLang="en-US"/>
              <a:t>E’= |V|-1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1039-A836-3BFA-A401-AD43E2F7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Number of spanning trees possible?</a:t>
            </a:r>
            <a:endParaRPr 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871D5EB-C6FA-EBBD-1CBE-97CD7938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Total number of edges in the tree, |E| = 6.</a:t>
            </a:r>
          </a:p>
          <a:p>
            <a:pPr eaLnBrk="1" hangingPunct="1"/>
            <a:r>
              <a:rPr lang="en-IN" altLang="en-US"/>
              <a:t>Total number of edges in spanning tree = 5.</a:t>
            </a:r>
          </a:p>
          <a:p>
            <a:pPr eaLnBrk="1" hangingPunct="1"/>
            <a:r>
              <a:rPr lang="en-IN" altLang="en-US" baseline="30000"/>
              <a:t>6</a:t>
            </a:r>
            <a:r>
              <a:rPr lang="en-IN" altLang="en-US"/>
              <a:t>C</a:t>
            </a:r>
            <a:r>
              <a:rPr lang="en-IN" altLang="en-US" baseline="-25000"/>
              <a:t>5 </a:t>
            </a:r>
            <a:r>
              <a:rPr lang="en-IN" altLang="en-US"/>
              <a:t> = 6.</a:t>
            </a:r>
            <a:endParaRPr lang="en-US" altLang="en-US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621</Words>
  <Application>Microsoft Office PowerPoint</Application>
  <PresentationFormat>On-screen Show (4:3)</PresentationFormat>
  <Paragraphs>83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Bahnschrift SemiBold</vt:lpstr>
      <vt:lpstr>Bahnschrift</vt:lpstr>
      <vt:lpstr>Calibri</vt:lpstr>
      <vt:lpstr>Roboto</vt:lpstr>
      <vt:lpstr>Roboto Black</vt:lpstr>
      <vt:lpstr>Office Theme</vt:lpstr>
      <vt:lpstr>PowerPoint Presentation</vt:lpstr>
      <vt:lpstr>Learning Outcomes</vt:lpstr>
      <vt:lpstr>Graph</vt:lpstr>
      <vt:lpstr>Components of a graph</vt:lpstr>
      <vt:lpstr>Spanning tree</vt:lpstr>
      <vt:lpstr>Spanning tree</vt:lpstr>
      <vt:lpstr>Possible spanning trees</vt:lpstr>
      <vt:lpstr>Spanning tree</vt:lpstr>
      <vt:lpstr>Number of spanning trees possible?</vt:lpstr>
      <vt:lpstr>Tree</vt:lpstr>
      <vt:lpstr>Spanning tree</vt:lpstr>
      <vt:lpstr>Weighted graph</vt:lpstr>
      <vt:lpstr>Some of possible spanning tree</vt:lpstr>
      <vt:lpstr>Minimal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Algorithm</vt:lpstr>
      <vt:lpstr>Case of non-connected graph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Time Complexity</vt:lpstr>
      <vt:lpstr>Time Complexity</vt:lpstr>
      <vt:lpstr>Case of non-connected graph</vt:lpstr>
      <vt:lpstr>How to find the minimum weight of an edge?</vt:lpstr>
      <vt:lpstr>How to find the minimum weight of an edge?</vt:lpstr>
      <vt:lpstr>How to find the minimum weight of an edge?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varun. 20497</cp:lastModifiedBy>
  <cp:revision>33</cp:revision>
  <dcterms:created xsi:type="dcterms:W3CDTF">2020-12-18T18:59:12Z</dcterms:created>
  <dcterms:modified xsi:type="dcterms:W3CDTF">2023-02-19T13:49:01Z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388037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