
<file path=[Content_Types].xml><?xml version="1.0" encoding="utf-8"?>
<Types xmlns="http://schemas.openxmlformats.org/package/2006/content-types">
  <Default ContentType="application/vnd.openxmlformats-officedocument.oleObject" Extension="bin"/>
  <Default ContentType="image/jpeg" Extension="jpeg"/>
  <Default ContentType="image/png" Extension="png"/>
  <Default ContentType="application/vnd.openxmlformats-package.relationships+xml" Extension="rels"/>
  <Default ContentType="image/x-wmf" Extension="wm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7" r:id="rId5"/>
    <p:sldId id="263" r:id="rId6"/>
    <p:sldId id="264" r:id="rId7"/>
    <p:sldId id="272" r:id="rId8"/>
    <p:sldId id="265" r:id="rId9"/>
    <p:sldId id="266" r:id="rId10"/>
    <p:sldId id="267" r:id="rId11"/>
    <p:sldId id="268" r:id="rId12"/>
    <p:sldId id="273" r:id="rId13"/>
    <p:sldId id="269" r:id="rId14"/>
    <p:sldId id="270" r:id="rId15"/>
    <p:sldId id="271" r:id="rId16"/>
    <p:sldId id="274" r:id="rId17"/>
    <p:sldId id="275" r:id="rId18"/>
    <p:sldId id="276" r:id="rId19"/>
    <p:sldId id="277" r:id="rId20"/>
    <p:sldId id="278" r:id="rId21"/>
    <p:sldId id="279" r:id="rId22"/>
    <p:sldId id="280" r:id="rId23"/>
    <p:sldId id="288" r:id="rId24"/>
    <p:sldId id="281" r:id="rId25"/>
    <p:sldId id="282" r:id="rId26"/>
    <p:sldId id="289" r:id="rId27"/>
    <p:sldId id="283" r:id="rId28"/>
    <p:sldId id="284" r:id="rId29"/>
    <p:sldId id="285" r:id="rId30"/>
    <p:sldId id="286" r:id="rId31"/>
    <p:sldId id="262" r:id="rId3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41A"/>
    <a:srgbClr val="3B3C3E"/>
    <a:srgbClr val="357999"/>
    <a:srgbClr val="A8004B"/>
    <a:srgbClr val="FF263E"/>
    <a:srgbClr val="00203F"/>
    <a:srgbClr val="ABF1CF"/>
    <a:srgbClr val="A8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82" d="100"/>
          <a:sy n="82" d="100"/>
        </p:scale>
        <p:origin x="7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reeform: Shape 61">
            <a:extLst>
              <a:ext uri="{FF2B5EF4-FFF2-40B4-BE49-F238E27FC236}">
                <a16:creationId xmlns:a16="http://schemas.microsoft.com/office/drawing/2014/main" id="{CAA11DBF-7471-41AC-A4BA-7BF51AD05091}"/>
              </a:ext>
            </a:extLst>
          </p:cNvPr>
          <p:cNvSpPr/>
          <p:nvPr userDrawn="1"/>
        </p:nvSpPr>
        <p:spPr>
          <a:xfrm>
            <a:off x="-13609" y="3001387"/>
            <a:ext cx="7343324" cy="3863982"/>
          </a:xfrm>
          <a:custGeom>
            <a:avLst/>
            <a:gdLst>
              <a:gd name="connsiteX0" fmla="*/ 2392754 w 7343324"/>
              <a:gd name="connsiteY0" fmla="*/ 0 h 3863982"/>
              <a:gd name="connsiteX1" fmla="*/ 7343324 w 7343324"/>
              <a:gd name="connsiteY1" fmla="*/ 0 h 3863982"/>
              <a:gd name="connsiteX2" fmla="*/ 4889309 w 7343324"/>
              <a:gd name="connsiteY2" fmla="*/ 3863982 h 3863982"/>
              <a:gd name="connsiteX3" fmla="*/ 0 w 7343324"/>
              <a:gd name="connsiteY3" fmla="*/ 3863982 h 3863982"/>
              <a:gd name="connsiteX4" fmla="*/ 0 w 7343324"/>
              <a:gd name="connsiteY4" fmla="*/ 3767523 h 386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3324" h="3863982">
                <a:moveTo>
                  <a:pt x="2392754" y="0"/>
                </a:moveTo>
                <a:lnTo>
                  <a:pt x="7343324" y="0"/>
                </a:lnTo>
                <a:lnTo>
                  <a:pt x="4889309" y="3863982"/>
                </a:lnTo>
                <a:lnTo>
                  <a:pt x="0" y="3863982"/>
                </a:lnTo>
                <a:lnTo>
                  <a:pt x="0" y="3767523"/>
                </a:lnTo>
                <a:close/>
              </a:path>
            </a:pathLst>
          </a:custGeom>
          <a:blipFill dpi="0" rotWithShape="1">
            <a:blip r:embed="rId2"/>
            <a:srcRect/>
            <a:stretch>
              <a:fillRect b="-1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 name="Rectangle 2" hidden="1">
            <a:extLst>
              <a:ext uri="{FF2B5EF4-FFF2-40B4-BE49-F238E27FC236}">
                <a16:creationId xmlns:a16="http://schemas.microsoft.com/office/drawing/2014/main" id="{8488EE14-AF2B-4CB6-86A2-2673730A2BF1}"/>
              </a:ext>
            </a:extLst>
          </p:cNvPr>
          <p:cNvSpPr/>
          <p:nvPr userDrawn="1"/>
        </p:nvSpPr>
        <p:spPr>
          <a:xfrm>
            <a:off x="2052638" y="2879725"/>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reeform: Shape 59">
            <a:extLst>
              <a:ext uri="{FF2B5EF4-FFF2-40B4-BE49-F238E27FC236}">
                <a16:creationId xmlns:a16="http://schemas.microsoft.com/office/drawing/2014/main" id="{4E3C249A-D6EE-4CBF-B2E6-A221692A7890}"/>
              </a:ext>
            </a:extLst>
          </p:cNvPr>
          <p:cNvSpPr/>
          <p:nvPr userDrawn="1"/>
        </p:nvSpPr>
        <p:spPr>
          <a:xfrm rot="5400000">
            <a:off x="-1301750" y="1287462"/>
            <a:ext cx="6858000" cy="4283076"/>
          </a:xfrm>
          <a:custGeom>
            <a:avLst/>
            <a:gdLst>
              <a:gd name="connsiteX0" fmla="*/ 0 w 6858002"/>
              <a:gd name="connsiteY0" fmla="*/ 4281715 h 4281715"/>
              <a:gd name="connsiteX1" fmla="*/ 0 w 6858002"/>
              <a:gd name="connsiteY1" fmla="*/ 0 h 4281715"/>
              <a:gd name="connsiteX2" fmla="*/ 6858002 w 6858002"/>
              <a:gd name="connsiteY2" fmla="*/ 4281715 h 4281715"/>
            </a:gdLst>
            <a:ahLst/>
            <a:cxnLst>
              <a:cxn ang="0">
                <a:pos x="connsiteX0" y="connsiteY0"/>
              </a:cxn>
              <a:cxn ang="0">
                <a:pos x="connsiteX1" y="connsiteY1"/>
              </a:cxn>
              <a:cxn ang="0">
                <a:pos x="connsiteX2" y="connsiteY2"/>
              </a:cxn>
            </a:cxnLst>
            <a:rect l="l" t="t" r="r" b="b"/>
            <a:pathLst>
              <a:path w="6858002" h="4281715">
                <a:moveTo>
                  <a:pt x="0" y="4281715"/>
                </a:moveTo>
                <a:lnTo>
                  <a:pt x="0" y="0"/>
                </a:lnTo>
                <a:lnTo>
                  <a:pt x="6858002" y="4281715"/>
                </a:lnTo>
                <a:close/>
              </a:path>
            </a:pathLst>
          </a:custGeom>
          <a:gradFill flip="none" rotWithShape="1">
            <a:gsLst>
              <a:gs pos="24000">
                <a:srgbClr val="0099FF"/>
              </a:gs>
              <a:gs pos="100000">
                <a:srgbClr val="33CCFF"/>
              </a:gs>
            </a:gsLst>
            <a:lin ang="16200000" scaled="1"/>
            <a:tileRect/>
          </a:gradFill>
          <a:ln>
            <a:noFill/>
          </a:ln>
          <a:effectLst>
            <a:outerShdw blurRad="381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5" name="Isosceles Triangle 4">
            <a:extLst>
              <a:ext uri="{FF2B5EF4-FFF2-40B4-BE49-F238E27FC236}">
                <a16:creationId xmlns:a16="http://schemas.microsoft.com/office/drawing/2014/main" id="{AEE84AB4-B84F-4B91-B54D-269A3E7CF0CF}"/>
              </a:ext>
            </a:extLst>
          </p:cNvPr>
          <p:cNvSpPr/>
          <p:nvPr userDrawn="1"/>
        </p:nvSpPr>
        <p:spPr>
          <a:xfrm rot="10800000" flipV="1">
            <a:off x="3125788" y="0"/>
            <a:ext cx="2624137" cy="1843088"/>
          </a:xfrm>
          <a:prstGeom prst="triangle">
            <a:avLst>
              <a:gd name="adj" fmla="val 56431"/>
            </a:avLst>
          </a:prstGeom>
          <a:gradFill flip="none" rotWithShape="1">
            <a:gsLst>
              <a:gs pos="0">
                <a:srgbClr val="00558E"/>
              </a:gs>
              <a:gs pos="100000">
                <a:srgbClr val="009ED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Freeform: Shape 65">
            <a:extLst>
              <a:ext uri="{FF2B5EF4-FFF2-40B4-BE49-F238E27FC236}">
                <a16:creationId xmlns:a16="http://schemas.microsoft.com/office/drawing/2014/main" id="{C290E184-C828-4512-91A1-A4017E50CFA5}"/>
              </a:ext>
            </a:extLst>
          </p:cNvPr>
          <p:cNvSpPr/>
          <p:nvPr userDrawn="1"/>
        </p:nvSpPr>
        <p:spPr>
          <a:xfrm>
            <a:off x="5037138" y="3008313"/>
            <a:ext cx="4106862" cy="3849687"/>
          </a:xfrm>
          <a:custGeom>
            <a:avLst/>
            <a:gdLst>
              <a:gd name="connsiteX0" fmla="*/ 4107543 w 4107543"/>
              <a:gd name="connsiteY0" fmla="*/ 0 h 3849330"/>
              <a:gd name="connsiteX1" fmla="*/ 4107543 w 4107543"/>
              <a:gd name="connsiteY1" fmla="*/ 3849330 h 3849330"/>
              <a:gd name="connsiteX2" fmla="*/ 0 w 4107543"/>
              <a:gd name="connsiteY2" fmla="*/ 3849330 h 3849330"/>
              <a:gd name="connsiteX3" fmla="*/ 2472336 w 4107543"/>
              <a:gd name="connsiteY3" fmla="*/ 19050 h 3849330"/>
            </a:gdLst>
            <a:ahLst/>
            <a:cxnLst>
              <a:cxn ang="0">
                <a:pos x="connsiteX0" y="connsiteY0"/>
              </a:cxn>
              <a:cxn ang="0">
                <a:pos x="connsiteX1" y="connsiteY1"/>
              </a:cxn>
              <a:cxn ang="0">
                <a:pos x="connsiteX2" y="connsiteY2"/>
              </a:cxn>
              <a:cxn ang="0">
                <a:pos x="connsiteX3" y="connsiteY3"/>
              </a:cxn>
            </a:cxnLst>
            <a:rect l="l" t="t" r="r" b="b"/>
            <a:pathLst>
              <a:path w="4107543" h="3849330">
                <a:moveTo>
                  <a:pt x="4107543" y="0"/>
                </a:moveTo>
                <a:lnTo>
                  <a:pt x="4107543" y="3849330"/>
                </a:lnTo>
                <a:lnTo>
                  <a:pt x="0" y="3849330"/>
                </a:lnTo>
                <a:cubicBezTo>
                  <a:pt x="811412" y="2566220"/>
                  <a:pt x="1660925" y="1302160"/>
                  <a:pt x="2472336" y="19050"/>
                </a:cubicBez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7" name="Graphic 49" descr="Network">
            <a:extLst>
              <a:ext uri="{FF2B5EF4-FFF2-40B4-BE49-F238E27FC236}">
                <a16:creationId xmlns:a16="http://schemas.microsoft.com/office/drawing/2014/main" id="{E44582AF-4801-402E-B058-0D561FCB07FB}"/>
              </a:ext>
            </a:extLst>
          </p:cNvPr>
          <p:cNvPicPr>
            <a:picLocks noChangeAspect="1"/>
          </p:cNvPicPr>
          <p:nvPr userDrawn="1"/>
        </p:nvPicPr>
        <p:blipFill>
          <a:blip r:embed="rId3"/>
          <a:srcRect t="34467" r="26712"/>
          <a:stretch>
            <a:fillRect/>
          </a:stretch>
        </p:blipFill>
        <p:spPr>
          <a:xfrm>
            <a:off x="6530975" y="0"/>
            <a:ext cx="2622550" cy="2346325"/>
          </a:xfrm>
          <a:custGeom>
            <a:avLst/>
            <a:gdLst>
              <a:gd name="connsiteX0" fmla="*/ 0 w 2698627"/>
              <a:gd name="connsiteY0" fmla="*/ 0 h 2413063"/>
              <a:gd name="connsiteX1" fmla="*/ 2698627 w 2698627"/>
              <a:gd name="connsiteY1" fmla="*/ 0 h 2413063"/>
              <a:gd name="connsiteX2" fmla="*/ 2698627 w 2698627"/>
              <a:gd name="connsiteY2" fmla="*/ 2413063 h 2413063"/>
              <a:gd name="connsiteX3" fmla="*/ 0 w 2698627"/>
              <a:gd name="connsiteY3" fmla="*/ 2413063 h 2413063"/>
            </a:gdLst>
            <a:ahLst/>
            <a:cxnLst>
              <a:cxn ang="0">
                <a:pos x="connsiteX0" y="connsiteY0"/>
              </a:cxn>
              <a:cxn ang="0">
                <a:pos x="connsiteX1" y="connsiteY1"/>
              </a:cxn>
              <a:cxn ang="0">
                <a:pos x="connsiteX2" y="connsiteY2"/>
              </a:cxn>
              <a:cxn ang="0">
                <a:pos x="connsiteX3" y="connsiteY3"/>
              </a:cxn>
            </a:cxnLst>
            <a:rect l="l" t="t" r="r" b="b"/>
            <a:pathLst>
              <a:path w="2698627" h="2413063">
                <a:moveTo>
                  <a:pt x="0" y="0"/>
                </a:moveTo>
                <a:lnTo>
                  <a:pt x="2698627" y="0"/>
                </a:lnTo>
                <a:lnTo>
                  <a:pt x="2698627" y="2413063"/>
                </a:lnTo>
                <a:lnTo>
                  <a:pt x="0" y="2413063"/>
                </a:lnTo>
                <a:close/>
              </a:path>
            </a:pathLst>
          </a:custGeom>
          <a:effectLst>
            <a:outerShdw blurRad="584200" dist="38100" dir="2700000" algn="tl" rotWithShape="0">
              <a:prstClr val="black">
                <a:alpha val="40000"/>
              </a:prstClr>
            </a:outerShdw>
          </a:effectLst>
        </p:spPr>
      </p:pic>
      <p:pic>
        <p:nvPicPr>
          <p:cNvPr id="8" name="Graphic 50" descr="Network">
            <a:extLst>
              <a:ext uri="{FF2B5EF4-FFF2-40B4-BE49-F238E27FC236}">
                <a16:creationId xmlns:a16="http://schemas.microsoft.com/office/drawing/2014/main" id="{1FFE6177-9A90-4FE5-89D4-46CDB7DDFDF8}"/>
              </a:ext>
            </a:extLst>
          </p:cNvPr>
          <p:cNvPicPr>
            <a:picLocks noChangeAspect="1"/>
          </p:cNvPicPr>
          <p:nvPr userDrawn="1"/>
        </p:nvPicPr>
        <p:blipFill>
          <a:blip r:embed="rId4"/>
          <a:stretch>
            <a:fillRect/>
          </a:stretch>
        </p:blipFill>
        <p:spPr>
          <a:xfrm>
            <a:off x="6926263" y="3203575"/>
            <a:ext cx="2217737" cy="2217738"/>
          </a:xfrm>
          <a:prstGeom prst="rect">
            <a:avLst/>
          </a:prstGeom>
          <a:effectLst>
            <a:outerShdw blurRad="584200" dist="38100" dir="2700000" algn="tl" rotWithShape="0">
              <a:prstClr val="black">
                <a:alpha val="40000"/>
              </a:prstClr>
            </a:outerShdw>
          </a:effectLst>
        </p:spPr>
      </p:pic>
      <p:pic>
        <p:nvPicPr>
          <p:cNvPr id="9" name="Graphic 51" descr="Network">
            <a:extLst>
              <a:ext uri="{FF2B5EF4-FFF2-40B4-BE49-F238E27FC236}">
                <a16:creationId xmlns:a16="http://schemas.microsoft.com/office/drawing/2014/main" id="{D121CEE0-1214-401A-ADDD-94621901390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00213" y="1736725"/>
            <a:ext cx="3386138"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52" descr="Network">
            <a:extLst>
              <a:ext uri="{FF2B5EF4-FFF2-40B4-BE49-F238E27FC236}">
                <a16:creationId xmlns:a16="http://schemas.microsoft.com/office/drawing/2014/main" id="{8A23862D-7889-4315-9935-685EAB776752}"/>
              </a:ext>
            </a:extLst>
          </p:cNvPr>
          <p:cNvPicPr>
            <a:picLocks noChangeAspect="1"/>
          </p:cNvPicPr>
          <p:nvPr userDrawn="1"/>
        </p:nvPicPr>
        <p:blipFill>
          <a:blip r:embed="rId6"/>
          <a:stretch>
            <a:fillRect/>
          </a:stretch>
        </p:blipFill>
        <p:spPr>
          <a:xfrm>
            <a:off x="706438" y="1360488"/>
            <a:ext cx="1249362" cy="1249362"/>
          </a:xfrm>
          <a:prstGeom prst="rect">
            <a:avLst/>
          </a:prstGeom>
          <a:effectLst>
            <a:outerShdw blurRad="584200" dist="38100" dir="2700000" algn="tl" rotWithShape="0">
              <a:prstClr val="black">
                <a:alpha val="40000"/>
              </a:prstClr>
            </a:outerShdw>
          </a:effectLst>
        </p:spPr>
      </p:pic>
      <p:sp>
        <p:nvSpPr>
          <p:cNvPr id="11" name="Rectangle 10">
            <a:extLst>
              <a:ext uri="{FF2B5EF4-FFF2-40B4-BE49-F238E27FC236}">
                <a16:creationId xmlns:a16="http://schemas.microsoft.com/office/drawing/2014/main" id="{08787F12-6810-4B03-8B8D-DD2A779EB863}"/>
              </a:ext>
            </a:extLst>
          </p:cNvPr>
          <p:cNvSpPr/>
          <p:nvPr userDrawn="1"/>
        </p:nvSpPr>
        <p:spPr>
          <a:xfrm>
            <a:off x="0" y="628650"/>
            <a:ext cx="46038" cy="985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12" name="Graphic 54" descr="Network">
            <a:extLst>
              <a:ext uri="{FF2B5EF4-FFF2-40B4-BE49-F238E27FC236}">
                <a16:creationId xmlns:a16="http://schemas.microsoft.com/office/drawing/2014/main" id="{3C8D5386-170C-44FC-8710-E908A181F80F}"/>
              </a:ext>
            </a:extLst>
          </p:cNvPr>
          <p:cNvPicPr>
            <a:picLocks noChangeAspect="1"/>
          </p:cNvPicPr>
          <p:nvPr userDrawn="1"/>
        </p:nvPicPr>
        <p:blipFill>
          <a:blip r:embed="rId5">
            <a:extLst>
              <a:ext uri="{28A0092B-C50C-407E-A947-70E740481C1C}">
                <a14:useLocalDpi xmlns:a14="http://schemas.microsoft.com/office/drawing/2010/main" val="0"/>
              </a:ext>
            </a:extLst>
          </a:blip>
          <a:srcRect t="50000"/>
          <a:stretch>
            <a:fillRect/>
          </a:stretch>
        </p:blipFill>
        <p:spPr bwMode="auto">
          <a:xfrm>
            <a:off x="741363" y="0"/>
            <a:ext cx="233045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72283647-71CE-4A39-AAE5-996769B53C4C}"/>
              </a:ext>
            </a:extLst>
          </p:cNvPr>
          <p:cNvSpPr txBox="1"/>
          <p:nvPr userDrawn="1"/>
        </p:nvSpPr>
        <p:spPr>
          <a:xfrm>
            <a:off x="6524625" y="1984375"/>
            <a:ext cx="2624138" cy="647700"/>
          </a:xfrm>
          <a:prstGeom prst="rect">
            <a:avLst/>
          </a:prstGeom>
          <a:noFill/>
        </p:spPr>
        <p:txBody>
          <a:bodyPr>
            <a:spAutoFit/>
          </a:bodyPr>
          <a:lstStyle/>
          <a:p>
            <a:pPr algn="r" eaLnBrk="1" fontAlgn="auto" hangingPunct="1">
              <a:spcBef>
                <a:spcPts val="0"/>
              </a:spcBef>
              <a:spcAft>
                <a:spcPts val="0"/>
              </a:spcAft>
              <a:defRPr/>
            </a:pPr>
            <a:r>
              <a:rPr lang="en-IN" sz="3600" spc="3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ECAP538</a:t>
            </a:r>
            <a:r>
              <a:rPr lang="en-IN" sz="3600" spc="300" dirty="0">
                <a:latin typeface="Roboto" panose="02000000000000000000" pitchFamily="2" charset="0"/>
                <a:ea typeface="Roboto" panose="02000000000000000000" pitchFamily="2" charset="0"/>
                <a:cs typeface="Roboto" panose="02000000000000000000" pitchFamily="2" charset="0"/>
              </a:rPr>
              <a:t> </a:t>
            </a:r>
          </a:p>
        </p:txBody>
      </p:sp>
      <p:sp>
        <p:nvSpPr>
          <p:cNvPr id="14" name="TextBox 13">
            <a:extLst>
              <a:ext uri="{FF2B5EF4-FFF2-40B4-BE49-F238E27FC236}">
                <a16:creationId xmlns:a16="http://schemas.microsoft.com/office/drawing/2014/main" id="{4EBA3779-18CC-412D-807A-32E351263011}"/>
              </a:ext>
            </a:extLst>
          </p:cNvPr>
          <p:cNvSpPr txBox="1"/>
          <p:nvPr userDrawn="1"/>
        </p:nvSpPr>
        <p:spPr>
          <a:xfrm>
            <a:off x="2676525" y="2478088"/>
            <a:ext cx="6469063" cy="523875"/>
          </a:xfrm>
          <a:prstGeom prst="rect">
            <a:avLst/>
          </a:prstGeom>
          <a:noFill/>
        </p:spPr>
        <p:txBody>
          <a:bodyPr>
            <a:spAutoFit/>
          </a:bodyPr>
          <a:lstStyle/>
          <a:p>
            <a:pPr algn="r" eaLnBrk="1" fontAlgn="auto" hangingPunct="1">
              <a:spcBef>
                <a:spcPts val="0"/>
              </a:spcBef>
              <a:spcAft>
                <a:spcPts val="0"/>
              </a:spcAft>
              <a:defRPr/>
            </a:pPr>
            <a:r>
              <a:rPr lang="en-IN" sz="2800" b="1" cap="small" spc="300" dirty="0">
                <a:solidFill>
                  <a:srgbClr val="009ED6"/>
                </a:solidFill>
                <a:latin typeface="Roboto" panose="02000000000000000000" pitchFamily="2" charset="0"/>
                <a:ea typeface="Roboto" panose="02000000000000000000" pitchFamily="2" charset="0"/>
                <a:cs typeface="Roboto" panose="02000000000000000000" pitchFamily="2" charset="0"/>
              </a:rPr>
              <a:t>Algorithm Design And Analysis</a:t>
            </a:r>
          </a:p>
        </p:txBody>
      </p:sp>
      <p:sp>
        <p:nvSpPr>
          <p:cNvPr id="15" name="TextBox 14">
            <a:extLst>
              <a:ext uri="{FF2B5EF4-FFF2-40B4-BE49-F238E27FC236}">
                <a16:creationId xmlns:a16="http://schemas.microsoft.com/office/drawing/2014/main" id="{19851641-5B45-4F17-8DF5-FAE68B68EF34}"/>
              </a:ext>
            </a:extLst>
          </p:cNvPr>
          <p:cNvSpPr txBox="1"/>
          <p:nvPr userDrawn="1"/>
        </p:nvSpPr>
        <p:spPr>
          <a:xfrm>
            <a:off x="7037388" y="5822950"/>
            <a:ext cx="2120900" cy="461963"/>
          </a:xfrm>
          <a:prstGeom prst="rect">
            <a:avLst/>
          </a:prstGeom>
          <a:noFill/>
        </p:spPr>
        <p:txBody>
          <a:bodyPr>
            <a:spAutoFit/>
          </a:bodyPr>
          <a:lstStyle/>
          <a:p>
            <a:pPr algn="r" eaLnBrk="1" fontAlgn="auto" hangingPunct="1">
              <a:spcBef>
                <a:spcPts val="0"/>
              </a:spcBef>
              <a:spcAft>
                <a:spcPts val="0"/>
              </a:spcAft>
              <a:defRPr/>
            </a:pPr>
            <a:r>
              <a:rPr lang="en-IN" sz="2400" spc="300" dirty="0" err="1">
                <a:solidFill>
                  <a:schemeClr val="bg1"/>
                </a:solidFill>
                <a:latin typeface="Roboto" panose="02000000000000000000" pitchFamily="2" charset="0"/>
                <a:ea typeface="Roboto" panose="02000000000000000000" pitchFamily="2" charset="0"/>
                <a:cs typeface="Roboto" panose="02000000000000000000" pitchFamily="2" charset="0"/>
              </a:rPr>
              <a:t>Dr.</a:t>
            </a:r>
            <a:r>
              <a:rPr lang="en-IN" sz="2400" spc="3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N" sz="2400" spc="300" dirty="0" err="1">
                <a:solidFill>
                  <a:schemeClr val="bg1"/>
                </a:solidFill>
                <a:latin typeface="Roboto" panose="02000000000000000000" pitchFamily="2" charset="0"/>
                <a:ea typeface="Roboto" panose="02000000000000000000" pitchFamily="2" charset="0"/>
                <a:cs typeface="Roboto" panose="02000000000000000000" pitchFamily="2" charset="0"/>
              </a:rPr>
              <a:t>Divya</a:t>
            </a:r>
            <a:endParaRPr lang="en-IN" sz="2400" spc="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62864CE9-B86F-48C9-8E92-1611753BA424}"/>
              </a:ext>
            </a:extLst>
          </p:cNvPr>
          <p:cNvSpPr txBox="1"/>
          <p:nvPr userDrawn="1"/>
        </p:nvSpPr>
        <p:spPr>
          <a:xfrm>
            <a:off x="5749925" y="6249988"/>
            <a:ext cx="3394075" cy="400050"/>
          </a:xfrm>
          <a:prstGeom prst="rect">
            <a:avLst/>
          </a:prstGeom>
          <a:noFill/>
        </p:spPr>
        <p:txBody>
          <a:bodyPr>
            <a:spAutoFit/>
          </a:bodyPr>
          <a:lstStyle/>
          <a:p>
            <a:pPr algn="r" eaLnBrk="1" fontAlgn="auto" hangingPunct="1">
              <a:spcBef>
                <a:spcPts val="0"/>
              </a:spcBef>
              <a:spcAft>
                <a:spcPts val="0"/>
              </a:spcAft>
              <a:defRPr/>
            </a:pPr>
            <a:r>
              <a:rPr lang="en-IN" sz="2000" spc="3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Assistant Professor</a:t>
            </a:r>
          </a:p>
        </p:txBody>
      </p:sp>
      <p:sp>
        <p:nvSpPr>
          <p:cNvPr id="17" name="Freeform: Shape 67">
            <a:extLst>
              <a:ext uri="{FF2B5EF4-FFF2-40B4-BE49-F238E27FC236}">
                <a16:creationId xmlns:a16="http://schemas.microsoft.com/office/drawing/2014/main" id="{710EF147-ED41-419D-A77D-9F48E82E727C}"/>
              </a:ext>
            </a:extLst>
          </p:cNvPr>
          <p:cNvSpPr/>
          <p:nvPr userDrawn="1"/>
        </p:nvSpPr>
        <p:spPr>
          <a:xfrm>
            <a:off x="2697163" y="3506788"/>
            <a:ext cx="6446837" cy="3348037"/>
          </a:xfrm>
          <a:custGeom>
            <a:avLst/>
            <a:gdLst>
              <a:gd name="connsiteX0" fmla="*/ 2075534 w 6446121"/>
              <a:gd name="connsiteY0" fmla="*/ 0 h 3347258"/>
              <a:gd name="connsiteX1" fmla="*/ 6446121 w 6446121"/>
              <a:gd name="connsiteY1" fmla="*/ 0 h 3347258"/>
              <a:gd name="connsiteX2" fmla="*/ 6446121 w 6446121"/>
              <a:gd name="connsiteY2" fmla="*/ 3347258 h 3347258"/>
              <a:gd name="connsiteX3" fmla="*/ 0 w 6446121"/>
              <a:gd name="connsiteY3" fmla="*/ 3347258 h 3347258"/>
            </a:gdLst>
            <a:ahLst/>
            <a:cxnLst>
              <a:cxn ang="0">
                <a:pos x="connsiteX0" y="connsiteY0"/>
              </a:cxn>
              <a:cxn ang="0">
                <a:pos x="connsiteX1" y="connsiteY1"/>
              </a:cxn>
              <a:cxn ang="0">
                <a:pos x="connsiteX2" y="connsiteY2"/>
              </a:cxn>
              <a:cxn ang="0">
                <a:pos x="connsiteX3" y="connsiteY3"/>
              </a:cxn>
            </a:cxnLst>
            <a:rect l="l" t="t" r="r" b="b"/>
            <a:pathLst>
              <a:path w="6446121" h="3347258">
                <a:moveTo>
                  <a:pt x="2075534" y="0"/>
                </a:moveTo>
                <a:lnTo>
                  <a:pt x="6446121" y="0"/>
                </a:lnTo>
                <a:lnTo>
                  <a:pt x="6446121" y="3347258"/>
                </a:lnTo>
                <a:lnTo>
                  <a:pt x="0" y="3347258"/>
                </a:lnTo>
                <a:close/>
              </a:path>
            </a:pathLst>
          </a:custGeom>
          <a:solidFill>
            <a:srgbClr val="003C64">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extLst>
      <p:ext uri="{BB962C8B-B14F-4D97-AF65-F5344CB8AC3E}">
        <p14:creationId xmlns:p14="http://schemas.microsoft.com/office/powerpoint/2010/main" val="15233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0">
          <a:blip r:embed="rId2">
            <a:alphaModFix amt="15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35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F0443F7-2DF3-4757-892C-E7BF92B6228F}"/>
              </a:ext>
            </a:extLst>
          </p:cNvPr>
          <p:cNvSpPr>
            <a:spLocks noGrp="1"/>
          </p:cNvSpPr>
          <p:nvPr>
            <p:ph type="dt" sz="half" idx="10"/>
          </p:nvPr>
        </p:nvSpPr>
        <p:spPr/>
        <p:txBody>
          <a:bodyPr/>
          <a:lstStyle>
            <a:lvl1pPr>
              <a:defRPr/>
            </a:lvl1pPr>
          </a:lstStyle>
          <a:p>
            <a:pPr>
              <a:defRPr/>
            </a:pPr>
            <a:fld id="{5C26195E-F85B-44C8-B395-92746A504470}" type="datetimeFigureOut">
              <a:rPr lang="en-US"/>
              <a:pPr>
                <a:defRPr/>
              </a:pPr>
              <a:t>5/28/2021</a:t>
            </a:fld>
            <a:endParaRPr lang="en-US"/>
          </a:p>
        </p:txBody>
      </p:sp>
      <p:sp>
        <p:nvSpPr>
          <p:cNvPr id="6" name="Footer Placeholder 4">
            <a:extLst>
              <a:ext uri="{FF2B5EF4-FFF2-40B4-BE49-F238E27FC236}">
                <a16:creationId xmlns:a16="http://schemas.microsoft.com/office/drawing/2014/main" id="{C6B236D9-D731-4C4D-A34B-598035D0F5E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CD1F65F-E310-4CC1-9FEA-36FAA3D8B0C3}"/>
              </a:ext>
            </a:extLst>
          </p:cNvPr>
          <p:cNvSpPr>
            <a:spLocks noGrp="1"/>
          </p:cNvSpPr>
          <p:nvPr>
            <p:ph type="sldNum" sz="quarter" idx="12"/>
          </p:nvPr>
        </p:nvSpPr>
        <p:spPr/>
        <p:txBody>
          <a:bodyPr/>
          <a:lstStyle>
            <a:lvl1pPr>
              <a:defRPr/>
            </a:lvl1pPr>
          </a:lstStyle>
          <a:p>
            <a:pPr>
              <a:defRPr/>
            </a:pPr>
            <a:fld id="{B60B1D9D-2988-4964-932F-FCB830763436}" type="slidenum">
              <a:rPr lang="en-US" altLang="en-US"/>
              <a:pPr>
                <a:defRPr/>
              </a:pPr>
              <a:t>‹#›</a:t>
            </a:fld>
            <a:endParaRPr lang="en-US" altLang="en-US"/>
          </a:p>
        </p:txBody>
      </p:sp>
    </p:spTree>
    <p:extLst>
      <p:ext uri="{BB962C8B-B14F-4D97-AF65-F5344CB8AC3E}">
        <p14:creationId xmlns:p14="http://schemas.microsoft.com/office/powerpoint/2010/main" val="2517553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5888B28-852A-4BF0-A967-A4181E2E8D03}"/>
              </a:ext>
            </a:extLst>
          </p:cNvPr>
          <p:cNvSpPr>
            <a:spLocks noGrp="1"/>
          </p:cNvSpPr>
          <p:nvPr>
            <p:ph type="dt" sz="half" idx="10"/>
          </p:nvPr>
        </p:nvSpPr>
        <p:spPr/>
        <p:txBody>
          <a:bodyPr/>
          <a:lstStyle>
            <a:lvl1pPr>
              <a:defRPr/>
            </a:lvl1pPr>
          </a:lstStyle>
          <a:p>
            <a:pPr>
              <a:defRPr/>
            </a:pPr>
            <a:fld id="{49730A60-4215-4494-81D1-6CD48D70019B}" type="datetimeFigureOut">
              <a:rPr lang="en-US"/>
              <a:pPr>
                <a:defRPr/>
              </a:pPr>
              <a:t>5/28/2021</a:t>
            </a:fld>
            <a:endParaRPr lang="en-US"/>
          </a:p>
        </p:txBody>
      </p:sp>
      <p:sp>
        <p:nvSpPr>
          <p:cNvPr id="6" name="Footer Placeholder 4">
            <a:extLst>
              <a:ext uri="{FF2B5EF4-FFF2-40B4-BE49-F238E27FC236}">
                <a16:creationId xmlns:a16="http://schemas.microsoft.com/office/drawing/2014/main" id="{7AD89D45-4120-49E8-8AA3-CC5FB3D9A6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EC5F5AC-E90C-424A-8845-7FD238B50FD6}"/>
              </a:ext>
            </a:extLst>
          </p:cNvPr>
          <p:cNvSpPr>
            <a:spLocks noGrp="1"/>
          </p:cNvSpPr>
          <p:nvPr>
            <p:ph type="sldNum" sz="quarter" idx="12"/>
          </p:nvPr>
        </p:nvSpPr>
        <p:spPr/>
        <p:txBody>
          <a:bodyPr/>
          <a:lstStyle>
            <a:lvl1pPr>
              <a:defRPr/>
            </a:lvl1pPr>
          </a:lstStyle>
          <a:p>
            <a:pPr>
              <a:defRPr/>
            </a:pPr>
            <a:fld id="{E2B06766-A17C-4BDC-A270-4A8D87F192F0}" type="slidenum">
              <a:rPr lang="en-US" altLang="en-US"/>
              <a:pPr>
                <a:defRPr/>
              </a:pPr>
              <a:t>‹#›</a:t>
            </a:fld>
            <a:endParaRPr lang="en-US" altLang="en-US"/>
          </a:p>
        </p:txBody>
      </p:sp>
    </p:spTree>
    <p:extLst>
      <p:ext uri="{BB962C8B-B14F-4D97-AF65-F5344CB8AC3E}">
        <p14:creationId xmlns:p14="http://schemas.microsoft.com/office/powerpoint/2010/main" val="1499234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7E96ECA-1525-4C4B-ABA4-E3A6E942ADFD}"/>
              </a:ext>
            </a:extLst>
          </p:cNvPr>
          <p:cNvSpPr>
            <a:spLocks noGrp="1"/>
          </p:cNvSpPr>
          <p:nvPr>
            <p:ph type="dt" sz="half" idx="10"/>
          </p:nvPr>
        </p:nvSpPr>
        <p:spPr/>
        <p:txBody>
          <a:bodyPr/>
          <a:lstStyle>
            <a:lvl1pPr>
              <a:defRPr/>
            </a:lvl1pPr>
          </a:lstStyle>
          <a:p>
            <a:pPr>
              <a:defRPr/>
            </a:pPr>
            <a:fld id="{6A4C451A-62E1-4901-B78C-BD6F6AC518D6}" type="datetimeFigureOut">
              <a:rPr lang="en-US"/>
              <a:pPr>
                <a:defRPr/>
              </a:pPr>
              <a:t>5/28/2021</a:t>
            </a:fld>
            <a:endParaRPr lang="en-US"/>
          </a:p>
        </p:txBody>
      </p:sp>
      <p:sp>
        <p:nvSpPr>
          <p:cNvPr id="5" name="Footer Placeholder 4">
            <a:extLst>
              <a:ext uri="{FF2B5EF4-FFF2-40B4-BE49-F238E27FC236}">
                <a16:creationId xmlns:a16="http://schemas.microsoft.com/office/drawing/2014/main" id="{2221D302-907E-4AAC-97EB-42620A51F8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A7E412E-A87E-4283-BB1B-EE12DD9BAB09}"/>
              </a:ext>
            </a:extLst>
          </p:cNvPr>
          <p:cNvSpPr>
            <a:spLocks noGrp="1"/>
          </p:cNvSpPr>
          <p:nvPr>
            <p:ph type="sldNum" sz="quarter" idx="12"/>
          </p:nvPr>
        </p:nvSpPr>
        <p:spPr/>
        <p:txBody>
          <a:bodyPr/>
          <a:lstStyle>
            <a:lvl1pPr>
              <a:defRPr/>
            </a:lvl1pPr>
          </a:lstStyle>
          <a:p>
            <a:pPr>
              <a:defRPr/>
            </a:pPr>
            <a:fld id="{BA04C0D9-7A4E-47DD-AD31-B6CBBF948A25}" type="slidenum">
              <a:rPr lang="en-US" altLang="en-US"/>
              <a:pPr>
                <a:defRPr/>
              </a:pPr>
              <a:t>‹#›</a:t>
            </a:fld>
            <a:endParaRPr lang="en-US" altLang="en-US"/>
          </a:p>
        </p:txBody>
      </p:sp>
    </p:spTree>
    <p:extLst>
      <p:ext uri="{BB962C8B-B14F-4D97-AF65-F5344CB8AC3E}">
        <p14:creationId xmlns:p14="http://schemas.microsoft.com/office/powerpoint/2010/main" val="407793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DBC23F7-E0AD-4ABD-81F2-06502584A0DB}"/>
              </a:ext>
            </a:extLst>
          </p:cNvPr>
          <p:cNvSpPr>
            <a:spLocks noGrp="1"/>
          </p:cNvSpPr>
          <p:nvPr>
            <p:ph type="dt" sz="half" idx="10"/>
          </p:nvPr>
        </p:nvSpPr>
        <p:spPr/>
        <p:txBody>
          <a:bodyPr/>
          <a:lstStyle>
            <a:lvl1pPr>
              <a:defRPr/>
            </a:lvl1pPr>
          </a:lstStyle>
          <a:p>
            <a:pPr>
              <a:defRPr/>
            </a:pPr>
            <a:fld id="{884E5A81-FEC4-44CA-9D20-6FEAA3B78600}" type="datetimeFigureOut">
              <a:rPr lang="en-US"/>
              <a:pPr>
                <a:defRPr/>
              </a:pPr>
              <a:t>5/28/2021</a:t>
            </a:fld>
            <a:endParaRPr lang="en-US"/>
          </a:p>
        </p:txBody>
      </p:sp>
      <p:sp>
        <p:nvSpPr>
          <p:cNvPr id="5" name="Footer Placeholder 4">
            <a:extLst>
              <a:ext uri="{FF2B5EF4-FFF2-40B4-BE49-F238E27FC236}">
                <a16:creationId xmlns:a16="http://schemas.microsoft.com/office/drawing/2014/main" id="{F5591561-D9A1-46A0-A042-EAF2A4A609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D44CE1-E893-403C-9363-735933878B09}"/>
              </a:ext>
            </a:extLst>
          </p:cNvPr>
          <p:cNvSpPr>
            <a:spLocks noGrp="1"/>
          </p:cNvSpPr>
          <p:nvPr>
            <p:ph type="sldNum" sz="quarter" idx="12"/>
          </p:nvPr>
        </p:nvSpPr>
        <p:spPr/>
        <p:txBody>
          <a:bodyPr/>
          <a:lstStyle>
            <a:lvl1pPr>
              <a:defRPr/>
            </a:lvl1pPr>
          </a:lstStyle>
          <a:p>
            <a:pPr>
              <a:defRPr/>
            </a:pPr>
            <a:fld id="{23F6A51E-D66E-403A-9E3E-F0EFEB529C02}" type="slidenum">
              <a:rPr lang="en-US" altLang="en-US"/>
              <a:pPr>
                <a:defRPr/>
              </a:pPr>
              <a:t>‹#›</a:t>
            </a:fld>
            <a:endParaRPr lang="en-US" altLang="en-US"/>
          </a:p>
        </p:txBody>
      </p:sp>
    </p:spTree>
    <p:extLst>
      <p:ext uri="{BB962C8B-B14F-4D97-AF65-F5344CB8AC3E}">
        <p14:creationId xmlns:p14="http://schemas.microsoft.com/office/powerpoint/2010/main" val="1521823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0">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5F5940DE-7BD7-4413-A9B2-24600E7FAE2A}"/>
              </a:ext>
            </a:extLst>
          </p:cNvPr>
          <p:cNvSpPr/>
          <p:nvPr userDrawn="1"/>
        </p:nvSpPr>
        <p:spPr>
          <a:xfrm>
            <a:off x="1608138" y="2662238"/>
            <a:ext cx="5927725" cy="1574800"/>
          </a:xfrm>
          <a:prstGeom prst="roundRect">
            <a:avLst>
              <a:gd name="adj" fmla="val 10858"/>
            </a:avLst>
          </a:prstGeom>
          <a:solidFill>
            <a:srgbClr val="01141A"/>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sp>
        <p:nvSpPr>
          <p:cNvPr id="3" name="TextBox 7">
            <a:extLst>
              <a:ext uri="{FF2B5EF4-FFF2-40B4-BE49-F238E27FC236}">
                <a16:creationId xmlns:a16="http://schemas.microsoft.com/office/drawing/2014/main" id="{B97D8B89-E1FC-47F4-A177-313912983F5A}"/>
              </a:ext>
            </a:extLst>
          </p:cNvPr>
          <p:cNvSpPr txBox="1">
            <a:spLocks noChangeArrowheads="1"/>
          </p:cNvSpPr>
          <p:nvPr userDrawn="1"/>
        </p:nvSpPr>
        <p:spPr bwMode="auto">
          <a:xfrm>
            <a:off x="2147888" y="3044825"/>
            <a:ext cx="484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400">
                <a:solidFill>
                  <a:schemeClr val="bg1"/>
                </a:solidFill>
                <a:latin typeface="Bahnschrift SemiBold" panose="020B0502040204020203" pitchFamily="34" charset="0"/>
              </a:rPr>
              <a:t>That’s all for now…</a:t>
            </a:r>
          </a:p>
        </p:txBody>
      </p:sp>
    </p:spTree>
    <p:extLst>
      <p:ext uri="{BB962C8B-B14F-4D97-AF65-F5344CB8AC3E}">
        <p14:creationId xmlns:p14="http://schemas.microsoft.com/office/powerpoint/2010/main" val="228681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0">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39FD26-B45A-4591-9941-6F06CE1D2D74}"/>
              </a:ext>
            </a:extLst>
          </p:cNvPr>
          <p:cNvSpPr/>
          <p:nvPr userDrawn="1"/>
        </p:nvSpPr>
        <p:spPr>
          <a:xfrm>
            <a:off x="0" y="0"/>
            <a:ext cx="9144000" cy="1990725"/>
          </a:xfrm>
          <a:prstGeom prst="rect">
            <a:avLst/>
          </a:prstGeom>
          <a:gradFill flip="none" rotWithShape="1">
            <a:gsLst>
              <a:gs pos="0">
                <a:srgbClr val="357999"/>
              </a:gs>
              <a:gs pos="46000">
                <a:srgbClr val="01141A">
                  <a:alpha val="94000"/>
                </a:srgbClr>
              </a:gs>
              <a:gs pos="100000">
                <a:srgbClr val="01141A"/>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A4EA93D6-A05D-4E90-AFC8-4E7BEC7AC348}"/>
              </a:ext>
            </a:extLst>
          </p:cNvPr>
          <p:cNvPicPr>
            <a:picLocks noChangeAspect="1"/>
          </p:cNvPicPr>
          <p:nvPr userDrawn="1"/>
        </p:nvPicPr>
        <p:blipFill>
          <a:blip r:embed="rId3"/>
          <a:stretch>
            <a:fillRect/>
          </a:stretch>
        </p:blipFill>
        <p:spPr>
          <a:xfrm>
            <a:off x="7486650" y="241300"/>
            <a:ext cx="1504950" cy="1504950"/>
          </a:xfrm>
          <a:prstGeom prst="rect">
            <a:avLst/>
          </a:prstGeom>
          <a:effectLst>
            <a:outerShdw blurRad="50800" dist="38100" dir="2700000" algn="tl" rotWithShape="0">
              <a:prstClr val="black">
                <a:alpha val="40000"/>
              </a:prstClr>
            </a:outerShdw>
          </a:effectLst>
        </p:spPr>
      </p:pic>
      <p:sp>
        <p:nvSpPr>
          <p:cNvPr id="6" name="TextBox 8">
            <a:extLst>
              <a:ext uri="{FF2B5EF4-FFF2-40B4-BE49-F238E27FC236}">
                <a16:creationId xmlns:a16="http://schemas.microsoft.com/office/drawing/2014/main" id="{47EB23E1-D60A-4B0B-953F-1B44FBC04A9F}"/>
              </a:ext>
            </a:extLst>
          </p:cNvPr>
          <p:cNvSpPr txBox="1">
            <a:spLocks noChangeArrowheads="1"/>
          </p:cNvSpPr>
          <p:nvPr userDrawn="1"/>
        </p:nvSpPr>
        <p:spPr bwMode="auto">
          <a:xfrm>
            <a:off x="628650" y="2081213"/>
            <a:ext cx="7315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203F"/>
                </a:solidFill>
                <a:latin typeface="Bahnschrift" panose="020B0502040204020203" pitchFamily="34" charset="0"/>
              </a:rPr>
              <a:t>After this lecture, you will be able to</a:t>
            </a:r>
          </a:p>
        </p:txBody>
      </p:sp>
      <p:sp>
        <p:nvSpPr>
          <p:cNvPr id="2" name="Title 1"/>
          <p:cNvSpPr>
            <a:spLocks noGrp="1"/>
          </p:cNvSpPr>
          <p:nvPr>
            <p:ph type="title"/>
          </p:nvPr>
        </p:nvSpPr>
        <p:spPr>
          <a:xfrm>
            <a:off x="628650" y="0"/>
            <a:ext cx="3600450" cy="1991360"/>
          </a:xfrm>
        </p:spPr>
        <p:txBody>
          <a:bodyPr>
            <a:normAutofit/>
          </a:bodyPr>
          <a:lstStyle>
            <a:lvl1pPr>
              <a:spcAft>
                <a:spcPts val="600"/>
              </a:spcAft>
              <a:defRPr sz="48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647314"/>
            <a:ext cx="7315201" cy="3968751"/>
          </a:xfrm>
        </p:spPr>
        <p:txBody>
          <a:bodyPr/>
          <a:lstStyle>
            <a:lvl1pPr>
              <a:lnSpc>
                <a:spcPct val="150000"/>
              </a:lnSpc>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105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2EF449-53CA-45A6-B63E-2FBE30C44FCD}"/>
              </a:ext>
            </a:extLst>
          </p:cNvPr>
          <p:cNvSpPr/>
          <p:nvPr userDrawn="1"/>
        </p:nvSpPr>
        <p:spPr>
          <a:xfrm>
            <a:off x="0" y="0"/>
            <a:ext cx="9144000" cy="1171575"/>
          </a:xfrm>
          <a:prstGeom prst="rect">
            <a:avLst/>
          </a:prstGeom>
          <a:solidFill>
            <a:srgbClr val="01141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lnSpc>
                <a:spcPct val="150000"/>
              </a:lnSpc>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136811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E8D88E-62A4-4CB5-8AFD-4EFAD8363108}"/>
              </a:ext>
            </a:extLst>
          </p:cNvPr>
          <p:cNvSpPr/>
          <p:nvPr userDrawn="1"/>
        </p:nvSpPr>
        <p:spPr>
          <a:xfrm>
            <a:off x="0" y="0"/>
            <a:ext cx="9144000" cy="1171575"/>
          </a:xfrm>
          <a:prstGeom prst="rect">
            <a:avLst/>
          </a:prstGeom>
          <a:solidFill>
            <a:srgbClr val="01141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3B3C3E"/>
              </a:solidFill>
            </a:endParaRPr>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lnSpc>
                <a:spcPct val="150000"/>
              </a:lnSpc>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247541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077028-99F1-4C18-8E42-974157803C95}"/>
              </a:ext>
            </a:extLst>
          </p:cNvPr>
          <p:cNvSpPr>
            <a:spLocks noGrp="1"/>
          </p:cNvSpPr>
          <p:nvPr>
            <p:ph type="dt" sz="half" idx="10"/>
          </p:nvPr>
        </p:nvSpPr>
        <p:spPr/>
        <p:txBody>
          <a:bodyPr/>
          <a:lstStyle>
            <a:lvl1pPr>
              <a:defRPr/>
            </a:lvl1pPr>
          </a:lstStyle>
          <a:p>
            <a:pPr>
              <a:defRPr/>
            </a:pPr>
            <a:fld id="{5868ED0A-E387-4F28-A3E3-CAF20A26B37E}" type="datetimeFigureOut">
              <a:rPr lang="en-US"/>
              <a:pPr>
                <a:defRPr/>
              </a:pPr>
              <a:t>5/28/2021</a:t>
            </a:fld>
            <a:endParaRPr lang="en-US"/>
          </a:p>
        </p:txBody>
      </p:sp>
      <p:sp>
        <p:nvSpPr>
          <p:cNvPr id="5" name="Footer Placeholder 4">
            <a:extLst>
              <a:ext uri="{FF2B5EF4-FFF2-40B4-BE49-F238E27FC236}">
                <a16:creationId xmlns:a16="http://schemas.microsoft.com/office/drawing/2014/main" id="{BAC131F6-73EB-410D-B366-F2CE9980CD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3270FC-187C-4516-82A9-AF80FF8DA1DF}"/>
              </a:ext>
            </a:extLst>
          </p:cNvPr>
          <p:cNvSpPr>
            <a:spLocks noGrp="1"/>
          </p:cNvSpPr>
          <p:nvPr>
            <p:ph type="sldNum" sz="quarter" idx="12"/>
          </p:nvPr>
        </p:nvSpPr>
        <p:spPr/>
        <p:txBody>
          <a:bodyPr/>
          <a:lstStyle>
            <a:lvl1pPr>
              <a:defRPr/>
            </a:lvl1pPr>
          </a:lstStyle>
          <a:p>
            <a:pPr>
              <a:defRPr/>
            </a:pPr>
            <a:fld id="{EB1396DC-92F7-4301-8ACD-338707E0C418}" type="slidenum">
              <a:rPr lang="en-US" altLang="en-US"/>
              <a:pPr>
                <a:defRPr/>
              </a:pPr>
              <a:t>‹#›</a:t>
            </a:fld>
            <a:endParaRPr lang="en-US" altLang="en-US"/>
          </a:p>
        </p:txBody>
      </p:sp>
    </p:spTree>
    <p:extLst>
      <p:ext uri="{BB962C8B-B14F-4D97-AF65-F5344CB8AC3E}">
        <p14:creationId xmlns:p14="http://schemas.microsoft.com/office/powerpoint/2010/main" val="216006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3319AE6-7CE2-4842-8E4E-6B899E00B3F2}"/>
              </a:ext>
            </a:extLst>
          </p:cNvPr>
          <p:cNvSpPr>
            <a:spLocks noGrp="1"/>
          </p:cNvSpPr>
          <p:nvPr>
            <p:ph type="dt" sz="half" idx="10"/>
          </p:nvPr>
        </p:nvSpPr>
        <p:spPr/>
        <p:txBody>
          <a:bodyPr/>
          <a:lstStyle>
            <a:lvl1pPr>
              <a:defRPr/>
            </a:lvl1pPr>
          </a:lstStyle>
          <a:p>
            <a:pPr>
              <a:defRPr/>
            </a:pPr>
            <a:fld id="{2ACB06C6-8D3B-4D02-9992-E6AA4E4E2D71}" type="datetimeFigureOut">
              <a:rPr lang="en-US"/>
              <a:pPr>
                <a:defRPr/>
              </a:pPr>
              <a:t>5/28/2021</a:t>
            </a:fld>
            <a:endParaRPr lang="en-US"/>
          </a:p>
        </p:txBody>
      </p:sp>
      <p:sp>
        <p:nvSpPr>
          <p:cNvPr id="6" name="Footer Placeholder 4">
            <a:extLst>
              <a:ext uri="{FF2B5EF4-FFF2-40B4-BE49-F238E27FC236}">
                <a16:creationId xmlns:a16="http://schemas.microsoft.com/office/drawing/2014/main" id="{BA9F42F6-2E8E-4902-8F99-1546E0775C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CBAEE8-7678-4D6C-B7A5-663922EF20E2}"/>
              </a:ext>
            </a:extLst>
          </p:cNvPr>
          <p:cNvSpPr>
            <a:spLocks noGrp="1"/>
          </p:cNvSpPr>
          <p:nvPr>
            <p:ph type="sldNum" sz="quarter" idx="12"/>
          </p:nvPr>
        </p:nvSpPr>
        <p:spPr/>
        <p:txBody>
          <a:bodyPr/>
          <a:lstStyle>
            <a:lvl1pPr>
              <a:defRPr/>
            </a:lvl1pPr>
          </a:lstStyle>
          <a:p>
            <a:pPr>
              <a:defRPr/>
            </a:pPr>
            <a:fld id="{3F246846-7FCE-4310-9578-B5E43CC042F1}" type="slidenum">
              <a:rPr lang="en-US" altLang="en-US"/>
              <a:pPr>
                <a:defRPr/>
              </a:pPr>
              <a:t>‹#›</a:t>
            </a:fld>
            <a:endParaRPr lang="en-US" altLang="en-US"/>
          </a:p>
        </p:txBody>
      </p:sp>
    </p:spTree>
    <p:extLst>
      <p:ext uri="{BB962C8B-B14F-4D97-AF65-F5344CB8AC3E}">
        <p14:creationId xmlns:p14="http://schemas.microsoft.com/office/powerpoint/2010/main" val="395669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248138D2-F45D-43F8-BFD0-0175F69303A6}"/>
              </a:ext>
            </a:extLst>
          </p:cNvPr>
          <p:cNvSpPr>
            <a:spLocks noGrp="1"/>
          </p:cNvSpPr>
          <p:nvPr>
            <p:ph type="dt" sz="half" idx="10"/>
          </p:nvPr>
        </p:nvSpPr>
        <p:spPr/>
        <p:txBody>
          <a:bodyPr/>
          <a:lstStyle>
            <a:lvl1pPr>
              <a:defRPr/>
            </a:lvl1pPr>
          </a:lstStyle>
          <a:p>
            <a:pPr>
              <a:defRPr/>
            </a:pPr>
            <a:fld id="{3A50954E-8160-4091-AC55-590C8E5203DB}" type="datetimeFigureOut">
              <a:rPr lang="en-US"/>
              <a:pPr>
                <a:defRPr/>
              </a:pPr>
              <a:t>5/28/2021</a:t>
            </a:fld>
            <a:endParaRPr lang="en-US"/>
          </a:p>
        </p:txBody>
      </p:sp>
      <p:sp>
        <p:nvSpPr>
          <p:cNvPr id="8" name="Footer Placeholder 4">
            <a:extLst>
              <a:ext uri="{FF2B5EF4-FFF2-40B4-BE49-F238E27FC236}">
                <a16:creationId xmlns:a16="http://schemas.microsoft.com/office/drawing/2014/main" id="{708F33FA-7C60-4440-BDCC-8CE8D5914C6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98EA460-2BAA-4D6F-B784-CA039BBB9DDB}"/>
              </a:ext>
            </a:extLst>
          </p:cNvPr>
          <p:cNvSpPr>
            <a:spLocks noGrp="1"/>
          </p:cNvSpPr>
          <p:nvPr>
            <p:ph type="sldNum" sz="quarter" idx="12"/>
          </p:nvPr>
        </p:nvSpPr>
        <p:spPr/>
        <p:txBody>
          <a:bodyPr/>
          <a:lstStyle>
            <a:lvl1pPr>
              <a:defRPr/>
            </a:lvl1pPr>
          </a:lstStyle>
          <a:p>
            <a:pPr>
              <a:defRPr/>
            </a:pPr>
            <a:fld id="{E4D0263D-94C0-4ADF-BEFA-06DFE7C951B9}" type="slidenum">
              <a:rPr lang="en-US" altLang="en-US"/>
              <a:pPr>
                <a:defRPr/>
              </a:pPr>
              <a:t>‹#›</a:t>
            </a:fld>
            <a:endParaRPr lang="en-US" altLang="en-US"/>
          </a:p>
        </p:txBody>
      </p:sp>
    </p:spTree>
    <p:extLst>
      <p:ext uri="{BB962C8B-B14F-4D97-AF65-F5344CB8AC3E}">
        <p14:creationId xmlns:p14="http://schemas.microsoft.com/office/powerpoint/2010/main" val="414650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9AB5102-DED7-42BF-A9D6-A8CD4B8EDCD0}"/>
              </a:ext>
            </a:extLst>
          </p:cNvPr>
          <p:cNvSpPr>
            <a:spLocks noGrp="1"/>
          </p:cNvSpPr>
          <p:nvPr>
            <p:ph type="dt" sz="half" idx="10"/>
          </p:nvPr>
        </p:nvSpPr>
        <p:spPr/>
        <p:txBody>
          <a:bodyPr/>
          <a:lstStyle>
            <a:lvl1pPr>
              <a:defRPr/>
            </a:lvl1pPr>
          </a:lstStyle>
          <a:p>
            <a:pPr>
              <a:defRPr/>
            </a:pPr>
            <a:fld id="{322C51CE-1E9F-4B50-8D97-CFE6C7A6D2EB}" type="datetimeFigureOut">
              <a:rPr lang="en-US"/>
              <a:pPr>
                <a:defRPr/>
              </a:pPr>
              <a:t>5/28/2021</a:t>
            </a:fld>
            <a:endParaRPr lang="en-US"/>
          </a:p>
        </p:txBody>
      </p:sp>
      <p:sp>
        <p:nvSpPr>
          <p:cNvPr id="4" name="Footer Placeholder 4">
            <a:extLst>
              <a:ext uri="{FF2B5EF4-FFF2-40B4-BE49-F238E27FC236}">
                <a16:creationId xmlns:a16="http://schemas.microsoft.com/office/drawing/2014/main" id="{674E9674-5073-45CB-BE80-CE0780A57A8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725016E-C65F-4301-A2C0-BFBFF887C7BF}"/>
              </a:ext>
            </a:extLst>
          </p:cNvPr>
          <p:cNvSpPr>
            <a:spLocks noGrp="1"/>
          </p:cNvSpPr>
          <p:nvPr>
            <p:ph type="sldNum" sz="quarter" idx="12"/>
          </p:nvPr>
        </p:nvSpPr>
        <p:spPr/>
        <p:txBody>
          <a:bodyPr/>
          <a:lstStyle>
            <a:lvl1pPr>
              <a:defRPr/>
            </a:lvl1pPr>
          </a:lstStyle>
          <a:p>
            <a:pPr>
              <a:defRPr/>
            </a:pPr>
            <a:fld id="{E10D9306-FFC5-46F3-82F0-7C9922DF8F6F}" type="slidenum">
              <a:rPr lang="en-US" altLang="en-US"/>
              <a:pPr>
                <a:defRPr/>
              </a:pPr>
              <a:t>‹#›</a:t>
            </a:fld>
            <a:endParaRPr lang="en-US" altLang="en-US"/>
          </a:p>
        </p:txBody>
      </p:sp>
    </p:spTree>
    <p:extLst>
      <p:ext uri="{BB962C8B-B14F-4D97-AF65-F5344CB8AC3E}">
        <p14:creationId xmlns:p14="http://schemas.microsoft.com/office/powerpoint/2010/main" val="108942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2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3FADFA9-2E05-4FDE-9B49-7AA9E9ED861B}"/>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E79AF98-716C-4159-8DD8-6D50CA7AA73F}"/>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AAF02DB-1D4F-42A0-9D5A-3EA092B8776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D918F67-7223-4D65-ADB0-2E4DFF1582F1}" type="datetimeFigureOut">
              <a:rPr lang="en-US"/>
              <a:pPr>
                <a:defRPr/>
              </a:pPr>
              <a:t>5/28/2021</a:t>
            </a:fld>
            <a:endParaRPr lang="en-US"/>
          </a:p>
        </p:txBody>
      </p:sp>
      <p:sp>
        <p:nvSpPr>
          <p:cNvPr id="5" name="Footer Placeholder 4">
            <a:extLst>
              <a:ext uri="{FF2B5EF4-FFF2-40B4-BE49-F238E27FC236}">
                <a16:creationId xmlns:a16="http://schemas.microsoft.com/office/drawing/2014/main" id="{10BB28B5-4103-4993-BAF8-B09ABB60222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A91914C1-A2CF-4F70-A7C4-2323B747D3C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Bahnschrift" pitchFamily="34" charset="0"/>
              </a:defRPr>
            </a:lvl1pPr>
          </a:lstStyle>
          <a:p>
            <a:pPr>
              <a:defRPr/>
            </a:pPr>
            <a:fld id="{DCBCEBF0-7127-4B71-88E3-A3C03825C1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05" r:id="rId5"/>
    <p:sldLayoutId id="2147483706" r:id="rId6"/>
    <p:sldLayoutId id="2147483707" r:id="rId7"/>
    <p:sldLayoutId id="2147483708" r:id="rId8"/>
    <p:sldLayoutId id="2147483717" r:id="rId9"/>
    <p:sldLayoutId id="2147483718" r:id="rId10"/>
    <p:sldLayoutId id="2147483709" r:id="rId11"/>
    <p:sldLayoutId id="2147483710" r:id="rId12"/>
    <p:sldLayoutId id="2147483711" r:id="rId13"/>
    <p:sldLayoutId id="2147483712" r:id="rId14"/>
    <p:sldLayoutId id="2147483719" r:id="rId15"/>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ahnschrift SemiBold" pitchFamily="34" charset="0"/>
        </a:defRPr>
      </a:lvl2pPr>
      <a:lvl3pPr algn="l" rtl="0" eaLnBrk="0" fontAlgn="base" hangingPunct="0">
        <a:lnSpc>
          <a:spcPct val="90000"/>
        </a:lnSpc>
        <a:spcBef>
          <a:spcPct val="0"/>
        </a:spcBef>
        <a:spcAft>
          <a:spcPct val="0"/>
        </a:spcAft>
        <a:defRPr sz="4400">
          <a:solidFill>
            <a:schemeClr val="tx1"/>
          </a:solidFill>
          <a:latin typeface="Bahnschrift SemiBold" pitchFamily="34" charset="0"/>
        </a:defRPr>
      </a:lvl3pPr>
      <a:lvl4pPr algn="l" rtl="0" eaLnBrk="0" fontAlgn="base" hangingPunct="0">
        <a:lnSpc>
          <a:spcPct val="90000"/>
        </a:lnSpc>
        <a:spcBef>
          <a:spcPct val="0"/>
        </a:spcBef>
        <a:spcAft>
          <a:spcPct val="0"/>
        </a:spcAft>
        <a:defRPr sz="4400">
          <a:solidFill>
            <a:schemeClr val="tx1"/>
          </a:solidFill>
          <a:latin typeface="Bahnschrift SemiBold" pitchFamily="34" charset="0"/>
        </a:defRPr>
      </a:lvl4pPr>
      <a:lvl5pPr algn="l" rtl="0" eaLnBrk="0" fontAlgn="base" hangingPunct="0">
        <a:lnSpc>
          <a:spcPct val="90000"/>
        </a:lnSpc>
        <a:spcBef>
          <a:spcPct val="0"/>
        </a:spcBef>
        <a:spcAft>
          <a:spcPct val="0"/>
        </a:spcAft>
        <a:defRPr sz="4400">
          <a:solidFill>
            <a:schemeClr val="tx1"/>
          </a:solidFill>
          <a:latin typeface="Bahnschrift SemiBold" pitchFamily="34" charset="0"/>
        </a:defRPr>
      </a:lvl5pPr>
      <a:lvl6pPr marL="457200" algn="l" rtl="0" fontAlgn="base">
        <a:lnSpc>
          <a:spcPct val="90000"/>
        </a:lnSpc>
        <a:spcBef>
          <a:spcPct val="0"/>
        </a:spcBef>
        <a:spcAft>
          <a:spcPct val="0"/>
        </a:spcAft>
        <a:defRPr sz="4400">
          <a:solidFill>
            <a:schemeClr val="tx1"/>
          </a:solidFill>
          <a:latin typeface="Bahnschrift SemiBold" pitchFamily="34" charset="0"/>
        </a:defRPr>
      </a:lvl6pPr>
      <a:lvl7pPr marL="914400" algn="l" rtl="0" fontAlgn="base">
        <a:lnSpc>
          <a:spcPct val="90000"/>
        </a:lnSpc>
        <a:spcBef>
          <a:spcPct val="0"/>
        </a:spcBef>
        <a:spcAft>
          <a:spcPct val="0"/>
        </a:spcAft>
        <a:defRPr sz="4400">
          <a:solidFill>
            <a:schemeClr val="tx1"/>
          </a:solidFill>
          <a:latin typeface="Bahnschrift SemiBold" pitchFamily="34" charset="0"/>
        </a:defRPr>
      </a:lvl7pPr>
      <a:lvl8pPr marL="1371600" algn="l" rtl="0" fontAlgn="base">
        <a:lnSpc>
          <a:spcPct val="90000"/>
        </a:lnSpc>
        <a:spcBef>
          <a:spcPct val="0"/>
        </a:spcBef>
        <a:spcAft>
          <a:spcPct val="0"/>
        </a:spcAft>
        <a:defRPr sz="4400">
          <a:solidFill>
            <a:schemeClr val="tx1"/>
          </a:solidFill>
          <a:latin typeface="Bahnschrift SemiBold" pitchFamily="34" charset="0"/>
        </a:defRPr>
      </a:lvl8pPr>
      <a:lvl9pPr marL="1828800" algn="l" rtl="0" fontAlgn="base">
        <a:lnSpc>
          <a:spcPct val="90000"/>
        </a:lnSpc>
        <a:spcBef>
          <a:spcPct val="0"/>
        </a:spcBef>
        <a:spcAft>
          <a:spcPct val="0"/>
        </a:spcAft>
        <a:defRPr sz="4400">
          <a:solidFill>
            <a:schemeClr val="tx1"/>
          </a:solidFill>
          <a:latin typeface="Bahnschrift SemiBold"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4B2C-9A64-453E-96DF-49239D9CEADC}"/>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17411" name="Content Placeholder 3" descr="Ch3-33.JPG">
            <a:extLst>
              <a:ext uri="{FF2B5EF4-FFF2-40B4-BE49-F238E27FC236}">
                <a16:creationId xmlns:a16="http://schemas.microsoft.com/office/drawing/2014/main" id="{24AEACA2-8950-40F2-9033-A73E11A98C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128226" y="1347787"/>
            <a:ext cx="7240871" cy="453982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1BA5-F0A1-41C5-A842-23BA0A1F1EC2}"/>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18435" name="Content Placeholder 3" descr="Ch3-34.JPG">
            <a:extLst>
              <a:ext uri="{FF2B5EF4-FFF2-40B4-BE49-F238E27FC236}">
                <a16:creationId xmlns:a16="http://schemas.microsoft.com/office/drawing/2014/main" id="{B2A802F1-465C-4706-BCDB-295CD3DE23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23962" y="1376362"/>
            <a:ext cx="6696075" cy="4105275"/>
          </a:xfrm>
        </p:spPr>
      </p:pic>
      <p:sp>
        <p:nvSpPr>
          <p:cNvPr id="18436" name="TextBox 4">
            <a:extLst>
              <a:ext uri="{FF2B5EF4-FFF2-40B4-BE49-F238E27FC236}">
                <a16:creationId xmlns:a16="http://schemas.microsoft.com/office/drawing/2014/main" id="{55825B8E-8A5E-46FF-AD63-600C935F554D}"/>
              </a:ext>
            </a:extLst>
          </p:cNvPr>
          <p:cNvSpPr txBox="1">
            <a:spLocks noChangeArrowheads="1"/>
          </p:cNvSpPr>
          <p:nvPr/>
        </p:nvSpPr>
        <p:spPr bwMode="auto">
          <a:xfrm>
            <a:off x="1429543" y="5686424"/>
            <a:ext cx="66468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Bahnschrift"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Bahnschrift"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Bahnschrift"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9pPr>
          </a:lstStyle>
          <a:p>
            <a:pPr eaLnBrk="1" hangingPunct="1">
              <a:lnSpc>
                <a:spcPct val="100000"/>
              </a:lnSpc>
              <a:spcBef>
                <a:spcPct val="0"/>
              </a:spcBef>
              <a:buFontTx/>
              <a:buNone/>
            </a:pPr>
            <a:r>
              <a:rPr lang="en-IN" altLang="en-US" sz="2000"/>
              <a:t>Vertices 3 and 4 are connected.</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E8E8-A51E-4C61-B863-CC3AFC07A385}"/>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19459" name="Content Placeholder 3" descr="Ch3-35.JPG">
            <a:extLst>
              <a:ext uri="{FF2B5EF4-FFF2-40B4-BE49-F238E27FC236}">
                <a16:creationId xmlns:a16="http://schemas.microsoft.com/office/drawing/2014/main" id="{AC43C3D5-526F-4D34-BBBD-F26C0E73DC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71625" y="1527596"/>
            <a:ext cx="6362700" cy="41338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1F3B-E640-431A-B973-BBAE921BBD8E}"/>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20483" name="Content Placeholder 3" descr="Ch3-36.JPG">
            <a:extLst>
              <a:ext uri="{FF2B5EF4-FFF2-40B4-BE49-F238E27FC236}">
                <a16:creationId xmlns:a16="http://schemas.microsoft.com/office/drawing/2014/main" id="{8DC3B34E-6051-4246-B64B-E28FE84CF5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28737" y="1966912"/>
            <a:ext cx="6648450" cy="40576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E3D8-FC89-4C1C-B3E9-9158A0EC9D10}"/>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21507" name="Content Placeholder 3" descr="Ch3-37.JPG">
            <a:extLst>
              <a:ext uri="{FF2B5EF4-FFF2-40B4-BE49-F238E27FC236}">
                <a16:creationId xmlns:a16="http://schemas.microsoft.com/office/drawing/2014/main" id="{DB88FFD5-6CF2-43CD-86EA-0F168BD2CB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38250" y="1693992"/>
            <a:ext cx="6667500" cy="42862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4A3E-F90F-4882-8E39-9EB457A7A8DB}"/>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22531" name="Content Placeholder 3" descr="Ch3-38.JPG">
            <a:extLst>
              <a:ext uri="{FF2B5EF4-FFF2-40B4-BE49-F238E27FC236}">
                <a16:creationId xmlns:a16="http://schemas.microsoft.com/office/drawing/2014/main" id="{3E172267-692E-4259-9B4B-D0E78F6A51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09675" y="1729079"/>
            <a:ext cx="6886575" cy="404812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B94C-BCB7-4D7A-9596-1D17DEF15C03}"/>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23555" name="Content Placeholder 3" descr="Ch3-39.JPG">
            <a:extLst>
              <a:ext uri="{FF2B5EF4-FFF2-40B4-BE49-F238E27FC236}">
                <a16:creationId xmlns:a16="http://schemas.microsoft.com/office/drawing/2014/main" id="{B19A0B83-D534-484D-BC36-6FEC548698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67032" y="1778550"/>
            <a:ext cx="6553200" cy="42291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D35A-F51C-4319-8A15-38086A533A23}"/>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24579" name="Picture 2">
            <a:extLst>
              <a:ext uri="{FF2B5EF4-FFF2-40B4-BE49-F238E27FC236}">
                <a16:creationId xmlns:a16="http://schemas.microsoft.com/office/drawing/2014/main" id="{46745FFF-812A-438B-90BB-47D83FADCF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70101" y="1638980"/>
            <a:ext cx="4901974" cy="4191000"/>
          </a:xfrm>
          <a:noFill/>
        </p:spPr>
      </p:pic>
      <p:graphicFrame>
        <p:nvGraphicFramePr>
          <p:cNvPr id="5" name="Table 4">
            <a:extLst>
              <a:ext uri="{FF2B5EF4-FFF2-40B4-BE49-F238E27FC236}">
                <a16:creationId xmlns:a16="http://schemas.microsoft.com/office/drawing/2014/main" id="{90264C56-2701-4347-B05C-F4215E4A5CFC}"/>
              </a:ext>
            </a:extLst>
          </p:cNvPr>
          <p:cNvGraphicFramePr>
            <a:graphicFrameLocks noGrp="1"/>
          </p:cNvGraphicFramePr>
          <p:nvPr>
            <p:extLst>
              <p:ext uri="{D42A27DB-BD31-4B8C-83A1-F6EECF244321}">
                <p14:modId xmlns:p14="http://schemas.microsoft.com/office/powerpoint/2010/main" val="989153762"/>
              </p:ext>
            </p:extLst>
          </p:nvPr>
        </p:nvGraphicFramePr>
        <p:xfrm>
          <a:off x="5172075" y="1955800"/>
          <a:ext cx="3062288" cy="4076700"/>
        </p:xfrm>
        <a:graphic>
          <a:graphicData uri="http://schemas.openxmlformats.org/drawingml/2006/table">
            <a:tbl>
              <a:tblPr firstRow="1" bandRow="1">
                <a:tableStyleId>{6E25E649-3F16-4E02-A733-19D2CDBF48F0}</a:tableStyleId>
              </a:tblPr>
              <a:tblGrid>
                <a:gridCol w="1531144">
                  <a:extLst>
                    <a:ext uri="{9D8B030D-6E8A-4147-A177-3AD203B41FA5}">
                      <a16:colId xmlns:a16="http://schemas.microsoft.com/office/drawing/2014/main" val="20000"/>
                    </a:ext>
                  </a:extLst>
                </a:gridCol>
                <a:gridCol w="1531144">
                  <a:extLst>
                    <a:ext uri="{9D8B030D-6E8A-4147-A177-3AD203B41FA5}">
                      <a16:colId xmlns:a16="http://schemas.microsoft.com/office/drawing/2014/main" val="20001"/>
                    </a:ext>
                  </a:extLst>
                </a:gridCol>
              </a:tblGrid>
              <a:tr h="679450">
                <a:tc>
                  <a:txBody>
                    <a:bodyPr/>
                    <a:lstStyle/>
                    <a:p>
                      <a:pPr algn="ctr"/>
                      <a:r>
                        <a:rPr lang="en-IN" sz="1800" dirty="0"/>
                        <a:t>vertices</a:t>
                      </a:r>
                      <a:endParaRPr lang="en-US" sz="1800" dirty="0"/>
                    </a:p>
                  </a:txBody>
                  <a:tcPr marL="91459" marR="91459" marT="45731" marB="45731"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IN" sz="1800" dirty="0"/>
                        <a:t>distances</a:t>
                      </a:r>
                      <a:endParaRPr lang="en-US" sz="1800" dirty="0"/>
                    </a:p>
                  </a:txBody>
                  <a:tcPr marL="91459" marR="91459" marT="45731" marB="45731"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9450">
                <a:tc>
                  <a:txBody>
                    <a:bodyPr/>
                    <a:lstStyle/>
                    <a:p>
                      <a:pPr algn="ctr"/>
                      <a:r>
                        <a:rPr lang="en-IN" sz="1800" dirty="0"/>
                        <a:t>2</a:t>
                      </a:r>
                      <a:endParaRPr lang="en-US" sz="1800" dirty="0"/>
                    </a:p>
                  </a:txBody>
                  <a:tcPr marL="91459" marR="91459" marT="45731" marB="45731"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2</a:t>
                      </a:r>
                      <a:endParaRPr lang="en-US" sz="1800" dirty="0"/>
                    </a:p>
                  </a:txBody>
                  <a:tcPr marL="91459" marR="91459" marT="45731" marB="45731"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9450">
                <a:tc>
                  <a:txBody>
                    <a:bodyPr/>
                    <a:lstStyle/>
                    <a:p>
                      <a:pPr algn="ctr"/>
                      <a:r>
                        <a:rPr lang="en-IN" sz="1800" dirty="0"/>
                        <a:t>3</a:t>
                      </a:r>
                      <a:endParaRPr lang="en-US" sz="1800" dirty="0"/>
                    </a:p>
                  </a:txBody>
                  <a:tcPr marL="91459" marR="91459" marT="45731" marB="45731"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3</a:t>
                      </a:r>
                      <a:endParaRPr lang="en-US" sz="1800" dirty="0"/>
                    </a:p>
                  </a:txBody>
                  <a:tcPr marL="91459" marR="91459" marT="45731" marB="45731"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79450">
                <a:tc>
                  <a:txBody>
                    <a:bodyPr/>
                    <a:lstStyle/>
                    <a:p>
                      <a:pPr algn="ctr"/>
                      <a:r>
                        <a:rPr lang="en-IN" sz="1800" dirty="0"/>
                        <a:t>4</a:t>
                      </a:r>
                      <a:endParaRPr lang="en-US" sz="1800" dirty="0"/>
                    </a:p>
                  </a:txBody>
                  <a:tcPr marL="91459" marR="91459" marT="45731" marB="45731"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8</a:t>
                      </a:r>
                      <a:endParaRPr lang="en-US" sz="1800" dirty="0"/>
                    </a:p>
                  </a:txBody>
                  <a:tcPr marL="91459" marR="91459" marT="45731" marB="45731"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79450">
                <a:tc>
                  <a:txBody>
                    <a:bodyPr/>
                    <a:lstStyle/>
                    <a:p>
                      <a:pPr algn="ctr"/>
                      <a:r>
                        <a:rPr lang="en-IN" sz="1800" dirty="0"/>
                        <a:t>5</a:t>
                      </a:r>
                      <a:endParaRPr lang="en-US" sz="1800" dirty="0"/>
                    </a:p>
                  </a:txBody>
                  <a:tcPr marL="91459" marR="91459" marT="45731" marB="45731"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6</a:t>
                      </a:r>
                      <a:endParaRPr lang="en-US" sz="1800" dirty="0"/>
                    </a:p>
                  </a:txBody>
                  <a:tcPr marL="91459" marR="91459" marT="45731" marB="45731"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79450">
                <a:tc>
                  <a:txBody>
                    <a:bodyPr/>
                    <a:lstStyle/>
                    <a:p>
                      <a:pPr algn="ctr"/>
                      <a:r>
                        <a:rPr lang="en-IN" sz="1800" dirty="0"/>
                        <a:t>6</a:t>
                      </a:r>
                      <a:endParaRPr lang="en-US" sz="1800" dirty="0"/>
                    </a:p>
                  </a:txBody>
                  <a:tcPr marL="91459" marR="91459" marT="45731" marB="45731"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1800" dirty="0"/>
                        <a:t>9</a:t>
                      </a:r>
                      <a:endParaRPr lang="en-US" sz="1800" dirty="0"/>
                    </a:p>
                  </a:txBody>
                  <a:tcPr marL="91459" marR="91459" marT="45731" marB="45731"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56D3-0891-4EFA-B2BB-94315198D5AF}"/>
              </a:ext>
            </a:extLst>
          </p:cNvPr>
          <p:cNvSpPr>
            <a:spLocks noGrp="1"/>
          </p:cNvSpPr>
          <p:nvPr>
            <p:ph type="title"/>
          </p:nvPr>
        </p:nvSpPr>
        <p:spPr/>
        <p:txBody>
          <a:bodyPr rtlCol="0"/>
          <a:lstStyle/>
          <a:p>
            <a:pPr eaLnBrk="1" fontAlgn="auto" hangingPunct="1">
              <a:defRPr/>
            </a:pPr>
            <a:r>
              <a:rPr lang="en-IN" dirty="0"/>
              <a:t>Time complexity</a:t>
            </a:r>
            <a:endParaRPr lang="en-US" dirty="0"/>
          </a:p>
        </p:txBody>
      </p:sp>
      <p:sp>
        <p:nvSpPr>
          <p:cNvPr id="25603" name="Content Placeholder 2">
            <a:extLst>
              <a:ext uri="{FF2B5EF4-FFF2-40B4-BE49-F238E27FC236}">
                <a16:creationId xmlns:a16="http://schemas.microsoft.com/office/drawing/2014/main" id="{068BFFEB-2F20-4A4B-A36A-217752B9AA90}"/>
              </a:ext>
            </a:extLst>
          </p:cNvPr>
          <p:cNvSpPr>
            <a:spLocks noGrp="1"/>
          </p:cNvSpPr>
          <p:nvPr>
            <p:ph idx="1"/>
          </p:nvPr>
        </p:nvSpPr>
        <p:spPr/>
        <p:txBody>
          <a:bodyPr/>
          <a:lstStyle/>
          <a:p>
            <a:pPr eaLnBrk="1" hangingPunct="1"/>
            <a:r>
              <a:rPr lang="en-IN" altLang="en-US"/>
              <a:t>Number of vertices , |V| = n</a:t>
            </a:r>
          </a:p>
          <a:p>
            <a:pPr eaLnBrk="1" hangingPunct="1"/>
            <a:r>
              <a:rPr lang="en-IN" altLang="en-US"/>
              <a:t>It is relaxing = Atmost n vertices</a:t>
            </a:r>
          </a:p>
          <a:p>
            <a:pPr eaLnBrk="1" hangingPunct="1"/>
            <a:r>
              <a:rPr lang="en-IN" altLang="en-US"/>
              <a:t>Time taken = n*n = n</a:t>
            </a:r>
            <a:r>
              <a:rPr lang="en-IN" altLang="en-US" baseline="30000"/>
              <a:t>2</a:t>
            </a:r>
          </a:p>
          <a:p>
            <a:pPr eaLnBrk="1" hangingPunct="1"/>
            <a:r>
              <a:rPr lang="en-IN" altLang="en-US"/>
              <a:t>Worst case time = </a:t>
            </a:r>
            <a:r>
              <a:rPr lang="el-GR" altLang="en-US"/>
              <a:t>Θ</a:t>
            </a:r>
            <a:r>
              <a:rPr lang="en-IN" altLang="en-US"/>
              <a:t>(n</a:t>
            </a:r>
            <a:r>
              <a:rPr lang="en-IN" altLang="en-US" baseline="30000"/>
              <a:t>2</a:t>
            </a:r>
            <a:r>
              <a:rPr lang="en-IN" altLang="en-US"/>
              <a:t>)</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A91D-636B-4762-ACB3-4777C93AAF31}"/>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26627" name="Content Placeholder 3" descr="Ch3-41.JPG">
            <a:extLst>
              <a:ext uri="{FF2B5EF4-FFF2-40B4-BE49-F238E27FC236}">
                <a16:creationId xmlns:a16="http://schemas.microsoft.com/office/drawing/2014/main" id="{15D2D4B1-AF52-4DC1-A5FB-C0083EBAFE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787525" y="1627187"/>
            <a:ext cx="5448300" cy="3048000"/>
          </a:xfrm>
        </p:spPr>
      </p:pic>
      <p:sp>
        <p:nvSpPr>
          <p:cNvPr id="26628" name="TextBox 4">
            <a:extLst>
              <a:ext uri="{FF2B5EF4-FFF2-40B4-BE49-F238E27FC236}">
                <a16:creationId xmlns:a16="http://schemas.microsoft.com/office/drawing/2014/main" id="{EAD7E39A-29DC-45AD-81A2-C723A2FC78AB}"/>
              </a:ext>
            </a:extLst>
          </p:cNvPr>
          <p:cNvSpPr txBox="1">
            <a:spLocks noChangeArrowheads="1"/>
          </p:cNvSpPr>
          <p:nvPr/>
        </p:nvSpPr>
        <p:spPr bwMode="auto">
          <a:xfrm>
            <a:off x="1787525" y="5130800"/>
            <a:ext cx="5568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Bahnschrift"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Bahnschrift"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Bahnschrift"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9pPr>
          </a:lstStyle>
          <a:p>
            <a:pPr eaLnBrk="1" hangingPunct="1">
              <a:lnSpc>
                <a:spcPct val="100000"/>
              </a:lnSpc>
              <a:spcBef>
                <a:spcPct val="0"/>
              </a:spcBef>
              <a:buFontTx/>
              <a:buNone/>
            </a:pPr>
            <a:r>
              <a:rPr lang="en-IN" altLang="en-US" sz="1800"/>
              <a:t>Starting vertex is 1</a:t>
            </a:r>
            <a:endParaRPr lang="en-US"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CC08-BC7E-459A-8437-286EE4781378}"/>
              </a:ext>
            </a:extLst>
          </p:cNvPr>
          <p:cNvSpPr>
            <a:spLocks noGrp="1"/>
          </p:cNvSpPr>
          <p:nvPr>
            <p:ph type="title"/>
          </p:nvPr>
        </p:nvSpPr>
        <p:spPr>
          <a:xfrm>
            <a:off x="628650" y="0"/>
            <a:ext cx="3600450" cy="1990725"/>
          </a:xfrm>
        </p:spPr>
        <p:txBody>
          <a:bodyPr rtlCol="0"/>
          <a:lstStyle/>
          <a:p>
            <a:pPr eaLnBrk="1" fontAlgn="auto" hangingPunct="1">
              <a:defRPr/>
            </a:pPr>
            <a:r>
              <a:rPr lang="en-US" dirty="0"/>
              <a:t>Learning Outcomes</a:t>
            </a:r>
          </a:p>
        </p:txBody>
      </p:sp>
      <p:sp>
        <p:nvSpPr>
          <p:cNvPr id="9219" name="Content Placeholder 2">
            <a:extLst>
              <a:ext uri="{FF2B5EF4-FFF2-40B4-BE49-F238E27FC236}">
                <a16:creationId xmlns:a16="http://schemas.microsoft.com/office/drawing/2014/main" id="{848DD987-972D-45A3-BD69-BA6C51C50D38}"/>
              </a:ext>
            </a:extLst>
          </p:cNvPr>
          <p:cNvSpPr>
            <a:spLocks noGrp="1"/>
          </p:cNvSpPr>
          <p:nvPr>
            <p:ph idx="1"/>
          </p:nvPr>
        </p:nvSpPr>
        <p:spPr>
          <a:xfrm>
            <a:off x="1424085" y="2815901"/>
            <a:ext cx="6777523" cy="1532164"/>
          </a:xfrm>
        </p:spPr>
        <p:txBody>
          <a:bodyPr/>
          <a:lstStyle/>
          <a:p>
            <a:pPr eaLnBrk="1" hangingPunct="1"/>
            <a:r>
              <a:rPr lang="en-IN" altLang="en-US" sz="2600" dirty="0"/>
              <a:t>understand the single source shortest algorithm</a:t>
            </a:r>
            <a:endParaRPr lang="en-US" altLang="en-US" sz="2600" dirty="0"/>
          </a:p>
          <a:p>
            <a:pPr eaLnBrk="1" hangingPunct="1">
              <a:buFont typeface="Arial" panose="020B0604020202020204" pitchFamily="34" charset="0"/>
              <a:buNone/>
            </a:pPr>
            <a:endParaRPr lang="en-US" alt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832C-ED40-4A15-8BD3-0ED376EB4A5D}"/>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27651" name="Content Placeholder 3" descr="Ch3-41.JPG">
            <a:extLst>
              <a:ext uri="{FF2B5EF4-FFF2-40B4-BE49-F238E27FC236}">
                <a16:creationId xmlns:a16="http://schemas.microsoft.com/office/drawing/2014/main" id="{B1BEF86E-433B-4E52-92C3-BD7A0B87D3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026784" y="1239928"/>
            <a:ext cx="4868538" cy="2723658"/>
          </a:xfrm>
        </p:spPr>
      </p:pic>
      <p:graphicFrame>
        <p:nvGraphicFramePr>
          <p:cNvPr id="5" name="Table 4">
            <a:extLst>
              <a:ext uri="{FF2B5EF4-FFF2-40B4-BE49-F238E27FC236}">
                <a16:creationId xmlns:a16="http://schemas.microsoft.com/office/drawing/2014/main" id="{5F6CF5AA-2399-4ECA-9DCF-02E2DB869707}"/>
              </a:ext>
            </a:extLst>
          </p:cNvPr>
          <p:cNvGraphicFramePr>
            <a:graphicFrameLocks noGrp="1"/>
          </p:cNvGraphicFramePr>
          <p:nvPr>
            <p:extLst>
              <p:ext uri="{D42A27DB-BD31-4B8C-83A1-F6EECF244321}">
                <p14:modId xmlns:p14="http://schemas.microsoft.com/office/powerpoint/2010/main" val="1021060095"/>
              </p:ext>
            </p:extLst>
          </p:nvPr>
        </p:nvGraphicFramePr>
        <p:xfrm>
          <a:off x="1413053" y="4099313"/>
          <a:ext cx="6096000" cy="2495551"/>
        </p:xfrm>
        <a:graphic>
          <a:graphicData uri="http://schemas.openxmlformats.org/drawingml/2006/table">
            <a:tbl>
              <a:tblPr firstRow="1" bandRow="1">
                <a:tableStyleId>{5C22544A-7EE6-4342-B048-85BDC9FD1C3A}</a:tableStyleId>
              </a:tblPr>
              <a:tblGrid>
                <a:gridCol w="1082722">
                  <a:extLst>
                    <a:ext uri="{9D8B030D-6E8A-4147-A177-3AD203B41FA5}">
                      <a16:colId xmlns:a16="http://schemas.microsoft.com/office/drawing/2014/main" val="20000"/>
                    </a:ext>
                  </a:extLst>
                </a:gridCol>
                <a:gridCol w="949278">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640406">
                <a:tc>
                  <a:txBody>
                    <a:bodyPr/>
                    <a:lstStyle/>
                    <a:p>
                      <a:pPr algn="ctr"/>
                      <a:r>
                        <a:rPr lang="en-IN" sz="1800" dirty="0"/>
                        <a:t>Selected Vertex</a:t>
                      </a:r>
                      <a:endParaRPr lang="en-US" sz="1800" dirty="0"/>
                    </a:p>
                  </a:txBody>
                  <a:tcPr marT="45743" marB="45743"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sz="1800" dirty="0"/>
                        <a:t>2</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sz="1800" dirty="0"/>
                        <a:t>3</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sz="1800" dirty="0"/>
                        <a:t>4</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sz="1800" dirty="0"/>
                        <a:t>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sz="1800" dirty="0"/>
                        <a:t>6</a:t>
                      </a:r>
                      <a:endParaRPr lang="en-US" sz="1800" dirty="0"/>
                    </a:p>
                  </a:txBody>
                  <a:tcPr marT="45743" marB="45743"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1029">
                <a:tc>
                  <a:txBody>
                    <a:bodyPr/>
                    <a:lstStyle/>
                    <a:p>
                      <a:pPr algn="ctr"/>
                      <a:r>
                        <a:rPr lang="en-IN" sz="1800" dirty="0"/>
                        <a:t>4</a:t>
                      </a:r>
                      <a:endParaRPr lang="en-US" sz="1800" dirty="0"/>
                    </a:p>
                  </a:txBody>
                  <a:tcPr marT="45743" marB="45743"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50</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45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10</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800" b="0" i="0" kern="1200" dirty="0">
                          <a:solidFill>
                            <a:schemeClr val="dk1"/>
                          </a:solidFill>
                          <a:latin typeface="+mn-lt"/>
                          <a:ea typeface="+mn-ea"/>
                          <a:cs typeface="+mn-cs"/>
                        </a:rPr>
                        <a:t>∞</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latin typeface="+mn-lt"/>
                          <a:ea typeface="+mn-ea"/>
                          <a:cs typeface="+mn-cs"/>
                        </a:rPr>
                        <a:t>∞</a:t>
                      </a:r>
                      <a:endParaRPr lang="en-US" sz="1800" dirty="0"/>
                    </a:p>
                  </a:txBody>
                  <a:tcPr marT="45743" marB="45743"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029">
                <a:tc>
                  <a:txBody>
                    <a:bodyPr/>
                    <a:lstStyle/>
                    <a:p>
                      <a:pPr algn="ctr"/>
                      <a:r>
                        <a:rPr lang="en-IN" sz="1800" dirty="0"/>
                        <a:t>5</a:t>
                      </a:r>
                      <a:endParaRPr lang="en-US" sz="1800" dirty="0"/>
                    </a:p>
                  </a:txBody>
                  <a:tcPr marT="45743" marB="45743"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50</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45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10</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IN" sz="1800" dirty="0"/>
                        <a:t>25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a:t>
                      </a:r>
                      <a:endParaRPr lang="en-US" sz="1800" dirty="0"/>
                    </a:p>
                  </a:txBody>
                  <a:tcPr marT="45743" marB="45743"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1029">
                <a:tc>
                  <a:txBody>
                    <a:bodyPr/>
                    <a:lstStyle/>
                    <a:p>
                      <a:pPr algn="ctr"/>
                      <a:r>
                        <a:rPr lang="en-IN" sz="1800" dirty="0"/>
                        <a:t>2</a:t>
                      </a:r>
                      <a:endParaRPr lang="en-US" sz="1800" dirty="0"/>
                    </a:p>
                  </a:txBody>
                  <a:tcPr marT="45743" marB="45743"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45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IN" sz="1800" dirty="0"/>
                        <a:t>45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10</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IN" sz="1800" dirty="0"/>
                        <a:t>25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a:t>
                      </a:r>
                      <a:endParaRPr lang="en-US" sz="1800" dirty="0"/>
                    </a:p>
                  </a:txBody>
                  <a:tcPr marT="45743" marB="45743"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1029">
                <a:tc>
                  <a:txBody>
                    <a:bodyPr/>
                    <a:lstStyle/>
                    <a:p>
                      <a:pPr algn="ctr"/>
                      <a:r>
                        <a:rPr lang="en-IN" sz="1800" dirty="0"/>
                        <a:t>3</a:t>
                      </a:r>
                      <a:endParaRPr lang="en-US" sz="1800" dirty="0"/>
                    </a:p>
                  </a:txBody>
                  <a:tcPr marT="45743" marB="45743"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45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IN" sz="1800" dirty="0"/>
                        <a:t>45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IN" sz="1800" dirty="0"/>
                        <a:t>10</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IN" sz="1800" dirty="0"/>
                        <a:t>25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a:t>
                      </a:r>
                      <a:endParaRPr lang="en-US" sz="1800" dirty="0"/>
                    </a:p>
                  </a:txBody>
                  <a:tcPr marT="45743" marB="45743"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1029">
                <a:tc>
                  <a:txBody>
                    <a:bodyPr/>
                    <a:lstStyle/>
                    <a:p>
                      <a:pPr algn="ctr"/>
                      <a:r>
                        <a:rPr lang="en-IN" sz="1800" dirty="0"/>
                        <a:t>6</a:t>
                      </a:r>
                      <a:endParaRPr lang="en-US" sz="1800" dirty="0"/>
                    </a:p>
                  </a:txBody>
                  <a:tcPr marT="45743" marB="45743"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1800" dirty="0"/>
                        <a:t>45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solidFill>
                  </a:tcPr>
                </a:tc>
                <a:tc>
                  <a:txBody>
                    <a:bodyPr/>
                    <a:lstStyle/>
                    <a:p>
                      <a:pPr algn="ctr"/>
                      <a:r>
                        <a:rPr lang="en-IN" sz="1800" dirty="0"/>
                        <a:t>45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solidFill>
                  </a:tcPr>
                </a:tc>
                <a:tc>
                  <a:txBody>
                    <a:bodyPr/>
                    <a:lstStyle/>
                    <a:p>
                      <a:pPr algn="ctr"/>
                      <a:r>
                        <a:rPr lang="en-IN" sz="1800" dirty="0"/>
                        <a:t>10</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solidFill>
                  </a:tcPr>
                </a:tc>
                <a:tc>
                  <a:txBody>
                    <a:bodyPr/>
                    <a:lstStyle/>
                    <a:p>
                      <a:pPr algn="ctr"/>
                      <a:r>
                        <a:rPr lang="en-IN" sz="1800" dirty="0"/>
                        <a:t>25</a:t>
                      </a:r>
                      <a:endParaRPr lang="en-US" sz="1800" dirty="0"/>
                    </a:p>
                  </a:txBody>
                  <a:tcPr marT="45743" marB="45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a:t>
                      </a:r>
                      <a:endParaRPr lang="en-US" sz="1800" dirty="0"/>
                    </a:p>
                  </a:txBody>
                  <a:tcPr marT="45743" marB="45743"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2773-76BE-451D-AEB9-BB49F96E6E4D}"/>
              </a:ext>
            </a:extLst>
          </p:cNvPr>
          <p:cNvSpPr>
            <a:spLocks noGrp="1"/>
          </p:cNvSpPr>
          <p:nvPr>
            <p:ph type="title"/>
          </p:nvPr>
        </p:nvSpPr>
        <p:spPr/>
        <p:txBody>
          <a:bodyPr rtlCol="0"/>
          <a:lstStyle/>
          <a:p>
            <a:pPr eaLnBrk="1" fontAlgn="auto" hangingPunct="1">
              <a:defRPr/>
            </a:pPr>
            <a:r>
              <a:rPr lang="en-IN" dirty="0"/>
              <a:t>Non directed graph</a:t>
            </a:r>
            <a:endParaRPr lang="en-US" dirty="0"/>
          </a:p>
        </p:txBody>
      </p:sp>
      <p:sp>
        <p:nvSpPr>
          <p:cNvPr id="28675" name="Content Placeholder 2">
            <a:extLst>
              <a:ext uri="{FF2B5EF4-FFF2-40B4-BE49-F238E27FC236}">
                <a16:creationId xmlns:a16="http://schemas.microsoft.com/office/drawing/2014/main" id="{F250C138-9819-4407-B2C0-B500DBF31B96}"/>
              </a:ext>
            </a:extLst>
          </p:cNvPr>
          <p:cNvSpPr>
            <a:spLocks noGrp="1"/>
          </p:cNvSpPr>
          <p:nvPr>
            <p:ph idx="1"/>
          </p:nvPr>
        </p:nvSpPr>
        <p:spPr>
          <a:xfrm>
            <a:off x="708154" y="1323392"/>
            <a:ext cx="7727691" cy="3323253"/>
          </a:xfrm>
        </p:spPr>
        <p:txBody>
          <a:bodyPr/>
          <a:lstStyle/>
          <a:p>
            <a:pPr algn="just" eaLnBrk="1" hangingPunct="1"/>
            <a:r>
              <a:rPr lang="en-IN" altLang="en-US" dirty="0"/>
              <a:t>A graph containing non-directed edges can be converted to directed edges by adding parallel edges.</a:t>
            </a:r>
          </a:p>
          <a:p>
            <a:pPr algn="just" eaLnBrk="1" hangingPunct="1"/>
            <a:r>
              <a:rPr lang="en-IN" altLang="en-US" dirty="0"/>
              <a:t>So, the Dijkstra algorithm can work on directed as well as non-directed graphs.</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E5E0-D004-4E93-8E07-15C7A3617ABA}"/>
              </a:ext>
            </a:extLst>
          </p:cNvPr>
          <p:cNvSpPr>
            <a:spLocks noGrp="1"/>
          </p:cNvSpPr>
          <p:nvPr>
            <p:ph type="title"/>
          </p:nvPr>
        </p:nvSpPr>
        <p:spPr/>
        <p:txBody>
          <a:bodyPr rtlCol="0"/>
          <a:lstStyle/>
          <a:p>
            <a:pPr eaLnBrk="1" fontAlgn="auto" hangingPunct="1">
              <a:defRPr/>
            </a:pPr>
            <a:r>
              <a:rPr lang="en-IN" dirty="0"/>
              <a:t>Algorithm of Dijkstra algorithm</a:t>
            </a:r>
            <a:endParaRPr lang="en-US" dirty="0"/>
          </a:p>
        </p:txBody>
      </p:sp>
      <p:sp>
        <p:nvSpPr>
          <p:cNvPr id="3" name="Content Placeholder 2">
            <a:extLst>
              <a:ext uri="{FF2B5EF4-FFF2-40B4-BE49-F238E27FC236}">
                <a16:creationId xmlns:a16="http://schemas.microsoft.com/office/drawing/2014/main" id="{8CD9C65F-A1D2-4334-8142-9125B66A7291}"/>
              </a:ext>
            </a:extLst>
          </p:cNvPr>
          <p:cNvSpPr>
            <a:spLocks noGrp="1"/>
          </p:cNvSpPr>
          <p:nvPr>
            <p:ph idx="1"/>
          </p:nvPr>
        </p:nvSpPr>
        <p:spPr>
          <a:xfrm>
            <a:off x="361950" y="1295400"/>
            <a:ext cx="8063593" cy="5400675"/>
          </a:xfrm>
        </p:spPr>
        <p:txBody>
          <a:bodyPr rtlCol="0">
            <a:normAutofit/>
          </a:bodyPr>
          <a:lstStyle/>
          <a:p>
            <a:pPr marL="514350" indent="-514350" algn="just" eaLnBrk="1" fontAlgn="auto" hangingPunct="1">
              <a:spcAft>
                <a:spcPts val="0"/>
              </a:spcAft>
              <a:buFont typeface="Arial" panose="020B0604020202020204" pitchFamily="34" charset="0"/>
              <a:buAutoNum type="arabicParenR"/>
              <a:defRPr/>
            </a:pPr>
            <a:r>
              <a:rPr lang="en-US" dirty="0"/>
              <a:t>Mark all nodes unvisited. Create a set of all the unvisited nodes called the unvisited set.</a:t>
            </a:r>
          </a:p>
          <a:p>
            <a:pPr marL="514350" indent="-514350" algn="just" eaLnBrk="1" fontAlgn="auto" hangingPunct="1">
              <a:spcAft>
                <a:spcPts val="0"/>
              </a:spcAft>
              <a:buFont typeface="Arial" panose="020B0604020202020204" pitchFamily="34" charset="0"/>
              <a:buAutoNum type="arabicParenR"/>
              <a:defRPr/>
            </a:pPr>
            <a:r>
              <a:rPr lang="en-US" dirty="0">
                <a:solidFill>
                  <a:schemeClr val="bg1">
                    <a:lumMod val="85000"/>
                  </a:schemeClr>
                </a:solidFill>
              </a:rPr>
              <a:t>Assign to every node a tentative distance value: set it to zero for our initial node and to infinity for all other nodes. Set the initial node as current.</a:t>
            </a:r>
          </a:p>
          <a:p>
            <a:pPr marL="514350" indent="-514350" algn="just" eaLnBrk="1" fontAlgn="auto" hangingPunct="1">
              <a:spcAft>
                <a:spcPts val="0"/>
              </a:spcAft>
              <a:buFont typeface="Arial" panose="020B0604020202020204" pitchFamily="34" charset="0"/>
              <a:buAutoNum type="arabicParenR"/>
              <a:defRPr/>
            </a:pPr>
            <a:endParaRPr lang="en-US" dirty="0"/>
          </a:p>
          <a:p>
            <a:pPr algn="just" eaLnBrk="1" fontAlgn="auto" hangingPunct="1">
              <a:spcAft>
                <a:spcPts val="0"/>
              </a:spcAft>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E5E0-D004-4E93-8E07-15C7A3617ABA}"/>
              </a:ext>
            </a:extLst>
          </p:cNvPr>
          <p:cNvSpPr>
            <a:spLocks noGrp="1"/>
          </p:cNvSpPr>
          <p:nvPr>
            <p:ph type="title"/>
          </p:nvPr>
        </p:nvSpPr>
        <p:spPr/>
        <p:txBody>
          <a:bodyPr rtlCol="0"/>
          <a:lstStyle/>
          <a:p>
            <a:pPr eaLnBrk="1" fontAlgn="auto" hangingPunct="1">
              <a:defRPr/>
            </a:pPr>
            <a:r>
              <a:rPr lang="en-IN" dirty="0"/>
              <a:t>Algorithm of Dijkstra algorithm</a:t>
            </a:r>
            <a:endParaRPr lang="en-US" dirty="0"/>
          </a:p>
        </p:txBody>
      </p:sp>
      <p:sp>
        <p:nvSpPr>
          <p:cNvPr id="3" name="Content Placeholder 2">
            <a:extLst>
              <a:ext uri="{FF2B5EF4-FFF2-40B4-BE49-F238E27FC236}">
                <a16:creationId xmlns:a16="http://schemas.microsoft.com/office/drawing/2014/main" id="{8CD9C65F-A1D2-4334-8142-9125B66A7291}"/>
              </a:ext>
            </a:extLst>
          </p:cNvPr>
          <p:cNvSpPr>
            <a:spLocks noGrp="1"/>
          </p:cNvSpPr>
          <p:nvPr>
            <p:ph idx="1"/>
          </p:nvPr>
        </p:nvSpPr>
        <p:spPr>
          <a:xfrm>
            <a:off x="361950" y="1295400"/>
            <a:ext cx="8063593" cy="5400675"/>
          </a:xfrm>
        </p:spPr>
        <p:txBody>
          <a:bodyPr rtlCol="0">
            <a:normAutofit/>
          </a:bodyPr>
          <a:lstStyle/>
          <a:p>
            <a:pPr marL="514350" indent="-514350" algn="just" eaLnBrk="1" fontAlgn="auto" hangingPunct="1">
              <a:spcAft>
                <a:spcPts val="0"/>
              </a:spcAft>
              <a:buFont typeface="Arial" panose="020B0604020202020204" pitchFamily="34" charset="0"/>
              <a:buAutoNum type="arabicParenR"/>
              <a:defRPr/>
            </a:pPr>
            <a:r>
              <a:rPr lang="en-US" dirty="0"/>
              <a:t>Mark all nodes unvisited. Create a set of all the unvisited nodes called the unvisited set.</a:t>
            </a:r>
          </a:p>
          <a:p>
            <a:pPr marL="514350" indent="-514350" algn="just" eaLnBrk="1" fontAlgn="auto" hangingPunct="1">
              <a:spcAft>
                <a:spcPts val="0"/>
              </a:spcAft>
              <a:buFont typeface="Arial" panose="020B0604020202020204" pitchFamily="34" charset="0"/>
              <a:buAutoNum type="arabicParenR"/>
              <a:defRPr/>
            </a:pPr>
            <a:r>
              <a:rPr lang="en-US" dirty="0"/>
              <a:t>Assign to every node a tentative distance value: set it to zero for our initial node and to infinity for all other nodes. Set the initial node as current.</a:t>
            </a:r>
          </a:p>
          <a:p>
            <a:pPr marL="514350" indent="-514350" algn="just" eaLnBrk="1" fontAlgn="auto" hangingPunct="1">
              <a:spcAft>
                <a:spcPts val="0"/>
              </a:spcAft>
              <a:buFont typeface="Arial" panose="020B0604020202020204" pitchFamily="34" charset="0"/>
              <a:buAutoNum type="arabicParenR"/>
              <a:defRPr/>
            </a:pPr>
            <a:endParaRPr lang="en-US" dirty="0"/>
          </a:p>
          <a:p>
            <a:pPr algn="just" eaLnBrk="1" fontAlgn="auto" hangingPunct="1">
              <a:spcAft>
                <a:spcPts val="0"/>
              </a:spcAft>
              <a:defRPr/>
            </a:pPr>
            <a:endParaRPr lang="en-US" dirty="0"/>
          </a:p>
        </p:txBody>
      </p:sp>
    </p:spTree>
    <p:extLst>
      <p:ext uri="{BB962C8B-B14F-4D97-AF65-F5344CB8AC3E}">
        <p14:creationId xmlns:p14="http://schemas.microsoft.com/office/powerpoint/2010/main" val="946741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578A-B48F-4FE8-83D0-F9FBC6B2F915}"/>
              </a:ext>
            </a:extLst>
          </p:cNvPr>
          <p:cNvSpPr>
            <a:spLocks noGrp="1"/>
          </p:cNvSpPr>
          <p:nvPr>
            <p:ph type="title"/>
          </p:nvPr>
        </p:nvSpPr>
        <p:spPr/>
        <p:txBody>
          <a:bodyPr rtlCol="0"/>
          <a:lstStyle/>
          <a:p>
            <a:pPr eaLnBrk="1" fontAlgn="auto" hangingPunct="1">
              <a:defRPr/>
            </a:pPr>
            <a:r>
              <a:rPr lang="en-IN" dirty="0"/>
              <a:t>Algorithm of Dijkstra algorithm</a:t>
            </a:r>
            <a:endParaRPr lang="en-US" dirty="0"/>
          </a:p>
        </p:txBody>
      </p:sp>
      <p:sp>
        <p:nvSpPr>
          <p:cNvPr id="3" name="Content Placeholder 2">
            <a:extLst>
              <a:ext uri="{FF2B5EF4-FFF2-40B4-BE49-F238E27FC236}">
                <a16:creationId xmlns:a16="http://schemas.microsoft.com/office/drawing/2014/main" id="{D559055D-E692-4DB4-AFD6-9F69B6C09700}"/>
              </a:ext>
            </a:extLst>
          </p:cNvPr>
          <p:cNvSpPr>
            <a:spLocks noGrp="1"/>
          </p:cNvSpPr>
          <p:nvPr>
            <p:ph idx="1"/>
          </p:nvPr>
        </p:nvSpPr>
        <p:spPr>
          <a:xfrm>
            <a:off x="361950" y="1295400"/>
            <a:ext cx="8334181" cy="5400675"/>
          </a:xfrm>
        </p:spPr>
        <p:txBody>
          <a:bodyPr rtlCol="0">
            <a:normAutofit fontScale="92500" lnSpcReduction="10000"/>
          </a:bodyPr>
          <a:lstStyle/>
          <a:p>
            <a:pPr algn="just" eaLnBrk="1" fontAlgn="auto" hangingPunct="1">
              <a:spcAft>
                <a:spcPts val="0"/>
              </a:spcAft>
              <a:buFont typeface="Arial" panose="020B0604020202020204" pitchFamily="34" charset="0"/>
              <a:buNone/>
              <a:defRPr/>
            </a:pPr>
            <a:r>
              <a:rPr lang="en-IN" dirty="0"/>
              <a:t>3) </a:t>
            </a:r>
            <a:r>
              <a:rPr lang="en-US" dirty="0"/>
              <a:t>For the current node, consider all of its unvisited neighbors and calculate their tentative distances through the current node. Compare the newly calculated tentative distance to the current assigned value and assign the smaller one. For example, if the current node A is marked with a distance of 6, and the edge connecting it with a neighbor B has length 2, then the distance to B through A will be 6 + 2 = 8. If B was previously marked with a distance greater than 8 then change it to 8. Otherwise, the current value will be kept.</a:t>
            </a:r>
          </a:p>
          <a:p>
            <a:pPr algn="just"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C2B4-D819-4CCA-9BA6-AE2B6AEE6257}"/>
              </a:ext>
            </a:extLst>
          </p:cNvPr>
          <p:cNvSpPr>
            <a:spLocks noGrp="1"/>
          </p:cNvSpPr>
          <p:nvPr>
            <p:ph type="title"/>
          </p:nvPr>
        </p:nvSpPr>
        <p:spPr/>
        <p:txBody>
          <a:bodyPr rtlCol="0"/>
          <a:lstStyle/>
          <a:p>
            <a:pPr eaLnBrk="1" fontAlgn="auto" hangingPunct="1">
              <a:defRPr/>
            </a:pPr>
            <a:r>
              <a:rPr lang="en-IN" dirty="0"/>
              <a:t>Algorithm of Dijkstra algorithm</a:t>
            </a:r>
            <a:endParaRPr lang="en-US" dirty="0"/>
          </a:p>
        </p:txBody>
      </p:sp>
      <p:sp>
        <p:nvSpPr>
          <p:cNvPr id="3" name="Content Placeholder 2">
            <a:extLst>
              <a:ext uri="{FF2B5EF4-FFF2-40B4-BE49-F238E27FC236}">
                <a16:creationId xmlns:a16="http://schemas.microsoft.com/office/drawing/2014/main" id="{347D841D-F756-412B-8EBB-50CC94B88AE3}"/>
              </a:ext>
            </a:extLst>
          </p:cNvPr>
          <p:cNvSpPr>
            <a:spLocks noGrp="1"/>
          </p:cNvSpPr>
          <p:nvPr>
            <p:ph idx="1"/>
          </p:nvPr>
        </p:nvSpPr>
        <p:spPr>
          <a:xfrm>
            <a:off x="361950" y="1295400"/>
            <a:ext cx="8212883" cy="5400675"/>
          </a:xfrm>
        </p:spPr>
        <p:txBody>
          <a:bodyPr rtlCol="0">
            <a:normAutofit/>
          </a:bodyPr>
          <a:lstStyle/>
          <a:p>
            <a:pPr algn="just" eaLnBrk="1" fontAlgn="auto" hangingPunct="1">
              <a:spcAft>
                <a:spcPts val="0"/>
              </a:spcAft>
              <a:buFont typeface="Arial" panose="020B0604020202020204" pitchFamily="34" charset="0"/>
              <a:buNone/>
              <a:defRPr/>
            </a:pPr>
            <a:r>
              <a:rPr lang="en-IN" dirty="0"/>
              <a:t>4) </a:t>
            </a:r>
            <a:r>
              <a:rPr lang="en-US" dirty="0"/>
              <a:t>When we are done considering all of the unvisited neighbors of the current node, mark the current node as visited and remove it from the unvisited set. A visited node will never be checked again.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C2B4-D819-4CCA-9BA6-AE2B6AEE6257}"/>
              </a:ext>
            </a:extLst>
          </p:cNvPr>
          <p:cNvSpPr>
            <a:spLocks noGrp="1"/>
          </p:cNvSpPr>
          <p:nvPr>
            <p:ph type="title"/>
          </p:nvPr>
        </p:nvSpPr>
        <p:spPr/>
        <p:txBody>
          <a:bodyPr rtlCol="0"/>
          <a:lstStyle/>
          <a:p>
            <a:pPr eaLnBrk="1" fontAlgn="auto" hangingPunct="1">
              <a:defRPr/>
            </a:pPr>
            <a:r>
              <a:rPr lang="en-IN" dirty="0"/>
              <a:t>Algorithm of Dijkstra algorithm</a:t>
            </a:r>
            <a:endParaRPr lang="en-US" dirty="0"/>
          </a:p>
        </p:txBody>
      </p:sp>
      <p:sp>
        <p:nvSpPr>
          <p:cNvPr id="3" name="Content Placeholder 2">
            <a:extLst>
              <a:ext uri="{FF2B5EF4-FFF2-40B4-BE49-F238E27FC236}">
                <a16:creationId xmlns:a16="http://schemas.microsoft.com/office/drawing/2014/main" id="{347D841D-F756-412B-8EBB-50CC94B88AE3}"/>
              </a:ext>
            </a:extLst>
          </p:cNvPr>
          <p:cNvSpPr>
            <a:spLocks noGrp="1"/>
          </p:cNvSpPr>
          <p:nvPr>
            <p:ph idx="1"/>
          </p:nvPr>
        </p:nvSpPr>
        <p:spPr>
          <a:xfrm>
            <a:off x="361950" y="1295400"/>
            <a:ext cx="8212883" cy="5400675"/>
          </a:xfrm>
        </p:spPr>
        <p:txBody>
          <a:bodyPr rtlCol="0">
            <a:normAutofit/>
          </a:bodyPr>
          <a:lstStyle/>
          <a:p>
            <a:pPr algn="just" eaLnBrk="1" fontAlgn="auto" hangingPunct="1">
              <a:spcAft>
                <a:spcPts val="0"/>
              </a:spcAft>
              <a:buFont typeface="Arial" panose="020B0604020202020204" pitchFamily="34" charset="0"/>
              <a:buNone/>
              <a:defRPr/>
            </a:pPr>
            <a:r>
              <a:rPr lang="en-US" dirty="0"/>
              <a:t>5) If the destination node has been marked visited (when planning a route between two specific nodes) or if the smallest tentative distance among the nodes in the unvisited set is infinity (when planning a complete traversal; occurs when there is no connection between the initial node and remaining unvisited nodes), then stop. The algorithm has finished.</a:t>
            </a:r>
          </a:p>
          <a:p>
            <a:pPr algn="just"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2154775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7005-B483-407B-ABAE-3B5ECB2064B2}"/>
              </a:ext>
            </a:extLst>
          </p:cNvPr>
          <p:cNvSpPr>
            <a:spLocks noGrp="1"/>
          </p:cNvSpPr>
          <p:nvPr>
            <p:ph type="title"/>
          </p:nvPr>
        </p:nvSpPr>
        <p:spPr/>
        <p:txBody>
          <a:bodyPr rtlCol="0"/>
          <a:lstStyle/>
          <a:p>
            <a:pPr eaLnBrk="1" fontAlgn="auto" hangingPunct="1">
              <a:defRPr/>
            </a:pPr>
            <a:r>
              <a:rPr lang="en-IN" dirty="0"/>
              <a:t>Algorithm of Dijkstra algorithm</a:t>
            </a:r>
            <a:endParaRPr lang="en-US" dirty="0"/>
          </a:p>
        </p:txBody>
      </p:sp>
      <p:sp>
        <p:nvSpPr>
          <p:cNvPr id="32771" name="Content Placeholder 2">
            <a:extLst>
              <a:ext uri="{FF2B5EF4-FFF2-40B4-BE49-F238E27FC236}">
                <a16:creationId xmlns:a16="http://schemas.microsoft.com/office/drawing/2014/main" id="{A49D82AE-FBFB-460D-AAFF-C596BBA96FBC}"/>
              </a:ext>
            </a:extLst>
          </p:cNvPr>
          <p:cNvSpPr>
            <a:spLocks noGrp="1"/>
          </p:cNvSpPr>
          <p:nvPr>
            <p:ph idx="1"/>
          </p:nvPr>
        </p:nvSpPr>
        <p:spPr/>
        <p:txBody>
          <a:bodyPr/>
          <a:lstStyle/>
          <a:p>
            <a:pPr eaLnBrk="1" hangingPunct="1">
              <a:buFont typeface="Arial" panose="020B0604020202020204" pitchFamily="34" charset="0"/>
              <a:buNone/>
            </a:pPr>
            <a:r>
              <a:rPr lang="en-IN" altLang="en-US"/>
              <a:t>6) </a:t>
            </a:r>
            <a:r>
              <a:rPr lang="en-US" altLang="en-US"/>
              <a:t>Otherwise, select the unvisited node that is marked with the smallest tentative distance, set it as the new "current node", and go back to step 3.</a:t>
            </a:r>
          </a:p>
          <a:p>
            <a:pPr eaLnBrk="1" hangingPunct="1">
              <a:buFont typeface="Arial" panose="020B0604020202020204" pitchFamily="34" charset="0"/>
              <a:buNone/>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6686-8862-444D-83BB-5F0BF1A4E367}"/>
              </a:ext>
            </a:extLst>
          </p:cNvPr>
          <p:cNvSpPr>
            <a:spLocks noGrp="1"/>
          </p:cNvSpPr>
          <p:nvPr>
            <p:ph type="title"/>
          </p:nvPr>
        </p:nvSpPr>
        <p:spPr/>
        <p:txBody>
          <a:bodyPr rtlCol="0"/>
          <a:lstStyle/>
          <a:p>
            <a:pPr eaLnBrk="1" fontAlgn="auto" hangingPunct="1">
              <a:defRPr/>
            </a:pPr>
            <a:r>
              <a:rPr lang="en-IN" dirty="0"/>
              <a:t>Drawback of Dijkstra algorithm</a:t>
            </a:r>
            <a:endParaRPr lang="en-US" dirty="0"/>
          </a:p>
        </p:txBody>
      </p:sp>
      <p:pic>
        <p:nvPicPr>
          <p:cNvPr id="33795" name="Content Placeholder 3" descr="Ch3-42.JPG">
            <a:extLst>
              <a:ext uri="{FF2B5EF4-FFF2-40B4-BE49-F238E27FC236}">
                <a16:creationId xmlns:a16="http://schemas.microsoft.com/office/drawing/2014/main" id="{826AF14D-E953-4867-9D8A-D6AAB6D191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757487" y="2638425"/>
            <a:ext cx="3790950" cy="27146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00C2-BBA6-4A50-8A05-19D71C2A8219}"/>
              </a:ext>
            </a:extLst>
          </p:cNvPr>
          <p:cNvSpPr>
            <a:spLocks noGrp="1"/>
          </p:cNvSpPr>
          <p:nvPr>
            <p:ph type="title"/>
          </p:nvPr>
        </p:nvSpPr>
        <p:spPr/>
        <p:txBody>
          <a:bodyPr rtlCol="0"/>
          <a:lstStyle/>
          <a:p>
            <a:pPr eaLnBrk="1" fontAlgn="auto" hangingPunct="1">
              <a:defRPr/>
            </a:pPr>
            <a:r>
              <a:rPr lang="en-IN" dirty="0"/>
              <a:t>Drawback of Dijkstra algorithm</a:t>
            </a:r>
            <a:endParaRPr lang="en-US" dirty="0"/>
          </a:p>
        </p:txBody>
      </p:sp>
      <p:pic>
        <p:nvPicPr>
          <p:cNvPr id="34819" name="Content Placeholder 3" descr="Ch3-43.JPG">
            <a:extLst>
              <a:ext uri="{FF2B5EF4-FFF2-40B4-BE49-F238E27FC236}">
                <a16:creationId xmlns:a16="http://schemas.microsoft.com/office/drawing/2014/main" id="{4FF83BCA-DACC-43E2-B441-2F233C40AE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741936" y="2490496"/>
            <a:ext cx="3486150" cy="258127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B203-3B3C-4A54-AD0A-1E2A118506EB}"/>
              </a:ext>
            </a:extLst>
          </p:cNvPr>
          <p:cNvSpPr>
            <a:spLocks noGrp="1"/>
          </p:cNvSpPr>
          <p:nvPr>
            <p:ph type="title"/>
          </p:nvPr>
        </p:nvSpPr>
        <p:spPr/>
        <p:txBody>
          <a:bodyPr rtlCol="0"/>
          <a:lstStyle/>
          <a:p>
            <a:pPr eaLnBrk="1" fontAlgn="auto" hangingPunct="1">
              <a:defRPr/>
            </a:pPr>
            <a:r>
              <a:rPr lang="en-IN" dirty="0"/>
              <a:t>Single source shortest path</a:t>
            </a:r>
            <a:endParaRPr lang="en-US" dirty="0"/>
          </a:p>
        </p:txBody>
      </p:sp>
      <p:sp>
        <p:nvSpPr>
          <p:cNvPr id="10243" name="Content Placeholder 2">
            <a:extLst>
              <a:ext uri="{FF2B5EF4-FFF2-40B4-BE49-F238E27FC236}">
                <a16:creationId xmlns:a16="http://schemas.microsoft.com/office/drawing/2014/main" id="{0EB0B356-F923-4F52-B58A-1C21C6740F85}"/>
              </a:ext>
            </a:extLst>
          </p:cNvPr>
          <p:cNvSpPr>
            <a:spLocks noGrp="1"/>
          </p:cNvSpPr>
          <p:nvPr>
            <p:ph idx="1"/>
          </p:nvPr>
        </p:nvSpPr>
        <p:spPr>
          <a:xfrm>
            <a:off x="361950" y="1295400"/>
            <a:ext cx="8119577" cy="5400675"/>
          </a:xfrm>
        </p:spPr>
        <p:txBody>
          <a:bodyPr/>
          <a:lstStyle/>
          <a:p>
            <a:pPr algn="just" eaLnBrk="1" hangingPunct="1"/>
            <a:r>
              <a:rPr lang="en-IN" altLang="en-US" dirty="0"/>
              <a:t>Finding the shortest path from the starting vertex to all the other vertices (May be a direct path or via other vertices).</a:t>
            </a:r>
          </a:p>
          <a:p>
            <a:pPr algn="just" eaLnBrk="1" hangingPunct="1"/>
            <a:r>
              <a:rPr lang="en-IN" altLang="en-US" dirty="0"/>
              <a:t> Any vertex can be selected as a source vertex.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E8E0-5DAB-463F-9AD2-A746796599A9}"/>
              </a:ext>
            </a:extLst>
          </p:cNvPr>
          <p:cNvSpPr>
            <a:spLocks noGrp="1"/>
          </p:cNvSpPr>
          <p:nvPr>
            <p:ph type="title"/>
          </p:nvPr>
        </p:nvSpPr>
        <p:spPr/>
        <p:txBody>
          <a:bodyPr rtlCol="0"/>
          <a:lstStyle/>
          <a:p>
            <a:pPr eaLnBrk="1" fontAlgn="auto" hangingPunct="1">
              <a:defRPr/>
            </a:pPr>
            <a:r>
              <a:rPr lang="en-IN" dirty="0"/>
              <a:t>Conclusion</a:t>
            </a:r>
            <a:endParaRPr lang="en-US" dirty="0"/>
          </a:p>
        </p:txBody>
      </p:sp>
      <p:sp>
        <p:nvSpPr>
          <p:cNvPr id="35843" name="Content Placeholder 2">
            <a:extLst>
              <a:ext uri="{FF2B5EF4-FFF2-40B4-BE49-F238E27FC236}">
                <a16:creationId xmlns:a16="http://schemas.microsoft.com/office/drawing/2014/main" id="{FADCAC27-A885-4158-9C17-DEF6FE439574}"/>
              </a:ext>
            </a:extLst>
          </p:cNvPr>
          <p:cNvSpPr>
            <a:spLocks noGrp="1"/>
          </p:cNvSpPr>
          <p:nvPr>
            <p:ph idx="1"/>
          </p:nvPr>
        </p:nvSpPr>
        <p:spPr>
          <a:xfrm>
            <a:off x="361951" y="1295400"/>
            <a:ext cx="8268866" cy="5400675"/>
          </a:xfrm>
        </p:spPr>
        <p:txBody>
          <a:bodyPr/>
          <a:lstStyle/>
          <a:p>
            <a:pPr algn="just" eaLnBrk="1" hangingPunct="1"/>
            <a:r>
              <a:rPr lang="en-IN" altLang="en-US" dirty="0"/>
              <a:t>Dijkstra algorithm may or may not work on negative edges.</a:t>
            </a:r>
          </a:p>
          <a:p>
            <a:pPr algn="just" eaLnBrk="1" hangingPunct="1"/>
            <a:r>
              <a:rPr lang="en-IN" altLang="en-US" dirty="0"/>
              <a:t>It is not trying all the possibilities. It is just seeing the minimum one and selecting it. So, it is a greedy approach. So, greedy approach is failed here when we have the negative edges.</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6B3E-4226-4395-9935-145E59DC9B87}"/>
              </a:ext>
            </a:extLst>
          </p:cNvPr>
          <p:cNvSpPr>
            <a:spLocks noGrp="1"/>
          </p:cNvSpPr>
          <p:nvPr>
            <p:ph type="title"/>
          </p:nvPr>
        </p:nvSpPr>
        <p:spPr/>
        <p:txBody>
          <a:bodyPr rtlCol="0"/>
          <a:lstStyle/>
          <a:p>
            <a:pPr eaLnBrk="1" fontAlgn="auto" hangingPunct="1">
              <a:defRPr/>
            </a:pPr>
            <a:r>
              <a:rPr lang="en-IN" dirty="0"/>
              <a:t>Single source shortest path</a:t>
            </a:r>
            <a:endParaRPr lang="en-US" dirty="0"/>
          </a:p>
        </p:txBody>
      </p:sp>
      <p:sp>
        <p:nvSpPr>
          <p:cNvPr id="11267" name="Content Placeholder 2">
            <a:extLst>
              <a:ext uri="{FF2B5EF4-FFF2-40B4-BE49-F238E27FC236}">
                <a16:creationId xmlns:a16="http://schemas.microsoft.com/office/drawing/2014/main" id="{A20CAFF9-B7E0-439E-A4C7-FEF3B0AFFA7F}"/>
              </a:ext>
            </a:extLst>
          </p:cNvPr>
          <p:cNvSpPr>
            <a:spLocks noGrp="1"/>
          </p:cNvSpPr>
          <p:nvPr>
            <p:ph idx="1"/>
          </p:nvPr>
        </p:nvSpPr>
        <p:spPr>
          <a:xfrm>
            <a:off x="502881" y="1295400"/>
            <a:ext cx="8138238" cy="5400675"/>
          </a:xfrm>
        </p:spPr>
        <p:txBody>
          <a:bodyPr/>
          <a:lstStyle/>
          <a:p>
            <a:pPr algn="just" eaLnBrk="1" hangingPunct="1"/>
            <a:r>
              <a:rPr lang="en-IN" altLang="en-US" dirty="0"/>
              <a:t>Applied to optimization problem.</a:t>
            </a:r>
          </a:p>
          <a:p>
            <a:pPr algn="just" eaLnBrk="1" hangingPunct="1"/>
            <a:r>
              <a:rPr lang="en-IN" altLang="en-US" dirty="0"/>
              <a:t>So, greedy algorithm can be applied.</a:t>
            </a:r>
          </a:p>
          <a:p>
            <a:pPr algn="just" eaLnBrk="1" hangingPunct="1"/>
            <a:r>
              <a:rPr lang="en-IN" altLang="en-US" dirty="0"/>
              <a:t>It can be solved in stages (take only one input at a time).</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224F-B8B1-4A64-A827-DA8FA8053045}"/>
              </a:ext>
            </a:extLst>
          </p:cNvPr>
          <p:cNvSpPr>
            <a:spLocks noGrp="1"/>
          </p:cNvSpPr>
          <p:nvPr>
            <p:ph type="title"/>
          </p:nvPr>
        </p:nvSpPr>
        <p:spPr/>
        <p:txBody>
          <a:bodyPr rtlCol="0"/>
          <a:lstStyle/>
          <a:p>
            <a:pPr eaLnBrk="1" fontAlgn="auto" hangingPunct="1">
              <a:defRPr/>
            </a:pPr>
            <a:r>
              <a:rPr lang="en-IN" dirty="0"/>
              <a:t>Single source shortest path</a:t>
            </a:r>
            <a:endParaRPr lang="en-US" dirty="0"/>
          </a:p>
        </p:txBody>
      </p:sp>
      <p:sp>
        <p:nvSpPr>
          <p:cNvPr id="12291" name="Content Placeholder 2">
            <a:extLst>
              <a:ext uri="{FF2B5EF4-FFF2-40B4-BE49-F238E27FC236}">
                <a16:creationId xmlns:a16="http://schemas.microsoft.com/office/drawing/2014/main" id="{A0A38092-C5DA-4BAE-AD19-D6233F79AA30}"/>
              </a:ext>
            </a:extLst>
          </p:cNvPr>
          <p:cNvSpPr>
            <a:spLocks noGrp="1"/>
          </p:cNvSpPr>
          <p:nvPr>
            <p:ph idx="1"/>
          </p:nvPr>
        </p:nvSpPr>
        <p:spPr>
          <a:xfrm>
            <a:off x="361950" y="1295400"/>
            <a:ext cx="8278197" cy="5400675"/>
          </a:xfrm>
        </p:spPr>
        <p:txBody>
          <a:bodyPr/>
          <a:lstStyle/>
          <a:p>
            <a:pPr algn="just" eaLnBrk="1" hangingPunct="1"/>
            <a:r>
              <a:rPr lang="en-IN" altLang="en-US" dirty="0"/>
              <a:t>Dijkstra algorithm is used for this.</a:t>
            </a:r>
          </a:p>
          <a:p>
            <a:pPr algn="just" eaLnBrk="1" hangingPunct="1"/>
            <a:r>
              <a:rPr lang="en-IN" altLang="en-US" dirty="0"/>
              <a:t>This algorithm can work on directed as well as non-directed graph.</a:t>
            </a:r>
          </a:p>
          <a:p>
            <a:pPr algn="just" eaLnBrk="1" hangingPunct="1"/>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FE7A-AE9D-4DB2-B138-A5AA624A94C7}"/>
              </a:ext>
            </a:extLst>
          </p:cNvPr>
          <p:cNvSpPr>
            <a:spLocks noGrp="1"/>
          </p:cNvSpPr>
          <p:nvPr>
            <p:ph type="title"/>
          </p:nvPr>
        </p:nvSpPr>
        <p:spPr/>
        <p:txBody>
          <a:bodyPr rtlCol="0"/>
          <a:lstStyle/>
          <a:p>
            <a:pPr eaLnBrk="1" fontAlgn="auto" hangingPunct="1">
              <a:defRPr/>
            </a:pPr>
            <a:r>
              <a:rPr lang="en-IN" dirty="0"/>
              <a:t>Relaxation</a:t>
            </a:r>
            <a:endParaRPr lang="en-US" dirty="0"/>
          </a:p>
        </p:txBody>
      </p:sp>
      <p:pic>
        <p:nvPicPr>
          <p:cNvPr id="13315" name="Content Placeholder 3" descr="Ch3-26.JPG">
            <a:extLst>
              <a:ext uri="{FF2B5EF4-FFF2-40B4-BE49-F238E27FC236}">
                <a16:creationId xmlns:a16="http://schemas.microsoft.com/office/drawing/2014/main" id="{50185DFB-04C8-4307-B43E-18328B5481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05037" y="1533525"/>
            <a:ext cx="4733925" cy="962025"/>
          </a:xfrm>
        </p:spPr>
      </p:pic>
      <p:pic>
        <p:nvPicPr>
          <p:cNvPr id="13316" name="Picture 4" descr="Ch3-27.JPG">
            <a:extLst>
              <a:ext uri="{FF2B5EF4-FFF2-40B4-BE49-F238E27FC236}">
                <a16:creationId xmlns:a16="http://schemas.microsoft.com/office/drawing/2014/main" id="{3759B229-9D90-4BE7-A1FC-508D9B6E47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2376487"/>
            <a:ext cx="4662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Ch3-28.JPG">
            <a:extLst>
              <a:ext uri="{FF2B5EF4-FFF2-40B4-BE49-F238E27FC236}">
                <a16:creationId xmlns:a16="http://schemas.microsoft.com/office/drawing/2014/main" id="{E1DA3D18-D6BD-489C-9462-8BBC666CEFC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6962" y="3619694"/>
            <a:ext cx="477202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8928-78CF-4B1E-AF4F-1F89D01AB9F4}"/>
              </a:ext>
            </a:extLst>
          </p:cNvPr>
          <p:cNvSpPr>
            <a:spLocks noGrp="1"/>
          </p:cNvSpPr>
          <p:nvPr>
            <p:ph type="title"/>
          </p:nvPr>
        </p:nvSpPr>
        <p:spPr/>
        <p:txBody>
          <a:bodyPr rtlCol="0"/>
          <a:lstStyle/>
          <a:p>
            <a:pPr eaLnBrk="1" fontAlgn="auto" hangingPunct="1">
              <a:defRPr/>
            </a:pPr>
            <a:r>
              <a:rPr lang="en-IN" dirty="0"/>
              <a:t>Relaxation</a:t>
            </a:r>
            <a:endParaRPr lang="en-US" dirty="0"/>
          </a:p>
        </p:txBody>
      </p:sp>
      <p:pic>
        <p:nvPicPr>
          <p:cNvPr id="14339" name="Content Placeholder 3" descr="Ch3-29.JPG">
            <a:extLst>
              <a:ext uri="{FF2B5EF4-FFF2-40B4-BE49-F238E27FC236}">
                <a16:creationId xmlns:a16="http://schemas.microsoft.com/office/drawing/2014/main" id="{31422764-9A40-406A-B46A-F1019CF6F6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33625" y="3219452"/>
            <a:ext cx="4581525" cy="1181100"/>
          </a:xfrm>
        </p:spPr>
      </p:pic>
      <p:pic>
        <p:nvPicPr>
          <p:cNvPr id="14340" name="Picture 5" descr="Ch3-31.JPG">
            <a:extLst>
              <a:ext uri="{FF2B5EF4-FFF2-40B4-BE49-F238E27FC236}">
                <a16:creationId xmlns:a16="http://schemas.microsoft.com/office/drawing/2014/main" id="{373C6AB1-BC9A-40E6-8822-6F9BA87F55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0438" y="1733549"/>
            <a:ext cx="45529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1" name="Object 2">
            <a:extLst>
              <a:ext uri="{FF2B5EF4-FFF2-40B4-BE49-F238E27FC236}">
                <a16:creationId xmlns:a16="http://schemas.microsoft.com/office/drawing/2014/main" id="{02ACDC87-7BC5-4277-B759-C6F9ACEDD97E}"/>
              </a:ext>
            </a:extLst>
          </p:cNvPr>
          <p:cNvGraphicFramePr>
            <a:graphicFrameLocks noChangeAspect="1"/>
          </p:cNvGraphicFramePr>
          <p:nvPr>
            <p:extLst>
              <p:ext uri="{D42A27DB-BD31-4B8C-83A1-F6EECF244321}">
                <p14:modId xmlns:p14="http://schemas.microsoft.com/office/powerpoint/2010/main" val="978414687"/>
              </p:ext>
            </p:extLst>
          </p:nvPr>
        </p:nvGraphicFramePr>
        <p:xfrm>
          <a:off x="2282031" y="4908777"/>
          <a:ext cx="4449763" cy="1141412"/>
        </p:xfrm>
        <a:graphic>
          <a:graphicData uri="http://schemas.openxmlformats.org/presentationml/2006/ole">
            <mc:AlternateContent xmlns:mc="http://schemas.openxmlformats.org/markup-compatibility/2006">
              <mc:Choice xmlns:v="urn:schemas-microsoft-com:vml" Requires="v">
                <p:oleObj name="Equation" r:id="rId4" imgW="1459866" imgH="431613" progId="Equation.3">
                  <p:embed/>
                </p:oleObj>
              </mc:Choice>
              <mc:Fallback>
                <p:oleObj name="Equation" r:id="rId4" imgW="1459866"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031" y="4908777"/>
                        <a:ext cx="444976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CB29-4723-4A5D-A093-6D53AE2E7A9C}"/>
              </a:ext>
            </a:extLst>
          </p:cNvPr>
          <p:cNvSpPr>
            <a:spLocks noGrp="1"/>
          </p:cNvSpPr>
          <p:nvPr>
            <p:ph type="title"/>
          </p:nvPr>
        </p:nvSpPr>
        <p:spPr/>
        <p:txBody>
          <a:bodyPr rtlCol="0"/>
          <a:lstStyle/>
          <a:p>
            <a:pPr eaLnBrk="1" fontAlgn="auto" hangingPunct="1">
              <a:defRPr/>
            </a:pPr>
            <a:r>
              <a:rPr lang="en-IN" dirty="0"/>
              <a:t>Working of Dijkstra algorithm</a:t>
            </a:r>
            <a:endParaRPr lang="en-US" dirty="0"/>
          </a:p>
        </p:txBody>
      </p:sp>
      <p:sp>
        <p:nvSpPr>
          <p:cNvPr id="15363" name="Content Placeholder 2">
            <a:extLst>
              <a:ext uri="{FF2B5EF4-FFF2-40B4-BE49-F238E27FC236}">
                <a16:creationId xmlns:a16="http://schemas.microsoft.com/office/drawing/2014/main" id="{FBDBFD03-4CDC-4E7F-8435-1E6592E6BC8A}"/>
              </a:ext>
            </a:extLst>
          </p:cNvPr>
          <p:cNvSpPr>
            <a:spLocks noGrp="1"/>
          </p:cNvSpPr>
          <p:nvPr>
            <p:ph idx="1"/>
          </p:nvPr>
        </p:nvSpPr>
        <p:spPr>
          <a:xfrm>
            <a:off x="361950" y="1295400"/>
            <a:ext cx="8184891" cy="5400675"/>
          </a:xfrm>
        </p:spPr>
        <p:txBody>
          <a:bodyPr/>
          <a:lstStyle/>
          <a:p>
            <a:pPr algn="just" eaLnBrk="1" hangingPunct="1"/>
            <a:r>
              <a:rPr lang="en-IN" altLang="en-US" dirty="0"/>
              <a:t>Dijkstra’s algorithm always searches for the shortest path. So, it selects a vertex with the shortest path and then find the shortest path to the vertices.</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0E11-2842-4C5F-932C-08194497B87A}"/>
              </a:ext>
            </a:extLst>
          </p:cNvPr>
          <p:cNvSpPr>
            <a:spLocks noGrp="1"/>
          </p:cNvSpPr>
          <p:nvPr>
            <p:ph type="title"/>
          </p:nvPr>
        </p:nvSpPr>
        <p:spPr/>
        <p:txBody>
          <a:bodyPr rtlCol="0"/>
          <a:lstStyle/>
          <a:p>
            <a:pPr eaLnBrk="1" fontAlgn="auto" hangingPunct="1">
              <a:defRPr/>
            </a:pPr>
            <a:r>
              <a:rPr lang="en-IN" dirty="0"/>
              <a:t>Procedure of Dijkstra algorithm</a:t>
            </a:r>
            <a:endParaRPr lang="en-US" dirty="0"/>
          </a:p>
        </p:txBody>
      </p:sp>
      <p:pic>
        <p:nvPicPr>
          <p:cNvPr id="16387" name="Content Placeholder 3" descr="Ch3-32.JPG">
            <a:extLst>
              <a:ext uri="{FF2B5EF4-FFF2-40B4-BE49-F238E27FC236}">
                <a16:creationId xmlns:a16="http://schemas.microsoft.com/office/drawing/2014/main" id="{A6EB8307-EF3D-4F21-A26F-D739F2FB3D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04950" y="1283737"/>
            <a:ext cx="6496050" cy="3800475"/>
          </a:xfrm>
        </p:spPr>
      </p:pic>
      <p:sp>
        <p:nvSpPr>
          <p:cNvPr id="16388" name="TextBox 4">
            <a:extLst>
              <a:ext uri="{FF2B5EF4-FFF2-40B4-BE49-F238E27FC236}">
                <a16:creationId xmlns:a16="http://schemas.microsoft.com/office/drawing/2014/main" id="{B0C1AD19-FB43-4BF3-8ED1-0990F847E110}"/>
              </a:ext>
            </a:extLst>
          </p:cNvPr>
          <p:cNvSpPr txBox="1">
            <a:spLocks noChangeArrowheads="1"/>
          </p:cNvSpPr>
          <p:nvPr/>
        </p:nvSpPr>
        <p:spPr bwMode="auto">
          <a:xfrm>
            <a:off x="1931924" y="5196374"/>
            <a:ext cx="33398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Bahnschrift"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Bahnschrift"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Bahnschrift"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9pPr>
          </a:lstStyle>
          <a:p>
            <a:pPr eaLnBrk="1" hangingPunct="1">
              <a:lnSpc>
                <a:spcPct val="100000"/>
              </a:lnSpc>
              <a:spcBef>
                <a:spcPct val="0"/>
              </a:spcBef>
              <a:buFontTx/>
              <a:buNone/>
            </a:pPr>
            <a:r>
              <a:rPr lang="en-IN" altLang="en-US" sz="2000"/>
              <a:t>Starting vertex = 1</a:t>
            </a:r>
            <a:endParaRPr lang="en-US" altLang="en-US" sz="200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TotalTime>
  <Words>746</Words>
  <Application>Microsoft Office PowerPoint</Application>
  <PresentationFormat>On-screen Show (4:3)</PresentationFormat>
  <Paragraphs>105</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Bahnschrift SemiBold</vt:lpstr>
      <vt:lpstr>Bahnschrift</vt:lpstr>
      <vt:lpstr>Calibri</vt:lpstr>
      <vt:lpstr>Roboto</vt:lpstr>
      <vt:lpstr>Roboto Black</vt:lpstr>
      <vt:lpstr>Office Theme</vt:lpstr>
      <vt:lpstr>Microsoft Equation 3.0</vt:lpstr>
      <vt:lpstr>PowerPoint Presentation</vt:lpstr>
      <vt:lpstr>Learning Outcomes</vt:lpstr>
      <vt:lpstr>Single source shortest path</vt:lpstr>
      <vt:lpstr>Single source shortest path</vt:lpstr>
      <vt:lpstr>Single source shortest path</vt:lpstr>
      <vt:lpstr>Relaxation</vt:lpstr>
      <vt:lpstr>Relaxation</vt:lpstr>
      <vt:lpstr>Working of Dijkstra algorithm</vt:lpstr>
      <vt:lpstr>Procedure of Dijkstra algorithm</vt:lpstr>
      <vt:lpstr>Procedure of Dijkstra algorithm</vt:lpstr>
      <vt:lpstr>Procedure of Dijkstra algorithm</vt:lpstr>
      <vt:lpstr>Procedure of Dijkstra algorithm</vt:lpstr>
      <vt:lpstr>Procedure of Dijkstra algorithm</vt:lpstr>
      <vt:lpstr>Procedure of Dijkstra algorithm</vt:lpstr>
      <vt:lpstr>Procedure of Dijkstra algorithm</vt:lpstr>
      <vt:lpstr>Procedure of Dijkstra algorithm</vt:lpstr>
      <vt:lpstr>Procedure of Dijkstra algorithm</vt:lpstr>
      <vt:lpstr>Time complexity</vt:lpstr>
      <vt:lpstr>Procedure of Dijkstra algorithm</vt:lpstr>
      <vt:lpstr>Procedure of Dijkstra algorithm</vt:lpstr>
      <vt:lpstr>Non directed graph</vt:lpstr>
      <vt:lpstr>Algorithm of Dijkstra algorithm</vt:lpstr>
      <vt:lpstr>Algorithm of Dijkstra algorithm</vt:lpstr>
      <vt:lpstr>Algorithm of Dijkstra algorithm</vt:lpstr>
      <vt:lpstr>Algorithm of Dijkstra algorithm</vt:lpstr>
      <vt:lpstr>Algorithm of Dijkstra algorithm</vt:lpstr>
      <vt:lpstr>Algorithm of Dijkstra algorithm</vt:lpstr>
      <vt:lpstr>Drawback of Dijkstra algorithm</vt:lpstr>
      <vt:lpstr>Drawback of Dijkstra algorithm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31</cp:revision>
  <dcterms:created xsi:type="dcterms:W3CDTF">2020-12-18T18:59:12Z</dcterms:created>
  <dcterms:modified xsi:type="dcterms:W3CDTF">2021-05-28T05:16:50Z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341078</vt:lpwstr>
  </property>
  <property fmtid="{D5CDD505-2E9C-101B-9397-08002B2CF9AE}" name="NXPowerLiteSettings" pid="3">
    <vt:lpwstr>C6200358026400</vt:lpwstr>
  </property>
  <property fmtid="{D5CDD505-2E9C-101B-9397-08002B2CF9AE}" name="NXPowerLiteVersion" pid="4">
    <vt:lpwstr>D8.0.4</vt:lpwstr>
  </property>
</Properties>
</file>