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63" r:id="rId6"/>
    <p:sldId id="272" r:id="rId7"/>
    <p:sldId id="264" r:id="rId8"/>
    <p:sldId id="265" r:id="rId9"/>
    <p:sldId id="275" r:id="rId10"/>
    <p:sldId id="266" r:id="rId11"/>
    <p:sldId id="273" r:id="rId12"/>
    <p:sldId id="267" r:id="rId13"/>
    <p:sldId id="268" r:id="rId14"/>
    <p:sldId id="269" r:id="rId15"/>
    <p:sldId id="274" r:id="rId16"/>
    <p:sldId id="270" r:id="rId17"/>
    <p:sldId id="262" r:id="rId1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41A"/>
    <a:srgbClr val="3B3C3E"/>
    <a:srgbClr val="357999"/>
    <a:srgbClr val="A8004B"/>
    <a:srgbClr val="FF263E"/>
    <a:srgbClr val="00203F"/>
    <a:srgbClr val="ABF1CF"/>
    <a:srgbClr val="A8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2230" autoAdjust="0"/>
  </p:normalViewPr>
  <p:slideViewPr>
    <p:cSldViewPr snapToGrid="0">
      <p:cViewPr varScale="1">
        <p:scale>
          <a:sx n="76" d="100"/>
          <a:sy n="76" d="100"/>
        </p:scale>
        <p:origin x="1457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61">
            <a:extLst>
              <a:ext uri="{FF2B5EF4-FFF2-40B4-BE49-F238E27FC236}">
                <a16:creationId xmlns:a16="http://schemas.microsoft.com/office/drawing/2014/main" id="{007EE97A-76D7-C964-2C5F-DDDB16A24ACE}"/>
              </a:ext>
            </a:extLst>
          </p:cNvPr>
          <p:cNvSpPr/>
          <p:nvPr userDrawn="1"/>
        </p:nvSpPr>
        <p:spPr>
          <a:xfrm>
            <a:off x="-13609" y="3001387"/>
            <a:ext cx="7343324" cy="3863982"/>
          </a:xfrm>
          <a:custGeom>
            <a:avLst/>
            <a:gdLst>
              <a:gd name="connsiteX0" fmla="*/ 2392754 w 7343324"/>
              <a:gd name="connsiteY0" fmla="*/ 0 h 3863982"/>
              <a:gd name="connsiteX1" fmla="*/ 7343324 w 7343324"/>
              <a:gd name="connsiteY1" fmla="*/ 0 h 3863982"/>
              <a:gd name="connsiteX2" fmla="*/ 4889309 w 7343324"/>
              <a:gd name="connsiteY2" fmla="*/ 3863982 h 3863982"/>
              <a:gd name="connsiteX3" fmla="*/ 0 w 7343324"/>
              <a:gd name="connsiteY3" fmla="*/ 3863982 h 3863982"/>
              <a:gd name="connsiteX4" fmla="*/ 0 w 7343324"/>
              <a:gd name="connsiteY4" fmla="*/ 3767523 h 386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3324" h="3863982">
                <a:moveTo>
                  <a:pt x="2392754" y="0"/>
                </a:moveTo>
                <a:lnTo>
                  <a:pt x="7343324" y="0"/>
                </a:lnTo>
                <a:lnTo>
                  <a:pt x="4889309" y="3863982"/>
                </a:lnTo>
                <a:lnTo>
                  <a:pt x="0" y="3863982"/>
                </a:lnTo>
                <a:lnTo>
                  <a:pt x="0" y="3767523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b="-1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FE79137-1964-3AED-D4C0-D32FAAC5CF3B}"/>
              </a:ext>
            </a:extLst>
          </p:cNvPr>
          <p:cNvSpPr/>
          <p:nvPr userDrawn="1"/>
        </p:nvSpPr>
        <p:spPr>
          <a:xfrm>
            <a:off x="2052638" y="2879725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reeform: Shape 59">
            <a:extLst>
              <a:ext uri="{FF2B5EF4-FFF2-40B4-BE49-F238E27FC236}">
                <a16:creationId xmlns:a16="http://schemas.microsoft.com/office/drawing/2014/main" id="{E71CF294-FA5F-508E-48B1-B6FBD08C3A44}"/>
              </a:ext>
            </a:extLst>
          </p:cNvPr>
          <p:cNvSpPr/>
          <p:nvPr userDrawn="1"/>
        </p:nvSpPr>
        <p:spPr>
          <a:xfrm rot="5400000">
            <a:off x="-1301750" y="1287462"/>
            <a:ext cx="6858000" cy="4283076"/>
          </a:xfrm>
          <a:custGeom>
            <a:avLst/>
            <a:gdLst>
              <a:gd name="connsiteX0" fmla="*/ 0 w 6858002"/>
              <a:gd name="connsiteY0" fmla="*/ 4281715 h 4281715"/>
              <a:gd name="connsiteX1" fmla="*/ 0 w 6858002"/>
              <a:gd name="connsiteY1" fmla="*/ 0 h 4281715"/>
              <a:gd name="connsiteX2" fmla="*/ 6858002 w 6858002"/>
              <a:gd name="connsiteY2" fmla="*/ 4281715 h 428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2" h="4281715">
                <a:moveTo>
                  <a:pt x="0" y="4281715"/>
                </a:moveTo>
                <a:lnTo>
                  <a:pt x="0" y="0"/>
                </a:lnTo>
                <a:lnTo>
                  <a:pt x="6858002" y="4281715"/>
                </a:lnTo>
                <a:close/>
              </a:path>
            </a:pathLst>
          </a:custGeom>
          <a:gradFill flip="none" rotWithShape="1">
            <a:gsLst>
              <a:gs pos="24000">
                <a:srgbClr val="0099FF"/>
              </a:gs>
              <a:gs pos="100000">
                <a:srgbClr val="33CCFF"/>
              </a:gs>
            </a:gsLst>
            <a:lin ang="16200000" scaled="1"/>
            <a:tileRect/>
          </a:gradFill>
          <a:ln>
            <a:noFill/>
          </a:ln>
          <a:effectLst>
            <a:outerShdw blurRad="381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CA3B605-74E4-7DA7-7362-7F8B90E6726A}"/>
              </a:ext>
            </a:extLst>
          </p:cNvPr>
          <p:cNvSpPr/>
          <p:nvPr userDrawn="1"/>
        </p:nvSpPr>
        <p:spPr>
          <a:xfrm rot="10800000" flipV="1">
            <a:off x="3125788" y="0"/>
            <a:ext cx="2624137" cy="1843088"/>
          </a:xfrm>
          <a:prstGeom prst="triangle">
            <a:avLst>
              <a:gd name="adj" fmla="val 56431"/>
            </a:avLst>
          </a:prstGeom>
          <a:gradFill flip="none" rotWithShape="1">
            <a:gsLst>
              <a:gs pos="0">
                <a:srgbClr val="00558E"/>
              </a:gs>
              <a:gs pos="100000">
                <a:srgbClr val="009E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Freeform: Shape 65">
            <a:extLst>
              <a:ext uri="{FF2B5EF4-FFF2-40B4-BE49-F238E27FC236}">
                <a16:creationId xmlns:a16="http://schemas.microsoft.com/office/drawing/2014/main" id="{E5E08561-91F9-2120-3417-7F96D857DC3A}"/>
              </a:ext>
            </a:extLst>
          </p:cNvPr>
          <p:cNvSpPr/>
          <p:nvPr userDrawn="1"/>
        </p:nvSpPr>
        <p:spPr>
          <a:xfrm>
            <a:off x="5037138" y="3008313"/>
            <a:ext cx="4106862" cy="3849687"/>
          </a:xfrm>
          <a:custGeom>
            <a:avLst/>
            <a:gdLst>
              <a:gd name="connsiteX0" fmla="*/ 4107543 w 4107543"/>
              <a:gd name="connsiteY0" fmla="*/ 0 h 3849330"/>
              <a:gd name="connsiteX1" fmla="*/ 4107543 w 4107543"/>
              <a:gd name="connsiteY1" fmla="*/ 3849330 h 3849330"/>
              <a:gd name="connsiteX2" fmla="*/ 0 w 4107543"/>
              <a:gd name="connsiteY2" fmla="*/ 3849330 h 3849330"/>
              <a:gd name="connsiteX3" fmla="*/ 2472336 w 4107543"/>
              <a:gd name="connsiteY3" fmla="*/ 19050 h 384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7543" h="3849330">
                <a:moveTo>
                  <a:pt x="4107543" y="0"/>
                </a:moveTo>
                <a:lnTo>
                  <a:pt x="4107543" y="3849330"/>
                </a:lnTo>
                <a:lnTo>
                  <a:pt x="0" y="3849330"/>
                </a:lnTo>
                <a:cubicBezTo>
                  <a:pt x="811412" y="2566220"/>
                  <a:pt x="1660925" y="1302160"/>
                  <a:pt x="2472336" y="1905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7" name="Graphic 49" descr="Network">
            <a:extLst>
              <a:ext uri="{FF2B5EF4-FFF2-40B4-BE49-F238E27FC236}">
                <a16:creationId xmlns:a16="http://schemas.microsoft.com/office/drawing/2014/main" id="{F1A698D0-9DD7-F378-F94F-89C419264C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4467" r="26712"/>
          <a:stretch>
            <a:fillRect/>
          </a:stretch>
        </p:blipFill>
        <p:spPr>
          <a:xfrm>
            <a:off x="6530975" y="0"/>
            <a:ext cx="2622550" cy="2346325"/>
          </a:xfrm>
          <a:custGeom>
            <a:avLst/>
            <a:gdLst>
              <a:gd name="connsiteX0" fmla="*/ 0 w 2698627"/>
              <a:gd name="connsiteY0" fmla="*/ 0 h 2413063"/>
              <a:gd name="connsiteX1" fmla="*/ 2698627 w 2698627"/>
              <a:gd name="connsiteY1" fmla="*/ 0 h 2413063"/>
              <a:gd name="connsiteX2" fmla="*/ 2698627 w 2698627"/>
              <a:gd name="connsiteY2" fmla="*/ 2413063 h 2413063"/>
              <a:gd name="connsiteX3" fmla="*/ 0 w 2698627"/>
              <a:gd name="connsiteY3" fmla="*/ 2413063 h 24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27" h="2413063">
                <a:moveTo>
                  <a:pt x="0" y="0"/>
                </a:moveTo>
                <a:lnTo>
                  <a:pt x="2698627" y="0"/>
                </a:lnTo>
                <a:lnTo>
                  <a:pt x="2698627" y="2413063"/>
                </a:lnTo>
                <a:lnTo>
                  <a:pt x="0" y="2413063"/>
                </a:lnTo>
                <a:close/>
              </a:path>
            </a:pathLst>
          </a:custGeom>
          <a:effectLst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50" descr="Network">
            <a:extLst>
              <a:ext uri="{FF2B5EF4-FFF2-40B4-BE49-F238E27FC236}">
                <a16:creationId xmlns:a16="http://schemas.microsoft.com/office/drawing/2014/main" id="{B36873CD-11C9-EF78-C11A-443FC6A373A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26263" y="3203575"/>
            <a:ext cx="2217737" cy="2217738"/>
          </a:xfrm>
          <a:prstGeom prst="rect">
            <a:avLst/>
          </a:prstGeom>
          <a:effectLst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c 51" descr="Network">
            <a:extLst>
              <a:ext uri="{FF2B5EF4-FFF2-40B4-BE49-F238E27FC236}">
                <a16:creationId xmlns:a16="http://schemas.microsoft.com/office/drawing/2014/main" id="{3DC72BEB-465A-58EE-C607-594250A32C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213" y="1736725"/>
            <a:ext cx="338613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52" descr="Network">
            <a:extLst>
              <a:ext uri="{FF2B5EF4-FFF2-40B4-BE49-F238E27FC236}">
                <a16:creationId xmlns:a16="http://schemas.microsoft.com/office/drawing/2014/main" id="{8F780F5F-28EA-309F-11DE-0ECDCE563AE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6438" y="1360488"/>
            <a:ext cx="1249362" cy="1249362"/>
          </a:xfrm>
          <a:prstGeom prst="rect">
            <a:avLst/>
          </a:prstGeom>
          <a:effectLst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D6AF15-34B9-6A90-43A3-0356F8888424}"/>
              </a:ext>
            </a:extLst>
          </p:cNvPr>
          <p:cNvSpPr/>
          <p:nvPr userDrawn="1"/>
        </p:nvSpPr>
        <p:spPr>
          <a:xfrm>
            <a:off x="0" y="628650"/>
            <a:ext cx="46038" cy="985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12" name="Graphic 54" descr="Network">
            <a:extLst>
              <a:ext uri="{FF2B5EF4-FFF2-40B4-BE49-F238E27FC236}">
                <a16:creationId xmlns:a16="http://schemas.microsoft.com/office/drawing/2014/main" id="{4132A9CB-AF4E-F9DF-AA3E-1EA8C49835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741363" y="0"/>
            <a:ext cx="233045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A35E52-D2B9-84BA-060C-7C7E3A9401ED}"/>
              </a:ext>
            </a:extLst>
          </p:cNvPr>
          <p:cNvSpPr txBox="1"/>
          <p:nvPr userDrawn="1"/>
        </p:nvSpPr>
        <p:spPr>
          <a:xfrm>
            <a:off x="6524625" y="1984375"/>
            <a:ext cx="2624138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600" spc="3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ECAP538</a:t>
            </a:r>
            <a:r>
              <a:rPr lang="en-IN" sz="3600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1B208-DB97-EEA3-7305-9D273BA44E5F}"/>
              </a:ext>
            </a:extLst>
          </p:cNvPr>
          <p:cNvSpPr txBox="1"/>
          <p:nvPr userDrawn="1"/>
        </p:nvSpPr>
        <p:spPr>
          <a:xfrm>
            <a:off x="2676525" y="2478088"/>
            <a:ext cx="64690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cap="small" spc="300" dirty="0">
                <a:solidFill>
                  <a:srgbClr val="009ED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 Design And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D7360D-A5C3-7B7E-1CEE-AFC3288A4660}"/>
              </a:ext>
            </a:extLst>
          </p:cNvPr>
          <p:cNvSpPr txBox="1"/>
          <p:nvPr userDrawn="1"/>
        </p:nvSpPr>
        <p:spPr>
          <a:xfrm>
            <a:off x="7037388" y="5822950"/>
            <a:ext cx="21209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spc="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Dr.</a:t>
            </a:r>
            <a:r>
              <a:rPr lang="en-IN" sz="2400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2400" spc="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Divya</a:t>
            </a:r>
            <a:endParaRPr lang="en-IN" sz="2400" spc="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B426C-9B3B-1C63-EFA5-670F9FA09B4C}"/>
              </a:ext>
            </a:extLst>
          </p:cNvPr>
          <p:cNvSpPr txBox="1"/>
          <p:nvPr userDrawn="1"/>
        </p:nvSpPr>
        <p:spPr>
          <a:xfrm>
            <a:off x="5749925" y="6249988"/>
            <a:ext cx="33940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spc="3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Assistant Professor</a:t>
            </a:r>
          </a:p>
        </p:txBody>
      </p:sp>
      <p:sp>
        <p:nvSpPr>
          <p:cNvPr id="17" name="Freeform: Shape 67">
            <a:extLst>
              <a:ext uri="{FF2B5EF4-FFF2-40B4-BE49-F238E27FC236}">
                <a16:creationId xmlns:a16="http://schemas.microsoft.com/office/drawing/2014/main" id="{BBCAD8BF-6A70-0BBA-3301-F45A6104919E}"/>
              </a:ext>
            </a:extLst>
          </p:cNvPr>
          <p:cNvSpPr/>
          <p:nvPr userDrawn="1"/>
        </p:nvSpPr>
        <p:spPr>
          <a:xfrm>
            <a:off x="2697163" y="3506788"/>
            <a:ext cx="6446837" cy="3348037"/>
          </a:xfrm>
          <a:custGeom>
            <a:avLst/>
            <a:gdLst>
              <a:gd name="connsiteX0" fmla="*/ 2075534 w 6446121"/>
              <a:gd name="connsiteY0" fmla="*/ 0 h 3347258"/>
              <a:gd name="connsiteX1" fmla="*/ 6446121 w 6446121"/>
              <a:gd name="connsiteY1" fmla="*/ 0 h 3347258"/>
              <a:gd name="connsiteX2" fmla="*/ 6446121 w 6446121"/>
              <a:gd name="connsiteY2" fmla="*/ 3347258 h 3347258"/>
              <a:gd name="connsiteX3" fmla="*/ 0 w 6446121"/>
              <a:gd name="connsiteY3" fmla="*/ 3347258 h 334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6121" h="3347258">
                <a:moveTo>
                  <a:pt x="2075534" y="0"/>
                </a:moveTo>
                <a:lnTo>
                  <a:pt x="6446121" y="0"/>
                </a:lnTo>
                <a:lnTo>
                  <a:pt x="6446121" y="3347258"/>
                </a:lnTo>
                <a:lnTo>
                  <a:pt x="0" y="3347258"/>
                </a:lnTo>
                <a:close/>
              </a:path>
            </a:pathLst>
          </a:custGeom>
          <a:solidFill>
            <a:srgbClr val="003C6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25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45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7F8B28-5936-91AE-A3F1-A57B92CE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9E605-B065-4F97-A1B0-2C3CCD63E8EF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561927-1667-BCDA-1BBC-68E9FF52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06BDAD-8135-9BD2-92BA-DCBC6A6F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01412-A0BD-45A1-8265-B246A1D4D6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43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7E8CFB-88EF-3B71-BE8D-2A529D30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E9788-3B13-4B33-B228-9EA3E4072E4B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D83C749-6235-93DA-5701-8F912E80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D92019-9F57-F3F7-C731-E4B82C47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F19A6-AF7E-4EC8-B571-F15A69B264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17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2DAC-18B8-3ADC-008C-01728D3C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1FBF7-2F51-4A44-925B-661F4E6405BA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37B8-7A89-6773-F904-4688465E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F6FAE-8FD3-927C-852E-C9440B1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B3FFC-F77F-4653-AAE6-DDCA2B1B21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458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9CB34-B11D-494C-9ADB-FCF1A2C4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F37A5-442F-418F-9630-44AD4965B58C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940E-2324-8224-FDA3-941E8072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8FC5D-7B73-7807-6EB6-660C861D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7358F-73F7-48F8-B700-F0BC0CF1F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548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23F58A11-4DFD-0878-5B71-FACF946261F2}"/>
              </a:ext>
            </a:extLst>
          </p:cNvPr>
          <p:cNvSpPr/>
          <p:nvPr userDrawn="1"/>
        </p:nvSpPr>
        <p:spPr>
          <a:xfrm>
            <a:off x="1608138" y="2662238"/>
            <a:ext cx="5927725" cy="1574800"/>
          </a:xfrm>
          <a:prstGeom prst="roundRect">
            <a:avLst>
              <a:gd name="adj" fmla="val 10858"/>
            </a:avLst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4CE24-FB3F-5E79-5001-61571BBC48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7888" y="3044825"/>
            <a:ext cx="4848225" cy="768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400">
                <a:solidFill>
                  <a:schemeClr val="bg1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149631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D994D-4AAD-C97C-86F4-5AF71E1CB657}"/>
              </a:ext>
            </a:extLst>
          </p:cNvPr>
          <p:cNvSpPr/>
          <p:nvPr userDrawn="1"/>
        </p:nvSpPr>
        <p:spPr>
          <a:xfrm>
            <a:off x="0" y="0"/>
            <a:ext cx="9144000" cy="1990725"/>
          </a:xfrm>
          <a:prstGeom prst="rect">
            <a:avLst/>
          </a:prstGeom>
          <a:gradFill flip="none" rotWithShape="1">
            <a:gsLst>
              <a:gs pos="0">
                <a:srgbClr val="357999"/>
              </a:gs>
              <a:gs pos="46000">
                <a:srgbClr val="01141A">
                  <a:alpha val="94000"/>
                </a:srgbClr>
              </a:gs>
              <a:gs pos="100000">
                <a:srgbClr val="01141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12" descr="Bullseye outline">
            <a:extLst>
              <a:ext uri="{FF2B5EF4-FFF2-40B4-BE49-F238E27FC236}">
                <a16:creationId xmlns:a16="http://schemas.microsoft.com/office/drawing/2014/main" id="{1203648A-1A92-C4C4-9570-7B7F6638D6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6650" y="241300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AD5F5-6783-9C61-2BCE-F49EAE7A7F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8650" y="2081213"/>
            <a:ext cx="7315200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>
                <a:solidFill>
                  <a:srgbClr val="00203F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199136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48" y="2647314"/>
            <a:ext cx="7315201" cy="3968751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99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64BCF5-B6F3-4D22-2A16-ABDBB8DE30A1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114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4" y="0"/>
            <a:ext cx="8582026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4" y="1253835"/>
            <a:ext cx="8138681" cy="540067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 sz="28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58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A56E7A-0116-80CD-C570-9E0B06105D5E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114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B3C3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294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1F1C-B0C3-46C6-EBF4-3E148450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0AB90-779F-4BB4-8D5C-DA7984526B50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C63DE-4B97-B669-D166-E4F5E6E0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BA82-9895-BC19-EB13-9D441A4A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32462-135D-4E36-B730-E1144583A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91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D3D3A4-2883-F9A8-AD08-43DDA77F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067C-2408-4D7B-B40C-928EB8DC6301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C8805F-3307-AD7B-B78A-5A08A6E1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F9784D-09B8-A6F8-14B6-FA8A2C0F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BFBF0-47A8-4B4E-A536-FD9C2B0B89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19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11062DE-3CE1-B682-378A-C2A1EB5B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DA1C9-AE52-4D54-9DBB-F78AB7F9B1CE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D2E712-1754-BCF3-C440-6274509D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3ADCFB-235E-A70F-3985-C69D8E68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EF2C5-C82F-4407-A6A1-10D70523E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66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800A669-DD27-BD4C-705D-C92389DD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83C8F-3B1A-4C71-A806-AC5C45574605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0AC68D4-45DA-823A-F6A8-4BB697BC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001B5C-1426-EB91-62D1-97108712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2C213-C6E0-44C5-8C08-320172939A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7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85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070DC1E-36C6-3B5B-646A-16F03862EA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BB03A3-E649-7C39-89EC-904A0C6A66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8DAA-4FA9-7E23-1901-C82770919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12C00E-C6FA-406E-B477-038AFB296FBD}" type="datetimeFigureOut">
              <a:rPr lang="en-US"/>
              <a:pPr>
                <a:defRPr/>
              </a:pPr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C6FA-F312-A5B8-EDC5-554AC5431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6615-99D6-C585-B81F-465001BA3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Bahnschrift" panose="020B0502040204020203" pitchFamily="34" charset="0"/>
              </a:defRPr>
            </a:lvl1pPr>
          </a:lstStyle>
          <a:p>
            <a:pPr>
              <a:defRPr/>
            </a:pPr>
            <a:fld id="{214536AA-3CCA-41A3-A106-E0FFA5A567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29" r:id="rId7"/>
    <p:sldLayoutId id="2147483730" r:id="rId8"/>
    <p:sldLayoutId id="2147483739" r:id="rId9"/>
    <p:sldLayoutId id="2147483740" r:id="rId10"/>
    <p:sldLayoutId id="2147483731" r:id="rId11"/>
    <p:sldLayoutId id="2147483732" r:id="rId12"/>
    <p:sldLayoutId id="2147483733" r:id="rId13"/>
    <p:sldLayoutId id="2147483734" r:id="rId14"/>
    <p:sldLayoutId id="2147483741" r:id="rId1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anose="020B0502040204020203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32EC-F842-97D1-85EE-5C7493BF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0"/>
            <a:ext cx="8582025" cy="11715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Greedy Approach</a:t>
            </a:r>
            <a:endParaRPr 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055013A3-3A40-640E-D760-299509FA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254125"/>
            <a:ext cx="8139113" cy="5400675"/>
          </a:xfrm>
        </p:spPr>
        <p:txBody>
          <a:bodyPr/>
          <a:lstStyle/>
          <a:p>
            <a:pPr marL="0" indent="0" algn="just"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altLang="en-US"/>
              <a:t>A greedy approach to building the required permutation would choose the next program on the basis of some optimization measure. One possible measure would be the d value of the permutation constructed so far. The next program to be stored on the tape would be one that minimizes the increase in d.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A2A7-C171-B36D-FA48-5CA85B95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0"/>
            <a:ext cx="8582025" cy="11715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Greedy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C04F-117C-5A5D-23D2-545DA9B0D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254125"/>
            <a:ext cx="8139113" cy="5400675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/>
              <a:t>If we have already constructed the permutation i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, ….,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baseline="-25000" dirty="0" err="1">
                <a:solidFill>
                  <a:srgbClr val="FF0000"/>
                </a:solidFill>
              </a:rPr>
              <a:t>r</a:t>
            </a:r>
            <a:r>
              <a:rPr lang="en-US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,</a:t>
            </a:r>
            <a:r>
              <a:rPr lang="en-US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then appending program j gives the permutation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 i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, ….,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baseline="-25000" dirty="0" err="1">
                <a:solidFill>
                  <a:srgbClr val="FF0000"/>
                </a:solidFill>
              </a:rPr>
              <a:t>r</a:t>
            </a:r>
            <a:r>
              <a:rPr lang="en-US" baseline="-25000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r+1</a:t>
            </a:r>
            <a:r>
              <a:rPr lang="en-US" dirty="0">
                <a:solidFill>
                  <a:srgbClr val="FF0000"/>
                </a:solidFill>
              </a:rPr>
              <a:t>  = j </a:t>
            </a:r>
            <a:r>
              <a:rPr lang="en-US" dirty="0"/>
              <a:t>. This increases the d value by 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US" baseline="-25000" dirty="0">
                <a:solidFill>
                  <a:srgbClr val="FF0000"/>
                </a:solidFill>
              </a:rPr>
              <a:t>≤</a:t>
            </a:r>
            <a:r>
              <a:rPr lang="en-US" baseline="-25000" dirty="0" err="1">
                <a:solidFill>
                  <a:srgbClr val="FF0000"/>
                </a:solidFill>
              </a:rPr>
              <a:t>k≤r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baseline="-54000" dirty="0" err="1">
                <a:solidFill>
                  <a:srgbClr val="FF0000"/>
                </a:solidFill>
              </a:rPr>
              <a:t>k</a:t>
            </a:r>
            <a:r>
              <a:rPr lang="en-IN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l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baseline="-54000" dirty="0" err="1">
                <a:solidFill>
                  <a:srgbClr val="FF0000"/>
                </a:solidFill>
              </a:rPr>
              <a:t>j</a:t>
            </a:r>
            <a:r>
              <a:rPr lang="en-US" baseline="-54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.</a:t>
            </a:r>
            <a:r>
              <a:rPr lang="en-US" baseline="-54000" dirty="0"/>
              <a:t>   </a:t>
            </a:r>
            <a:endParaRPr lang="en-US" dirty="0"/>
          </a:p>
          <a:p>
            <a:pPr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/>
              <a:t>Since 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US" baseline="-25000" dirty="0">
                <a:solidFill>
                  <a:srgbClr val="FF0000"/>
                </a:solidFill>
              </a:rPr>
              <a:t>≤</a:t>
            </a:r>
            <a:r>
              <a:rPr lang="en-US" baseline="-25000" dirty="0" err="1">
                <a:solidFill>
                  <a:srgbClr val="FF0000"/>
                </a:solidFill>
              </a:rPr>
              <a:t>k≤r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baseline="-54000" dirty="0" err="1">
                <a:solidFill>
                  <a:srgbClr val="FF0000"/>
                </a:solidFill>
              </a:rPr>
              <a:t>k</a:t>
            </a:r>
            <a:r>
              <a:rPr lang="en-US" baseline="-54000" dirty="0">
                <a:solidFill>
                  <a:srgbClr val="FF0000"/>
                </a:solidFill>
              </a:rPr>
              <a:t>   </a:t>
            </a:r>
            <a:r>
              <a:rPr lang="en-US" dirty="0"/>
              <a:t>is fixed and independent of j, we trivially observe that the increase in d is minimized if the next program chosen is the one with the least length from among the remaining programs.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1A60-D5AE-68A5-7748-EAC454BE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0"/>
            <a:ext cx="8582025" cy="11715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Greedy Approach</a:t>
            </a:r>
            <a:endParaRPr 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911A2332-4EC5-A24C-4EF4-6F0A6F80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254125"/>
            <a:ext cx="8139113" cy="5400675"/>
          </a:xfrm>
        </p:spPr>
        <p:txBody>
          <a:bodyPr/>
          <a:lstStyle/>
          <a:p>
            <a:pPr algn="just" eaLnBrk="1" hangingPunct="1"/>
            <a:r>
              <a:rPr lang="en-US" altLang="en-US"/>
              <a:t>The greedy method simply requires us to store the programs in non-decreasing order of there lengths. </a:t>
            </a:r>
          </a:p>
          <a:p>
            <a:pPr algn="just" eaLnBrk="1" hangingPunct="1"/>
            <a:r>
              <a:rPr lang="en-US" altLang="en-US"/>
              <a:t>This ordering can be carried </a:t>
            </a:r>
            <a:r>
              <a:rPr lang="en-US" altLang="en-US">
                <a:solidFill>
                  <a:srgbClr val="FF0000"/>
                </a:solidFill>
              </a:rPr>
              <a:t>out in O(n logn</a:t>
            </a:r>
            <a:r>
              <a:rPr lang="en-US" altLang="en-US"/>
              <a:t>) time.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F360-27E1-176C-FF2F-6A19CFC9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0"/>
            <a:ext cx="8582025" cy="11715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2A28-7743-D02B-6E3E-253B34302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254125"/>
            <a:ext cx="8139113" cy="540067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Algorithm Store(</a:t>
            </a:r>
            <a:r>
              <a:rPr lang="en-US" dirty="0" err="1"/>
              <a:t>n,m</a:t>
            </a:r>
            <a:r>
              <a:rPr lang="en-US" dirty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// n is the number of programs and m the number of tapes.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{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j := 0;// Next tape to store 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/>
              <a:t>for i :=1 to n do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write (\"append program", </a:t>
            </a:r>
            <a:r>
              <a:rPr lang="en-US" dirty="0" err="1"/>
              <a:t>i</a:t>
            </a:r>
            <a:r>
              <a:rPr lang="en-US" dirty="0"/>
              <a:t>, "to permutation for tape", j);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j :=</a:t>
            </a:r>
            <a:r>
              <a:rPr lang="pl-PL" dirty="0"/>
              <a:t> (j + 1) mod</a:t>
            </a:r>
            <a:r>
              <a:rPr lang="en-IN" dirty="0"/>
              <a:t> </a:t>
            </a:r>
            <a:r>
              <a:rPr lang="pl-PL" dirty="0"/>
              <a:t>m;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40D3-7051-7020-CA0B-AE6363E3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0"/>
            <a:ext cx="8582025" cy="11715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Optimal Storage on Tapes</a:t>
            </a:r>
            <a:endParaRPr 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DDBD23AC-0858-4DDD-3A50-C0DFA466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254125"/>
            <a:ext cx="8139113" cy="5400675"/>
          </a:xfrm>
        </p:spPr>
        <p:txBody>
          <a:bodyPr/>
          <a:lstStyle/>
          <a:p>
            <a:pPr algn="just" eaLnBrk="1" hangingPunct="1"/>
            <a:r>
              <a:rPr lang="en-US" altLang="en-US"/>
              <a:t>The tape storage problem can be extended to several tapes.</a:t>
            </a:r>
          </a:p>
          <a:p>
            <a:pPr algn="just" eaLnBrk="1" hangingPunct="1"/>
            <a:r>
              <a:rPr lang="en-US" altLang="en-US"/>
              <a:t>If there are </a:t>
            </a:r>
            <a:r>
              <a:rPr lang="en-US" altLang="en-US">
                <a:solidFill>
                  <a:srgbClr val="FF0000"/>
                </a:solidFill>
              </a:rPr>
              <a:t>m &gt; 1 tapes, To,...,Tm-1</a:t>
            </a:r>
            <a:r>
              <a:rPr lang="en-US" altLang="en-US"/>
              <a:t>, then the programs are to be distributed over these tapes.</a:t>
            </a:r>
          </a:p>
          <a:p>
            <a:pPr algn="just" eaLnBrk="1" hangingPunct="1"/>
            <a:r>
              <a:rPr lang="en-US" altLang="en-US"/>
              <a:t>For each tape a storage permutation is to be provided.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6ACA-C375-6C3A-E92D-F13D91E0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0"/>
            <a:ext cx="8582025" cy="11715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Optimal Storage on Tapes</a:t>
            </a:r>
            <a:endParaRPr lang="en-US" dirty="0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AC7BB39-976A-1CA4-15F6-892BB933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254125"/>
            <a:ext cx="8139113" cy="5400675"/>
          </a:xfrm>
        </p:spPr>
        <p:txBody>
          <a:bodyPr/>
          <a:lstStyle/>
          <a:p>
            <a:pPr eaLnBrk="1" hangingPunct="1"/>
            <a:r>
              <a:rPr lang="en-US" altLang="en-US"/>
              <a:t>If L is the storage permutation for the subset of programs on</a:t>
            </a:r>
            <a:r>
              <a:rPr lang="en-US" altLang="en-US">
                <a:solidFill>
                  <a:srgbClr val="FF0000"/>
                </a:solidFill>
              </a:rPr>
              <a:t> tape j</a:t>
            </a:r>
            <a:r>
              <a:rPr lang="en-US" altLang="en-US"/>
              <a:t>, then </a:t>
            </a:r>
            <a:r>
              <a:rPr lang="en-US" altLang="en-US">
                <a:solidFill>
                  <a:srgbClr val="FF0000"/>
                </a:solidFill>
              </a:rPr>
              <a:t>d(Ij) </a:t>
            </a:r>
            <a:r>
              <a:rPr lang="en-US" altLang="en-US"/>
              <a:t>is as defined earlier.</a:t>
            </a:r>
          </a:p>
          <a:p>
            <a:pPr eaLnBrk="1" hangingPunct="1"/>
            <a:r>
              <a:rPr lang="en-US" altLang="en-US"/>
              <a:t>The total retrieval time (TD) is </a:t>
            </a:r>
            <a:r>
              <a:rPr lang="el-GR" altLang="en-US">
                <a:solidFill>
                  <a:srgbClr val="FF0000"/>
                </a:solidFill>
              </a:rPr>
              <a:t>Σ</a:t>
            </a:r>
            <a:r>
              <a:rPr lang="en-IN" altLang="en-US" baseline="-25000">
                <a:solidFill>
                  <a:srgbClr val="FF0000"/>
                </a:solidFill>
              </a:rPr>
              <a:t>0</a:t>
            </a:r>
            <a:r>
              <a:rPr lang="en-US" altLang="en-US" baseline="-25000">
                <a:solidFill>
                  <a:srgbClr val="FF0000"/>
                </a:solidFill>
              </a:rPr>
              <a:t>≤j≤m-1</a:t>
            </a:r>
            <a:r>
              <a:rPr lang="en-US" altLang="en-US">
                <a:solidFill>
                  <a:srgbClr val="FF0000"/>
                </a:solidFill>
              </a:rPr>
              <a:t> d(I</a:t>
            </a:r>
            <a:r>
              <a:rPr lang="en-US" altLang="en-US" baseline="-25000">
                <a:solidFill>
                  <a:srgbClr val="FF0000"/>
                </a:solidFill>
              </a:rPr>
              <a:t>j</a:t>
            </a:r>
            <a:r>
              <a:rPr lang="en-US" altLang="en-US">
                <a:solidFill>
                  <a:srgbClr val="FF0000"/>
                </a:solidFill>
              </a:rPr>
              <a:t>).</a:t>
            </a:r>
          </a:p>
          <a:p>
            <a:pPr eaLnBrk="1" hangingPunct="1"/>
            <a:r>
              <a:rPr lang="en-US" altLang="en-US"/>
              <a:t>The objective is to store the programs in such a way as to minimize TD.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475D-81EA-4AE5-BF67-DDF26315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0"/>
            <a:ext cx="8582025" cy="11715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Analysis</a:t>
            </a:r>
            <a:endParaRPr 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9EFF391-C0FC-4A25-E1FE-3C18BC69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254125"/>
            <a:ext cx="8139113" cy="5400675"/>
          </a:xfrm>
        </p:spPr>
        <p:txBody>
          <a:bodyPr/>
          <a:lstStyle/>
          <a:p>
            <a:pPr algn="just" eaLnBrk="1" hangingPunct="1"/>
            <a:r>
              <a:rPr lang="en-US" altLang="en-US"/>
              <a:t>It has a computing time of </a:t>
            </a:r>
            <a:r>
              <a:rPr lang="el-GR" altLang="en-US">
                <a:solidFill>
                  <a:srgbClr val="FF0000"/>
                </a:solidFill>
              </a:rPr>
              <a:t>Θ</a:t>
            </a:r>
            <a:r>
              <a:rPr lang="en-US" altLang="en-US">
                <a:solidFill>
                  <a:srgbClr val="FF0000"/>
                </a:solidFill>
              </a:rPr>
              <a:t>(n) </a:t>
            </a:r>
            <a:r>
              <a:rPr lang="en-US" altLang="en-US"/>
              <a:t>and does not need to know the program lengths.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7EA0-D776-203D-D8C8-52D9335E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199072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5873229-253E-274C-E936-901A9ADA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2587625"/>
            <a:ext cx="7516813" cy="3968750"/>
          </a:xfrm>
        </p:spPr>
        <p:txBody>
          <a:bodyPr/>
          <a:lstStyle/>
          <a:p>
            <a:pPr algn="just" eaLnBrk="1" hangingPunct="1"/>
            <a:r>
              <a:rPr lang="en-IN" altLang="en-US"/>
              <a:t>understand the optimal storage on tapes problem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F21B-F021-F893-EE43-711DE741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0"/>
            <a:ext cx="8582025" cy="11715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A8BFD67-C607-8B8A-F39C-5C181358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254125"/>
            <a:ext cx="8139113" cy="540067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dirty="0"/>
              <a:t>There are n programs that are to be stored on a computer tape of length l. </a:t>
            </a:r>
          </a:p>
          <a:p>
            <a:pPr algn="just" eaLnBrk="1" hangingPunct="1">
              <a:defRPr/>
            </a:pPr>
            <a:r>
              <a:rPr lang="en-US" altLang="en-US" dirty="0"/>
              <a:t>Associated with each program </a:t>
            </a:r>
            <a:r>
              <a:rPr lang="en-US" altLang="en-US" i="1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 is a length  </a:t>
            </a:r>
            <a:r>
              <a:rPr lang="en-US" altLang="en-US" dirty="0">
                <a:solidFill>
                  <a:srgbClr val="FF0000"/>
                </a:solidFill>
              </a:rPr>
              <a:t>l</a:t>
            </a:r>
            <a:r>
              <a:rPr lang="en-US" altLang="en-US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1 ≤ </a:t>
            </a:r>
            <a:r>
              <a:rPr lang="en-US" altLang="en-US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≤ n.</a:t>
            </a:r>
          </a:p>
          <a:p>
            <a:pPr algn="just"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BA46-BF94-6E78-A8CC-0EAD341E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0"/>
            <a:ext cx="8582025" cy="11715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3B5B9B57-0D44-F0A7-7833-1FD43A07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254125"/>
            <a:ext cx="8139113" cy="5400675"/>
          </a:xfrm>
        </p:spPr>
        <p:txBody>
          <a:bodyPr/>
          <a:lstStyle/>
          <a:p>
            <a:pPr algn="just" eaLnBrk="1" hangingPunct="1"/>
            <a:r>
              <a:rPr lang="en-US" altLang="en-US"/>
              <a:t>Clearly, all programs can be stored on the tape if and only if the sum of the lengths of the programs is at most l.</a:t>
            </a:r>
          </a:p>
          <a:p>
            <a:pPr algn="just" eaLnBrk="1" hangingPunct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2CBF-7475-069F-4B6F-8DD81BF8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0"/>
            <a:ext cx="8582025" cy="11715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Assumption</a:t>
            </a:r>
            <a:endParaRPr 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3EDEA8F3-A612-D4FD-943F-B99DD346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254125"/>
            <a:ext cx="8139113" cy="5400675"/>
          </a:xfrm>
        </p:spPr>
        <p:txBody>
          <a:bodyPr/>
          <a:lstStyle/>
          <a:p>
            <a:pPr algn="just" eaLnBrk="1" hangingPunct="1"/>
            <a:r>
              <a:rPr lang="en-US" altLang="en-US"/>
              <a:t>We assume that whenever a program is to be retrieved from this tape, the tape is initially positioned at the front.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E3AA-02B6-458C-D591-25FCFAD2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0"/>
            <a:ext cx="8582025" cy="11715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91E4A0B4-097A-888C-8E81-E0409933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254125"/>
            <a:ext cx="8139113" cy="5400675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/>
              <a:t>Hence, if the programs are stored in the order </a:t>
            </a:r>
            <a:r>
              <a:rPr lang="en-US" altLang="en-US">
                <a:solidFill>
                  <a:srgbClr val="FF0000"/>
                </a:solidFill>
              </a:rPr>
              <a:t>I=i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FF0000"/>
                </a:solidFill>
              </a:rPr>
              <a:t>, i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r>
              <a:rPr lang="en-US" altLang="en-US">
                <a:solidFill>
                  <a:srgbClr val="FF0000"/>
                </a:solidFill>
              </a:rPr>
              <a:t>, i</a:t>
            </a:r>
            <a:r>
              <a:rPr lang="en-US" altLang="en-US" baseline="-25000">
                <a:solidFill>
                  <a:srgbClr val="FF0000"/>
                </a:solidFill>
              </a:rPr>
              <a:t>3</a:t>
            </a:r>
            <a:r>
              <a:rPr lang="en-US" altLang="en-US">
                <a:solidFill>
                  <a:srgbClr val="FF0000"/>
                </a:solidFill>
              </a:rPr>
              <a:t>, …., i</a:t>
            </a:r>
            <a:r>
              <a:rPr lang="en-US" altLang="en-US" baseline="-25000">
                <a:solidFill>
                  <a:srgbClr val="FF0000"/>
                </a:solidFill>
              </a:rPr>
              <a:t>n,</a:t>
            </a:r>
            <a:r>
              <a:rPr lang="en-US" altLang="en-US">
                <a:solidFill>
                  <a:srgbClr val="FF0000"/>
                </a:solidFill>
              </a:rPr>
              <a:t>  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en-US"/>
              <a:t>the time t</a:t>
            </a:r>
            <a:r>
              <a:rPr lang="en-US" altLang="en-US" baseline="-25000"/>
              <a:t>j</a:t>
            </a:r>
            <a:r>
              <a:rPr lang="en-US" altLang="en-US"/>
              <a:t> needed to retrieve program i</a:t>
            </a:r>
            <a:r>
              <a:rPr lang="en-US" altLang="en-US" baseline="-25000"/>
              <a:t>j</a:t>
            </a:r>
            <a:r>
              <a:rPr lang="en-US" altLang="en-US"/>
              <a:t> is proportional to</a:t>
            </a: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l-GR" altLang="en-US">
                <a:solidFill>
                  <a:srgbClr val="FF0000"/>
                </a:solidFill>
              </a:rPr>
              <a:t>Σ</a:t>
            </a:r>
            <a:r>
              <a:rPr lang="en-IN" altLang="en-US" baseline="-25000">
                <a:solidFill>
                  <a:srgbClr val="FF0000"/>
                </a:solidFill>
              </a:rPr>
              <a:t>1</a:t>
            </a:r>
            <a:r>
              <a:rPr lang="en-US" altLang="en-US" baseline="-25000">
                <a:solidFill>
                  <a:srgbClr val="FF0000"/>
                </a:solidFill>
              </a:rPr>
              <a:t>≤k≤j</a:t>
            </a:r>
            <a:r>
              <a:rPr lang="en-US" altLang="en-US">
                <a:solidFill>
                  <a:srgbClr val="FF0000"/>
                </a:solidFill>
              </a:rPr>
              <a:t> l</a:t>
            </a:r>
            <a:r>
              <a:rPr lang="en-US" altLang="en-US" baseline="-25000">
                <a:solidFill>
                  <a:srgbClr val="FF0000"/>
                </a:solidFill>
              </a:rPr>
              <a:t>i</a:t>
            </a:r>
            <a:r>
              <a:rPr lang="en-US" altLang="en-US" baseline="-54000">
                <a:solidFill>
                  <a:srgbClr val="FF0000"/>
                </a:solidFill>
              </a:rPr>
              <a:t>k</a:t>
            </a:r>
            <a:r>
              <a:rPr lang="en-IN" altLang="en-US">
                <a:solidFill>
                  <a:srgbClr val="FF0000"/>
                </a:solidFill>
              </a:rPr>
              <a:t> . </a:t>
            </a: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FF0000"/>
                </a:solidFill>
              </a:rPr>
              <a:t>I</a:t>
            </a:r>
            <a:r>
              <a:rPr lang="en-IN" altLang="en-US"/>
              <a:t>f all </a:t>
            </a:r>
            <a:r>
              <a:rPr lang="en-US" altLang="en-US"/>
              <a:t>programs are retrieved equally often, then the expected or mean retrieval time (MRT) is </a:t>
            </a:r>
            <a:r>
              <a:rPr lang="en-US" altLang="en-US">
                <a:solidFill>
                  <a:srgbClr val="FF0000"/>
                </a:solidFill>
              </a:rPr>
              <a:t>(1/n) </a:t>
            </a:r>
            <a:r>
              <a:rPr lang="el-GR" altLang="en-US">
                <a:solidFill>
                  <a:srgbClr val="FF0000"/>
                </a:solidFill>
              </a:rPr>
              <a:t>Σ</a:t>
            </a:r>
            <a:r>
              <a:rPr lang="en-IN" altLang="en-US" baseline="-25000">
                <a:solidFill>
                  <a:srgbClr val="FF0000"/>
                </a:solidFill>
              </a:rPr>
              <a:t>1</a:t>
            </a:r>
            <a:r>
              <a:rPr lang="en-US" altLang="en-US" baseline="-25000">
                <a:solidFill>
                  <a:srgbClr val="FF0000"/>
                </a:solidFill>
              </a:rPr>
              <a:t>≤j≤n</a:t>
            </a:r>
            <a:r>
              <a:rPr lang="en-US" altLang="en-US">
                <a:solidFill>
                  <a:srgbClr val="FF0000"/>
                </a:solidFill>
              </a:rPr>
              <a:t> t</a:t>
            </a:r>
            <a:r>
              <a:rPr lang="en-US" altLang="en-US" baseline="-25000">
                <a:solidFill>
                  <a:srgbClr val="FF0000"/>
                </a:solidFill>
              </a:rPr>
              <a:t>j.</a:t>
            </a:r>
            <a:r>
              <a:rPr lang="en-IN" altLang="en-US">
                <a:solidFill>
                  <a:srgbClr val="FF0000"/>
                </a:solidFill>
              </a:rPr>
              <a:t> 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3DE9-A0A0-1438-1A1D-D43D71D6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0"/>
            <a:ext cx="8582025" cy="11715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Requirement</a:t>
            </a:r>
            <a:endParaRPr 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47A98E2-3C94-E520-9B54-3D1ED8523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254125"/>
            <a:ext cx="8139113" cy="540067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dirty="0"/>
              <a:t>In the optimal storage on tape problem, we are required to find a permutation for the n programs so that when they are stored on the tape in this order, the MRT is minimized.</a:t>
            </a:r>
          </a:p>
          <a:p>
            <a:pPr algn="just" eaLnBrk="1" hangingPunct="1">
              <a:defRPr/>
            </a:pPr>
            <a:r>
              <a:rPr lang="en-US" altLang="en-US" dirty="0"/>
              <a:t>This problem fits the ordering paradigm. </a:t>
            </a:r>
          </a:p>
          <a:p>
            <a:pPr algn="just" eaLnBrk="1" hangingPunct="1">
              <a:defRPr/>
            </a:pPr>
            <a:r>
              <a:rPr lang="en-US" altLang="en-US" dirty="0"/>
              <a:t>Minimizing the MRT is equivalent to minimizing 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d(I) = </a:t>
            </a:r>
            <a:r>
              <a:rPr lang="el-GR" altLang="en-US" dirty="0">
                <a:solidFill>
                  <a:srgbClr val="FF0000"/>
                </a:solidFill>
              </a:rPr>
              <a:t>Σ</a:t>
            </a:r>
            <a:r>
              <a:rPr lang="en-IN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baseline="-25000" dirty="0">
                <a:solidFill>
                  <a:srgbClr val="FF0000"/>
                </a:solidFill>
              </a:rPr>
              <a:t>≤</a:t>
            </a:r>
            <a:r>
              <a:rPr lang="en-US" altLang="en-US" baseline="-25000" dirty="0" err="1">
                <a:solidFill>
                  <a:srgbClr val="FF0000"/>
                </a:solidFill>
              </a:rPr>
              <a:t>j≤j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l-GR" altLang="en-US" dirty="0">
                <a:solidFill>
                  <a:srgbClr val="FF0000"/>
                </a:solidFill>
              </a:rPr>
              <a:t>Σ</a:t>
            </a:r>
            <a:r>
              <a:rPr lang="en-IN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baseline="-25000" dirty="0">
                <a:solidFill>
                  <a:srgbClr val="FF0000"/>
                </a:solidFill>
              </a:rPr>
              <a:t>≤</a:t>
            </a:r>
            <a:r>
              <a:rPr lang="en-US" altLang="en-US" baseline="-25000" dirty="0" err="1">
                <a:solidFill>
                  <a:srgbClr val="FF0000"/>
                </a:solidFill>
              </a:rPr>
              <a:t>k≤j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l</a:t>
            </a:r>
            <a:r>
              <a:rPr lang="en-US" altLang="en-US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baseline="-54000" dirty="0" err="1">
                <a:solidFill>
                  <a:srgbClr val="FF0000"/>
                </a:solidFill>
              </a:rPr>
              <a:t>k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9DC2-2DC7-FEE7-31C5-8B3C25A3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0"/>
            <a:ext cx="8582025" cy="11715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Example</a:t>
            </a:r>
            <a:endParaRPr lang="en-US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12B07FC-69E4-80A9-C314-DD228E3C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254125"/>
            <a:ext cx="8139113" cy="5400675"/>
          </a:xfrm>
        </p:spPr>
        <p:txBody>
          <a:bodyPr/>
          <a:lstStyle/>
          <a:p>
            <a:pPr algn="just" eaLnBrk="1" hangingPunct="1"/>
            <a:r>
              <a:rPr lang="en-US" altLang="en-US">
                <a:solidFill>
                  <a:srgbClr val="FF0000"/>
                </a:solidFill>
              </a:rPr>
              <a:t>Let n = 3 and (l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FF0000"/>
                </a:solidFill>
              </a:rPr>
              <a:t>, l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r>
              <a:rPr lang="en-US" altLang="en-US">
                <a:solidFill>
                  <a:srgbClr val="FF0000"/>
                </a:solidFill>
              </a:rPr>
              <a:t>, l</a:t>
            </a:r>
            <a:r>
              <a:rPr lang="en-US" altLang="en-US" baseline="-25000">
                <a:solidFill>
                  <a:srgbClr val="FF0000"/>
                </a:solidFill>
              </a:rPr>
              <a:t>3</a:t>
            </a:r>
            <a:r>
              <a:rPr lang="en-US" altLang="en-US">
                <a:solidFill>
                  <a:srgbClr val="FF0000"/>
                </a:solidFill>
              </a:rPr>
              <a:t>)= (5,10,3). </a:t>
            </a:r>
            <a:r>
              <a:rPr lang="en-US" altLang="en-US"/>
              <a:t>There are n! = 6 possible orderings. These orderings and their respective  </a:t>
            </a:r>
            <a:r>
              <a:rPr lang="en-US" altLang="en-US" i="1"/>
              <a:t>d</a:t>
            </a:r>
            <a:r>
              <a:rPr lang="en-US" altLang="en-US"/>
              <a:t> values are: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ECF2-1A20-9CE3-85B7-F5E10369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0"/>
            <a:ext cx="8582025" cy="11715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7C44-0299-04AE-12F6-03D00D59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254125"/>
            <a:ext cx="8139113" cy="5400675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600" dirty="0"/>
              <a:t>Ordering I				            d(I)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600" dirty="0"/>
              <a:t>	1, 2, 3				5+5+10+5+10+3 = 38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600" dirty="0"/>
              <a:t>	1, 3, 2				5+5+3+5+3+10 = 31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600" dirty="0"/>
              <a:t>	2, 1, 3				10+10+5+10+5+3 = 43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600" dirty="0"/>
              <a:t>	2, 3, 1				10+10+3+10+3+5 = 41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600" dirty="0"/>
              <a:t>	3, 1, 2				3+3+5+3+5+10 = 29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600" dirty="0"/>
              <a:t>	3, 2, 1				3+3+10+3+10+5 = 34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600" dirty="0"/>
              <a:t>The optimal ordering is 3, 1, 2.</a:t>
            </a:r>
            <a:endParaRPr lang="en-US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762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Bahnschrift SemiBold</vt:lpstr>
      <vt:lpstr>Bahnschrift</vt:lpstr>
      <vt:lpstr>Calibri</vt:lpstr>
      <vt:lpstr>Roboto</vt:lpstr>
      <vt:lpstr>Roboto Black</vt:lpstr>
      <vt:lpstr>Office Theme</vt:lpstr>
      <vt:lpstr>PowerPoint Presentation</vt:lpstr>
      <vt:lpstr>Learning Outcomes</vt:lpstr>
      <vt:lpstr>Introduction</vt:lpstr>
      <vt:lpstr>Introduction</vt:lpstr>
      <vt:lpstr>Assumption</vt:lpstr>
      <vt:lpstr>Introduction</vt:lpstr>
      <vt:lpstr>Requirement</vt:lpstr>
      <vt:lpstr>Example</vt:lpstr>
      <vt:lpstr>Example</vt:lpstr>
      <vt:lpstr>Greedy Approach</vt:lpstr>
      <vt:lpstr>Greedy Approach</vt:lpstr>
      <vt:lpstr>Greedy Approach</vt:lpstr>
      <vt:lpstr>Algorithm</vt:lpstr>
      <vt:lpstr>Optimal Storage on Tapes</vt:lpstr>
      <vt:lpstr>Optimal Storage on Tapes</vt:lpstr>
      <vt:lpstr>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varun. 20497</cp:lastModifiedBy>
  <cp:revision>36</cp:revision>
  <dcterms:created xsi:type="dcterms:W3CDTF">2020-12-18T18:59:12Z</dcterms:created>
  <dcterms:modified xsi:type="dcterms:W3CDTF">2023-02-19T13:49:12Z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213621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