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66" r:id="rId2"/>
    <p:sldId id="261" r:id="rId3"/>
    <p:sldId id="606" r:id="rId4"/>
    <p:sldId id="608" r:id="rId5"/>
    <p:sldId id="607" r:id="rId6"/>
    <p:sldId id="586" r:id="rId7"/>
    <p:sldId id="587" r:id="rId8"/>
    <p:sldId id="632" r:id="rId9"/>
    <p:sldId id="610" r:id="rId10"/>
    <p:sldId id="634" r:id="rId11"/>
    <p:sldId id="611" r:id="rId12"/>
    <p:sldId id="612" r:id="rId13"/>
    <p:sldId id="613" r:id="rId14"/>
    <p:sldId id="614" r:id="rId15"/>
    <p:sldId id="615" r:id="rId16"/>
    <p:sldId id="616" r:id="rId17"/>
    <p:sldId id="617" r:id="rId18"/>
    <p:sldId id="618" r:id="rId19"/>
    <p:sldId id="619" r:id="rId20"/>
    <p:sldId id="620" r:id="rId21"/>
    <p:sldId id="621" r:id="rId22"/>
    <p:sldId id="622" r:id="rId23"/>
    <p:sldId id="633" r:id="rId24"/>
    <p:sldId id="623" r:id="rId25"/>
    <p:sldId id="624" r:id="rId26"/>
    <p:sldId id="625" r:id="rId27"/>
    <p:sldId id="626" r:id="rId28"/>
    <p:sldId id="627" r:id="rId29"/>
    <p:sldId id="628" r:id="rId30"/>
    <p:sldId id="629" r:id="rId31"/>
    <p:sldId id="630" r:id="rId32"/>
    <p:sldId id="631" r:id="rId33"/>
    <p:sldId id="635"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5B98"/>
    <a:srgbClr val="4266A1"/>
    <a:srgbClr val="453A38"/>
    <a:srgbClr val="B8B192"/>
    <a:srgbClr val="473B39"/>
    <a:srgbClr val="302C31"/>
    <a:srgbClr val="63504D"/>
    <a:srgbClr val="947874"/>
    <a:srgbClr val="E6E6E6"/>
    <a:srgbClr val="EADC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5179" autoAdjust="0"/>
  </p:normalViewPr>
  <p:slideViewPr>
    <p:cSldViewPr snapToGrid="0">
      <p:cViewPr varScale="1">
        <p:scale>
          <a:sx n="86" d="100"/>
          <a:sy n="86" d="100"/>
        </p:scale>
        <p:origin x="1104" y="60"/>
      </p:cViewPr>
      <p:guideLst>
        <p:guide orient="horz" pos="2160"/>
        <p:guide pos="2880"/>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8/10/2021</a:t>
            </a:fld>
            <a:endParaRPr lang="en-US"/>
          </a:p>
        </p:txBody>
      </p:sp>
      <p:sp>
        <p:nvSpPr>
          <p:cNvPr id="4" name="Footer Placeholder 3">
            <a:extLst>
              <a:ext uri="{FF2B5EF4-FFF2-40B4-BE49-F238E27FC236}">
                <a16:creationId xmlns:a16="http://schemas.microsoft.com/office/drawing/2014/main" xmlns=""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84310-61CC-4594-8015-E077BFD89965}" type="datetimeFigureOut">
              <a:rPr lang="en-US" smtClean="0"/>
              <a:t>8/10/2021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5BB7B-10A8-41C9-B08E-9BE44BB59DB3}" type="slidenum">
              <a:rPr lang="en-US" smtClean="0"/>
              <a:t>‹#›</a:t>
            </a:fld>
            <a:endParaRPr lang="en-US"/>
          </a:p>
        </p:txBody>
      </p:sp>
    </p:spTree>
    <p:extLst>
      <p:ext uri="{BB962C8B-B14F-4D97-AF65-F5344CB8AC3E}">
        <p14:creationId xmlns:p14="http://schemas.microsoft.com/office/powerpoint/2010/main" val="4127704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32000">
              <a:srgbClr val="395B98"/>
            </a:gs>
            <a:gs pos="7000">
              <a:schemeClr val="accent1">
                <a:lumMod val="5000"/>
                <a:lumOff val="95000"/>
              </a:schemeClr>
            </a:gs>
            <a:gs pos="100000">
              <a:srgbClr val="395B98"/>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12A90980-141E-4289-944D-D18A042BE61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504" r="17178"/>
          <a:stretch/>
        </p:blipFill>
        <p:spPr bwMode="auto">
          <a:xfrm>
            <a:off x="0" y="0"/>
            <a:ext cx="9144000" cy="685745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45" hidden="1">
            <a:extLst>
              <a:ext uri="{FF2B5EF4-FFF2-40B4-BE49-F238E27FC236}">
                <a16:creationId xmlns:a16="http://schemas.microsoft.com/office/drawing/2014/main" xmlns="" id="{850EC89B-90C3-44BB-9D08-4AA2F18B76E6}"/>
              </a:ext>
              <a:ext uri="{C183D7F6-B498-43B3-948B-1728B52AA6E4}">
                <adec:decorative xmlns:adec="http://schemas.microsoft.com/office/drawing/2017/decorative" xmlns="" val="1"/>
              </a:ext>
            </a:extLst>
          </p:cNvPr>
          <p:cNvGrpSpPr>
            <a:grpSpLocks/>
          </p:cNvGrpSpPr>
          <p:nvPr userDrawn="1">
            <p:extLst>
              <p:ext uri="{386F3935-93C4-4BCD-93E2-E3B085C9AB24}">
                <p16:designElem xmlns:p16="http://schemas.microsoft.com/office/powerpoint/2015/main" xmlns="" val="1"/>
              </p:ext>
            </p:extLst>
          </p:nvPr>
        </p:nvGrpSpPr>
        <p:grpSpPr>
          <a:xfrm>
            <a:off x="4562810" y="545"/>
            <a:ext cx="656040" cy="6857455"/>
            <a:chOff x="5632355" y="0"/>
            <a:chExt cx="874719" cy="6857455"/>
          </a:xfrm>
        </p:grpSpPr>
        <p:sp>
          <p:nvSpPr>
            <p:cNvPr id="19" name="Freeform: Shape 18">
              <a:extLst>
                <a:ext uri="{FF2B5EF4-FFF2-40B4-BE49-F238E27FC236}">
                  <a16:creationId xmlns:a16="http://schemas.microsoft.com/office/drawing/2014/main" xmlns="" id="{CE7AE735-969F-4B48-90BB-9C0B68FF30E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5400000" flipH="1">
              <a:off x="2640985" y="2991370"/>
              <a:ext cx="6857455" cy="874715"/>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47">
              <a:extLst>
                <a:ext uri="{FF2B5EF4-FFF2-40B4-BE49-F238E27FC236}">
                  <a16:creationId xmlns:a16="http://schemas.microsoft.com/office/drawing/2014/main" xmlns="" id="{1E3EFCBE-34EF-4B4E-BB43-0CC49CCDD13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Rectangle: Rounded Corners 11">
            <a:extLst>
              <a:ext uri="{FF2B5EF4-FFF2-40B4-BE49-F238E27FC236}">
                <a16:creationId xmlns:a16="http://schemas.microsoft.com/office/drawing/2014/main" xmlns="" id="{B3AE5259-8717-4A05-A18C-0A2B3ACA8E46}"/>
              </a:ext>
            </a:extLst>
          </p:cNvPr>
          <p:cNvSpPr/>
          <p:nvPr userDrawn="1"/>
        </p:nvSpPr>
        <p:spPr>
          <a:xfrm>
            <a:off x="64978" y="1793232"/>
            <a:ext cx="2144822" cy="601742"/>
          </a:xfrm>
          <a:prstGeom prst="roundRect">
            <a:avLst>
              <a:gd name="adj" fmla="val 5911"/>
            </a:avLst>
          </a:prstGeom>
          <a:solidFill>
            <a:schemeClr val="bg1">
              <a:alpha val="8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wrap="square" lIns="0" tIns="91440" rIns="91440" bIns="0" rtlCol="0" anchor="b" anchorCtr="1">
            <a:spAutoFit/>
          </a:bodyPr>
          <a:lstStyle/>
          <a:p>
            <a:pPr algn="ctr"/>
            <a:r>
              <a:rPr lang="en-US" sz="3200" dirty="0">
                <a:solidFill>
                  <a:srgbClr val="395B98"/>
                </a:solidFill>
                <a:latin typeface="Bahnschrift SemiBold" panose="020B0502040204020203" pitchFamily="34" charset="0"/>
              </a:rPr>
              <a:t>ECAP790</a:t>
            </a:r>
            <a:endParaRPr lang="en-US" sz="1200" dirty="0">
              <a:solidFill>
                <a:srgbClr val="395B98"/>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xmlns="" id="{233BE6E6-C627-4FDF-950D-3B1E1081FF12}"/>
              </a:ext>
            </a:extLst>
          </p:cNvPr>
          <p:cNvSpPr txBox="1"/>
          <p:nvPr userDrawn="1"/>
        </p:nvSpPr>
        <p:spPr>
          <a:xfrm>
            <a:off x="64978" y="2394973"/>
            <a:ext cx="5548422" cy="590431"/>
          </a:xfrm>
          <a:prstGeom prst="roundRect">
            <a:avLst>
              <a:gd name="adj" fmla="val 2481"/>
            </a:avLst>
          </a:prstGeom>
          <a:solidFill>
            <a:schemeClr val="accent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9144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kern="1200" cap="small" baseline="0" dirty="0">
                <a:solidFill>
                  <a:srgbClr val="FCFFF8"/>
                </a:solidFill>
                <a:latin typeface="Bahnschrift SemiBold" panose="020B0502040204020203" pitchFamily="34" charset="0"/>
                <a:ea typeface="+mn-ea"/>
                <a:cs typeface="+mn-cs"/>
              </a:rPr>
              <a:t> Probability and Statistics  </a:t>
            </a:r>
          </a:p>
        </p:txBody>
      </p:sp>
      <p:sp>
        <p:nvSpPr>
          <p:cNvPr id="27" name="Rectangle: Rounded Corners 26">
            <a:extLst>
              <a:ext uri="{FF2B5EF4-FFF2-40B4-BE49-F238E27FC236}">
                <a16:creationId xmlns:a16="http://schemas.microsoft.com/office/drawing/2014/main" xmlns="" id="{5BCB4D94-636F-4C38-8151-C5363D4C7623}"/>
              </a:ext>
            </a:extLst>
          </p:cNvPr>
          <p:cNvSpPr/>
          <p:nvPr userDrawn="1"/>
        </p:nvSpPr>
        <p:spPr>
          <a:xfrm>
            <a:off x="6007100" y="4521201"/>
            <a:ext cx="2933700" cy="694994"/>
          </a:xfrm>
          <a:prstGeom prst="roundRect">
            <a:avLst>
              <a:gd name="adj" fmla="val 5911"/>
            </a:avLst>
          </a:prstGeom>
          <a:gradFill>
            <a:gsLst>
              <a:gs pos="39000">
                <a:schemeClr val="accent1">
                  <a:lumMod val="5000"/>
                  <a:lumOff val="95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lvl="0" algn="ctr"/>
            <a:r>
              <a:rPr lang="en-US" sz="2800" b="0" dirty="0">
                <a:solidFill>
                  <a:srgbClr val="395B98"/>
                </a:solidFill>
                <a:latin typeface="Bahnschrift SemiBold" panose="020B0502040204020203" pitchFamily="34" charset="0"/>
              </a:rPr>
              <a:t> Dr. Pritpal Singh</a:t>
            </a:r>
          </a:p>
        </p:txBody>
      </p:sp>
      <p:sp>
        <p:nvSpPr>
          <p:cNvPr id="24" name="TextBox 23">
            <a:extLst>
              <a:ext uri="{FF2B5EF4-FFF2-40B4-BE49-F238E27FC236}">
                <a16:creationId xmlns:a16="http://schemas.microsoft.com/office/drawing/2014/main" xmlns="" id="{4AA972E6-F509-4C49-B617-8F7E636990AD}"/>
              </a:ext>
            </a:extLst>
          </p:cNvPr>
          <p:cNvSpPr txBox="1"/>
          <p:nvPr userDrawn="1"/>
        </p:nvSpPr>
        <p:spPr>
          <a:xfrm>
            <a:off x="6007097" y="5216195"/>
            <a:ext cx="2844802" cy="400110"/>
          </a:xfrm>
          <a:prstGeom prst="rect">
            <a:avLst/>
          </a:prstGeom>
          <a:gradFill>
            <a:gsLst>
              <a:gs pos="100000">
                <a:schemeClr val="accent1">
                  <a:lumMod val="5000"/>
                  <a:lumOff val="95000"/>
                  <a:alpha val="14000"/>
                </a:schemeClr>
              </a:gs>
              <a:gs pos="61000">
                <a:srgbClr val="395B98">
                  <a:alpha val="70000"/>
                </a:srgbClr>
              </a:gs>
              <a:gs pos="92000">
                <a:srgbClr val="4266A1"/>
              </a:gs>
            </a:gsLst>
            <a:lin ang="2700000" scaled="1"/>
          </a:gradFill>
        </p:spPr>
        <p:txBody>
          <a:bodyPr wrap="square" rtlCol="0">
            <a:spAutoFit/>
            <a:scene3d>
              <a:camera prst="orthographicFront"/>
              <a:lightRig rig="threePt" dir="t"/>
            </a:scene3d>
            <a:sp3d>
              <a:bevelT w="6350"/>
            </a:sp3d>
          </a:bodyPr>
          <a:lstStyle/>
          <a:p>
            <a:r>
              <a:rPr lang="en-US" sz="2000" b="1" dirty="0">
                <a:ln>
                  <a:noFill/>
                </a:ln>
                <a:solidFill>
                  <a:srgbClr val="FCFFF8"/>
                </a:solidFill>
                <a:effectLst>
                  <a:outerShdw dist="317500" dir="2520000" sx="1000" sy="1000" algn="ctr" rotWithShape="0">
                    <a:srgbClr val="000000"/>
                  </a:outerShdw>
                </a:effectLst>
                <a:latin typeface="Bahnschrift SemiBold" panose="020B0502040204020203" pitchFamily="34" charset="0"/>
              </a:rPr>
              <a:t>   Associate </a:t>
            </a:r>
            <a:r>
              <a:rPr lang="en-US" sz="2000" b="1" dirty="0">
                <a:ln>
                  <a:noFill/>
                </a:ln>
                <a:solidFill>
                  <a:srgbClr val="FCFFF8"/>
                </a:solidFill>
                <a:effectLst>
                  <a:outerShdw dist="317500" dir="2520000" sx="5000" sy="5000" algn="ctr" rotWithShape="0">
                    <a:srgbClr val="000000"/>
                  </a:outerShdw>
                </a:effectLst>
                <a:latin typeface="Bahnschrift SemiBold" panose="020B0502040204020203" pitchFamily="34" charset="0"/>
              </a:rPr>
              <a:t>Professor</a:t>
            </a:r>
          </a:p>
        </p:txBody>
      </p:sp>
    </p:spTree>
    <p:extLst>
      <p:ext uri="{BB962C8B-B14F-4D97-AF65-F5344CB8AC3E}">
        <p14:creationId xmlns:p14="http://schemas.microsoft.com/office/powerpoint/2010/main" val="2593747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C6E6EB00-89C4-44DD-8DE7-BAA52AC05F29}" type="slidenum">
              <a:rPr lang="en-US"/>
              <a:pPr/>
              <a:t>‹#›</a:t>
            </a:fld>
            <a:endParaRPr lang="en-US"/>
          </a:p>
        </p:txBody>
      </p:sp>
    </p:spTree>
    <p:extLst>
      <p:ext uri="{BB962C8B-B14F-4D97-AF65-F5344CB8AC3E}">
        <p14:creationId xmlns:p14="http://schemas.microsoft.com/office/powerpoint/2010/main" val="3706472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B7387FBC-18CA-40D5-A207-21454489D9F9}" type="slidenum">
              <a:rPr lang="en-US"/>
              <a:pPr/>
              <a:t>‹#›</a:t>
            </a:fld>
            <a:endParaRPr lang="en-US"/>
          </a:p>
        </p:txBody>
      </p:sp>
    </p:spTree>
    <p:extLst>
      <p:ext uri="{BB962C8B-B14F-4D97-AF65-F5344CB8AC3E}">
        <p14:creationId xmlns:p14="http://schemas.microsoft.com/office/powerpoint/2010/main" val="492312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8D761FF-C6F6-40FC-8302-173F9AD72F9B}" type="slidenum">
              <a:rPr lang="en-US"/>
              <a:pPr/>
              <a:t>‹#›</a:t>
            </a:fld>
            <a:endParaRPr lang="en-US"/>
          </a:p>
        </p:txBody>
      </p:sp>
    </p:spTree>
    <p:extLst>
      <p:ext uri="{BB962C8B-B14F-4D97-AF65-F5344CB8AC3E}">
        <p14:creationId xmlns:p14="http://schemas.microsoft.com/office/powerpoint/2010/main" val="426923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3A4C81D-18A7-452F-9BBC-C8DF7C8B815D}"/>
              </a:ext>
            </a:extLst>
          </p:cNvPr>
          <p:cNvSpPr/>
          <p:nvPr userDrawn="1"/>
        </p:nvSpPr>
        <p:spPr>
          <a:xfrm>
            <a:off x="0" y="0"/>
            <a:ext cx="9144000" cy="1959429"/>
          </a:xfrm>
          <a:prstGeom prst="rect">
            <a:avLst/>
          </a:prstGeom>
          <a:gradFill flip="none" rotWithShape="1">
            <a:gsLst>
              <a:gs pos="0">
                <a:srgbClr val="395B98"/>
              </a:gs>
              <a:gs pos="41000">
                <a:srgbClr val="395B98"/>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xmlns="" id="{66F90CB2-A495-4AF3-BC7C-1B34E1164439}"/>
              </a:ext>
            </a:extLst>
          </p:cNvPr>
          <p:cNvSpPr txBox="1"/>
          <p:nvPr userDrawn="1"/>
        </p:nvSpPr>
        <p:spPr>
          <a:xfrm>
            <a:off x="628650" y="235182"/>
            <a:ext cx="3429000" cy="1446550"/>
          </a:xfrm>
          <a:prstGeom prst="rect">
            <a:avLst/>
          </a:prstGeom>
          <a:noFill/>
        </p:spPr>
        <p:txBody>
          <a:bodyPr wrap="square" rtlCol="0">
            <a:spAutoFit/>
          </a:bodyPr>
          <a:lstStyle/>
          <a:p>
            <a:pPr marL="0" algn="l" defTabSz="457200" rtl="0" eaLnBrk="1" latinLnBrk="0" hangingPunct="1">
              <a:lnSpc>
                <a:spcPct val="100000"/>
              </a:lnSpc>
              <a:spcBef>
                <a:spcPct val="0"/>
              </a:spcBef>
              <a:buNone/>
            </a:pPr>
            <a:r>
              <a:rPr lang="en-US" sz="4400" kern="1200" dirty="0">
                <a:solidFill>
                  <a:schemeClr val="bg1"/>
                </a:solidFill>
                <a:latin typeface="Bahnschrift SemiBold" panose="020B0502040204020203" pitchFamily="34" charset="0"/>
                <a:ea typeface="+mn-ea"/>
                <a:cs typeface="+mn-cs"/>
              </a:rPr>
              <a:t>Learning Outcomes</a:t>
            </a:r>
          </a:p>
        </p:txBody>
      </p:sp>
      <p:pic>
        <p:nvPicPr>
          <p:cNvPr id="12" name="Picture 11">
            <a:extLst>
              <a:ext uri="{FF2B5EF4-FFF2-40B4-BE49-F238E27FC236}">
                <a16:creationId xmlns:a16="http://schemas.microsoft.com/office/drawing/2014/main" xmlns=""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xmlns=""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3A4C81D-18A7-452F-9BBC-C8DF7C8B815D}"/>
              </a:ext>
            </a:extLst>
          </p:cNvPr>
          <p:cNvSpPr/>
          <p:nvPr userDrawn="1"/>
        </p:nvSpPr>
        <p:spPr>
          <a:xfrm>
            <a:off x="0" y="0"/>
            <a:ext cx="9144000" cy="1325563"/>
          </a:xfrm>
          <a:prstGeom prst="rect">
            <a:avLst/>
          </a:prstGeom>
          <a:gradFill flip="none" rotWithShape="1">
            <a:gsLst>
              <a:gs pos="0">
                <a:srgbClr val="395B98"/>
              </a:gs>
              <a:gs pos="41000">
                <a:srgbClr val="395B9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Content Placeholder 2"/>
          <p:cNvSpPr>
            <a:spLocks noGrp="1"/>
          </p:cNvSpPr>
          <p:nvPr>
            <p:ph idx="1"/>
          </p:nvPr>
        </p:nvSpPr>
        <p:spPr>
          <a:xfrm>
            <a:off x="498763" y="1406470"/>
            <a:ext cx="8201891" cy="5271419"/>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xmlns="" id="{D674DD10-9343-40FC-87DE-8A1F63FF11A0}"/>
              </a:ext>
            </a:extLst>
          </p:cNvPr>
          <p:cNvSpPr>
            <a:spLocks noGrp="1"/>
          </p:cNvSpPr>
          <p:nvPr>
            <p:ph type="title"/>
          </p:nvPr>
        </p:nvSpPr>
        <p:spPr>
          <a:xfrm>
            <a:off x="498764" y="0"/>
            <a:ext cx="8645236" cy="1325563"/>
          </a:xfrm>
        </p:spPr>
        <p:txBody>
          <a:bodyPr>
            <a:normAutofit/>
          </a:bodyPr>
          <a:lstStyle>
            <a:lvl1pPr marL="0" algn="l" defTabSz="457200" rtl="0" eaLnBrk="1" latinLnBrk="0" hangingPunct="1">
              <a:lnSpc>
                <a:spcPct val="100000"/>
              </a:lnSpc>
              <a:defRPr lang="en-US" sz="3600" kern="1200" dirty="0">
                <a:solidFill>
                  <a:schemeClr val="bg1"/>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77000">
              <a:srgbClr val="395B98"/>
            </a:gs>
            <a:gs pos="0">
              <a:schemeClr val="accent1">
                <a:lumMod val="5000"/>
                <a:lumOff val="95000"/>
              </a:schemeClr>
            </a:gs>
            <a:gs pos="100000">
              <a:srgbClr val="395B9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8/10/2021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xmlns=""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xmlns=""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xmlns=""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solidFill>
            <a:srgbClr val="F4F4F5"/>
          </a:soli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xmlns="" id="{513C37F6-66F0-4125-B2E0-B93F212BA9B3}"/>
              </a:ext>
            </a:extLst>
          </p:cNvPr>
          <p:cNvSpPr txBox="1"/>
          <p:nvPr userDrawn="1"/>
        </p:nvSpPr>
        <p:spPr>
          <a:xfrm>
            <a:off x="2147298" y="3044280"/>
            <a:ext cx="4849404" cy="769441"/>
          </a:xfrm>
          <a:prstGeom prst="rect">
            <a:avLst/>
          </a:prstGeom>
          <a:noFill/>
        </p:spPr>
        <p:txBody>
          <a:bodyPr wrap="none" rtlCol="0">
            <a:spAutoFit/>
          </a:bodyPr>
          <a:lstStyle/>
          <a:p>
            <a:r>
              <a:rPr lang="en-US" sz="4400" dirty="0">
                <a:solidFill>
                  <a:srgbClr val="395B98"/>
                </a:solidFill>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8/10/2021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8/10/2021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8/10/2021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75"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8" r:id="rId14"/>
    <p:sldLayoutId id="2147483679" r:id="rId15"/>
    <p:sldLayoutId id="214748368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7000">
              <a:srgbClr val="395B98"/>
            </a:gs>
            <a:gs pos="0">
              <a:schemeClr val="accent1">
                <a:lumMod val="5000"/>
                <a:lumOff val="95000"/>
              </a:schemeClr>
            </a:gs>
            <a:gs pos="100000">
              <a:srgbClr val="395B98"/>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60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510513"/>
            <a:ext cx="4582902" cy="5187234"/>
          </a:xfrm>
        </p:spPr>
        <p:txBody>
          <a:bodyPr anchor="ctr">
            <a:normAutofit lnSpcReduction="10000"/>
          </a:bodyPr>
          <a:lstStyle/>
          <a:p>
            <a:pPr marL="0" indent="0" algn="just" fontAlgn="base">
              <a:buNone/>
            </a:pPr>
            <a:r>
              <a:rPr lang="en-US" sz="2600" dirty="0"/>
              <a:t>However, it’s not that simple. When you do stats, your sample size has to be ideal—not too large or too small. Then once you’ve decided on a sample size, you must use a sound technique to collect the sample from the population</a:t>
            </a:r>
          </a:p>
        </p:txBody>
      </p:sp>
      <p:sp>
        <p:nvSpPr>
          <p:cNvPr id="3" name="Title 2"/>
          <p:cNvSpPr>
            <a:spLocks noGrp="1"/>
          </p:cNvSpPr>
          <p:nvPr>
            <p:ph type="title"/>
          </p:nvPr>
        </p:nvSpPr>
        <p:spPr/>
        <p:txBody>
          <a:bodyPr vert="horz" lIns="91440" tIns="45720" rIns="91440" bIns="45720" rtlCol="0" anchor="ctr">
            <a:normAutofit/>
          </a:bodyPr>
          <a:lstStyle/>
          <a:p>
            <a:r>
              <a:rPr lang="en-US" dirty="0"/>
              <a:t>Samples </a:t>
            </a:r>
          </a:p>
        </p:txBody>
      </p:sp>
      <p:pic>
        <p:nvPicPr>
          <p:cNvPr id="4" name="Picture 2" descr="samp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877" y="4326170"/>
            <a:ext cx="2574472" cy="224837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Non-Probability Sampling Methods Explained | by Aarthi Kasirajan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9545" y="1873770"/>
            <a:ext cx="3737135" cy="190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72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3" y="1508223"/>
            <a:ext cx="8296893" cy="5162400"/>
          </a:xfrm>
        </p:spPr>
        <p:txBody>
          <a:bodyPr>
            <a:normAutofit/>
          </a:bodyPr>
          <a:lstStyle/>
          <a:p>
            <a:pPr marL="0" indent="0" algn="just" fontAlgn="base">
              <a:lnSpc>
                <a:spcPct val="160000"/>
              </a:lnSpc>
              <a:buNone/>
            </a:pPr>
            <a:r>
              <a:rPr lang="en-US" dirty="0">
                <a:solidFill>
                  <a:srgbClr val="FF0000"/>
                </a:solidFill>
              </a:rPr>
              <a:t>Probability Sampling </a:t>
            </a:r>
            <a:r>
              <a:rPr lang="en-US" dirty="0"/>
              <a:t>uses randomization to select sample members. You know the probability of each potential member’s inclusion in the sample. For example, 1/100. However, it isn’t necessary for the odds to be equal. Some members might have a 1/100 chance of being chosen, others might have 1/50.</a:t>
            </a:r>
          </a:p>
        </p:txBody>
      </p:sp>
      <p:sp>
        <p:nvSpPr>
          <p:cNvPr id="3" name="Title 2"/>
          <p:cNvSpPr>
            <a:spLocks noGrp="1"/>
          </p:cNvSpPr>
          <p:nvPr>
            <p:ph type="title"/>
          </p:nvPr>
        </p:nvSpPr>
        <p:spPr/>
        <p:txBody>
          <a:bodyPr vert="horz" lIns="91440" tIns="45720" rIns="91440" bIns="45720" rtlCol="0" anchor="ctr">
            <a:normAutofit/>
          </a:bodyPr>
          <a:lstStyle/>
          <a:p>
            <a:r>
              <a:rPr lang="en-US" dirty="0"/>
              <a:t>Sampling Types</a:t>
            </a:r>
          </a:p>
        </p:txBody>
      </p:sp>
    </p:spTree>
    <p:extLst>
      <p:ext uri="{BB962C8B-B14F-4D97-AF65-F5344CB8AC3E}">
        <p14:creationId xmlns:p14="http://schemas.microsoft.com/office/powerpoint/2010/main" val="126046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508223"/>
            <a:ext cx="8016584" cy="5162400"/>
          </a:xfrm>
        </p:spPr>
        <p:txBody>
          <a:bodyPr>
            <a:normAutofit/>
          </a:bodyPr>
          <a:lstStyle/>
          <a:p>
            <a:pPr marL="0" indent="0" algn="just" fontAlgn="base">
              <a:lnSpc>
                <a:spcPct val="160000"/>
              </a:lnSpc>
              <a:buNone/>
            </a:pPr>
            <a:r>
              <a:rPr lang="en-US" dirty="0">
                <a:solidFill>
                  <a:srgbClr val="FF0000"/>
                </a:solidFill>
              </a:rPr>
              <a:t>Non-probability sampling </a:t>
            </a:r>
            <a:r>
              <a:rPr lang="en-US" dirty="0"/>
              <a:t>uses non-random techniques (i.e., the judgment of the researcher). You can’t calculate the odds of any particular item, person or thing being included in your sample.</a:t>
            </a:r>
          </a:p>
        </p:txBody>
      </p:sp>
      <p:sp>
        <p:nvSpPr>
          <p:cNvPr id="3" name="Title 2"/>
          <p:cNvSpPr>
            <a:spLocks noGrp="1"/>
          </p:cNvSpPr>
          <p:nvPr>
            <p:ph type="title"/>
          </p:nvPr>
        </p:nvSpPr>
        <p:spPr/>
        <p:txBody>
          <a:bodyPr vert="horz" lIns="91440" tIns="45720" rIns="91440" bIns="45720" rtlCol="0" anchor="ctr">
            <a:normAutofit/>
          </a:bodyPr>
          <a:lstStyle/>
          <a:p>
            <a:r>
              <a:rPr lang="en-US" dirty="0"/>
              <a:t>Sampling Types</a:t>
            </a:r>
          </a:p>
        </p:txBody>
      </p:sp>
    </p:spTree>
    <p:extLst>
      <p:ext uri="{BB962C8B-B14F-4D97-AF65-F5344CB8AC3E}">
        <p14:creationId xmlns:p14="http://schemas.microsoft.com/office/powerpoint/2010/main" val="378282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403292"/>
            <a:ext cx="8375412" cy="5297311"/>
          </a:xfrm>
        </p:spPr>
        <p:txBody>
          <a:bodyPr>
            <a:normAutofit/>
          </a:bodyPr>
          <a:lstStyle/>
          <a:p>
            <a:pPr marL="0" indent="0" algn="just">
              <a:spcBef>
                <a:spcPts val="0"/>
              </a:spcBef>
              <a:buNone/>
            </a:pPr>
            <a:r>
              <a:rPr lang="en-US" dirty="0"/>
              <a:t>In this case each individual is chosen entirely by chance and each member of the population has an equal chance, or probability, of being selected. One way of obtaining a random sample is to give each individual in a population a number, and then use a table of random numbers to decide which individuals to include.</a:t>
            </a:r>
            <a:endParaRPr lang="en-US" baseline="30000" dirty="0"/>
          </a:p>
        </p:txBody>
      </p:sp>
      <p:sp>
        <p:nvSpPr>
          <p:cNvPr id="3" name="Title 2"/>
          <p:cNvSpPr>
            <a:spLocks noGrp="1"/>
          </p:cNvSpPr>
          <p:nvPr>
            <p:ph type="title"/>
          </p:nvPr>
        </p:nvSpPr>
        <p:spPr/>
        <p:txBody>
          <a:bodyPr vert="horz" lIns="91440" tIns="45720" rIns="91440" bIns="45720" rtlCol="0" anchor="ctr">
            <a:normAutofit/>
          </a:bodyPr>
          <a:lstStyle/>
          <a:p>
            <a:r>
              <a:rPr lang="en-US" dirty="0"/>
              <a:t>Simple Random Sampling</a:t>
            </a:r>
          </a:p>
        </p:txBody>
      </p:sp>
    </p:spTree>
    <p:extLst>
      <p:ext uri="{BB962C8B-B14F-4D97-AF65-F5344CB8AC3E}">
        <p14:creationId xmlns:p14="http://schemas.microsoft.com/office/powerpoint/2010/main" val="31497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403292"/>
            <a:ext cx="8375412" cy="5297311"/>
          </a:xfrm>
        </p:spPr>
        <p:txBody>
          <a:bodyPr>
            <a:normAutofit/>
          </a:bodyPr>
          <a:lstStyle/>
          <a:p>
            <a:pPr marL="0" indent="0" algn="just">
              <a:lnSpc>
                <a:spcPct val="170000"/>
              </a:lnSpc>
              <a:spcBef>
                <a:spcPts val="0"/>
              </a:spcBef>
              <a:buNone/>
            </a:pPr>
            <a:r>
              <a:rPr lang="en-US" dirty="0">
                <a:solidFill>
                  <a:srgbClr val="FF0000"/>
                </a:solidFill>
              </a:rPr>
              <a:t>For example, </a:t>
            </a:r>
            <a:r>
              <a:rPr lang="en-US" dirty="0"/>
              <a:t>if you have a sampling frame of 1000 individuals, labelled 0 to 999, use groups of three digits from the random number table to pick your sample. So, if the first three numbers from the random number table were 094, select the individual labelled “94”, and so on.</a:t>
            </a:r>
          </a:p>
        </p:txBody>
      </p:sp>
      <p:sp>
        <p:nvSpPr>
          <p:cNvPr id="3" name="Title 2"/>
          <p:cNvSpPr>
            <a:spLocks noGrp="1"/>
          </p:cNvSpPr>
          <p:nvPr>
            <p:ph type="title"/>
          </p:nvPr>
        </p:nvSpPr>
        <p:spPr/>
        <p:txBody>
          <a:bodyPr vert="horz" lIns="91440" tIns="45720" rIns="91440" bIns="45720" rtlCol="0" anchor="ctr">
            <a:normAutofit/>
          </a:bodyPr>
          <a:lstStyle/>
          <a:p>
            <a:r>
              <a:rPr lang="en-US" dirty="0"/>
              <a:t>Simple Random Sampling</a:t>
            </a:r>
          </a:p>
        </p:txBody>
      </p:sp>
    </p:spTree>
    <p:extLst>
      <p:ext uri="{BB962C8B-B14F-4D97-AF65-F5344CB8AC3E}">
        <p14:creationId xmlns:p14="http://schemas.microsoft.com/office/powerpoint/2010/main" val="133148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325563"/>
            <a:ext cx="8428268" cy="5004884"/>
          </a:xfrm>
        </p:spPr>
        <p:txBody>
          <a:bodyPr>
            <a:noAutofit/>
          </a:bodyPr>
          <a:lstStyle/>
          <a:p>
            <a:pPr algn="just">
              <a:lnSpc>
                <a:spcPct val="170000"/>
              </a:lnSpc>
            </a:pPr>
            <a:r>
              <a:rPr lang="en-US" sz="2600" dirty="0"/>
              <a:t>Individuals are selected at regular intervals from the sampling frame. The intervals are chosen to ensure an adequate sample size. If you need a sample size n from a population of size x, you should select every x/n</a:t>
            </a:r>
            <a:r>
              <a:rPr lang="en-US" sz="2600" baseline="30000" dirty="0"/>
              <a:t>th</a:t>
            </a:r>
            <a:r>
              <a:rPr lang="en-US" sz="2600" dirty="0"/>
              <a:t> individual for the sample.  </a:t>
            </a:r>
          </a:p>
          <a:p>
            <a:pPr algn="just">
              <a:lnSpc>
                <a:spcPct val="170000"/>
              </a:lnSpc>
            </a:pPr>
            <a:r>
              <a:rPr lang="en-US" sz="2600" dirty="0"/>
              <a:t>For example, if you wanted a sample size of 100 from a population of 1000, select every 1000/100 = 10</a:t>
            </a:r>
            <a:r>
              <a:rPr lang="en-US" sz="2600" baseline="30000" dirty="0"/>
              <a:t>th</a:t>
            </a:r>
            <a:r>
              <a:rPr lang="en-US" sz="2600" dirty="0"/>
              <a:t> member of the sampling frame.</a:t>
            </a:r>
          </a:p>
        </p:txBody>
      </p:sp>
      <p:sp>
        <p:nvSpPr>
          <p:cNvPr id="3" name="Title 2"/>
          <p:cNvSpPr>
            <a:spLocks noGrp="1"/>
          </p:cNvSpPr>
          <p:nvPr>
            <p:ph type="title"/>
          </p:nvPr>
        </p:nvSpPr>
        <p:spPr/>
        <p:txBody>
          <a:bodyPr>
            <a:normAutofit/>
          </a:bodyPr>
          <a:lstStyle/>
          <a:p>
            <a:r>
              <a:rPr lang="en-US" b="1" dirty="0"/>
              <a:t>Systematic Sampling</a:t>
            </a:r>
            <a:endParaRPr lang="en-US" dirty="0"/>
          </a:p>
        </p:txBody>
      </p:sp>
    </p:spTree>
    <p:extLst>
      <p:ext uri="{BB962C8B-B14F-4D97-AF65-F5344CB8AC3E}">
        <p14:creationId xmlns:p14="http://schemas.microsoft.com/office/powerpoint/2010/main" val="158280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456192"/>
            <a:ext cx="8399980" cy="5004884"/>
          </a:xfrm>
        </p:spPr>
        <p:txBody>
          <a:bodyPr>
            <a:normAutofit lnSpcReduction="10000"/>
          </a:bodyPr>
          <a:lstStyle/>
          <a:p>
            <a:pPr marL="0" indent="0" algn="just">
              <a:lnSpc>
                <a:spcPct val="170000"/>
              </a:lnSpc>
              <a:buNone/>
            </a:pPr>
            <a:r>
              <a:rPr lang="en-US" dirty="0"/>
              <a:t>Systematic sampling is often more convenient than simple random sampling, and it is easy to administer. However, it may also lead to bias, for example if there are underlying patterns in the order of the individuals in the sampling frame, such that the sampling technique coincides with the periodicity of the underlying pattern.</a:t>
            </a:r>
          </a:p>
        </p:txBody>
      </p:sp>
      <p:sp>
        <p:nvSpPr>
          <p:cNvPr id="3" name="Title 2"/>
          <p:cNvSpPr>
            <a:spLocks noGrp="1"/>
          </p:cNvSpPr>
          <p:nvPr>
            <p:ph type="title"/>
          </p:nvPr>
        </p:nvSpPr>
        <p:spPr/>
        <p:txBody>
          <a:bodyPr vert="horz" lIns="91440" tIns="45720" rIns="91440" bIns="45720" rtlCol="0" anchor="ctr">
            <a:normAutofit/>
          </a:bodyPr>
          <a:lstStyle/>
          <a:p>
            <a:r>
              <a:rPr lang="en-US"/>
              <a:t>Systematic Sampling</a:t>
            </a:r>
            <a:endParaRPr lang="en-US" dirty="0"/>
          </a:p>
        </p:txBody>
      </p:sp>
    </p:spTree>
    <p:extLst>
      <p:ext uri="{BB962C8B-B14F-4D97-AF65-F5344CB8AC3E}">
        <p14:creationId xmlns:p14="http://schemas.microsoft.com/office/powerpoint/2010/main" val="498002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484025"/>
            <a:ext cx="8240502" cy="5231567"/>
          </a:xfrm>
        </p:spPr>
        <p:txBody>
          <a:bodyPr>
            <a:normAutofit/>
          </a:bodyPr>
          <a:lstStyle/>
          <a:p>
            <a:pPr marL="0" indent="0" algn="just">
              <a:lnSpc>
                <a:spcPct val="170000"/>
              </a:lnSpc>
              <a:buNone/>
            </a:pPr>
            <a:r>
              <a:rPr lang="en-US" dirty="0"/>
              <a:t>In this method, the population is first divided into subgroups (or strata) who all share a similar characteristic. It is used when we might reasonably expect the measurement of interest to vary between the different subgroups, and we want to ensure representation from all the subgroups. </a:t>
            </a:r>
          </a:p>
        </p:txBody>
      </p:sp>
      <p:sp>
        <p:nvSpPr>
          <p:cNvPr id="3" name="Title 2"/>
          <p:cNvSpPr>
            <a:spLocks noGrp="1"/>
          </p:cNvSpPr>
          <p:nvPr>
            <p:ph type="title"/>
          </p:nvPr>
        </p:nvSpPr>
        <p:spPr/>
        <p:txBody>
          <a:bodyPr vert="horz" lIns="91440" tIns="45720" rIns="91440" bIns="45720" rtlCol="0" anchor="ctr">
            <a:normAutofit/>
          </a:bodyPr>
          <a:lstStyle/>
          <a:p>
            <a:r>
              <a:rPr lang="en-US"/>
              <a:t>Stratified Sampling</a:t>
            </a:r>
            <a:endParaRPr lang="en-US" dirty="0"/>
          </a:p>
        </p:txBody>
      </p:sp>
    </p:spTree>
    <p:extLst>
      <p:ext uri="{BB962C8B-B14F-4D97-AF65-F5344CB8AC3E}">
        <p14:creationId xmlns:p14="http://schemas.microsoft.com/office/powerpoint/2010/main" val="119697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484025"/>
            <a:ext cx="8240502" cy="5231567"/>
          </a:xfrm>
        </p:spPr>
        <p:txBody>
          <a:bodyPr>
            <a:normAutofit/>
          </a:bodyPr>
          <a:lstStyle/>
          <a:p>
            <a:pPr marL="0" indent="0" algn="just">
              <a:lnSpc>
                <a:spcPct val="170000"/>
              </a:lnSpc>
              <a:buNone/>
            </a:pPr>
            <a:r>
              <a:rPr lang="en-US" dirty="0"/>
              <a:t>For example, in a study of stroke outcomes, we may stratify the population by sex, to ensure equal representation of men and women. The study sample is then obtained by taking equal sample sizes from each stratum. In stratified sampling, it may also be appropriate to choose non-equal sample sizes from each stratum. </a:t>
            </a:r>
          </a:p>
        </p:txBody>
      </p:sp>
      <p:sp>
        <p:nvSpPr>
          <p:cNvPr id="3" name="Title 2"/>
          <p:cNvSpPr>
            <a:spLocks noGrp="1"/>
          </p:cNvSpPr>
          <p:nvPr>
            <p:ph type="title"/>
          </p:nvPr>
        </p:nvSpPr>
        <p:spPr/>
        <p:txBody>
          <a:bodyPr/>
          <a:lstStyle/>
          <a:p>
            <a:r>
              <a:rPr lang="en-US" b="1" dirty="0"/>
              <a:t>Stratified Sampling</a:t>
            </a:r>
            <a:endParaRPr lang="en-US" dirty="0"/>
          </a:p>
        </p:txBody>
      </p:sp>
    </p:spTree>
    <p:extLst>
      <p:ext uri="{BB962C8B-B14F-4D97-AF65-F5344CB8AC3E}">
        <p14:creationId xmlns:p14="http://schemas.microsoft.com/office/powerpoint/2010/main" val="1981923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463252"/>
            <a:ext cx="8360422" cy="5282321"/>
          </a:xfrm>
        </p:spPr>
        <p:txBody>
          <a:bodyPr>
            <a:normAutofit fontScale="92500"/>
          </a:bodyPr>
          <a:lstStyle/>
          <a:p>
            <a:pPr marL="0" indent="0" algn="just">
              <a:buNone/>
            </a:pPr>
            <a:r>
              <a:rPr lang="en-US" dirty="0"/>
              <a:t>In a clustered sample, subgroups of the population are used as the sampling unit, rather than individuals. The population is divided into subgroups, known as clusters, which are randomly selected to be included in the study. Clusters are usually already defined, for example individual GP practices or towns could be identified as clusters. In single-stage cluster sampling, all members of the chosen clusters are then included in the study.</a:t>
            </a:r>
          </a:p>
        </p:txBody>
      </p:sp>
      <p:sp>
        <p:nvSpPr>
          <p:cNvPr id="3" name="Title 2"/>
          <p:cNvSpPr>
            <a:spLocks noGrp="1"/>
          </p:cNvSpPr>
          <p:nvPr>
            <p:ph type="title"/>
          </p:nvPr>
        </p:nvSpPr>
        <p:spPr/>
        <p:txBody>
          <a:bodyPr vert="horz" lIns="91440" tIns="45720" rIns="91440" bIns="45720" rtlCol="0" anchor="ctr">
            <a:normAutofit/>
          </a:bodyPr>
          <a:lstStyle/>
          <a:p>
            <a:r>
              <a:rPr lang="en-US"/>
              <a:t>Clustered Sampling</a:t>
            </a:r>
            <a:endParaRPr lang="en-US" dirty="0"/>
          </a:p>
        </p:txBody>
      </p:sp>
    </p:spTree>
    <p:extLst>
      <p:ext uri="{BB962C8B-B14F-4D97-AF65-F5344CB8AC3E}">
        <p14:creationId xmlns:p14="http://schemas.microsoft.com/office/powerpoint/2010/main" val="13432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1D9C0B-6FD1-4FB9-A1DD-A4626C9E7E32}"/>
              </a:ext>
            </a:extLst>
          </p:cNvPr>
          <p:cNvSpPr>
            <a:spLocks noGrp="1"/>
          </p:cNvSpPr>
          <p:nvPr>
            <p:ph idx="1"/>
          </p:nvPr>
        </p:nvSpPr>
        <p:spPr>
          <a:xfrm>
            <a:off x="1350498" y="2713219"/>
            <a:ext cx="7488701" cy="2113773"/>
          </a:xfrm>
        </p:spPr>
        <p:txBody>
          <a:bodyPr>
            <a:normAutofit/>
          </a:bodyPr>
          <a:lstStyle/>
          <a:p>
            <a:pPr marL="356870" indent="-344805">
              <a:lnSpc>
                <a:spcPct val="170000"/>
              </a:lnSpc>
              <a:spcBef>
                <a:spcPts val="5"/>
              </a:spcBef>
              <a:tabLst>
                <a:tab pos="356870" algn="l"/>
                <a:tab pos="357505" algn="l"/>
              </a:tabLst>
            </a:pPr>
            <a:r>
              <a:rPr lang="en-US" dirty="0"/>
              <a:t>understand  various sampling techniques, </a:t>
            </a:r>
          </a:p>
          <a:p>
            <a:pPr marL="12065" indent="0">
              <a:lnSpc>
                <a:spcPct val="170000"/>
              </a:lnSpc>
              <a:spcBef>
                <a:spcPts val="5"/>
              </a:spcBef>
              <a:buNone/>
              <a:tabLst>
                <a:tab pos="356870" algn="l"/>
                <a:tab pos="357505" algn="l"/>
              </a:tabLst>
            </a:pPr>
            <a:r>
              <a:rPr lang="en-US" dirty="0"/>
              <a:t>.</a:t>
            </a:r>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463252"/>
            <a:ext cx="8360422" cy="5282321"/>
          </a:xfrm>
        </p:spPr>
        <p:txBody>
          <a:bodyPr>
            <a:normAutofit/>
          </a:bodyPr>
          <a:lstStyle/>
          <a:p>
            <a:pPr marL="0" indent="0" algn="just">
              <a:buNone/>
            </a:pPr>
            <a:r>
              <a:rPr lang="en-US" dirty="0"/>
              <a:t>In two-stage cluster sampling, a selection of individuals from each cluster is then randomly selected for inclusion. Clustering should be taken into account in the analysis. The General Household survey, which is undertaken annually in England, is a good example of a (one-stage) cluster sample. All members of the selected households (clusters) are included in the survey</a:t>
            </a:r>
          </a:p>
        </p:txBody>
      </p:sp>
      <p:sp>
        <p:nvSpPr>
          <p:cNvPr id="3" name="Title 2"/>
          <p:cNvSpPr>
            <a:spLocks noGrp="1"/>
          </p:cNvSpPr>
          <p:nvPr>
            <p:ph type="title"/>
          </p:nvPr>
        </p:nvSpPr>
        <p:spPr/>
        <p:txBody>
          <a:bodyPr vert="horz" lIns="91440" tIns="45720" rIns="91440" bIns="45720" rtlCol="0" anchor="ctr">
            <a:normAutofit/>
          </a:bodyPr>
          <a:lstStyle/>
          <a:p>
            <a:r>
              <a:rPr lang="en-US"/>
              <a:t>Clustered Sampling</a:t>
            </a:r>
            <a:endParaRPr lang="en-US" dirty="0"/>
          </a:p>
        </p:txBody>
      </p:sp>
    </p:spTree>
    <p:extLst>
      <p:ext uri="{BB962C8B-B14F-4D97-AF65-F5344CB8AC3E}">
        <p14:creationId xmlns:p14="http://schemas.microsoft.com/office/powerpoint/2010/main" val="240965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5">
            <a:alpha val="0"/>
          </a:srgb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Comparison</a:t>
            </a:r>
          </a:p>
        </p:txBody>
      </p:sp>
      <p:pic>
        <p:nvPicPr>
          <p:cNvPr id="1026" name="Picture 2" descr="Sampling Methods | Types and Techniques Explained"/>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097" t="1709" r="3766" b="7265"/>
          <a:stretch/>
        </p:blipFill>
        <p:spPr bwMode="auto">
          <a:xfrm>
            <a:off x="1411454" y="1516374"/>
            <a:ext cx="6321092" cy="51178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86C88B1F-7A0E-4D90-85D0-863009469DA1}"/>
              </a:ext>
            </a:extLst>
          </p:cNvPr>
          <p:cNvSpPr/>
          <p:nvPr/>
        </p:nvSpPr>
        <p:spPr>
          <a:xfrm>
            <a:off x="1169235" y="6100997"/>
            <a:ext cx="509665" cy="5332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1283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478243"/>
            <a:ext cx="8165550" cy="5207369"/>
          </a:xfrm>
        </p:spPr>
        <p:txBody>
          <a:bodyPr>
            <a:noAutofit/>
          </a:bodyPr>
          <a:lstStyle/>
          <a:p>
            <a:pPr marL="0" indent="0" algn="just">
              <a:lnSpc>
                <a:spcPct val="170000"/>
              </a:lnSpc>
              <a:buNone/>
            </a:pPr>
            <a:r>
              <a:rPr lang="en-US" sz="2400" dirty="0">
                <a:solidFill>
                  <a:srgbClr val="FF0000"/>
                </a:solidFill>
              </a:rPr>
              <a:t>Convenience sampling</a:t>
            </a:r>
          </a:p>
          <a:p>
            <a:pPr marL="0" indent="0" algn="just">
              <a:lnSpc>
                <a:spcPct val="170000"/>
              </a:lnSpc>
              <a:buNone/>
            </a:pPr>
            <a:r>
              <a:rPr lang="en-US" sz="2400" dirty="0"/>
              <a:t>Convenience sampling is perhaps the easiest method of sampling, because participants are selected based on availability and willingness to take part.</a:t>
            </a:r>
          </a:p>
        </p:txBody>
      </p:sp>
      <p:sp>
        <p:nvSpPr>
          <p:cNvPr id="3" name="Title 2"/>
          <p:cNvSpPr>
            <a:spLocks noGrp="1"/>
          </p:cNvSpPr>
          <p:nvPr>
            <p:ph type="title"/>
          </p:nvPr>
        </p:nvSpPr>
        <p:spPr/>
        <p:txBody>
          <a:bodyPr vert="horz" lIns="91440" tIns="45720" rIns="91440" bIns="45720" rtlCol="0" anchor="ctr">
            <a:normAutofit/>
          </a:bodyPr>
          <a:lstStyle/>
          <a:p>
            <a:r>
              <a:rPr lang="en-US" dirty="0"/>
              <a:t>Non-Probability Sampling Methods</a:t>
            </a:r>
          </a:p>
        </p:txBody>
      </p:sp>
    </p:spTree>
    <p:extLst>
      <p:ext uri="{BB962C8B-B14F-4D97-AF65-F5344CB8AC3E}">
        <p14:creationId xmlns:p14="http://schemas.microsoft.com/office/powerpoint/2010/main" val="89816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478243"/>
            <a:ext cx="8165550" cy="5207369"/>
          </a:xfrm>
        </p:spPr>
        <p:txBody>
          <a:bodyPr>
            <a:noAutofit/>
          </a:bodyPr>
          <a:lstStyle/>
          <a:p>
            <a:pPr marL="0" indent="0" algn="just">
              <a:lnSpc>
                <a:spcPct val="170000"/>
              </a:lnSpc>
              <a:buNone/>
            </a:pPr>
            <a:r>
              <a:rPr lang="en-US" sz="2400" dirty="0">
                <a:solidFill>
                  <a:srgbClr val="FF0000"/>
                </a:solidFill>
              </a:rPr>
              <a:t>Convenience sampling</a:t>
            </a:r>
          </a:p>
          <a:p>
            <a:pPr marL="0" indent="0" algn="just">
              <a:lnSpc>
                <a:spcPct val="170000"/>
              </a:lnSpc>
              <a:buNone/>
            </a:pPr>
            <a:r>
              <a:rPr lang="en-US" sz="2400" dirty="0"/>
              <a:t>Useful results can be obtained, but the results are prone to significant bias, because those who volunteer to take part may be different from those who choose not to (volunteer bias), and the sample may not be representative of other characteristics, such as age or sex. Note: volunteer bias is a risk of all non-probability sampling methods.</a:t>
            </a:r>
          </a:p>
        </p:txBody>
      </p:sp>
      <p:sp>
        <p:nvSpPr>
          <p:cNvPr id="3" name="Title 2"/>
          <p:cNvSpPr>
            <a:spLocks noGrp="1"/>
          </p:cNvSpPr>
          <p:nvPr>
            <p:ph type="title"/>
          </p:nvPr>
        </p:nvSpPr>
        <p:spPr/>
        <p:txBody>
          <a:bodyPr vert="horz" lIns="91440" tIns="45720" rIns="91440" bIns="45720" rtlCol="0" anchor="ctr">
            <a:normAutofit/>
          </a:bodyPr>
          <a:lstStyle/>
          <a:p>
            <a:r>
              <a:rPr lang="en-US" dirty="0"/>
              <a:t>Non-Probability Sampling Methods</a:t>
            </a:r>
          </a:p>
        </p:txBody>
      </p:sp>
    </p:spTree>
    <p:extLst>
      <p:ext uri="{BB962C8B-B14F-4D97-AF65-F5344CB8AC3E}">
        <p14:creationId xmlns:p14="http://schemas.microsoft.com/office/powerpoint/2010/main" val="2361743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418283"/>
            <a:ext cx="8224322" cy="5004884"/>
          </a:xfrm>
        </p:spPr>
        <p:txBody>
          <a:bodyPr>
            <a:noAutofit/>
          </a:bodyPr>
          <a:lstStyle/>
          <a:p>
            <a:pPr marL="0" indent="0" algn="just">
              <a:buNone/>
            </a:pPr>
            <a:r>
              <a:rPr lang="en-US" sz="2600" dirty="0"/>
              <a:t>This method of sampling is often used by market researchers. Interviewers are given a quota of subjects of a specified type to attempt to recruit. For example, an interviewer might be told to go out and select 20 adult men, 20 adult women, 10 teenage girls and 10 teenage boys so that they could interview them about their television viewing. Ideally the quotas chosen would proportionally represent the characteristics of the underlying population.</a:t>
            </a:r>
          </a:p>
        </p:txBody>
      </p:sp>
      <p:sp>
        <p:nvSpPr>
          <p:cNvPr id="3" name="Title 2"/>
          <p:cNvSpPr>
            <a:spLocks noGrp="1"/>
          </p:cNvSpPr>
          <p:nvPr>
            <p:ph type="title"/>
          </p:nvPr>
        </p:nvSpPr>
        <p:spPr/>
        <p:txBody>
          <a:bodyPr>
            <a:normAutofit/>
          </a:bodyPr>
          <a:lstStyle/>
          <a:p>
            <a:r>
              <a:rPr lang="en-US" dirty="0"/>
              <a:t>Quota Sampling</a:t>
            </a:r>
          </a:p>
        </p:txBody>
      </p:sp>
    </p:spTree>
    <p:extLst>
      <p:ext uri="{BB962C8B-B14F-4D97-AF65-F5344CB8AC3E}">
        <p14:creationId xmlns:p14="http://schemas.microsoft.com/office/powerpoint/2010/main" val="4010932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418283"/>
            <a:ext cx="8224322" cy="5004884"/>
          </a:xfrm>
        </p:spPr>
        <p:txBody>
          <a:bodyPr>
            <a:noAutofit/>
          </a:bodyPr>
          <a:lstStyle/>
          <a:p>
            <a:pPr marL="0" indent="0" algn="just">
              <a:buNone/>
            </a:pPr>
            <a:r>
              <a:rPr lang="en-US" dirty="0"/>
              <a:t>While this has the advantage of being relatively straightforward and potentially representative, the chosen sample may not be representative of other characteristics that weren’t considered (a consequence of the non-random nature of sampling).</a:t>
            </a:r>
          </a:p>
        </p:txBody>
      </p:sp>
      <p:sp>
        <p:nvSpPr>
          <p:cNvPr id="3" name="Title 2"/>
          <p:cNvSpPr>
            <a:spLocks noGrp="1"/>
          </p:cNvSpPr>
          <p:nvPr>
            <p:ph type="title"/>
          </p:nvPr>
        </p:nvSpPr>
        <p:spPr/>
        <p:txBody>
          <a:bodyPr vert="horz" lIns="91440" tIns="45720" rIns="91440" bIns="45720" rtlCol="0" anchor="ctr">
            <a:normAutofit/>
          </a:bodyPr>
          <a:lstStyle/>
          <a:p>
            <a:r>
              <a:rPr lang="en-US" dirty="0"/>
              <a:t>Quota Sampling</a:t>
            </a:r>
          </a:p>
        </p:txBody>
      </p:sp>
    </p:spTree>
    <p:extLst>
      <p:ext uri="{BB962C8B-B14F-4D97-AF65-F5344CB8AC3E}">
        <p14:creationId xmlns:p14="http://schemas.microsoft.com/office/powerpoint/2010/main" val="202554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5" y="1513844"/>
            <a:ext cx="8369464" cy="5039355"/>
          </a:xfrm>
        </p:spPr>
        <p:txBody>
          <a:bodyPr>
            <a:normAutofit fontScale="92500" lnSpcReduction="10000"/>
          </a:bodyPr>
          <a:lstStyle/>
          <a:p>
            <a:pPr marL="0" indent="0" algn="just">
              <a:lnSpc>
                <a:spcPct val="160000"/>
              </a:lnSpc>
              <a:buNone/>
            </a:pPr>
            <a:r>
              <a:rPr lang="en-US" dirty="0"/>
              <a:t>Also known as selective, or subjective, sampling, this technique relies on the judgment of the researcher when choosing who to ask to participate. Researchers may implicitly thus choose a “representative” sample to suit their needs, or specifically approach individuals with certain characteristics. This approach is often used by the media when canvassing the public for opinions and in qualitative research.</a:t>
            </a:r>
          </a:p>
        </p:txBody>
      </p:sp>
      <p:sp>
        <p:nvSpPr>
          <p:cNvPr id="3" name="Title 2"/>
          <p:cNvSpPr>
            <a:spLocks noGrp="1"/>
          </p:cNvSpPr>
          <p:nvPr>
            <p:ph type="title"/>
          </p:nvPr>
        </p:nvSpPr>
        <p:spPr/>
        <p:txBody>
          <a:bodyPr vert="horz" lIns="91440" tIns="45720" rIns="91440" bIns="45720" rtlCol="0" anchor="ctr">
            <a:normAutofit/>
          </a:bodyPr>
          <a:lstStyle/>
          <a:p>
            <a:r>
              <a:rPr lang="en-US" dirty="0"/>
              <a:t>Judgment (or Purposive) Sampling</a:t>
            </a:r>
          </a:p>
        </p:txBody>
      </p:sp>
    </p:spTree>
    <p:extLst>
      <p:ext uri="{BB962C8B-B14F-4D97-AF65-F5344CB8AC3E}">
        <p14:creationId xmlns:p14="http://schemas.microsoft.com/office/powerpoint/2010/main" val="3459644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513844"/>
            <a:ext cx="8238836" cy="5039355"/>
          </a:xfrm>
        </p:spPr>
        <p:txBody>
          <a:bodyPr>
            <a:normAutofit fontScale="92500"/>
          </a:bodyPr>
          <a:lstStyle/>
          <a:p>
            <a:pPr marL="0" indent="0" algn="just">
              <a:lnSpc>
                <a:spcPct val="160000"/>
              </a:lnSpc>
              <a:buNone/>
            </a:pPr>
            <a:r>
              <a:rPr lang="en-US" dirty="0"/>
              <a:t>Judgment sampling has the advantage of being time-and cost-effective to perform whilst resulting in a range of responses (particularly useful in qualitative research). However, in addition to volunteer bias, it is also prone to errors of judgment by the researcher and the findings, whilst being potentially broad, will not necessarily be representative.</a:t>
            </a:r>
          </a:p>
          <a:p>
            <a:pPr marL="0" indent="0" algn="just">
              <a:lnSpc>
                <a:spcPct val="160000"/>
              </a:lnSpc>
              <a:buNone/>
            </a:pPr>
            <a:endParaRPr lang="en-US" dirty="0"/>
          </a:p>
        </p:txBody>
      </p:sp>
      <p:sp>
        <p:nvSpPr>
          <p:cNvPr id="3" name="Title 2"/>
          <p:cNvSpPr>
            <a:spLocks noGrp="1"/>
          </p:cNvSpPr>
          <p:nvPr>
            <p:ph type="title"/>
          </p:nvPr>
        </p:nvSpPr>
        <p:spPr/>
        <p:txBody>
          <a:bodyPr vert="horz" lIns="91440" tIns="45720" rIns="91440" bIns="45720" rtlCol="0" anchor="ctr">
            <a:normAutofit/>
          </a:bodyPr>
          <a:lstStyle/>
          <a:p>
            <a:r>
              <a:rPr lang="en-US" dirty="0"/>
              <a:t>Judgment (or Purposive) Sampling</a:t>
            </a:r>
          </a:p>
        </p:txBody>
      </p:sp>
    </p:spTree>
    <p:extLst>
      <p:ext uri="{BB962C8B-B14F-4D97-AF65-F5344CB8AC3E}">
        <p14:creationId xmlns:p14="http://schemas.microsoft.com/office/powerpoint/2010/main" val="2574745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3" y="1436914"/>
            <a:ext cx="8383979" cy="5138965"/>
          </a:xfrm>
        </p:spPr>
        <p:txBody>
          <a:bodyPr>
            <a:normAutofit lnSpcReduction="10000"/>
          </a:bodyPr>
          <a:lstStyle/>
          <a:p>
            <a:pPr marL="0" indent="0" algn="just">
              <a:buNone/>
            </a:pPr>
            <a:r>
              <a:rPr lang="en-US" dirty="0"/>
              <a:t>This method is commonly used in social sciences when investigating hard-to-reach groups. Existing subjects are asked to nominate further subjects known to them, so the sample increases in size like a rolling snowball. For example, when carrying out a survey of risk behaviors amongst intravenous drug users, participants may be asked to nominate other users to be interviewed.</a:t>
            </a:r>
          </a:p>
        </p:txBody>
      </p:sp>
      <p:sp>
        <p:nvSpPr>
          <p:cNvPr id="3" name="Title 2"/>
          <p:cNvSpPr>
            <a:spLocks noGrp="1"/>
          </p:cNvSpPr>
          <p:nvPr>
            <p:ph type="title"/>
          </p:nvPr>
        </p:nvSpPr>
        <p:spPr/>
        <p:txBody>
          <a:bodyPr vert="horz" lIns="91440" tIns="45720" rIns="91440" bIns="45720" rtlCol="0" anchor="ctr">
            <a:normAutofit/>
          </a:bodyPr>
          <a:lstStyle/>
          <a:p>
            <a:r>
              <a:rPr lang="en-US"/>
              <a:t>Snowball Sampling</a:t>
            </a:r>
            <a:endParaRPr lang="en-US" dirty="0"/>
          </a:p>
        </p:txBody>
      </p:sp>
    </p:spTree>
    <p:extLst>
      <p:ext uri="{BB962C8B-B14F-4D97-AF65-F5344CB8AC3E}">
        <p14:creationId xmlns:p14="http://schemas.microsoft.com/office/powerpoint/2010/main" val="3343810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3" y="1513845"/>
            <a:ext cx="8398493" cy="5004884"/>
          </a:xfrm>
        </p:spPr>
        <p:txBody>
          <a:bodyPr>
            <a:normAutofit/>
          </a:bodyPr>
          <a:lstStyle/>
          <a:p>
            <a:pPr marL="0" indent="0" algn="just">
              <a:buNone/>
            </a:pPr>
            <a:r>
              <a:rPr lang="en-US" dirty="0"/>
              <a:t>Snowball sampling can be effective when a sampling frame is difficult to identify. However, by selecting friends and acquaintances of subjects already investigated, there is a significant risk of selection bias (choosing a large number of people with similar characteristics or views to the initial individual identified).</a:t>
            </a:r>
          </a:p>
          <a:p>
            <a:pPr marL="0" indent="0" algn="just">
              <a:buNone/>
            </a:pPr>
            <a:endParaRPr lang="en-US" dirty="0"/>
          </a:p>
          <a:p>
            <a:pPr marL="0" indent="0" algn="just">
              <a:buNone/>
            </a:pPr>
            <a:endParaRPr lang="en-US" dirty="0"/>
          </a:p>
        </p:txBody>
      </p:sp>
      <p:sp>
        <p:nvSpPr>
          <p:cNvPr id="3" name="Title 2"/>
          <p:cNvSpPr>
            <a:spLocks noGrp="1"/>
          </p:cNvSpPr>
          <p:nvPr>
            <p:ph type="title"/>
          </p:nvPr>
        </p:nvSpPr>
        <p:spPr/>
        <p:txBody>
          <a:bodyPr/>
          <a:lstStyle/>
          <a:p>
            <a:r>
              <a:rPr lang="en-US" b="1" dirty="0"/>
              <a:t>Snowball Sampling</a:t>
            </a:r>
            <a:endParaRPr lang="en-US" dirty="0"/>
          </a:p>
        </p:txBody>
      </p:sp>
    </p:spTree>
    <p:extLst>
      <p:ext uri="{BB962C8B-B14F-4D97-AF65-F5344CB8AC3E}">
        <p14:creationId xmlns:p14="http://schemas.microsoft.com/office/powerpoint/2010/main" val="1698657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3" y="1406470"/>
            <a:ext cx="8392019" cy="5271419"/>
          </a:xfrm>
        </p:spPr>
        <p:txBody>
          <a:bodyPr>
            <a:normAutofit fontScale="92500" lnSpcReduction="20000"/>
          </a:bodyPr>
          <a:lstStyle/>
          <a:p>
            <a:pPr marL="0" indent="0" algn="just">
              <a:lnSpc>
                <a:spcPct val="160000"/>
              </a:lnSpc>
              <a:buNone/>
            </a:pPr>
            <a:r>
              <a:rPr lang="en-US" dirty="0"/>
              <a:t>The sampling theory definition of the statistic is the creation of a sample set. This is recognized as one of the major processes. It retains the accuracy in bringing out the correct statistical information. The population tree is a huge set and it turns out to be exhausting for the actual study and estimation process. Both money and time get exhausted in the process. The creation of the sample set saves time and effort and is a vital theory in the process of statistical data analysis</a:t>
            </a:r>
          </a:p>
        </p:txBody>
      </p:sp>
      <p:sp>
        <p:nvSpPr>
          <p:cNvPr id="3" name="Title 2"/>
          <p:cNvSpPr>
            <a:spLocks noGrp="1"/>
          </p:cNvSpPr>
          <p:nvPr>
            <p:ph type="title"/>
          </p:nvPr>
        </p:nvSpPr>
        <p:spPr/>
        <p:txBody>
          <a:bodyPr vert="horz" lIns="91440" tIns="45720" rIns="91440" bIns="45720" rtlCol="0" anchor="ctr">
            <a:normAutofit/>
          </a:bodyPr>
          <a:lstStyle/>
          <a:p>
            <a:r>
              <a:rPr lang="en-US" dirty="0"/>
              <a:t>Definition of Sampling Theory</a:t>
            </a:r>
          </a:p>
        </p:txBody>
      </p:sp>
    </p:spTree>
    <p:extLst>
      <p:ext uri="{BB962C8B-B14F-4D97-AF65-F5344CB8AC3E}">
        <p14:creationId xmlns:p14="http://schemas.microsoft.com/office/powerpoint/2010/main" val="3658992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5">
            <a:alpha val="0"/>
          </a:srgb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ctr">
            <a:normAutofit/>
          </a:bodyPr>
          <a:lstStyle/>
          <a:p>
            <a:r>
              <a:rPr lang="en-US"/>
              <a:t>Comparison </a:t>
            </a:r>
            <a:endParaRPr lang="en-US" dirty="0"/>
          </a:p>
        </p:txBody>
      </p:sp>
      <p:pic>
        <p:nvPicPr>
          <p:cNvPr id="2050" name="Picture 2" descr="Sampling Methods | Types and Techniques Explained"/>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640" t="3997" r="2640" b="3109"/>
          <a:stretch/>
        </p:blipFill>
        <p:spPr bwMode="auto">
          <a:xfrm>
            <a:off x="1379056" y="1639095"/>
            <a:ext cx="6385887" cy="501015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xmlns="" id="{4234BDAF-3F33-4016-9E62-423D4202B8A0}"/>
              </a:ext>
            </a:extLst>
          </p:cNvPr>
          <p:cNvGrpSpPr/>
          <p:nvPr/>
        </p:nvGrpSpPr>
        <p:grpSpPr>
          <a:xfrm>
            <a:off x="673100" y="6005512"/>
            <a:ext cx="1901825" cy="852488"/>
            <a:chOff x="901700" y="6005512"/>
            <a:chExt cx="1901825" cy="852488"/>
          </a:xfrm>
        </p:grpSpPr>
        <p:sp>
          <p:nvSpPr>
            <p:cNvPr id="2" name="Rectangle 1">
              <a:extLst>
                <a:ext uri="{FF2B5EF4-FFF2-40B4-BE49-F238E27FC236}">
                  <a16:creationId xmlns:a16="http://schemas.microsoft.com/office/drawing/2014/main" xmlns="" id="{30BDE79E-50EB-457A-8233-EA592B30C8B1}"/>
                </a:ext>
              </a:extLst>
            </p:cNvPr>
            <p:cNvSpPr/>
            <p:nvPr/>
          </p:nvSpPr>
          <p:spPr>
            <a:xfrm>
              <a:off x="901700" y="6005512"/>
              <a:ext cx="1193800" cy="852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CDA8CBE-4EC5-4062-B8E9-63D0CA732CD6}"/>
                </a:ext>
              </a:extLst>
            </p:cNvPr>
            <p:cNvSpPr/>
            <p:nvPr/>
          </p:nvSpPr>
          <p:spPr>
            <a:xfrm>
              <a:off x="1609725" y="6415316"/>
              <a:ext cx="1193800" cy="341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752776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4" y="1453974"/>
            <a:ext cx="8267864" cy="5004884"/>
          </a:xfrm>
        </p:spPr>
        <p:txBody>
          <a:bodyPr>
            <a:noAutofit/>
          </a:bodyPr>
          <a:lstStyle/>
          <a:p>
            <a:pPr marL="0" indent="0" algn="just">
              <a:buNone/>
            </a:pPr>
            <a:r>
              <a:rPr lang="en-US" sz="2600" dirty="0"/>
              <a:t>Experimental design is a way to carefully plan experiments in advance so that your results are both objective and valid. The terms “Experimental Design” and “Design of Experiments” are used interchangeably and mean the same thing. However, the medical and social sciences tend to use the term “Experimental Design” while engineering, industrial and computer sciences favor the term “Design of experiments.”</a:t>
            </a:r>
          </a:p>
        </p:txBody>
      </p:sp>
      <p:sp>
        <p:nvSpPr>
          <p:cNvPr id="3" name="Title 2"/>
          <p:cNvSpPr>
            <a:spLocks noGrp="1"/>
          </p:cNvSpPr>
          <p:nvPr>
            <p:ph type="title"/>
          </p:nvPr>
        </p:nvSpPr>
        <p:spPr/>
        <p:txBody>
          <a:bodyPr/>
          <a:lstStyle/>
          <a:p>
            <a:r>
              <a:rPr lang="en-US" dirty="0"/>
              <a:t>Experimental Design</a:t>
            </a:r>
          </a:p>
        </p:txBody>
      </p:sp>
    </p:spTree>
    <p:extLst>
      <p:ext uri="{BB962C8B-B14F-4D97-AF65-F5344CB8AC3E}">
        <p14:creationId xmlns:p14="http://schemas.microsoft.com/office/powerpoint/2010/main" val="1612114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05848"/>
            <a:ext cx="8500838" cy="5004884"/>
          </a:xfrm>
        </p:spPr>
        <p:txBody>
          <a:bodyPr>
            <a:noAutofit/>
          </a:bodyPr>
          <a:lstStyle/>
          <a:p>
            <a:pPr marL="0" indent="0" algn="just" fontAlgn="base">
              <a:spcBef>
                <a:spcPts val="600"/>
              </a:spcBef>
              <a:buNone/>
            </a:pPr>
            <a:r>
              <a:rPr lang="en-US" sz="2600" dirty="0">
                <a:solidFill>
                  <a:srgbClr val="C00000"/>
                </a:solidFill>
              </a:rPr>
              <a:t>Design of experiments involves:</a:t>
            </a:r>
          </a:p>
          <a:p>
            <a:pPr algn="just" fontAlgn="base">
              <a:spcBef>
                <a:spcPts val="600"/>
              </a:spcBef>
            </a:pPr>
            <a:r>
              <a:rPr lang="en-US" sz="2600" dirty="0"/>
              <a:t>The systematic collection of data</a:t>
            </a:r>
          </a:p>
          <a:p>
            <a:pPr algn="just" fontAlgn="base">
              <a:spcBef>
                <a:spcPts val="600"/>
              </a:spcBef>
            </a:pPr>
            <a:r>
              <a:rPr lang="en-US" sz="2600" dirty="0"/>
              <a:t>A focus on the design itself, rather than the results</a:t>
            </a:r>
          </a:p>
          <a:p>
            <a:pPr algn="just" fontAlgn="base">
              <a:spcBef>
                <a:spcPts val="600"/>
              </a:spcBef>
            </a:pPr>
            <a:r>
              <a:rPr lang="en-US" sz="2600" dirty="0"/>
              <a:t>Planning changes to independent (input) variables and the effect on dependent variables or response variables</a:t>
            </a:r>
          </a:p>
          <a:p>
            <a:pPr algn="just" fontAlgn="base">
              <a:spcBef>
                <a:spcPts val="600"/>
              </a:spcBef>
            </a:pPr>
            <a:r>
              <a:rPr lang="en-US" sz="2600" dirty="0"/>
              <a:t>Ensuring results are valid, easily interpreted, and definitive.</a:t>
            </a:r>
          </a:p>
        </p:txBody>
      </p:sp>
      <p:sp>
        <p:nvSpPr>
          <p:cNvPr id="3" name="Title 2"/>
          <p:cNvSpPr>
            <a:spLocks noGrp="1"/>
          </p:cNvSpPr>
          <p:nvPr>
            <p:ph type="title"/>
          </p:nvPr>
        </p:nvSpPr>
        <p:spPr/>
        <p:txBody>
          <a:bodyPr vert="horz" lIns="91440" tIns="45720" rIns="91440" bIns="45720" rtlCol="0" anchor="ctr">
            <a:normAutofit/>
          </a:bodyPr>
          <a:lstStyle/>
          <a:p>
            <a:r>
              <a:rPr lang="en-US"/>
              <a:t>Experimental Design</a:t>
            </a:r>
            <a:endParaRPr lang="en-US" dirty="0"/>
          </a:p>
        </p:txBody>
      </p:sp>
    </p:spTree>
    <p:extLst>
      <p:ext uri="{BB962C8B-B14F-4D97-AF65-F5344CB8AC3E}">
        <p14:creationId xmlns:p14="http://schemas.microsoft.com/office/powerpoint/2010/main" val="2701674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83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lgn="just">
              <a:buNone/>
            </a:pPr>
            <a:r>
              <a:rPr lang="en-US" dirty="0"/>
              <a:t>Once you know the difference between these two terms, you are eligible to understand the information laid ahead.  In this part, you will learn how to identify the population and sample. The population can be referred to as the whole group of which you want to have a conclusion after making a statistical analysis. Samples are the groups within a population from which the data are to be collected.</a:t>
            </a:r>
          </a:p>
        </p:txBody>
      </p:sp>
      <p:sp>
        <p:nvSpPr>
          <p:cNvPr id="3" name="Title 2"/>
          <p:cNvSpPr>
            <a:spLocks noGrp="1"/>
          </p:cNvSpPr>
          <p:nvPr>
            <p:ph type="title"/>
          </p:nvPr>
        </p:nvSpPr>
        <p:spPr/>
        <p:txBody>
          <a:bodyPr vert="horz" lIns="91440" tIns="45720" rIns="91440" bIns="45720" rtlCol="0" anchor="ctr">
            <a:normAutofit/>
          </a:bodyPr>
          <a:lstStyle/>
          <a:p>
            <a:r>
              <a:rPr lang="en-US" dirty="0"/>
              <a:t>Difference Between Population and Sample</a:t>
            </a:r>
          </a:p>
        </p:txBody>
      </p:sp>
    </p:spTree>
    <p:extLst>
      <p:ext uri="{BB962C8B-B14F-4D97-AF65-F5344CB8AC3E}">
        <p14:creationId xmlns:p14="http://schemas.microsoft.com/office/powerpoint/2010/main" val="69635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lgn="just">
              <a:buNone/>
            </a:pPr>
            <a:r>
              <a:rPr lang="en-US" dirty="0"/>
              <a:t>The population can be categorized in terms of geographical locations, income, age groups, and many other categories. The population can be a narrow or a broad group as per the requirement. It would appear clearer with sampling theory examples.  For instance, if you are willing to conclude making statistical analysis about a topic on the adults, then the population can be a huge broad group. And on the other hand, if you are researching a particular company, then the population is a narrow one. The whole set of elements or entities is referred to as Population.</a:t>
            </a:r>
          </a:p>
        </p:txBody>
      </p:sp>
      <p:sp>
        <p:nvSpPr>
          <p:cNvPr id="3" name="Title 2"/>
          <p:cNvSpPr>
            <a:spLocks noGrp="1"/>
          </p:cNvSpPr>
          <p:nvPr>
            <p:ph type="title"/>
          </p:nvPr>
        </p:nvSpPr>
        <p:spPr/>
        <p:txBody>
          <a:bodyPr vert="horz" lIns="91440" tIns="45720" rIns="91440" bIns="45720" rtlCol="0" anchor="ctr">
            <a:normAutofit/>
          </a:bodyPr>
          <a:lstStyle/>
          <a:p>
            <a:r>
              <a:rPr lang="en-US"/>
              <a:t> Population </a:t>
            </a:r>
            <a:endParaRPr lang="en-US" dirty="0"/>
          </a:p>
        </p:txBody>
      </p:sp>
    </p:spTree>
    <p:extLst>
      <p:ext uri="{BB962C8B-B14F-4D97-AF65-F5344CB8AC3E}">
        <p14:creationId xmlns:p14="http://schemas.microsoft.com/office/powerpoint/2010/main" val="278897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dirty="0"/>
              <a:t>The sample frame is nothing but the set of sample elements that are under observation. The creation of samples is all that defines sampling theory. This is precisely the set of people that will be actively participating in the process of statistical analysis. The sampling model is when the set of the population has infinite elements.</a:t>
            </a:r>
          </a:p>
        </p:txBody>
      </p:sp>
      <p:sp>
        <p:nvSpPr>
          <p:cNvPr id="3" name="Title 2"/>
          <p:cNvSpPr>
            <a:spLocks noGrp="1"/>
          </p:cNvSpPr>
          <p:nvPr>
            <p:ph type="title"/>
          </p:nvPr>
        </p:nvSpPr>
        <p:spPr/>
        <p:txBody>
          <a:bodyPr vert="horz" lIns="91440" tIns="45720" rIns="91440" bIns="45720" rtlCol="0" anchor="ctr">
            <a:normAutofit/>
          </a:bodyPr>
          <a:lstStyle/>
          <a:p>
            <a:r>
              <a:rPr lang="en-US" dirty="0"/>
              <a:t>Sample </a:t>
            </a:r>
          </a:p>
        </p:txBody>
      </p:sp>
    </p:spTree>
    <p:extLst>
      <p:ext uri="{BB962C8B-B14F-4D97-AF65-F5344CB8AC3E}">
        <p14:creationId xmlns:p14="http://schemas.microsoft.com/office/powerpoint/2010/main" val="264314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fontAlgn="base"/>
            <a:r>
              <a:rPr lang="en-US" dirty="0"/>
              <a:t>The first step is a wise choice of the population set.</a:t>
            </a:r>
          </a:p>
          <a:p>
            <a:pPr algn="just" fontAlgn="base"/>
            <a:r>
              <a:rPr lang="en-US" dirty="0"/>
              <a:t>The second step is focusing on the sample set and the size of it.</a:t>
            </a:r>
          </a:p>
          <a:p>
            <a:pPr algn="just" fontAlgn="base"/>
            <a:r>
              <a:rPr lang="en-US" dirty="0"/>
              <a:t>Then, one needs to choose an identifiable property based on which the samples will be created out of the population set.</a:t>
            </a:r>
          </a:p>
        </p:txBody>
      </p:sp>
      <p:sp>
        <p:nvSpPr>
          <p:cNvPr id="3" name="Title 2"/>
          <p:cNvSpPr>
            <a:spLocks noGrp="1"/>
          </p:cNvSpPr>
          <p:nvPr>
            <p:ph type="title"/>
          </p:nvPr>
        </p:nvSpPr>
        <p:spPr/>
        <p:txBody>
          <a:bodyPr vert="horz" lIns="91440" tIns="45720" rIns="91440" bIns="45720" rtlCol="0" anchor="ctr">
            <a:noAutofit/>
          </a:bodyPr>
          <a:lstStyle/>
          <a:p>
            <a:r>
              <a:rPr lang="en-US" dirty="0"/>
              <a:t/>
            </a:r>
            <a:br>
              <a:rPr lang="en-US" dirty="0"/>
            </a:br>
            <a:r>
              <a:rPr lang="en-US" dirty="0"/>
              <a:t>Process of Sampling</a:t>
            </a:r>
            <a:br>
              <a:rPr lang="en-US" dirty="0"/>
            </a:br>
            <a:endParaRPr lang="en-US" dirty="0"/>
          </a:p>
        </p:txBody>
      </p:sp>
    </p:spTree>
    <p:extLst>
      <p:ext uri="{BB962C8B-B14F-4D97-AF65-F5344CB8AC3E}">
        <p14:creationId xmlns:p14="http://schemas.microsoft.com/office/powerpoint/2010/main" val="214105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fontAlgn="base"/>
            <a:r>
              <a:rPr lang="en-US" dirty="0"/>
              <a:t>Then, the samples can be chosen using any of the types of sampling theory – Simple random, systematic, or stratified. Each of them is thoroughly discussed </a:t>
            </a:r>
            <a:r>
              <a:rPr lang="en-US" dirty="0" smtClean="0"/>
              <a:t>ahead</a:t>
            </a:r>
            <a:r>
              <a:rPr lang="en-US" dirty="0"/>
              <a:t>.</a:t>
            </a:r>
          </a:p>
          <a:p>
            <a:pPr algn="just" fontAlgn="base"/>
            <a:r>
              <a:rPr lang="en-US" dirty="0"/>
              <a:t>Checking the inaccuracy, if there is any.</a:t>
            </a:r>
          </a:p>
          <a:p>
            <a:pPr algn="just" fontAlgn="base"/>
            <a:r>
              <a:rPr lang="en-US" dirty="0"/>
              <a:t>Hence, the set is achieved in the result.</a:t>
            </a:r>
          </a:p>
        </p:txBody>
      </p:sp>
      <p:sp>
        <p:nvSpPr>
          <p:cNvPr id="3" name="Title 2"/>
          <p:cNvSpPr>
            <a:spLocks noGrp="1"/>
          </p:cNvSpPr>
          <p:nvPr>
            <p:ph type="title"/>
          </p:nvPr>
        </p:nvSpPr>
        <p:spPr/>
        <p:txBody>
          <a:bodyPr vert="horz" lIns="91440" tIns="45720" rIns="91440" bIns="45720" rtlCol="0" anchor="ctr">
            <a:noAutofit/>
          </a:bodyPr>
          <a:lstStyle/>
          <a:p>
            <a:r>
              <a:rPr lang="en-US" dirty="0"/>
              <a:t/>
            </a:r>
            <a:br>
              <a:rPr lang="en-US" dirty="0"/>
            </a:br>
            <a:r>
              <a:rPr lang="en-US" dirty="0"/>
              <a:t>Process of Sampling</a:t>
            </a:r>
            <a:br>
              <a:rPr lang="en-US" dirty="0"/>
            </a:br>
            <a:endParaRPr lang="en-US" dirty="0"/>
          </a:p>
        </p:txBody>
      </p:sp>
    </p:spTree>
    <p:extLst>
      <p:ext uri="{BB962C8B-B14F-4D97-AF65-F5344CB8AC3E}">
        <p14:creationId xmlns:p14="http://schemas.microsoft.com/office/powerpoint/2010/main" val="195280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ctr">
            <a:normAutofit/>
          </a:bodyPr>
          <a:lstStyle/>
          <a:p>
            <a:r>
              <a:rPr lang="en-US" dirty="0"/>
              <a:t>Samples </a:t>
            </a:r>
          </a:p>
        </p:txBody>
      </p:sp>
      <p:pic>
        <p:nvPicPr>
          <p:cNvPr id="4" name="Picture 2" descr="samp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877" y="4326170"/>
            <a:ext cx="2574472" cy="224837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Non-Probability Sampling Methods Explained | by Aarthi Kasirajan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9545" y="1873770"/>
            <a:ext cx="3737135" cy="190419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xmlns="" id="{D2E160E2-3DC3-4F61-AFF9-8D4CE98B0EFB}"/>
              </a:ext>
            </a:extLst>
          </p:cNvPr>
          <p:cNvSpPr>
            <a:spLocks noGrp="1"/>
          </p:cNvSpPr>
          <p:nvPr>
            <p:ph idx="1"/>
          </p:nvPr>
        </p:nvSpPr>
        <p:spPr>
          <a:xfrm>
            <a:off x="498764" y="1514248"/>
            <a:ext cx="4755407" cy="5187234"/>
          </a:xfrm>
        </p:spPr>
        <p:txBody>
          <a:bodyPr>
            <a:noAutofit/>
          </a:bodyPr>
          <a:lstStyle/>
          <a:p>
            <a:pPr algn="just" fontAlgn="base"/>
            <a:r>
              <a:rPr lang="en-US" sz="2400" dirty="0"/>
              <a:t>Samples are parts of a population. </a:t>
            </a:r>
          </a:p>
          <a:p>
            <a:pPr algn="just" fontAlgn="base"/>
            <a:r>
              <a:rPr lang="en-US" sz="2400" dirty="0"/>
              <a:t>For example, you might have a list of information on 100 people (your “sample”) out of 10,000 people (the “population”). You can use that list to make some assumptions about the entire population’s behavior.</a:t>
            </a:r>
          </a:p>
        </p:txBody>
      </p:sp>
    </p:spTree>
    <p:extLst>
      <p:ext uri="{BB962C8B-B14F-4D97-AF65-F5344CB8AC3E}">
        <p14:creationId xmlns:p14="http://schemas.microsoft.com/office/powerpoint/2010/main" val="70746660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1778</TotalTime>
  <Words>1374</Words>
  <Application>Microsoft Office PowerPoint</Application>
  <PresentationFormat>On-screen Show (4:3)</PresentationFormat>
  <Paragraphs>72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Bahnschrift</vt:lpstr>
      <vt:lpstr>Bahnschrift SemiBold</vt:lpstr>
      <vt:lpstr>Calibri</vt:lpstr>
      <vt:lpstr>Calibri Light</vt:lpstr>
      <vt:lpstr>Office Theme</vt:lpstr>
      <vt:lpstr>PowerPoint Presentation</vt:lpstr>
      <vt:lpstr>PowerPoint Presentation</vt:lpstr>
      <vt:lpstr>Definition of Sampling Theory</vt:lpstr>
      <vt:lpstr>Difference Between Population and Sample</vt:lpstr>
      <vt:lpstr> Population </vt:lpstr>
      <vt:lpstr>Sample </vt:lpstr>
      <vt:lpstr> Process of Sampling </vt:lpstr>
      <vt:lpstr> Process of Sampling </vt:lpstr>
      <vt:lpstr>Samples </vt:lpstr>
      <vt:lpstr>Samples </vt:lpstr>
      <vt:lpstr>Sampling Types</vt:lpstr>
      <vt:lpstr>Sampling Types</vt:lpstr>
      <vt:lpstr>Simple Random Sampling</vt:lpstr>
      <vt:lpstr>Simple Random Sampling</vt:lpstr>
      <vt:lpstr>Systematic Sampling</vt:lpstr>
      <vt:lpstr>Systematic Sampling</vt:lpstr>
      <vt:lpstr>Stratified Sampling</vt:lpstr>
      <vt:lpstr>Stratified Sampling</vt:lpstr>
      <vt:lpstr>Clustered Sampling</vt:lpstr>
      <vt:lpstr>Clustered Sampling</vt:lpstr>
      <vt:lpstr>Comparison</vt:lpstr>
      <vt:lpstr>Non-Probability Sampling Methods</vt:lpstr>
      <vt:lpstr>Non-Probability Sampling Methods</vt:lpstr>
      <vt:lpstr>Quota Sampling</vt:lpstr>
      <vt:lpstr>Quota Sampling</vt:lpstr>
      <vt:lpstr>Judgment (or Purposive) Sampling</vt:lpstr>
      <vt:lpstr>Judgment (or Purposive) Sampling</vt:lpstr>
      <vt:lpstr>Snowball Sampling</vt:lpstr>
      <vt:lpstr>Snowball Sampling</vt:lpstr>
      <vt:lpstr>Comparison </vt:lpstr>
      <vt:lpstr>Experimental Design</vt:lpstr>
      <vt:lpstr>Experimental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User</cp:lastModifiedBy>
  <cp:revision>160</cp:revision>
  <dcterms:created xsi:type="dcterms:W3CDTF">2021-05-13T17:45:44Z</dcterms:created>
  <dcterms:modified xsi:type="dcterms:W3CDTF">2021-08-10T07:59:01Z</dcterms:modified>
</cp:coreProperties>
</file>