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66" r:id="rId2"/>
    <p:sldId id="261" r:id="rId3"/>
    <p:sldId id="264" r:id="rId4"/>
    <p:sldId id="267" r:id="rId5"/>
    <p:sldId id="282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0BC"/>
    <a:srgbClr val="DCDCDC"/>
    <a:srgbClr val="FFFFFF"/>
    <a:srgbClr val="092E43"/>
    <a:srgbClr val="2C2C2C"/>
    <a:srgbClr val="353535"/>
    <a:srgbClr val="D1F4E8"/>
    <a:srgbClr val="24CA92"/>
    <a:srgbClr val="26CB8E"/>
    <a:srgbClr val="29C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193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68FDF-954E-409E-A53D-24D8AD23B7EE}" type="doc">
      <dgm:prSet loTypeId="urn:microsoft.com/office/officeart/2008/layout/VerticalCurvedList" loCatId="list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D6432088-73DE-450E-A296-9DF532781143}">
      <dgm:prSet custT="1"/>
      <dgm:spPr>
        <a:gradFill flip="none" rotWithShape="1">
          <a:gsLst>
            <a:gs pos="0">
              <a:srgbClr val="2190BC"/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2800">
              <a:latin typeface="Bahnschrift" panose="020B0502040204020203" pitchFamily="34" charset="0"/>
            </a:rPr>
            <a:t>The Production concept</a:t>
          </a:r>
          <a:endParaRPr lang="en-IN" sz="2800" dirty="0">
            <a:latin typeface="Bahnschrift" panose="020B0502040204020203" pitchFamily="34" charset="0"/>
          </a:endParaRPr>
        </a:p>
      </dgm:t>
    </dgm:pt>
    <dgm:pt modelId="{FF759057-6646-4287-9CBF-A7E6B0306875}" type="parTrans" cxnId="{F4404203-1221-40C7-924F-95C20E3F6D64}">
      <dgm:prSet/>
      <dgm:spPr/>
      <dgm:t>
        <a:bodyPr/>
        <a:lstStyle/>
        <a:p>
          <a:endParaRPr lang="en-IN" sz="2800">
            <a:latin typeface="Bahnschrift" panose="020B0502040204020203" pitchFamily="34" charset="0"/>
          </a:endParaRPr>
        </a:p>
      </dgm:t>
    </dgm:pt>
    <dgm:pt modelId="{941E86F9-7121-4837-BEA5-CC89ADD5D810}" type="sibTrans" cxnId="{F4404203-1221-40C7-924F-95C20E3F6D64}">
      <dgm:prSet/>
      <dgm:spPr/>
      <dgm:t>
        <a:bodyPr/>
        <a:lstStyle/>
        <a:p>
          <a:endParaRPr lang="en-IN" sz="2800">
            <a:latin typeface="Bahnschrift" panose="020B0502040204020203" pitchFamily="34" charset="0"/>
          </a:endParaRPr>
        </a:p>
      </dgm:t>
    </dgm:pt>
    <dgm:pt modelId="{623E817F-C15F-4D18-AD8C-20B352A968E6}">
      <dgm:prSet custT="1"/>
      <dgm:spPr>
        <a:gradFill flip="none" rotWithShape="1">
          <a:gsLst>
            <a:gs pos="0">
              <a:srgbClr val="2190BC"/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2800">
              <a:latin typeface="Bahnschrift" panose="020B0502040204020203" pitchFamily="34" charset="0"/>
            </a:rPr>
            <a:t>The Product concept</a:t>
          </a:r>
          <a:endParaRPr lang="en-IN" sz="2800">
            <a:latin typeface="Bahnschrift" panose="020B0502040204020203" pitchFamily="34" charset="0"/>
          </a:endParaRPr>
        </a:p>
      </dgm:t>
    </dgm:pt>
    <dgm:pt modelId="{0199D9FE-BBF5-4283-AA3B-7879E576AE4D}" type="parTrans" cxnId="{6141A1F1-F996-48CF-89E9-41664579C0DB}">
      <dgm:prSet/>
      <dgm:spPr/>
      <dgm:t>
        <a:bodyPr/>
        <a:lstStyle/>
        <a:p>
          <a:endParaRPr lang="en-IN" sz="2800">
            <a:latin typeface="Bahnschrift" panose="020B0502040204020203" pitchFamily="34" charset="0"/>
          </a:endParaRPr>
        </a:p>
      </dgm:t>
    </dgm:pt>
    <dgm:pt modelId="{101E4B94-F3E9-4195-8279-284B3C085706}" type="sibTrans" cxnId="{6141A1F1-F996-48CF-89E9-41664579C0DB}">
      <dgm:prSet/>
      <dgm:spPr/>
      <dgm:t>
        <a:bodyPr/>
        <a:lstStyle/>
        <a:p>
          <a:endParaRPr lang="en-IN" sz="2800">
            <a:latin typeface="Bahnschrift" panose="020B0502040204020203" pitchFamily="34" charset="0"/>
          </a:endParaRPr>
        </a:p>
      </dgm:t>
    </dgm:pt>
    <dgm:pt modelId="{D465E7B8-E740-4158-9023-952F7CE074C9}">
      <dgm:prSet custT="1"/>
      <dgm:spPr>
        <a:gradFill flip="none" rotWithShape="1">
          <a:gsLst>
            <a:gs pos="0">
              <a:srgbClr val="2190BC"/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2800">
              <a:latin typeface="Bahnschrift" panose="020B0502040204020203" pitchFamily="34" charset="0"/>
            </a:rPr>
            <a:t>The Selling Concept</a:t>
          </a:r>
          <a:endParaRPr lang="en-IN" sz="2800">
            <a:latin typeface="Bahnschrift" panose="020B0502040204020203" pitchFamily="34" charset="0"/>
          </a:endParaRPr>
        </a:p>
      </dgm:t>
    </dgm:pt>
    <dgm:pt modelId="{88B5E563-D48D-4E44-97A2-80AA68D33015}" type="parTrans" cxnId="{C32058C9-2BB4-490A-9B83-F8E583835C51}">
      <dgm:prSet/>
      <dgm:spPr/>
      <dgm:t>
        <a:bodyPr/>
        <a:lstStyle/>
        <a:p>
          <a:endParaRPr lang="en-IN" sz="2800">
            <a:latin typeface="Bahnschrift" panose="020B0502040204020203" pitchFamily="34" charset="0"/>
          </a:endParaRPr>
        </a:p>
      </dgm:t>
    </dgm:pt>
    <dgm:pt modelId="{9EE495F8-A3D4-4286-9CFB-D8E6683B4A39}" type="sibTrans" cxnId="{C32058C9-2BB4-490A-9B83-F8E583835C51}">
      <dgm:prSet/>
      <dgm:spPr/>
      <dgm:t>
        <a:bodyPr/>
        <a:lstStyle/>
        <a:p>
          <a:endParaRPr lang="en-IN" sz="2800">
            <a:latin typeface="Bahnschrift" panose="020B0502040204020203" pitchFamily="34" charset="0"/>
          </a:endParaRPr>
        </a:p>
      </dgm:t>
    </dgm:pt>
    <dgm:pt modelId="{BFCF6850-CB76-4F2D-8567-BF534947B3E8}">
      <dgm:prSet custT="1"/>
      <dgm:spPr>
        <a:gradFill flip="none" rotWithShape="1">
          <a:gsLst>
            <a:gs pos="0">
              <a:srgbClr val="2190BC"/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2800">
              <a:latin typeface="Bahnschrift" panose="020B0502040204020203" pitchFamily="34" charset="0"/>
            </a:rPr>
            <a:t>The Marketing Concept </a:t>
          </a:r>
          <a:endParaRPr lang="en-IN" sz="2800">
            <a:latin typeface="Bahnschrift" panose="020B0502040204020203" pitchFamily="34" charset="0"/>
          </a:endParaRPr>
        </a:p>
      </dgm:t>
    </dgm:pt>
    <dgm:pt modelId="{E3AC5807-9864-460A-9365-F2C32958F9A0}" type="parTrans" cxnId="{91ACA7D9-4BE5-4ABA-90EE-65BC9371D54A}">
      <dgm:prSet/>
      <dgm:spPr/>
      <dgm:t>
        <a:bodyPr/>
        <a:lstStyle/>
        <a:p>
          <a:endParaRPr lang="en-IN" sz="2800">
            <a:latin typeface="Bahnschrift" panose="020B0502040204020203" pitchFamily="34" charset="0"/>
          </a:endParaRPr>
        </a:p>
      </dgm:t>
    </dgm:pt>
    <dgm:pt modelId="{45AC42A3-405F-443B-AC48-2833746B4A95}" type="sibTrans" cxnId="{91ACA7D9-4BE5-4ABA-90EE-65BC9371D54A}">
      <dgm:prSet/>
      <dgm:spPr/>
      <dgm:t>
        <a:bodyPr/>
        <a:lstStyle/>
        <a:p>
          <a:endParaRPr lang="en-IN" sz="2800">
            <a:latin typeface="Bahnschrift" panose="020B0502040204020203" pitchFamily="34" charset="0"/>
          </a:endParaRPr>
        </a:p>
      </dgm:t>
    </dgm:pt>
    <dgm:pt modelId="{06C751CB-7C2C-4309-87FF-986275F1F11E}" type="pres">
      <dgm:prSet presAssocID="{74968FDF-954E-409E-A53D-24D8AD23B7EE}" presName="Name0" presStyleCnt="0">
        <dgm:presLayoutVars>
          <dgm:chMax val="7"/>
          <dgm:chPref val="7"/>
          <dgm:dir/>
        </dgm:presLayoutVars>
      </dgm:prSet>
      <dgm:spPr/>
    </dgm:pt>
    <dgm:pt modelId="{A04E1E7D-6DE0-481A-B42C-D4EBC2CDC237}" type="pres">
      <dgm:prSet presAssocID="{74968FDF-954E-409E-A53D-24D8AD23B7EE}" presName="Name1" presStyleCnt="0"/>
      <dgm:spPr/>
    </dgm:pt>
    <dgm:pt modelId="{431098F2-181D-49BC-8EFA-E1C73352DFDF}" type="pres">
      <dgm:prSet presAssocID="{74968FDF-954E-409E-A53D-24D8AD23B7EE}" presName="cycle" presStyleCnt="0"/>
      <dgm:spPr/>
    </dgm:pt>
    <dgm:pt modelId="{B8536ED7-0324-49ED-94F7-13714A5A991F}" type="pres">
      <dgm:prSet presAssocID="{74968FDF-954E-409E-A53D-24D8AD23B7EE}" presName="srcNode" presStyleLbl="node1" presStyleIdx="0" presStyleCnt="4"/>
      <dgm:spPr/>
    </dgm:pt>
    <dgm:pt modelId="{53E93F81-CC71-4FEB-BD01-2FDE54103E76}" type="pres">
      <dgm:prSet presAssocID="{74968FDF-954E-409E-A53D-24D8AD23B7EE}" presName="conn" presStyleLbl="parChTrans1D2" presStyleIdx="0" presStyleCnt="1"/>
      <dgm:spPr/>
    </dgm:pt>
    <dgm:pt modelId="{F6F7A2B4-3DFE-4DFB-AF16-EBCDEBC862AD}" type="pres">
      <dgm:prSet presAssocID="{74968FDF-954E-409E-A53D-24D8AD23B7EE}" presName="extraNode" presStyleLbl="node1" presStyleIdx="0" presStyleCnt="4"/>
      <dgm:spPr/>
    </dgm:pt>
    <dgm:pt modelId="{34AEED66-FE94-4E9C-B17A-D835D5491D3F}" type="pres">
      <dgm:prSet presAssocID="{74968FDF-954E-409E-A53D-24D8AD23B7EE}" presName="dstNode" presStyleLbl="node1" presStyleIdx="0" presStyleCnt="4"/>
      <dgm:spPr/>
    </dgm:pt>
    <dgm:pt modelId="{8EEDE753-63F1-4201-83E0-D731C1C8A47D}" type="pres">
      <dgm:prSet presAssocID="{D6432088-73DE-450E-A296-9DF532781143}" presName="text_1" presStyleLbl="node1" presStyleIdx="0" presStyleCnt="4">
        <dgm:presLayoutVars>
          <dgm:bulletEnabled val="1"/>
        </dgm:presLayoutVars>
      </dgm:prSet>
      <dgm:spPr/>
    </dgm:pt>
    <dgm:pt modelId="{B4A3AA08-42F2-4716-AE32-287F0E34C91E}" type="pres">
      <dgm:prSet presAssocID="{D6432088-73DE-450E-A296-9DF532781143}" presName="accent_1" presStyleCnt="0"/>
      <dgm:spPr/>
    </dgm:pt>
    <dgm:pt modelId="{C71226F7-E744-42FE-B210-9366F72E8BE0}" type="pres">
      <dgm:prSet presAssocID="{D6432088-73DE-450E-A296-9DF532781143}" presName="accentRepeatNode" presStyleLbl="solidFgAcc1" presStyleIdx="0" presStyleCnt="4"/>
      <dgm:spPr/>
    </dgm:pt>
    <dgm:pt modelId="{8E084C76-5C20-4FC1-B55C-848D2665EA9D}" type="pres">
      <dgm:prSet presAssocID="{623E817F-C15F-4D18-AD8C-20B352A968E6}" presName="text_2" presStyleLbl="node1" presStyleIdx="1" presStyleCnt="4">
        <dgm:presLayoutVars>
          <dgm:bulletEnabled val="1"/>
        </dgm:presLayoutVars>
      </dgm:prSet>
      <dgm:spPr/>
    </dgm:pt>
    <dgm:pt modelId="{853DBFD5-1B71-44DE-ADAE-C3C0C9F28985}" type="pres">
      <dgm:prSet presAssocID="{623E817F-C15F-4D18-AD8C-20B352A968E6}" presName="accent_2" presStyleCnt="0"/>
      <dgm:spPr/>
    </dgm:pt>
    <dgm:pt modelId="{75F804A7-B592-4A3D-8261-59A16E8FFCA5}" type="pres">
      <dgm:prSet presAssocID="{623E817F-C15F-4D18-AD8C-20B352A968E6}" presName="accentRepeatNode" presStyleLbl="solidFgAcc1" presStyleIdx="1" presStyleCnt="4"/>
      <dgm:spPr/>
    </dgm:pt>
    <dgm:pt modelId="{962B28CD-FF02-4B34-ABA7-B5BC94387EA8}" type="pres">
      <dgm:prSet presAssocID="{D465E7B8-E740-4158-9023-952F7CE074C9}" presName="text_3" presStyleLbl="node1" presStyleIdx="2" presStyleCnt="4">
        <dgm:presLayoutVars>
          <dgm:bulletEnabled val="1"/>
        </dgm:presLayoutVars>
      </dgm:prSet>
      <dgm:spPr/>
    </dgm:pt>
    <dgm:pt modelId="{43FB68A4-CFF2-4BE7-BA77-3675B240EA52}" type="pres">
      <dgm:prSet presAssocID="{D465E7B8-E740-4158-9023-952F7CE074C9}" presName="accent_3" presStyleCnt="0"/>
      <dgm:spPr/>
    </dgm:pt>
    <dgm:pt modelId="{DBB7DF82-65C8-4B9A-9888-76004297E9C3}" type="pres">
      <dgm:prSet presAssocID="{D465E7B8-E740-4158-9023-952F7CE074C9}" presName="accentRepeatNode" presStyleLbl="solidFgAcc1" presStyleIdx="2" presStyleCnt="4"/>
      <dgm:spPr/>
    </dgm:pt>
    <dgm:pt modelId="{68C19AF6-D0D5-4762-AD79-D667D81DF507}" type="pres">
      <dgm:prSet presAssocID="{BFCF6850-CB76-4F2D-8567-BF534947B3E8}" presName="text_4" presStyleLbl="node1" presStyleIdx="3" presStyleCnt="4">
        <dgm:presLayoutVars>
          <dgm:bulletEnabled val="1"/>
        </dgm:presLayoutVars>
      </dgm:prSet>
      <dgm:spPr/>
    </dgm:pt>
    <dgm:pt modelId="{07335E37-39E0-481D-821F-405EB954BC4B}" type="pres">
      <dgm:prSet presAssocID="{BFCF6850-CB76-4F2D-8567-BF534947B3E8}" presName="accent_4" presStyleCnt="0"/>
      <dgm:spPr/>
    </dgm:pt>
    <dgm:pt modelId="{A1502E6C-EA13-419B-A3A2-CA6135847E2A}" type="pres">
      <dgm:prSet presAssocID="{BFCF6850-CB76-4F2D-8567-BF534947B3E8}" presName="accentRepeatNode" presStyleLbl="solidFgAcc1" presStyleIdx="3" presStyleCnt="4"/>
      <dgm:spPr/>
    </dgm:pt>
  </dgm:ptLst>
  <dgm:cxnLst>
    <dgm:cxn modelId="{CF4DC300-3E41-4466-940D-47B84C113123}" type="presOf" srcId="{D465E7B8-E740-4158-9023-952F7CE074C9}" destId="{962B28CD-FF02-4B34-ABA7-B5BC94387EA8}" srcOrd="0" destOrd="0" presId="urn:microsoft.com/office/officeart/2008/layout/VerticalCurvedList"/>
    <dgm:cxn modelId="{F4404203-1221-40C7-924F-95C20E3F6D64}" srcId="{74968FDF-954E-409E-A53D-24D8AD23B7EE}" destId="{D6432088-73DE-450E-A296-9DF532781143}" srcOrd="0" destOrd="0" parTransId="{FF759057-6646-4287-9CBF-A7E6B0306875}" sibTransId="{941E86F9-7121-4837-BEA5-CC89ADD5D810}"/>
    <dgm:cxn modelId="{3E676B3F-9DA8-4299-8F16-991DF3D0F2E7}" type="presOf" srcId="{941E86F9-7121-4837-BEA5-CC89ADD5D810}" destId="{53E93F81-CC71-4FEB-BD01-2FDE54103E76}" srcOrd="0" destOrd="0" presId="urn:microsoft.com/office/officeart/2008/layout/VerticalCurvedList"/>
    <dgm:cxn modelId="{5502FFA0-5A85-4B3B-9D37-FE010663DF64}" type="presOf" srcId="{BFCF6850-CB76-4F2D-8567-BF534947B3E8}" destId="{68C19AF6-D0D5-4762-AD79-D667D81DF507}" srcOrd="0" destOrd="0" presId="urn:microsoft.com/office/officeart/2008/layout/VerticalCurvedList"/>
    <dgm:cxn modelId="{1EE2A7AE-3229-437B-99F0-48C383B9826F}" type="presOf" srcId="{D6432088-73DE-450E-A296-9DF532781143}" destId="{8EEDE753-63F1-4201-83E0-D731C1C8A47D}" srcOrd="0" destOrd="0" presId="urn:microsoft.com/office/officeart/2008/layout/VerticalCurvedList"/>
    <dgm:cxn modelId="{891741C3-DF59-4EB7-898F-5FF00E632A6D}" type="presOf" srcId="{623E817F-C15F-4D18-AD8C-20B352A968E6}" destId="{8E084C76-5C20-4FC1-B55C-848D2665EA9D}" srcOrd="0" destOrd="0" presId="urn:microsoft.com/office/officeart/2008/layout/VerticalCurvedList"/>
    <dgm:cxn modelId="{C32058C9-2BB4-490A-9B83-F8E583835C51}" srcId="{74968FDF-954E-409E-A53D-24D8AD23B7EE}" destId="{D465E7B8-E740-4158-9023-952F7CE074C9}" srcOrd="2" destOrd="0" parTransId="{88B5E563-D48D-4E44-97A2-80AA68D33015}" sibTransId="{9EE495F8-A3D4-4286-9CFB-D8E6683B4A39}"/>
    <dgm:cxn modelId="{C4454DCC-46DB-4F0B-9079-9885F0D7B758}" type="presOf" srcId="{74968FDF-954E-409E-A53D-24D8AD23B7EE}" destId="{06C751CB-7C2C-4309-87FF-986275F1F11E}" srcOrd="0" destOrd="0" presId="urn:microsoft.com/office/officeart/2008/layout/VerticalCurvedList"/>
    <dgm:cxn modelId="{91ACA7D9-4BE5-4ABA-90EE-65BC9371D54A}" srcId="{74968FDF-954E-409E-A53D-24D8AD23B7EE}" destId="{BFCF6850-CB76-4F2D-8567-BF534947B3E8}" srcOrd="3" destOrd="0" parTransId="{E3AC5807-9864-460A-9365-F2C32958F9A0}" sibTransId="{45AC42A3-405F-443B-AC48-2833746B4A95}"/>
    <dgm:cxn modelId="{6141A1F1-F996-48CF-89E9-41664579C0DB}" srcId="{74968FDF-954E-409E-A53D-24D8AD23B7EE}" destId="{623E817F-C15F-4D18-AD8C-20B352A968E6}" srcOrd="1" destOrd="0" parTransId="{0199D9FE-BBF5-4283-AA3B-7879E576AE4D}" sibTransId="{101E4B94-F3E9-4195-8279-284B3C085706}"/>
    <dgm:cxn modelId="{D8BFE184-5ACE-4578-8A66-68022618AB98}" type="presParOf" srcId="{06C751CB-7C2C-4309-87FF-986275F1F11E}" destId="{A04E1E7D-6DE0-481A-B42C-D4EBC2CDC237}" srcOrd="0" destOrd="0" presId="urn:microsoft.com/office/officeart/2008/layout/VerticalCurvedList"/>
    <dgm:cxn modelId="{DD13F961-A5BD-4FF7-940F-D529FAB3435C}" type="presParOf" srcId="{A04E1E7D-6DE0-481A-B42C-D4EBC2CDC237}" destId="{431098F2-181D-49BC-8EFA-E1C73352DFDF}" srcOrd="0" destOrd="0" presId="urn:microsoft.com/office/officeart/2008/layout/VerticalCurvedList"/>
    <dgm:cxn modelId="{18B8324B-3702-4A44-BB71-E09868A188A2}" type="presParOf" srcId="{431098F2-181D-49BC-8EFA-E1C73352DFDF}" destId="{B8536ED7-0324-49ED-94F7-13714A5A991F}" srcOrd="0" destOrd="0" presId="urn:microsoft.com/office/officeart/2008/layout/VerticalCurvedList"/>
    <dgm:cxn modelId="{4E8B4EF3-07F9-4220-84B3-69DF6465BA7B}" type="presParOf" srcId="{431098F2-181D-49BC-8EFA-E1C73352DFDF}" destId="{53E93F81-CC71-4FEB-BD01-2FDE54103E76}" srcOrd="1" destOrd="0" presId="urn:microsoft.com/office/officeart/2008/layout/VerticalCurvedList"/>
    <dgm:cxn modelId="{5B14DC61-F474-4249-833A-7407BFE7959D}" type="presParOf" srcId="{431098F2-181D-49BC-8EFA-E1C73352DFDF}" destId="{F6F7A2B4-3DFE-4DFB-AF16-EBCDEBC862AD}" srcOrd="2" destOrd="0" presId="urn:microsoft.com/office/officeart/2008/layout/VerticalCurvedList"/>
    <dgm:cxn modelId="{01EE7C53-F085-47E3-86F3-637EE6C49CBA}" type="presParOf" srcId="{431098F2-181D-49BC-8EFA-E1C73352DFDF}" destId="{34AEED66-FE94-4E9C-B17A-D835D5491D3F}" srcOrd="3" destOrd="0" presId="urn:microsoft.com/office/officeart/2008/layout/VerticalCurvedList"/>
    <dgm:cxn modelId="{64635D46-2005-412D-A19F-23799CBAF05E}" type="presParOf" srcId="{A04E1E7D-6DE0-481A-B42C-D4EBC2CDC237}" destId="{8EEDE753-63F1-4201-83E0-D731C1C8A47D}" srcOrd="1" destOrd="0" presId="urn:microsoft.com/office/officeart/2008/layout/VerticalCurvedList"/>
    <dgm:cxn modelId="{BE59FD57-312C-4F0D-8AA0-44A2223F7AEE}" type="presParOf" srcId="{A04E1E7D-6DE0-481A-B42C-D4EBC2CDC237}" destId="{B4A3AA08-42F2-4716-AE32-287F0E34C91E}" srcOrd="2" destOrd="0" presId="urn:microsoft.com/office/officeart/2008/layout/VerticalCurvedList"/>
    <dgm:cxn modelId="{6FE4EB29-5C5A-4C62-93AC-064D13ECF194}" type="presParOf" srcId="{B4A3AA08-42F2-4716-AE32-287F0E34C91E}" destId="{C71226F7-E744-42FE-B210-9366F72E8BE0}" srcOrd="0" destOrd="0" presId="urn:microsoft.com/office/officeart/2008/layout/VerticalCurvedList"/>
    <dgm:cxn modelId="{80FD8829-A57A-48E9-ADA0-BA063F64E58B}" type="presParOf" srcId="{A04E1E7D-6DE0-481A-B42C-D4EBC2CDC237}" destId="{8E084C76-5C20-4FC1-B55C-848D2665EA9D}" srcOrd="3" destOrd="0" presId="urn:microsoft.com/office/officeart/2008/layout/VerticalCurvedList"/>
    <dgm:cxn modelId="{6562083C-11F7-452B-B1B4-D7D6F4662C59}" type="presParOf" srcId="{A04E1E7D-6DE0-481A-B42C-D4EBC2CDC237}" destId="{853DBFD5-1B71-44DE-ADAE-C3C0C9F28985}" srcOrd="4" destOrd="0" presId="urn:microsoft.com/office/officeart/2008/layout/VerticalCurvedList"/>
    <dgm:cxn modelId="{63AF6F6A-D1C8-48D8-90DD-D95AA28FE9EA}" type="presParOf" srcId="{853DBFD5-1B71-44DE-ADAE-C3C0C9F28985}" destId="{75F804A7-B592-4A3D-8261-59A16E8FFCA5}" srcOrd="0" destOrd="0" presId="urn:microsoft.com/office/officeart/2008/layout/VerticalCurvedList"/>
    <dgm:cxn modelId="{DFF32925-D1D4-4B13-AAC3-D40CF2C7B5C7}" type="presParOf" srcId="{A04E1E7D-6DE0-481A-B42C-D4EBC2CDC237}" destId="{962B28CD-FF02-4B34-ABA7-B5BC94387EA8}" srcOrd="5" destOrd="0" presId="urn:microsoft.com/office/officeart/2008/layout/VerticalCurvedList"/>
    <dgm:cxn modelId="{FE740C6B-9E3C-4AD9-AEF8-8FF228E3140E}" type="presParOf" srcId="{A04E1E7D-6DE0-481A-B42C-D4EBC2CDC237}" destId="{43FB68A4-CFF2-4BE7-BA77-3675B240EA52}" srcOrd="6" destOrd="0" presId="urn:microsoft.com/office/officeart/2008/layout/VerticalCurvedList"/>
    <dgm:cxn modelId="{F7B76E23-FAE2-4BEA-8C63-22E8A8CB0735}" type="presParOf" srcId="{43FB68A4-CFF2-4BE7-BA77-3675B240EA52}" destId="{DBB7DF82-65C8-4B9A-9888-76004297E9C3}" srcOrd="0" destOrd="0" presId="urn:microsoft.com/office/officeart/2008/layout/VerticalCurvedList"/>
    <dgm:cxn modelId="{ACEE255A-B855-4ACB-8553-23EC79BEB0C7}" type="presParOf" srcId="{A04E1E7D-6DE0-481A-B42C-D4EBC2CDC237}" destId="{68C19AF6-D0D5-4762-AD79-D667D81DF507}" srcOrd="7" destOrd="0" presId="urn:microsoft.com/office/officeart/2008/layout/VerticalCurvedList"/>
    <dgm:cxn modelId="{A1B5C644-2330-463A-A006-3D2F99631322}" type="presParOf" srcId="{A04E1E7D-6DE0-481A-B42C-D4EBC2CDC237}" destId="{07335E37-39E0-481D-821F-405EB954BC4B}" srcOrd="8" destOrd="0" presId="urn:microsoft.com/office/officeart/2008/layout/VerticalCurvedList"/>
    <dgm:cxn modelId="{50F0468C-9189-4EAE-86CD-0A4978E377E2}" type="presParOf" srcId="{07335E37-39E0-481D-821F-405EB954BC4B}" destId="{A1502E6C-EA13-419B-A3A2-CA6135847E2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93F81-CC71-4FEB-BD01-2FDE54103E76}">
      <dsp:nvSpPr>
        <dsp:cNvPr id="0" name=""/>
        <dsp:cNvSpPr/>
      </dsp:nvSpPr>
      <dsp:spPr>
        <a:xfrm>
          <a:off x="-5154709" y="-789599"/>
          <a:ext cx="6138499" cy="6138499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DE753-63F1-4201-83E0-D731C1C8A47D}">
      <dsp:nvSpPr>
        <dsp:cNvPr id="0" name=""/>
        <dsp:cNvSpPr/>
      </dsp:nvSpPr>
      <dsp:spPr>
        <a:xfrm>
          <a:off x="515109" y="350518"/>
          <a:ext cx="5047073" cy="701402"/>
        </a:xfrm>
        <a:prstGeom prst="rect">
          <a:avLst/>
        </a:prstGeom>
        <a:gradFill flip="none" rotWithShape="1">
          <a:gsLst>
            <a:gs pos="0">
              <a:srgbClr val="2190BC"/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673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Bahnschrift" panose="020B0502040204020203" pitchFamily="34" charset="0"/>
            </a:rPr>
            <a:t>The Production concept</a:t>
          </a:r>
          <a:endParaRPr lang="en-IN" sz="2800" kern="1200" dirty="0">
            <a:latin typeface="Bahnschrift" panose="020B0502040204020203" pitchFamily="34" charset="0"/>
          </a:endParaRPr>
        </a:p>
      </dsp:txBody>
      <dsp:txXfrm>
        <a:off x="515109" y="350518"/>
        <a:ext cx="5047073" cy="701402"/>
      </dsp:txXfrm>
    </dsp:sp>
    <dsp:sp modelId="{C71226F7-E744-42FE-B210-9366F72E8BE0}">
      <dsp:nvSpPr>
        <dsp:cNvPr id="0" name=""/>
        <dsp:cNvSpPr/>
      </dsp:nvSpPr>
      <dsp:spPr>
        <a:xfrm>
          <a:off x="76733" y="262843"/>
          <a:ext cx="876753" cy="8767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084C76-5C20-4FC1-B55C-848D2665EA9D}">
      <dsp:nvSpPr>
        <dsp:cNvPr id="0" name=""/>
        <dsp:cNvSpPr/>
      </dsp:nvSpPr>
      <dsp:spPr>
        <a:xfrm>
          <a:off x="917240" y="1402805"/>
          <a:ext cx="4644943" cy="701402"/>
        </a:xfrm>
        <a:prstGeom prst="rect">
          <a:avLst/>
        </a:prstGeom>
        <a:gradFill flip="none" rotWithShape="1">
          <a:gsLst>
            <a:gs pos="0">
              <a:srgbClr val="2190BC"/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673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Bahnschrift" panose="020B0502040204020203" pitchFamily="34" charset="0"/>
            </a:rPr>
            <a:t>The Product concept</a:t>
          </a:r>
          <a:endParaRPr lang="en-IN" sz="2800" kern="1200">
            <a:latin typeface="Bahnschrift" panose="020B0502040204020203" pitchFamily="34" charset="0"/>
          </a:endParaRPr>
        </a:p>
      </dsp:txBody>
      <dsp:txXfrm>
        <a:off x="917240" y="1402805"/>
        <a:ext cx="4644943" cy="701402"/>
      </dsp:txXfrm>
    </dsp:sp>
    <dsp:sp modelId="{75F804A7-B592-4A3D-8261-59A16E8FFCA5}">
      <dsp:nvSpPr>
        <dsp:cNvPr id="0" name=""/>
        <dsp:cNvSpPr/>
      </dsp:nvSpPr>
      <dsp:spPr>
        <a:xfrm>
          <a:off x="478863" y="1315130"/>
          <a:ext cx="876753" cy="8767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2B28CD-FF02-4B34-ABA7-B5BC94387EA8}">
      <dsp:nvSpPr>
        <dsp:cNvPr id="0" name=""/>
        <dsp:cNvSpPr/>
      </dsp:nvSpPr>
      <dsp:spPr>
        <a:xfrm>
          <a:off x="917240" y="2455091"/>
          <a:ext cx="4644943" cy="701402"/>
        </a:xfrm>
        <a:prstGeom prst="rect">
          <a:avLst/>
        </a:prstGeom>
        <a:gradFill flip="none" rotWithShape="1">
          <a:gsLst>
            <a:gs pos="0">
              <a:srgbClr val="2190BC"/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673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Bahnschrift" panose="020B0502040204020203" pitchFamily="34" charset="0"/>
            </a:rPr>
            <a:t>The Selling Concept</a:t>
          </a:r>
          <a:endParaRPr lang="en-IN" sz="2800" kern="1200">
            <a:latin typeface="Bahnschrift" panose="020B0502040204020203" pitchFamily="34" charset="0"/>
          </a:endParaRPr>
        </a:p>
      </dsp:txBody>
      <dsp:txXfrm>
        <a:off x="917240" y="2455091"/>
        <a:ext cx="4644943" cy="701402"/>
      </dsp:txXfrm>
    </dsp:sp>
    <dsp:sp modelId="{DBB7DF82-65C8-4B9A-9888-76004297E9C3}">
      <dsp:nvSpPr>
        <dsp:cNvPr id="0" name=""/>
        <dsp:cNvSpPr/>
      </dsp:nvSpPr>
      <dsp:spPr>
        <a:xfrm>
          <a:off x="478863" y="2367416"/>
          <a:ext cx="876753" cy="8767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C19AF6-D0D5-4762-AD79-D667D81DF507}">
      <dsp:nvSpPr>
        <dsp:cNvPr id="0" name=""/>
        <dsp:cNvSpPr/>
      </dsp:nvSpPr>
      <dsp:spPr>
        <a:xfrm>
          <a:off x="515109" y="3507378"/>
          <a:ext cx="5047073" cy="701402"/>
        </a:xfrm>
        <a:prstGeom prst="rect">
          <a:avLst/>
        </a:prstGeom>
        <a:gradFill flip="none" rotWithShape="1">
          <a:gsLst>
            <a:gs pos="0">
              <a:srgbClr val="2190BC"/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673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Bahnschrift" panose="020B0502040204020203" pitchFamily="34" charset="0"/>
            </a:rPr>
            <a:t>The Marketing Concept </a:t>
          </a:r>
          <a:endParaRPr lang="en-IN" sz="2800" kern="1200">
            <a:latin typeface="Bahnschrift" panose="020B0502040204020203" pitchFamily="34" charset="0"/>
          </a:endParaRPr>
        </a:p>
      </dsp:txBody>
      <dsp:txXfrm>
        <a:off x="515109" y="3507378"/>
        <a:ext cx="5047073" cy="701402"/>
      </dsp:txXfrm>
    </dsp:sp>
    <dsp:sp modelId="{A1502E6C-EA13-419B-A3A2-CA6135847E2A}">
      <dsp:nvSpPr>
        <dsp:cNvPr id="0" name=""/>
        <dsp:cNvSpPr/>
      </dsp:nvSpPr>
      <dsp:spPr>
        <a:xfrm>
          <a:off x="76733" y="3419702"/>
          <a:ext cx="876753" cy="8767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AF921-6E55-4309-A7BA-389F54ED183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53775-3C35-4BAA-8FC6-8CDBD4617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04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53775-3C35-4BAA-8FC6-8CDBD461782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59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45" hidden="1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5" y="2991370"/>
              <a:ext cx="6857455" cy="874715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5" name="Picture 2" descr="See the source image">
            <a:extLst>
              <a:ext uri="{FF2B5EF4-FFF2-40B4-BE49-F238E27FC236}">
                <a16:creationId xmlns:a16="http://schemas.microsoft.com/office/drawing/2014/main" id="{AE7491DA-71B1-4513-9EB4-66D0DFE96A8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7"/>
          <a:stretch/>
        </p:blipFill>
        <p:spPr bwMode="auto">
          <a:xfrm>
            <a:off x="-1" y="1447800"/>
            <a:ext cx="7668769" cy="543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F8F1AF4-2736-4717-BEEA-B1EF8031647A}"/>
              </a:ext>
            </a:extLst>
          </p:cNvPr>
          <p:cNvSpPr/>
          <p:nvPr userDrawn="1"/>
        </p:nvSpPr>
        <p:spPr>
          <a:xfrm>
            <a:off x="0" y="545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08C3029-638D-4A89-B5FC-260255573838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name="connsiteX0" fmla="*/ 0 w 9144000"/>
              <a:gd name="connsiteY0" fmla="*/ 0 h 3704595"/>
              <a:gd name="connsiteX1" fmla="*/ 9144000 w 9144000"/>
              <a:gd name="connsiteY1" fmla="*/ 0 h 3704595"/>
              <a:gd name="connsiteX2" fmla="*/ 9144000 w 9144000"/>
              <a:gd name="connsiteY2" fmla="*/ 3704595 h 3704595"/>
              <a:gd name="connsiteX3" fmla="*/ 8983376 w 9144000"/>
              <a:gd name="connsiteY3" fmla="*/ 3589931 h 3704595"/>
              <a:gd name="connsiteX4" fmla="*/ 4191907 w 9144000"/>
              <a:gd name="connsiteY4" fmla="*/ 2322286 h 3704595"/>
              <a:gd name="connsiteX5" fmla="*/ 16852 w 9144000"/>
              <a:gd name="connsiteY5" fmla="*/ 3227218 h 3704595"/>
              <a:gd name="connsiteX6" fmla="*/ 0 w 9144000"/>
              <a:gd name="connsiteY6" fmla="*/ 3236231 h 370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704595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38060C6-D3CC-4511-9C9A-24FE3EDCCB8B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name="connsiteX0" fmla="*/ 7117835 w 9280687"/>
              <a:gd name="connsiteY0" fmla="*/ 125922 h 1183170"/>
              <a:gd name="connsiteX1" fmla="*/ 9073490 w 9280687"/>
              <a:gd name="connsiteY1" fmla="*/ 581620 h 1183170"/>
              <a:gd name="connsiteX2" fmla="*/ 9280687 w 9280687"/>
              <a:gd name="connsiteY2" fmla="*/ 666400 h 1183170"/>
              <a:gd name="connsiteX3" fmla="*/ 9205783 w 9280687"/>
              <a:gd name="connsiteY3" fmla="*/ 1183170 h 1183170"/>
              <a:gd name="connsiteX4" fmla="*/ 9165483 w 9280687"/>
              <a:gd name="connsiteY4" fmla="*/ 1165010 h 1183170"/>
              <a:gd name="connsiteX5" fmla="*/ 4283728 w 9280687"/>
              <a:gd name="connsiteY5" fmla="*/ 365188 h 1183170"/>
              <a:gd name="connsiteX6" fmla="*/ 162127 w 9280687"/>
              <a:gd name="connsiteY6" fmla="*/ 898131 h 1183170"/>
              <a:gd name="connsiteX7" fmla="*/ 0 w 9280687"/>
              <a:gd name="connsiteY7" fmla="*/ 950170 h 1183170"/>
              <a:gd name="connsiteX8" fmla="*/ 17697 w 9280687"/>
              <a:gd name="connsiteY8" fmla="*/ 828077 h 1183170"/>
              <a:gd name="connsiteX9" fmla="*/ 98649 w 9280687"/>
              <a:gd name="connsiteY9" fmla="*/ 796677 h 1183170"/>
              <a:gd name="connsiteX10" fmla="*/ 4021814 w 9280687"/>
              <a:gd name="connsiteY10" fmla="*/ 35922 h 1183170"/>
              <a:gd name="connsiteX11" fmla="*/ 7117835 w 9280687"/>
              <a:gd name="connsiteY11" fmla="*/ 125922 h 118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80687" h="1183170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CE233E-CE47-4B1D-8500-0386712EE826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name="connsiteX0" fmla="*/ 6609653 w 9200885"/>
              <a:gd name="connsiteY0" fmla="*/ 47138 h 1113415"/>
              <a:gd name="connsiteX1" fmla="*/ 8863252 w 9200885"/>
              <a:gd name="connsiteY1" fmla="*/ 389400 h 1113415"/>
              <a:gd name="connsiteX2" fmla="*/ 9200885 w 9200885"/>
              <a:gd name="connsiteY2" fmla="*/ 482520 h 1113415"/>
              <a:gd name="connsiteX3" fmla="*/ 9155976 w 9200885"/>
              <a:gd name="connsiteY3" fmla="*/ 1113415 h 1113415"/>
              <a:gd name="connsiteX4" fmla="*/ 9122823 w 9200885"/>
              <a:gd name="connsiteY4" fmla="*/ 1102198 h 1113415"/>
              <a:gd name="connsiteX5" fmla="*/ 4303428 w 9200885"/>
              <a:gd name="connsiteY5" fmla="*/ 450385 h 1113415"/>
              <a:gd name="connsiteX6" fmla="*/ 394253 w 9200885"/>
              <a:gd name="connsiteY6" fmla="*/ 859171 h 1113415"/>
              <a:gd name="connsiteX7" fmla="*/ 0 w 9200885"/>
              <a:gd name="connsiteY7" fmla="*/ 956611 h 1113415"/>
              <a:gd name="connsiteX8" fmla="*/ 13469 w 9200885"/>
              <a:gd name="connsiteY8" fmla="*/ 767406 h 1113415"/>
              <a:gd name="connsiteX9" fmla="*/ 273245 w 9200885"/>
              <a:gd name="connsiteY9" fmla="*/ 685196 h 1113415"/>
              <a:gd name="connsiteX10" fmla="*/ 3996058 w 9200885"/>
              <a:gd name="connsiteY10" fmla="*/ 44303 h 1113415"/>
              <a:gd name="connsiteX11" fmla="*/ 6609653 w 9200885"/>
              <a:gd name="connsiteY11" fmla="*/ 47138 h 111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00885" h="111341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C6CEDE7-FC6A-422B-AEAE-4BA0D10D6268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name="connsiteX0" fmla="*/ 5794348 w 9169155"/>
              <a:gd name="connsiteY0" fmla="*/ 47138 h 1398953"/>
              <a:gd name="connsiteX1" fmla="*/ 9109159 w 9169155"/>
              <a:gd name="connsiteY1" fmla="*/ 717310 h 1398953"/>
              <a:gd name="connsiteX2" fmla="*/ 9169155 w 9169155"/>
              <a:gd name="connsiteY2" fmla="*/ 743109 h 1398953"/>
              <a:gd name="connsiteX3" fmla="*/ 9122470 w 9169155"/>
              <a:gd name="connsiteY3" fmla="*/ 1398953 h 1398953"/>
              <a:gd name="connsiteX4" fmla="*/ 8780907 w 9169155"/>
              <a:gd name="connsiteY4" fmla="*/ 1262360 h 1398953"/>
              <a:gd name="connsiteX5" fmla="*/ 3488123 w 9169155"/>
              <a:gd name="connsiteY5" fmla="*/ 450385 h 1398953"/>
              <a:gd name="connsiteX6" fmla="*/ 79793 w 9169155"/>
              <a:gd name="connsiteY6" fmla="*/ 754823 h 1398953"/>
              <a:gd name="connsiteX7" fmla="*/ 0 w 9169155"/>
              <a:gd name="connsiteY7" fmla="*/ 771447 h 1398953"/>
              <a:gd name="connsiteX8" fmla="*/ 16951 w 9169155"/>
              <a:gd name="connsiteY8" fmla="*/ 533313 h 1398953"/>
              <a:gd name="connsiteX9" fmla="*/ 430535 w 9169155"/>
              <a:gd name="connsiteY9" fmla="*/ 433765 h 1398953"/>
              <a:gd name="connsiteX10" fmla="*/ 3180753 w 9169155"/>
              <a:gd name="connsiteY10" fmla="*/ 44303 h 1398953"/>
              <a:gd name="connsiteX11" fmla="*/ 5794348 w 9169155"/>
              <a:gd name="connsiteY11" fmla="*/ 47138 h 139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69155" h="1398953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D4E101C-A61F-4266-8FB5-82452FB3C011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name="connsiteX0" fmla="*/ 5304048 w 9146481"/>
              <a:gd name="connsiteY0" fmla="*/ 47138 h 1652513"/>
              <a:gd name="connsiteX1" fmla="*/ 9003437 w 9146481"/>
              <a:gd name="connsiteY1" fmla="*/ 913405 h 1652513"/>
              <a:gd name="connsiteX2" fmla="*/ 9146481 w 9146481"/>
              <a:gd name="connsiteY2" fmla="*/ 991895 h 1652513"/>
              <a:gd name="connsiteX3" fmla="*/ 9099457 w 9146481"/>
              <a:gd name="connsiteY3" fmla="*/ 1652513 h 1652513"/>
              <a:gd name="connsiteX4" fmla="*/ 9050932 w 9146481"/>
              <a:gd name="connsiteY4" fmla="*/ 1624567 h 1652513"/>
              <a:gd name="connsiteX5" fmla="*/ 3041522 w 9146481"/>
              <a:gd name="connsiteY5" fmla="*/ 450385 h 1652513"/>
              <a:gd name="connsiteX6" fmla="*/ 210937 w 9146481"/>
              <a:gd name="connsiteY6" fmla="*/ 664651 h 1652513"/>
              <a:gd name="connsiteX7" fmla="*/ 0 w 9146481"/>
              <a:gd name="connsiteY7" fmla="*/ 701716 h 1652513"/>
              <a:gd name="connsiteX8" fmla="*/ 18669 w 9146481"/>
              <a:gd name="connsiteY8" fmla="*/ 439457 h 1652513"/>
              <a:gd name="connsiteX9" fmla="*/ 41869 w 9146481"/>
              <a:gd name="connsiteY9" fmla="*/ 433765 h 1652513"/>
              <a:gd name="connsiteX10" fmla="*/ 2739976 w 9146481"/>
              <a:gd name="connsiteY10" fmla="*/ 44302 h 1652513"/>
              <a:gd name="connsiteX11" fmla="*/ 5304048 w 9146481"/>
              <a:gd name="connsiteY11" fmla="*/ 47138 h 165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6481" h="1652513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2305CC3-7C76-40A2-A9E9-A327FC667E2B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name="connsiteX0" fmla="*/ 0 w 9144000"/>
              <a:gd name="connsiteY0" fmla="*/ 0 h 3704595"/>
              <a:gd name="connsiteX1" fmla="*/ 9144000 w 9144000"/>
              <a:gd name="connsiteY1" fmla="*/ 0 h 3704595"/>
              <a:gd name="connsiteX2" fmla="*/ 9144000 w 9144000"/>
              <a:gd name="connsiteY2" fmla="*/ 3704595 h 3704595"/>
              <a:gd name="connsiteX3" fmla="*/ 8983376 w 9144000"/>
              <a:gd name="connsiteY3" fmla="*/ 3589931 h 3704595"/>
              <a:gd name="connsiteX4" fmla="*/ 4191907 w 9144000"/>
              <a:gd name="connsiteY4" fmla="*/ 2322286 h 3704595"/>
              <a:gd name="connsiteX5" fmla="*/ 16852 w 9144000"/>
              <a:gd name="connsiteY5" fmla="*/ 3227218 h 3704595"/>
              <a:gd name="connsiteX6" fmla="*/ 0 w 9144000"/>
              <a:gd name="connsiteY6" fmla="*/ 3236231 h 370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704595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0DFDF19-9358-469D-B9E3-B6352664121D}"/>
              </a:ext>
            </a:extLst>
          </p:cNvPr>
          <p:cNvSpPr/>
          <p:nvPr userDrawn="1"/>
        </p:nvSpPr>
        <p:spPr>
          <a:xfrm>
            <a:off x="163701" y="233557"/>
            <a:ext cx="2541399" cy="629057"/>
          </a:xfrm>
          <a:prstGeom prst="roundRect">
            <a:avLst>
              <a:gd name="adj" fmla="val 6911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dirty="0">
                <a:latin typeface="Bahnschrift SemiBold" panose="020B0502040204020203" pitchFamily="34" charset="0"/>
              </a:rPr>
              <a:t>EMKT503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38371FA-5A04-4D00-A53E-523388254FC5}"/>
              </a:ext>
            </a:extLst>
          </p:cNvPr>
          <p:cNvSpPr/>
          <p:nvPr userDrawn="1"/>
        </p:nvSpPr>
        <p:spPr>
          <a:xfrm>
            <a:off x="163700" y="949943"/>
            <a:ext cx="5028115" cy="698539"/>
          </a:xfrm>
          <a:prstGeom prst="roundRect">
            <a:avLst>
              <a:gd name="adj" fmla="val 6911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en-US" sz="36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Marketing Management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314972-30CC-4655-89F8-E6D76607A43A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Bahnschrift SemiBold" panose="020B0502040204020203" pitchFamily="34" charset="0"/>
              </a:rPr>
              <a:t>Pretty Bhalla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CE8C5F-5BB4-4CD1-8ED5-63183968A02F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Bahnschrift SemiBold" panose="020B0502040204020203" pitchFamily="34" charset="0"/>
              </a:rPr>
              <a:t>Associate Professor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CFA88D-9215-41EC-9BEE-08E6CFD62634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D0FF02-4AFD-409B-888D-58610834E4FD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1AB3238-8214-4D0F-A6D4-49FBF6A36E0E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75143C6-1D92-4ADE-A5B8-EFA131E34C3A}"/>
                </a:ext>
              </a:extLst>
            </p:cNvPr>
            <p:cNvSpPr/>
            <p:nvPr userDrawn="1"/>
          </p:nvSpPr>
          <p:spPr>
            <a:xfrm rot="5873456" flipH="1">
              <a:off x="3446679" y="2789549"/>
              <a:ext cx="6937583" cy="1342731"/>
            </a:xfrm>
            <a:custGeom>
              <a:avLst/>
              <a:gdLst>
                <a:gd name="connsiteX0" fmla="*/ 6879256 w 6937583"/>
                <a:gd name="connsiteY0" fmla="*/ 1342731 h 1342731"/>
                <a:gd name="connsiteX1" fmla="*/ 6937583 w 6937583"/>
                <a:gd name="connsiteY1" fmla="*/ 756270 h 1342731"/>
                <a:gd name="connsiteX2" fmla="*/ 6776242 w 6937583"/>
                <a:gd name="connsiteY2" fmla="*/ 660056 h 1342731"/>
                <a:gd name="connsiteX3" fmla="*/ 5253407 w 6937583"/>
                <a:gd name="connsiteY3" fmla="*/ 142904 h 1342731"/>
                <a:gd name="connsiteX4" fmla="*/ 2842590 w 6937583"/>
                <a:gd name="connsiteY4" fmla="*/ 40766 h 1342731"/>
                <a:gd name="connsiteX5" fmla="*/ 108649 w 6937583"/>
                <a:gd name="connsiteY5" fmla="*/ 745329 h 1342731"/>
                <a:gd name="connsiteX6" fmla="*/ 23118 w 6937583"/>
                <a:gd name="connsiteY6" fmla="*/ 787644 h 1342731"/>
                <a:gd name="connsiteX7" fmla="*/ 0 w 6937583"/>
                <a:gd name="connsiteY7" fmla="*/ 954439 h 1342731"/>
                <a:gd name="connsiteX8" fmla="*/ 174961 w 6937583"/>
                <a:gd name="connsiteY8" fmla="*/ 884819 h 1342731"/>
                <a:gd name="connsiteX9" fmla="*/ 3046538 w 6937583"/>
                <a:gd name="connsiteY9" fmla="*/ 414437 h 1342731"/>
                <a:gd name="connsiteX10" fmla="*/ 6847875 w 6937583"/>
                <a:gd name="connsiteY10" fmla="*/ 1322122 h 13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37583" h="1342731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blurRad="63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F6986BA-8D5B-4C25-8FF7-5D068CF73F3D}"/>
                </a:ext>
              </a:extLst>
            </p:cNvPr>
            <p:cNvSpPr/>
            <p:nvPr userDrawn="1"/>
          </p:nvSpPr>
          <p:spPr>
            <a:xfrm rot="5644297" flipH="1">
              <a:off x="3030930" y="2720825"/>
              <a:ext cx="6885388" cy="1464384"/>
            </a:xfrm>
            <a:custGeom>
              <a:avLst/>
              <a:gdLst>
                <a:gd name="connsiteX0" fmla="*/ 6850410 w 6885388"/>
                <a:gd name="connsiteY0" fmla="*/ 1464384 h 1464384"/>
                <a:gd name="connsiteX1" fmla="*/ 6885388 w 6885388"/>
                <a:gd name="connsiteY1" fmla="*/ 634619 h 1464384"/>
                <a:gd name="connsiteX2" fmla="*/ 6622419 w 6885388"/>
                <a:gd name="connsiteY2" fmla="*/ 512146 h 1464384"/>
                <a:gd name="connsiteX3" fmla="*/ 4867180 w 6885388"/>
                <a:gd name="connsiteY3" fmla="*/ 61997 h 1464384"/>
                <a:gd name="connsiteX4" fmla="*/ 2831555 w 6885388"/>
                <a:gd name="connsiteY4" fmla="*/ 58268 h 1464384"/>
                <a:gd name="connsiteX5" fmla="*/ 255228 w 6885388"/>
                <a:gd name="connsiteY5" fmla="*/ 748625 h 1464384"/>
                <a:gd name="connsiteX6" fmla="*/ 20025 w 6885388"/>
                <a:gd name="connsiteY6" fmla="*/ 859638 h 1464384"/>
                <a:gd name="connsiteX7" fmla="*/ 0 w 6885388"/>
                <a:gd name="connsiteY7" fmla="*/ 1140954 h 1464384"/>
                <a:gd name="connsiteX8" fmla="*/ 26253 w 6885388"/>
                <a:gd name="connsiteY8" fmla="*/ 1129998 h 1464384"/>
                <a:gd name="connsiteX9" fmla="*/ 3070954 w 6885388"/>
                <a:gd name="connsiteY9" fmla="*/ 592355 h 1464384"/>
                <a:gd name="connsiteX10" fmla="*/ 6824588 w 6885388"/>
                <a:gd name="connsiteY10" fmla="*/ 1449631 h 146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85388" h="1464384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blurRad="63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A99D1EE-0612-4678-8389-AE9DB62661CD}"/>
                </a:ext>
              </a:extLst>
            </p:cNvPr>
            <p:cNvSpPr/>
            <p:nvPr userDrawn="1"/>
          </p:nvSpPr>
          <p:spPr>
            <a:xfrm rot="5644297" flipH="1">
              <a:off x="2590707" y="2625942"/>
              <a:ext cx="6854129" cy="1627986"/>
            </a:xfrm>
            <a:custGeom>
              <a:avLst/>
              <a:gdLst>
                <a:gd name="connsiteX0" fmla="*/ 6817768 w 6854129"/>
                <a:gd name="connsiteY0" fmla="*/ 1627986 h 1627986"/>
                <a:gd name="connsiteX1" fmla="*/ 6854129 w 6854129"/>
                <a:gd name="connsiteY1" fmla="*/ 864769 h 1627986"/>
                <a:gd name="connsiteX2" fmla="*/ 6807400 w 6854129"/>
                <a:gd name="connsiteY2" fmla="*/ 834746 h 1627986"/>
                <a:gd name="connsiteX3" fmla="*/ 4225626 w 6854129"/>
                <a:gd name="connsiteY3" fmla="*/ 54855 h 1627986"/>
                <a:gd name="connsiteX4" fmla="*/ 2190001 w 6854129"/>
                <a:gd name="connsiteY4" fmla="*/ 51556 h 1627986"/>
                <a:gd name="connsiteX5" fmla="*/ 47966 w 6854129"/>
                <a:gd name="connsiteY5" fmla="*/ 504780 h 1627986"/>
                <a:gd name="connsiteX6" fmla="*/ 21689 w 6854129"/>
                <a:gd name="connsiteY6" fmla="*/ 514230 h 1627986"/>
                <a:gd name="connsiteX7" fmla="*/ 0 w 6854129"/>
                <a:gd name="connsiteY7" fmla="*/ 818919 h 1627986"/>
                <a:gd name="connsiteX8" fmla="*/ 78792 w 6854129"/>
                <a:gd name="connsiteY8" fmla="*/ 798109 h 1627986"/>
                <a:gd name="connsiteX9" fmla="*/ 2429400 w 6854129"/>
                <a:gd name="connsiteY9" fmla="*/ 524121 h 1627986"/>
                <a:gd name="connsiteX10" fmla="*/ 6551738 w 6854129"/>
                <a:gd name="connsiteY10" fmla="*/ 1469030 h 162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4129" h="1627986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blurRad="63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37ACCD0-6C50-4C4F-B6F5-1C5435D61A0B}"/>
                </a:ext>
              </a:extLst>
            </p:cNvPr>
            <p:cNvSpPr/>
            <p:nvPr userDrawn="1"/>
          </p:nvSpPr>
          <p:spPr>
            <a:xfrm rot="5644297" flipH="1">
              <a:off x="2248465" y="2473999"/>
              <a:ext cx="6831762" cy="1923058"/>
            </a:xfrm>
            <a:custGeom>
              <a:avLst/>
              <a:gdLst>
                <a:gd name="connsiteX0" fmla="*/ 6795137 w 6831762"/>
                <a:gd name="connsiteY0" fmla="*/ 1923058 h 1923058"/>
                <a:gd name="connsiteX1" fmla="*/ 6831762 w 6831762"/>
                <a:gd name="connsiteY1" fmla="*/ 1154285 h 1923058"/>
                <a:gd name="connsiteX2" fmla="*/ 6720350 w 6831762"/>
                <a:gd name="connsiteY2" fmla="*/ 1062945 h 1923058"/>
                <a:gd name="connsiteX3" fmla="*/ 3839043 w 6831762"/>
                <a:gd name="connsiteY3" fmla="*/ 54855 h 1923058"/>
                <a:gd name="connsiteX4" fmla="*/ 1841990 w 6831762"/>
                <a:gd name="connsiteY4" fmla="*/ 51555 h 1923058"/>
                <a:gd name="connsiteX5" fmla="*/ 236280 w 6831762"/>
                <a:gd name="connsiteY5" fmla="*/ 352053 h 1923058"/>
                <a:gd name="connsiteX6" fmla="*/ 23468 w 6831762"/>
                <a:gd name="connsiteY6" fmla="*/ 417617 h 1923058"/>
                <a:gd name="connsiteX7" fmla="*/ 0 w 6831762"/>
                <a:gd name="connsiteY7" fmla="*/ 747301 h 1923058"/>
                <a:gd name="connsiteX8" fmla="*/ 393597 w 6831762"/>
                <a:gd name="connsiteY8" fmla="*/ 666710 h 1923058"/>
                <a:gd name="connsiteX9" fmla="*/ 2076852 w 6831762"/>
                <a:gd name="connsiteY9" fmla="*/ 524121 h 1923058"/>
                <a:gd name="connsiteX10" fmla="*/ 6757342 w 6831762"/>
                <a:gd name="connsiteY10" fmla="*/ 1890536 h 1923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31762" h="1923058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B8C4FF-1BE3-4593-BAEE-46891237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0"/>
            <a:ext cx="4939868" cy="13552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dirty="0">
                <a:ea typeface="+mj-ea"/>
                <a:cs typeface="+mj-cs"/>
              </a:rPr>
              <a:t>Offerings and Brands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E8AEE-D99D-4C15-8AB1-4A40AE8D2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58" r="2014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C5C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15A3225-59D6-4A2C-AC2E-54082F7FB257}"/>
              </a:ext>
            </a:extLst>
          </p:cNvPr>
          <p:cNvSpPr/>
          <p:nvPr/>
        </p:nvSpPr>
        <p:spPr>
          <a:xfrm>
            <a:off x="3810700" y="1828800"/>
            <a:ext cx="4732020" cy="48984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C2AE468-1A4F-4024-BD88-1DB0E3E86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700" y="1678551"/>
            <a:ext cx="4939867" cy="37854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/>
            <a:r>
              <a:rPr lang="en-US" sz="2400" dirty="0"/>
              <a:t>A consistent brand offering, and experience is essential to build a brand personality.</a:t>
            </a:r>
          </a:p>
          <a:p>
            <a:pPr algn="just"/>
            <a:r>
              <a:rPr lang="en-US" sz="2400" dirty="0"/>
              <a:t>Michael Kors delivers consistent products within the brand promise of glamorous, urban fashion . </a:t>
            </a:r>
          </a:p>
        </p:txBody>
      </p:sp>
    </p:spTree>
    <p:extLst>
      <p:ext uri="{BB962C8B-B14F-4D97-AF65-F5344CB8AC3E}">
        <p14:creationId xmlns:p14="http://schemas.microsoft.com/office/powerpoint/2010/main" val="316973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1A16DB-A4DA-4969-ADCC-031AFBCA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and satisfaction </a:t>
            </a:r>
            <a:endParaRPr lang="en-IN" dirty="0"/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6909F7C4-A04A-4184-9EF4-C869344BF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28145"/>
            <a:ext cx="7886699" cy="500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96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406EC-1AF7-4CB1-8502-92B8F889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Marketing Channels</a:t>
            </a:r>
            <a:endParaRPr lang="en-IN" sz="4000" dirty="0">
              <a:latin typeface="Bahnschrift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EA493-51DD-4EC4-AA72-C6843466EB8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257800" y="1325563"/>
            <a:ext cx="3886200" cy="5532437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Communication Channels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Distribution Channel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Service Channel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A6CD4-06A6-4827-BD8B-47A52E1A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84" y="1325563"/>
            <a:ext cx="5261184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5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42E785-16A0-4886-BB0A-A508AD9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Chain </a:t>
            </a:r>
            <a:endParaRPr lang="en-IN" dirty="0"/>
          </a:p>
        </p:txBody>
      </p:sp>
      <p:pic>
        <p:nvPicPr>
          <p:cNvPr id="6148" name="Picture 4" descr="See the source image">
            <a:extLst>
              <a:ext uri="{FF2B5EF4-FFF2-40B4-BE49-F238E27FC236}">
                <a16:creationId xmlns:a16="http://schemas.microsoft.com/office/drawing/2014/main" id="{191EC403-7170-4B2A-816A-FBA33BAC8A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34" y="1694089"/>
            <a:ext cx="6740932" cy="485366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950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9198A2-A25A-446E-9ECA-93686980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C0F48-B5FC-4009-A83A-C2D6F33B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46" y="1970123"/>
            <a:ext cx="7888908" cy="44199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354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5C8412-F2BD-418B-BACC-BBDD50F4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Environment 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A5A813-CA59-4721-886D-C4C86B3ABD17}"/>
              </a:ext>
            </a:extLst>
          </p:cNvPr>
          <p:cNvSpPr/>
          <p:nvPr/>
        </p:nvSpPr>
        <p:spPr>
          <a:xfrm>
            <a:off x="3887973" y="2869727"/>
            <a:ext cx="1368052" cy="1368052"/>
          </a:xfrm>
          <a:prstGeom prst="ellipse">
            <a:avLst/>
          </a:prstGeom>
          <a:solidFill>
            <a:srgbClr val="2190BC">
              <a:alpha val="16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47062F9-58F4-4166-A57F-BCCFD9774DBF}"/>
              </a:ext>
            </a:extLst>
          </p:cNvPr>
          <p:cNvSpPr/>
          <p:nvPr/>
        </p:nvSpPr>
        <p:spPr>
          <a:xfrm>
            <a:off x="3537410" y="1490479"/>
            <a:ext cx="2069179" cy="1127179"/>
          </a:xfrm>
          <a:custGeom>
            <a:avLst/>
            <a:gdLst>
              <a:gd name="connsiteX0" fmla="*/ 0 w 2069179"/>
              <a:gd name="connsiteY0" fmla="*/ 0 h 1127179"/>
              <a:gd name="connsiteX1" fmla="*/ 2069179 w 2069179"/>
              <a:gd name="connsiteY1" fmla="*/ 0 h 1127179"/>
              <a:gd name="connsiteX2" fmla="*/ 2069179 w 2069179"/>
              <a:gd name="connsiteY2" fmla="*/ 1127179 h 1127179"/>
              <a:gd name="connsiteX3" fmla="*/ 0 w 2069179"/>
              <a:gd name="connsiteY3" fmla="*/ 1127179 h 1127179"/>
              <a:gd name="connsiteX4" fmla="*/ 0 w 2069179"/>
              <a:gd name="connsiteY4" fmla="*/ 0 h 112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179" h="1127179">
                <a:moveTo>
                  <a:pt x="0" y="0"/>
                </a:moveTo>
                <a:lnTo>
                  <a:pt x="2069179" y="0"/>
                </a:lnTo>
                <a:lnTo>
                  <a:pt x="2069179" y="1127179"/>
                </a:lnTo>
                <a:lnTo>
                  <a:pt x="0" y="11271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>
                <a:latin typeface="Bahnschrift" panose="020B0502040204020203" pitchFamily="34" charset="0"/>
              </a:rPr>
              <a:t>Political and regulatory environment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452A68-6DD2-498F-A3C5-76AE05BE3A3E}"/>
              </a:ext>
            </a:extLst>
          </p:cNvPr>
          <p:cNvSpPr/>
          <p:nvPr/>
        </p:nvSpPr>
        <p:spPr>
          <a:xfrm>
            <a:off x="4425270" y="3179970"/>
            <a:ext cx="1368052" cy="1368052"/>
          </a:xfrm>
          <a:prstGeom prst="ellipse">
            <a:avLst/>
          </a:prstGeom>
          <a:solidFill>
            <a:srgbClr val="2190BC">
              <a:alpha val="16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796BA3-3131-42EC-B6D4-6F162CF395E3}"/>
              </a:ext>
            </a:extLst>
          </p:cNvPr>
          <p:cNvSpPr/>
          <p:nvPr/>
        </p:nvSpPr>
        <p:spPr>
          <a:xfrm>
            <a:off x="6059739" y="2563983"/>
            <a:ext cx="1960892" cy="1234529"/>
          </a:xfrm>
          <a:custGeom>
            <a:avLst/>
            <a:gdLst>
              <a:gd name="connsiteX0" fmla="*/ 0 w 1960892"/>
              <a:gd name="connsiteY0" fmla="*/ 0 h 1234529"/>
              <a:gd name="connsiteX1" fmla="*/ 1960892 w 1960892"/>
              <a:gd name="connsiteY1" fmla="*/ 0 h 1234529"/>
              <a:gd name="connsiteX2" fmla="*/ 1960892 w 1960892"/>
              <a:gd name="connsiteY2" fmla="*/ 1234529 h 1234529"/>
              <a:gd name="connsiteX3" fmla="*/ 0 w 1960892"/>
              <a:gd name="connsiteY3" fmla="*/ 1234529 h 1234529"/>
              <a:gd name="connsiteX4" fmla="*/ 0 w 1960892"/>
              <a:gd name="connsiteY4" fmla="*/ 0 h 1234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892" h="1234529">
                <a:moveTo>
                  <a:pt x="0" y="0"/>
                </a:moveTo>
                <a:lnTo>
                  <a:pt x="1960892" y="0"/>
                </a:lnTo>
                <a:lnTo>
                  <a:pt x="1960892" y="1234529"/>
                </a:lnTo>
                <a:lnTo>
                  <a:pt x="0" y="123452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>
                <a:latin typeface="Bahnschrift" panose="020B0502040204020203" pitchFamily="34" charset="0"/>
              </a:rPr>
              <a:t>Economic Environment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004F76-2405-4D6C-86F1-F8E4CE3827D1}"/>
              </a:ext>
            </a:extLst>
          </p:cNvPr>
          <p:cNvSpPr/>
          <p:nvPr/>
        </p:nvSpPr>
        <p:spPr>
          <a:xfrm>
            <a:off x="4425270" y="3800455"/>
            <a:ext cx="1368052" cy="1368052"/>
          </a:xfrm>
          <a:prstGeom prst="ellipse">
            <a:avLst/>
          </a:prstGeom>
          <a:solidFill>
            <a:srgbClr val="2190BC">
              <a:alpha val="16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3E5AD0A-94CE-440C-84B2-5D31A6BC9C13}"/>
              </a:ext>
            </a:extLst>
          </p:cNvPr>
          <p:cNvSpPr/>
          <p:nvPr/>
        </p:nvSpPr>
        <p:spPr>
          <a:xfrm>
            <a:off x="6059739" y="4405042"/>
            <a:ext cx="1960892" cy="1379452"/>
          </a:xfrm>
          <a:custGeom>
            <a:avLst/>
            <a:gdLst>
              <a:gd name="connsiteX0" fmla="*/ 0 w 1960892"/>
              <a:gd name="connsiteY0" fmla="*/ 0 h 1379452"/>
              <a:gd name="connsiteX1" fmla="*/ 1960892 w 1960892"/>
              <a:gd name="connsiteY1" fmla="*/ 0 h 1379452"/>
              <a:gd name="connsiteX2" fmla="*/ 1960892 w 1960892"/>
              <a:gd name="connsiteY2" fmla="*/ 1379452 h 1379452"/>
              <a:gd name="connsiteX3" fmla="*/ 0 w 1960892"/>
              <a:gd name="connsiteY3" fmla="*/ 1379452 h 1379452"/>
              <a:gd name="connsiteX4" fmla="*/ 0 w 1960892"/>
              <a:gd name="connsiteY4" fmla="*/ 0 h 137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892" h="1379452">
                <a:moveTo>
                  <a:pt x="0" y="0"/>
                </a:moveTo>
                <a:lnTo>
                  <a:pt x="1960892" y="0"/>
                </a:lnTo>
                <a:lnTo>
                  <a:pt x="1960892" y="1379452"/>
                </a:lnTo>
                <a:lnTo>
                  <a:pt x="0" y="137945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>
                <a:latin typeface="Bahnschrift" panose="020B0502040204020203" pitchFamily="34" charset="0"/>
              </a:rPr>
              <a:t>Competitive environment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754039-242C-4740-8552-B5838E9A15A5}"/>
              </a:ext>
            </a:extLst>
          </p:cNvPr>
          <p:cNvSpPr/>
          <p:nvPr/>
        </p:nvSpPr>
        <p:spPr>
          <a:xfrm>
            <a:off x="3887973" y="4111234"/>
            <a:ext cx="1368052" cy="1368052"/>
          </a:xfrm>
          <a:prstGeom prst="ellipse">
            <a:avLst/>
          </a:prstGeom>
          <a:solidFill>
            <a:srgbClr val="2190BC">
              <a:alpha val="16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885146-2354-4509-91AA-DEDD675E36B1}"/>
              </a:ext>
            </a:extLst>
          </p:cNvPr>
          <p:cNvSpPr/>
          <p:nvPr/>
        </p:nvSpPr>
        <p:spPr>
          <a:xfrm>
            <a:off x="3537410" y="5730820"/>
            <a:ext cx="2069179" cy="1127179"/>
          </a:xfrm>
          <a:custGeom>
            <a:avLst/>
            <a:gdLst>
              <a:gd name="connsiteX0" fmla="*/ 0 w 2069179"/>
              <a:gd name="connsiteY0" fmla="*/ 0 h 1127179"/>
              <a:gd name="connsiteX1" fmla="*/ 2069179 w 2069179"/>
              <a:gd name="connsiteY1" fmla="*/ 0 h 1127179"/>
              <a:gd name="connsiteX2" fmla="*/ 2069179 w 2069179"/>
              <a:gd name="connsiteY2" fmla="*/ 1127179 h 1127179"/>
              <a:gd name="connsiteX3" fmla="*/ 0 w 2069179"/>
              <a:gd name="connsiteY3" fmla="*/ 1127179 h 1127179"/>
              <a:gd name="connsiteX4" fmla="*/ 0 w 2069179"/>
              <a:gd name="connsiteY4" fmla="*/ 0 h 112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179" h="1127179">
                <a:moveTo>
                  <a:pt x="0" y="0"/>
                </a:moveTo>
                <a:lnTo>
                  <a:pt x="2069179" y="0"/>
                </a:lnTo>
                <a:lnTo>
                  <a:pt x="2069179" y="1127179"/>
                </a:lnTo>
                <a:lnTo>
                  <a:pt x="0" y="11271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>
                <a:latin typeface="Bahnschrift" panose="020B0502040204020203" pitchFamily="34" charset="0"/>
              </a:rPr>
              <a:t>Technological environment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BD67C1-37FB-4EAB-AF82-A81CCE8D2FD7}"/>
              </a:ext>
            </a:extLst>
          </p:cNvPr>
          <p:cNvSpPr/>
          <p:nvPr/>
        </p:nvSpPr>
        <p:spPr>
          <a:xfrm>
            <a:off x="3350676" y="3800455"/>
            <a:ext cx="1368052" cy="1368052"/>
          </a:xfrm>
          <a:prstGeom prst="ellipse">
            <a:avLst/>
          </a:prstGeom>
          <a:solidFill>
            <a:srgbClr val="2190BC">
              <a:alpha val="16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B6E21D1-2555-4D77-A82B-5310DA149F26}"/>
              </a:ext>
            </a:extLst>
          </p:cNvPr>
          <p:cNvSpPr/>
          <p:nvPr/>
        </p:nvSpPr>
        <p:spPr>
          <a:xfrm>
            <a:off x="1015080" y="4405042"/>
            <a:ext cx="2255913" cy="1379452"/>
          </a:xfrm>
          <a:custGeom>
            <a:avLst/>
            <a:gdLst>
              <a:gd name="connsiteX0" fmla="*/ 0 w 1960892"/>
              <a:gd name="connsiteY0" fmla="*/ 0 h 1379452"/>
              <a:gd name="connsiteX1" fmla="*/ 1960892 w 1960892"/>
              <a:gd name="connsiteY1" fmla="*/ 0 h 1379452"/>
              <a:gd name="connsiteX2" fmla="*/ 1960892 w 1960892"/>
              <a:gd name="connsiteY2" fmla="*/ 1379452 h 1379452"/>
              <a:gd name="connsiteX3" fmla="*/ 0 w 1960892"/>
              <a:gd name="connsiteY3" fmla="*/ 1379452 h 1379452"/>
              <a:gd name="connsiteX4" fmla="*/ 0 w 1960892"/>
              <a:gd name="connsiteY4" fmla="*/ 0 h 137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892" h="1379452">
                <a:moveTo>
                  <a:pt x="0" y="0"/>
                </a:moveTo>
                <a:lnTo>
                  <a:pt x="1960892" y="0"/>
                </a:lnTo>
                <a:lnTo>
                  <a:pt x="1960892" y="1379452"/>
                </a:lnTo>
                <a:lnTo>
                  <a:pt x="0" y="137945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 dirty="0">
                <a:latin typeface="Bahnschrift" panose="020B0502040204020203" pitchFamily="34" charset="0"/>
              </a:rPr>
              <a:t>Social and cultural environmental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0A006F-2263-4DD3-9FD1-77CDE4DE9223}"/>
              </a:ext>
            </a:extLst>
          </p:cNvPr>
          <p:cNvSpPr/>
          <p:nvPr/>
        </p:nvSpPr>
        <p:spPr>
          <a:xfrm>
            <a:off x="3350676" y="3179970"/>
            <a:ext cx="1368052" cy="1368052"/>
          </a:xfrm>
          <a:prstGeom prst="ellipse">
            <a:avLst/>
          </a:prstGeom>
          <a:solidFill>
            <a:srgbClr val="2190BC">
              <a:alpha val="16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4A9F221-A05B-496B-97CD-B1ED177EFEBA}"/>
              </a:ext>
            </a:extLst>
          </p:cNvPr>
          <p:cNvSpPr/>
          <p:nvPr/>
        </p:nvSpPr>
        <p:spPr>
          <a:xfrm>
            <a:off x="1123367" y="2563983"/>
            <a:ext cx="1960892" cy="1379452"/>
          </a:xfrm>
          <a:custGeom>
            <a:avLst/>
            <a:gdLst>
              <a:gd name="connsiteX0" fmla="*/ 0 w 1960892"/>
              <a:gd name="connsiteY0" fmla="*/ 0 h 1379452"/>
              <a:gd name="connsiteX1" fmla="*/ 1960892 w 1960892"/>
              <a:gd name="connsiteY1" fmla="*/ 0 h 1379452"/>
              <a:gd name="connsiteX2" fmla="*/ 1960892 w 1960892"/>
              <a:gd name="connsiteY2" fmla="*/ 1379452 h 1379452"/>
              <a:gd name="connsiteX3" fmla="*/ 0 w 1960892"/>
              <a:gd name="connsiteY3" fmla="*/ 1379452 h 1379452"/>
              <a:gd name="connsiteX4" fmla="*/ 0 w 1960892"/>
              <a:gd name="connsiteY4" fmla="*/ 0 h 137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892" h="1379452">
                <a:moveTo>
                  <a:pt x="0" y="0"/>
                </a:moveTo>
                <a:lnTo>
                  <a:pt x="1960892" y="0"/>
                </a:lnTo>
                <a:lnTo>
                  <a:pt x="1960892" y="1379452"/>
                </a:lnTo>
                <a:lnTo>
                  <a:pt x="0" y="137945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>
                <a:latin typeface="Bahnschrift" panose="020B0502040204020203" pitchFamily="34" charset="0"/>
              </a:rPr>
              <a:t>Political and regulatory enviroment</a:t>
            </a:r>
          </a:p>
        </p:txBody>
      </p:sp>
    </p:spTree>
    <p:extLst>
      <p:ext uri="{BB962C8B-B14F-4D97-AF65-F5344CB8AC3E}">
        <p14:creationId xmlns:p14="http://schemas.microsoft.com/office/powerpoint/2010/main" val="291365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EB7D35-7D04-4A7A-866E-ACEDB71E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Evolved Marketing Concepts 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4BF89D-32C3-4907-94C5-73EDFBCF29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730494"/>
              </p:ext>
            </p:extLst>
          </p:nvPr>
        </p:nvGraphicFramePr>
        <p:xfrm>
          <a:off x="2163536" y="1763486"/>
          <a:ext cx="5625193" cy="455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9355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27B4CD-3233-4894-9F91-F837938D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Holistic Marketing </a:t>
            </a:r>
            <a:endParaRPr lang="en-IN" dirty="0"/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98A10069-53B7-4501-B6A7-D1AD602CD7C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3777" y="1554164"/>
            <a:ext cx="6470651" cy="48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7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42EC9C6-81D5-4D2F-A540-938A9E5F13D9}"/>
              </a:ext>
            </a:extLst>
          </p:cNvPr>
          <p:cNvSpPr/>
          <p:nvPr/>
        </p:nvSpPr>
        <p:spPr>
          <a:xfrm>
            <a:off x="3320779" y="1546500"/>
            <a:ext cx="2502442" cy="2502442"/>
          </a:xfrm>
          <a:custGeom>
            <a:avLst/>
            <a:gdLst>
              <a:gd name="connsiteX0" fmla="*/ 0 w 2502442"/>
              <a:gd name="connsiteY0" fmla="*/ 2502442 h 2502442"/>
              <a:gd name="connsiteX1" fmla="*/ 1251221 w 2502442"/>
              <a:gd name="connsiteY1" fmla="*/ 0 h 2502442"/>
              <a:gd name="connsiteX2" fmla="*/ 2502442 w 2502442"/>
              <a:gd name="connsiteY2" fmla="*/ 2502442 h 2502442"/>
              <a:gd name="connsiteX3" fmla="*/ 0 w 2502442"/>
              <a:gd name="connsiteY3" fmla="*/ 2502442 h 250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2442" h="2502442">
                <a:moveTo>
                  <a:pt x="0" y="2502442"/>
                </a:moveTo>
                <a:lnTo>
                  <a:pt x="1251221" y="0"/>
                </a:lnTo>
                <a:lnTo>
                  <a:pt x="2502442" y="2502442"/>
                </a:lnTo>
                <a:lnTo>
                  <a:pt x="0" y="2502442"/>
                </a:lnTo>
                <a:close/>
              </a:path>
            </a:pathLst>
          </a:custGeom>
          <a:solidFill>
            <a:schemeClr val="accent6">
              <a:hueOff val="0"/>
              <a:satOff val="0"/>
              <a:lumOff val="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7051" tIns="1342661" rIns="71705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kern="1200" dirty="0">
              <a:latin typeface="Bahnschrift" panose="020B0502040204020203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AA0199F-67AF-4500-A997-9DB6F1C454EC}"/>
              </a:ext>
            </a:extLst>
          </p:cNvPr>
          <p:cNvSpPr/>
          <p:nvPr/>
        </p:nvSpPr>
        <p:spPr>
          <a:xfrm>
            <a:off x="2069557" y="4048944"/>
            <a:ext cx="2502442" cy="2502442"/>
          </a:xfrm>
          <a:custGeom>
            <a:avLst/>
            <a:gdLst>
              <a:gd name="connsiteX0" fmla="*/ 0 w 2502442"/>
              <a:gd name="connsiteY0" fmla="*/ 2502442 h 2502442"/>
              <a:gd name="connsiteX1" fmla="*/ 1251221 w 2502442"/>
              <a:gd name="connsiteY1" fmla="*/ 0 h 2502442"/>
              <a:gd name="connsiteX2" fmla="*/ 2502442 w 2502442"/>
              <a:gd name="connsiteY2" fmla="*/ 2502442 h 2502442"/>
              <a:gd name="connsiteX3" fmla="*/ 0 w 2502442"/>
              <a:gd name="connsiteY3" fmla="*/ 2502442 h 250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2442" h="2502442">
                <a:moveTo>
                  <a:pt x="0" y="2502442"/>
                </a:moveTo>
                <a:lnTo>
                  <a:pt x="1251221" y="0"/>
                </a:lnTo>
                <a:lnTo>
                  <a:pt x="2502442" y="2502442"/>
                </a:lnTo>
                <a:lnTo>
                  <a:pt x="0" y="2502442"/>
                </a:lnTo>
                <a:close/>
              </a:path>
            </a:pathLst>
          </a:custGeom>
          <a:solidFill>
            <a:schemeClr val="accent6">
              <a:hueOff val="0"/>
              <a:satOff val="0"/>
              <a:lumOff val="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7051" tIns="1342661" rIns="71705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kern="1200" dirty="0">
              <a:latin typeface="Bahnschrift" panose="020B0502040204020203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92FC839-0546-41CF-BBB4-B7FEE1068B5C}"/>
              </a:ext>
            </a:extLst>
          </p:cNvPr>
          <p:cNvSpPr/>
          <p:nvPr/>
        </p:nvSpPr>
        <p:spPr>
          <a:xfrm>
            <a:off x="3320779" y="4048943"/>
            <a:ext cx="2502442" cy="2502443"/>
          </a:xfrm>
          <a:custGeom>
            <a:avLst/>
            <a:gdLst>
              <a:gd name="connsiteX0" fmla="*/ 0 w 2502442"/>
              <a:gd name="connsiteY0" fmla="*/ 2502442 h 2502442"/>
              <a:gd name="connsiteX1" fmla="*/ 1251221 w 2502442"/>
              <a:gd name="connsiteY1" fmla="*/ 0 h 2502442"/>
              <a:gd name="connsiteX2" fmla="*/ 2502442 w 2502442"/>
              <a:gd name="connsiteY2" fmla="*/ 2502442 h 2502442"/>
              <a:gd name="connsiteX3" fmla="*/ 0 w 2502442"/>
              <a:gd name="connsiteY3" fmla="*/ 2502442 h 250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2442" h="2502442">
                <a:moveTo>
                  <a:pt x="2502442" y="0"/>
                </a:moveTo>
                <a:lnTo>
                  <a:pt x="1251221" y="2502442"/>
                </a:lnTo>
                <a:lnTo>
                  <a:pt x="0" y="0"/>
                </a:lnTo>
                <a:lnTo>
                  <a:pt x="2502442" y="0"/>
                </a:lnTo>
                <a:close/>
              </a:path>
            </a:pathLst>
          </a:custGeom>
          <a:solidFill>
            <a:schemeClr val="accent6">
              <a:hueOff val="0"/>
              <a:satOff val="0"/>
              <a:lumOff val="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7050" tIns="91441" rIns="717051" bIns="134266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kern="1200" dirty="0">
              <a:latin typeface="Bahnschrift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BAB605-64A4-470C-8274-44D5C00B49C9}"/>
              </a:ext>
            </a:extLst>
          </p:cNvPr>
          <p:cNvSpPr/>
          <p:nvPr/>
        </p:nvSpPr>
        <p:spPr>
          <a:xfrm>
            <a:off x="4572000" y="4048944"/>
            <a:ext cx="2502442" cy="2502442"/>
          </a:xfrm>
          <a:custGeom>
            <a:avLst/>
            <a:gdLst>
              <a:gd name="connsiteX0" fmla="*/ 0 w 2502442"/>
              <a:gd name="connsiteY0" fmla="*/ 2502442 h 2502442"/>
              <a:gd name="connsiteX1" fmla="*/ 1251221 w 2502442"/>
              <a:gd name="connsiteY1" fmla="*/ 0 h 2502442"/>
              <a:gd name="connsiteX2" fmla="*/ 2502442 w 2502442"/>
              <a:gd name="connsiteY2" fmla="*/ 2502442 h 2502442"/>
              <a:gd name="connsiteX3" fmla="*/ 0 w 2502442"/>
              <a:gd name="connsiteY3" fmla="*/ 2502442 h 250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2442" h="2502442">
                <a:moveTo>
                  <a:pt x="0" y="2502442"/>
                </a:moveTo>
                <a:lnTo>
                  <a:pt x="1251221" y="0"/>
                </a:lnTo>
                <a:lnTo>
                  <a:pt x="2502442" y="2502442"/>
                </a:lnTo>
                <a:lnTo>
                  <a:pt x="0" y="2502442"/>
                </a:lnTo>
                <a:close/>
              </a:path>
            </a:pathLst>
          </a:custGeom>
          <a:solidFill>
            <a:schemeClr val="accent6">
              <a:hueOff val="0"/>
              <a:satOff val="0"/>
              <a:lumOff val="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7051" tIns="1342661" rIns="71705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kern="1200" dirty="0">
              <a:latin typeface="Bahnschrift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CC889B-F22A-4024-8075-E1904F02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C3767-C52B-414C-B36D-3836AA31EC31}"/>
              </a:ext>
            </a:extLst>
          </p:cNvPr>
          <p:cNvSpPr txBox="1"/>
          <p:nvPr/>
        </p:nvSpPr>
        <p:spPr>
          <a:xfrm>
            <a:off x="3720645" y="3013501"/>
            <a:ext cx="1702710" cy="83099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Wholesale </a:t>
            </a:r>
            <a:b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Market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BFB05-4785-4EE4-8C43-878C2F00F959}"/>
              </a:ext>
            </a:extLst>
          </p:cNvPr>
          <p:cNvSpPr txBox="1"/>
          <p:nvPr/>
        </p:nvSpPr>
        <p:spPr>
          <a:xfrm>
            <a:off x="3997162" y="4269879"/>
            <a:ext cx="1149674" cy="83099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Spot</a:t>
            </a:r>
            <a:b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Market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8E922-87D9-416A-8A40-7E11607E3DB9}"/>
              </a:ext>
            </a:extLst>
          </p:cNvPr>
          <p:cNvSpPr txBox="1"/>
          <p:nvPr/>
        </p:nvSpPr>
        <p:spPr>
          <a:xfrm>
            <a:off x="5268701" y="5466968"/>
            <a:ext cx="1180130" cy="83099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Future </a:t>
            </a:r>
            <a:b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Market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DD21F-C10B-4278-BC27-7E3BB86DD3EC}"/>
              </a:ext>
            </a:extLst>
          </p:cNvPr>
          <p:cNvSpPr txBox="1"/>
          <p:nvPr/>
        </p:nvSpPr>
        <p:spPr>
          <a:xfrm>
            <a:off x="2796715" y="5466968"/>
            <a:ext cx="1149674" cy="83099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Retail </a:t>
            </a:r>
            <a:b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964332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5FAE08F-75D2-4411-BC64-812A19BDBA3E}"/>
              </a:ext>
            </a:extLst>
          </p:cNvPr>
          <p:cNvGrpSpPr/>
          <p:nvPr/>
        </p:nvGrpSpPr>
        <p:grpSpPr>
          <a:xfrm>
            <a:off x="1104871" y="839332"/>
            <a:ext cx="5965400" cy="5179335"/>
            <a:chOff x="1888643" y="1188808"/>
            <a:chExt cx="4543503" cy="4317930"/>
          </a:xfrm>
        </p:grpSpPr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CC3E0B48-952D-4AE1-B6A6-3F8EB1756EDB}"/>
                </a:ext>
              </a:extLst>
            </p:cNvPr>
            <p:cNvSpPr/>
            <p:nvPr/>
          </p:nvSpPr>
          <p:spPr>
            <a:xfrm flipV="1">
              <a:off x="1888644" y="1188808"/>
              <a:ext cx="4543502" cy="3"/>
            </a:xfrm>
            <a:prstGeom prst="line">
              <a:avLst/>
            </a:prstGeom>
            <a:ln>
              <a:solidFill>
                <a:srgbClr val="2190BC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873C274-7966-446F-BEFF-A17E7D9CCD2F}"/>
                </a:ext>
              </a:extLst>
            </p:cNvPr>
            <p:cNvSpPr/>
            <p:nvPr/>
          </p:nvSpPr>
          <p:spPr>
            <a:xfrm rot="16200000">
              <a:off x="147446" y="2930007"/>
              <a:ext cx="4317928" cy="835533"/>
            </a:xfrm>
            <a:custGeom>
              <a:avLst/>
              <a:gdLst>
                <a:gd name="connsiteX0" fmla="*/ 0 w 777240"/>
                <a:gd name="connsiteY0" fmla="*/ 0 h 4351338"/>
                <a:gd name="connsiteX1" fmla="*/ 777240 w 777240"/>
                <a:gd name="connsiteY1" fmla="*/ 0 h 4351338"/>
                <a:gd name="connsiteX2" fmla="*/ 777240 w 777240"/>
                <a:gd name="connsiteY2" fmla="*/ 4351338 h 4351338"/>
                <a:gd name="connsiteX3" fmla="*/ 0 w 777240"/>
                <a:gd name="connsiteY3" fmla="*/ 4351338 h 4351338"/>
                <a:gd name="connsiteX4" fmla="*/ 0 w 777240"/>
                <a:gd name="connsiteY4" fmla="*/ 0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240" h="4351338">
                  <a:moveTo>
                    <a:pt x="0" y="0"/>
                  </a:moveTo>
                  <a:lnTo>
                    <a:pt x="777240" y="0"/>
                  </a:lnTo>
                  <a:lnTo>
                    <a:pt x="777240" y="4351338"/>
                  </a:lnTo>
                  <a:lnTo>
                    <a:pt x="0" y="43513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>
                  <a:latin typeface="Bahnschrift SemiBold" panose="020B0502040204020203" pitchFamily="34" charset="0"/>
                </a:rPr>
                <a:t>Consumer Behavior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24EE4E3-5C82-4033-9E32-F73E0CBCD64E}"/>
                </a:ext>
              </a:extLst>
            </p:cNvPr>
            <p:cNvSpPr/>
            <p:nvPr/>
          </p:nvSpPr>
          <p:spPr>
            <a:xfrm>
              <a:off x="2724177" y="1218184"/>
              <a:ext cx="3695646" cy="587473"/>
            </a:xfrm>
            <a:custGeom>
              <a:avLst/>
              <a:gdLst>
                <a:gd name="connsiteX0" fmla="*/ 0 w 3050667"/>
                <a:gd name="connsiteY0" fmla="*/ 0 h 587473"/>
                <a:gd name="connsiteX1" fmla="*/ 3050667 w 3050667"/>
                <a:gd name="connsiteY1" fmla="*/ 0 h 587473"/>
                <a:gd name="connsiteX2" fmla="*/ 3050667 w 3050667"/>
                <a:gd name="connsiteY2" fmla="*/ 587473 h 587473"/>
                <a:gd name="connsiteX3" fmla="*/ 0 w 3050667"/>
                <a:gd name="connsiteY3" fmla="*/ 587473 h 587473"/>
                <a:gd name="connsiteX4" fmla="*/ 0 w 3050667"/>
                <a:gd name="connsiteY4" fmla="*/ 0 h 58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0667" h="587473">
                  <a:moveTo>
                    <a:pt x="0" y="0"/>
                  </a:moveTo>
                  <a:lnTo>
                    <a:pt x="3050667" y="0"/>
                  </a:lnTo>
                  <a:lnTo>
                    <a:pt x="3050667" y="587473"/>
                  </a:lnTo>
                  <a:lnTo>
                    <a:pt x="0" y="5874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870" tIns="102870" rIns="102870" bIns="102870" numCol="1" spcCol="1270" anchor="t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latin typeface="Bahnschrift" panose="020B0502040204020203" pitchFamily="34" charset="0"/>
                </a:rPr>
                <a:t>Purchase Decision</a:t>
              </a: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D3F5231A-4C3D-4D30-8FF3-8904925E5765}"/>
                </a:ext>
              </a:extLst>
            </p:cNvPr>
            <p:cNvSpPr/>
            <p:nvPr/>
          </p:nvSpPr>
          <p:spPr>
            <a:xfrm>
              <a:off x="2665883" y="1805657"/>
              <a:ext cx="3766263" cy="0"/>
            </a:xfrm>
            <a:prstGeom prst="line">
              <a:avLst/>
            </a:prstGeom>
            <a:ln>
              <a:solidFill>
                <a:srgbClr val="2190BC"/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F459A60-AFC3-47DF-AA49-085812CF24D7}"/>
                </a:ext>
              </a:extLst>
            </p:cNvPr>
            <p:cNvSpPr/>
            <p:nvPr/>
          </p:nvSpPr>
          <p:spPr>
            <a:xfrm>
              <a:off x="2724177" y="1835031"/>
              <a:ext cx="3695646" cy="587473"/>
            </a:xfrm>
            <a:custGeom>
              <a:avLst/>
              <a:gdLst>
                <a:gd name="connsiteX0" fmla="*/ 0 w 3050667"/>
                <a:gd name="connsiteY0" fmla="*/ 0 h 587473"/>
                <a:gd name="connsiteX1" fmla="*/ 3050667 w 3050667"/>
                <a:gd name="connsiteY1" fmla="*/ 0 h 587473"/>
                <a:gd name="connsiteX2" fmla="*/ 3050667 w 3050667"/>
                <a:gd name="connsiteY2" fmla="*/ 587473 h 587473"/>
                <a:gd name="connsiteX3" fmla="*/ 0 w 3050667"/>
                <a:gd name="connsiteY3" fmla="*/ 587473 h 587473"/>
                <a:gd name="connsiteX4" fmla="*/ 0 w 3050667"/>
                <a:gd name="connsiteY4" fmla="*/ 0 h 58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0667" h="587473">
                  <a:moveTo>
                    <a:pt x="0" y="0"/>
                  </a:moveTo>
                  <a:lnTo>
                    <a:pt x="3050667" y="0"/>
                  </a:lnTo>
                  <a:lnTo>
                    <a:pt x="3050667" y="587473"/>
                  </a:lnTo>
                  <a:lnTo>
                    <a:pt x="0" y="5874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870" tIns="102870" rIns="102870" bIns="102870" numCol="1" spcCol="1270" anchor="t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>
                  <a:latin typeface="Bahnschrift" panose="020B0502040204020203" pitchFamily="34" charset="0"/>
                </a:rPr>
                <a:t>User Experience</a:t>
              </a: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3A4619A9-E9A3-4930-BD37-8C594C935E6A}"/>
                </a:ext>
              </a:extLst>
            </p:cNvPr>
            <p:cNvSpPr/>
            <p:nvPr/>
          </p:nvSpPr>
          <p:spPr>
            <a:xfrm>
              <a:off x="2665883" y="2422504"/>
              <a:ext cx="3766263" cy="0"/>
            </a:xfrm>
            <a:prstGeom prst="line">
              <a:avLst/>
            </a:prstGeom>
            <a:ln>
              <a:solidFill>
                <a:srgbClr val="2190BC"/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70ACC52-5BE8-4339-8E63-E275992C7670}"/>
                </a:ext>
              </a:extLst>
            </p:cNvPr>
            <p:cNvSpPr/>
            <p:nvPr/>
          </p:nvSpPr>
          <p:spPr>
            <a:xfrm>
              <a:off x="2724177" y="2451878"/>
              <a:ext cx="3695646" cy="587473"/>
            </a:xfrm>
            <a:custGeom>
              <a:avLst/>
              <a:gdLst>
                <a:gd name="connsiteX0" fmla="*/ 0 w 3050667"/>
                <a:gd name="connsiteY0" fmla="*/ 0 h 587473"/>
                <a:gd name="connsiteX1" fmla="*/ 3050667 w 3050667"/>
                <a:gd name="connsiteY1" fmla="*/ 0 h 587473"/>
                <a:gd name="connsiteX2" fmla="*/ 3050667 w 3050667"/>
                <a:gd name="connsiteY2" fmla="*/ 587473 h 587473"/>
                <a:gd name="connsiteX3" fmla="*/ 0 w 3050667"/>
                <a:gd name="connsiteY3" fmla="*/ 587473 h 587473"/>
                <a:gd name="connsiteX4" fmla="*/ 0 w 3050667"/>
                <a:gd name="connsiteY4" fmla="*/ 0 h 58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0667" h="587473">
                  <a:moveTo>
                    <a:pt x="0" y="0"/>
                  </a:moveTo>
                  <a:lnTo>
                    <a:pt x="3050667" y="0"/>
                  </a:lnTo>
                  <a:lnTo>
                    <a:pt x="3050667" y="587473"/>
                  </a:lnTo>
                  <a:lnTo>
                    <a:pt x="0" y="5874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870" tIns="102870" rIns="102870" bIns="102870" numCol="1" spcCol="1270" anchor="t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>
                  <a:latin typeface="Bahnschrift" panose="020B0502040204020203" pitchFamily="34" charset="0"/>
                </a:rPr>
                <a:t>Brand Loyalty</a:t>
              </a:r>
            </a:p>
          </p:txBody>
        </p:sp>
        <p:sp>
          <p:nvSpPr>
            <p:cNvPr id="14" name="Straight Connector 13">
              <a:extLst>
                <a:ext uri="{FF2B5EF4-FFF2-40B4-BE49-F238E27FC236}">
                  <a16:creationId xmlns:a16="http://schemas.microsoft.com/office/drawing/2014/main" id="{8E900DD8-E8F6-4620-B242-C6309C8BB306}"/>
                </a:ext>
              </a:extLst>
            </p:cNvPr>
            <p:cNvSpPr/>
            <p:nvPr/>
          </p:nvSpPr>
          <p:spPr>
            <a:xfrm>
              <a:off x="2665883" y="3039351"/>
              <a:ext cx="3766263" cy="0"/>
            </a:xfrm>
            <a:prstGeom prst="line">
              <a:avLst/>
            </a:prstGeom>
            <a:ln>
              <a:solidFill>
                <a:srgbClr val="2190BC"/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036472D-667D-4BA8-928E-7DA177B4A23A}"/>
                </a:ext>
              </a:extLst>
            </p:cNvPr>
            <p:cNvSpPr/>
            <p:nvPr/>
          </p:nvSpPr>
          <p:spPr>
            <a:xfrm>
              <a:off x="2724177" y="3068724"/>
              <a:ext cx="3695646" cy="587473"/>
            </a:xfrm>
            <a:custGeom>
              <a:avLst/>
              <a:gdLst>
                <a:gd name="connsiteX0" fmla="*/ 0 w 3050667"/>
                <a:gd name="connsiteY0" fmla="*/ 0 h 587473"/>
                <a:gd name="connsiteX1" fmla="*/ 3050667 w 3050667"/>
                <a:gd name="connsiteY1" fmla="*/ 0 h 587473"/>
                <a:gd name="connsiteX2" fmla="*/ 3050667 w 3050667"/>
                <a:gd name="connsiteY2" fmla="*/ 587473 h 587473"/>
                <a:gd name="connsiteX3" fmla="*/ 0 w 3050667"/>
                <a:gd name="connsiteY3" fmla="*/ 587473 h 587473"/>
                <a:gd name="connsiteX4" fmla="*/ 0 w 3050667"/>
                <a:gd name="connsiteY4" fmla="*/ 0 h 58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0667" h="587473">
                  <a:moveTo>
                    <a:pt x="0" y="0"/>
                  </a:moveTo>
                  <a:lnTo>
                    <a:pt x="3050667" y="0"/>
                  </a:lnTo>
                  <a:lnTo>
                    <a:pt x="3050667" y="587473"/>
                  </a:lnTo>
                  <a:lnTo>
                    <a:pt x="0" y="5874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870" tIns="102870" rIns="102870" bIns="102870" numCol="1" spcCol="1270" anchor="t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>
                  <a:latin typeface="Bahnschrift" panose="020B0502040204020203" pitchFamily="34" charset="0"/>
                </a:rPr>
                <a:t>Affect</a:t>
              </a:r>
            </a:p>
          </p:txBody>
        </p:sp>
        <p:sp>
          <p:nvSpPr>
            <p:cNvPr id="16" name="Straight Connector 15">
              <a:extLst>
                <a:ext uri="{FF2B5EF4-FFF2-40B4-BE49-F238E27FC236}">
                  <a16:creationId xmlns:a16="http://schemas.microsoft.com/office/drawing/2014/main" id="{665637CB-BBA2-49C9-9565-199856964467}"/>
                </a:ext>
              </a:extLst>
            </p:cNvPr>
            <p:cNvSpPr/>
            <p:nvPr/>
          </p:nvSpPr>
          <p:spPr>
            <a:xfrm>
              <a:off x="2665883" y="3656198"/>
              <a:ext cx="3766263" cy="0"/>
            </a:xfrm>
            <a:prstGeom prst="line">
              <a:avLst/>
            </a:prstGeom>
            <a:ln>
              <a:solidFill>
                <a:srgbClr val="2190BC"/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2D19389-30B0-4216-A413-6C6EBB60D009}"/>
                </a:ext>
              </a:extLst>
            </p:cNvPr>
            <p:cNvSpPr/>
            <p:nvPr/>
          </p:nvSpPr>
          <p:spPr>
            <a:xfrm>
              <a:off x="2724177" y="3685571"/>
              <a:ext cx="3695646" cy="587473"/>
            </a:xfrm>
            <a:custGeom>
              <a:avLst/>
              <a:gdLst>
                <a:gd name="connsiteX0" fmla="*/ 0 w 3050667"/>
                <a:gd name="connsiteY0" fmla="*/ 0 h 587473"/>
                <a:gd name="connsiteX1" fmla="*/ 3050667 w 3050667"/>
                <a:gd name="connsiteY1" fmla="*/ 0 h 587473"/>
                <a:gd name="connsiteX2" fmla="*/ 3050667 w 3050667"/>
                <a:gd name="connsiteY2" fmla="*/ 587473 h 587473"/>
                <a:gd name="connsiteX3" fmla="*/ 0 w 3050667"/>
                <a:gd name="connsiteY3" fmla="*/ 587473 h 587473"/>
                <a:gd name="connsiteX4" fmla="*/ 0 w 3050667"/>
                <a:gd name="connsiteY4" fmla="*/ 0 h 58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0667" h="587473">
                  <a:moveTo>
                    <a:pt x="0" y="0"/>
                  </a:moveTo>
                  <a:lnTo>
                    <a:pt x="3050667" y="0"/>
                  </a:lnTo>
                  <a:lnTo>
                    <a:pt x="3050667" y="587473"/>
                  </a:lnTo>
                  <a:lnTo>
                    <a:pt x="0" y="5874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870" tIns="102870" rIns="102870" bIns="102870" numCol="1" spcCol="1270" anchor="t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>
                  <a:latin typeface="Bahnschrift" panose="020B0502040204020203" pitchFamily="34" charset="0"/>
                </a:rPr>
                <a:t>Brand Switching</a:t>
              </a:r>
            </a:p>
          </p:txBody>
        </p:sp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CFEA293C-6B75-420A-ABC5-A432F19AE1C9}"/>
                </a:ext>
              </a:extLst>
            </p:cNvPr>
            <p:cNvSpPr/>
            <p:nvPr/>
          </p:nvSpPr>
          <p:spPr>
            <a:xfrm>
              <a:off x="2665883" y="4273044"/>
              <a:ext cx="3766263" cy="0"/>
            </a:xfrm>
            <a:prstGeom prst="line">
              <a:avLst/>
            </a:prstGeom>
            <a:ln>
              <a:solidFill>
                <a:srgbClr val="2190BC"/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6C6D54-53F9-48B0-B436-D8A68FAEB25E}"/>
                </a:ext>
              </a:extLst>
            </p:cNvPr>
            <p:cNvSpPr/>
            <p:nvPr/>
          </p:nvSpPr>
          <p:spPr>
            <a:xfrm>
              <a:off x="2724177" y="4302418"/>
              <a:ext cx="3695646" cy="587473"/>
            </a:xfrm>
            <a:custGeom>
              <a:avLst/>
              <a:gdLst>
                <a:gd name="connsiteX0" fmla="*/ 0 w 3050667"/>
                <a:gd name="connsiteY0" fmla="*/ 0 h 587473"/>
                <a:gd name="connsiteX1" fmla="*/ 3050667 w 3050667"/>
                <a:gd name="connsiteY1" fmla="*/ 0 h 587473"/>
                <a:gd name="connsiteX2" fmla="*/ 3050667 w 3050667"/>
                <a:gd name="connsiteY2" fmla="*/ 587473 h 587473"/>
                <a:gd name="connsiteX3" fmla="*/ 0 w 3050667"/>
                <a:gd name="connsiteY3" fmla="*/ 587473 h 587473"/>
                <a:gd name="connsiteX4" fmla="*/ 0 w 3050667"/>
                <a:gd name="connsiteY4" fmla="*/ 0 h 58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0667" h="587473">
                  <a:moveTo>
                    <a:pt x="0" y="0"/>
                  </a:moveTo>
                  <a:lnTo>
                    <a:pt x="3050667" y="0"/>
                  </a:lnTo>
                  <a:lnTo>
                    <a:pt x="3050667" y="587473"/>
                  </a:lnTo>
                  <a:lnTo>
                    <a:pt x="0" y="5874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870" tIns="102870" rIns="102870" bIns="102870" numCol="1" spcCol="1270" anchor="t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>
                  <a:latin typeface="Bahnschrift" panose="020B0502040204020203" pitchFamily="34" charset="0"/>
                </a:rPr>
                <a:t>Conformity</a:t>
              </a:r>
            </a:p>
          </p:txBody>
        </p:sp>
        <p:sp>
          <p:nvSpPr>
            <p:cNvPr id="20" name="Straight Connector 19">
              <a:extLst>
                <a:ext uri="{FF2B5EF4-FFF2-40B4-BE49-F238E27FC236}">
                  <a16:creationId xmlns:a16="http://schemas.microsoft.com/office/drawing/2014/main" id="{B9381EC1-936F-4F29-ADBE-5102B3625A2B}"/>
                </a:ext>
              </a:extLst>
            </p:cNvPr>
            <p:cNvSpPr/>
            <p:nvPr/>
          </p:nvSpPr>
          <p:spPr>
            <a:xfrm>
              <a:off x="2665883" y="4889891"/>
              <a:ext cx="3766263" cy="0"/>
            </a:xfrm>
            <a:prstGeom prst="line">
              <a:avLst/>
            </a:prstGeom>
            <a:ln>
              <a:solidFill>
                <a:srgbClr val="2190BC"/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1870D14-3D31-48BC-AA99-EB9D5B91B643}"/>
                </a:ext>
              </a:extLst>
            </p:cNvPr>
            <p:cNvSpPr/>
            <p:nvPr/>
          </p:nvSpPr>
          <p:spPr>
            <a:xfrm>
              <a:off x="2724177" y="4919265"/>
              <a:ext cx="3695646" cy="587473"/>
            </a:xfrm>
            <a:custGeom>
              <a:avLst/>
              <a:gdLst>
                <a:gd name="connsiteX0" fmla="*/ 0 w 3050667"/>
                <a:gd name="connsiteY0" fmla="*/ 0 h 587473"/>
                <a:gd name="connsiteX1" fmla="*/ 3050667 w 3050667"/>
                <a:gd name="connsiteY1" fmla="*/ 0 h 587473"/>
                <a:gd name="connsiteX2" fmla="*/ 3050667 w 3050667"/>
                <a:gd name="connsiteY2" fmla="*/ 587473 h 587473"/>
                <a:gd name="connsiteX3" fmla="*/ 0 w 3050667"/>
                <a:gd name="connsiteY3" fmla="*/ 587473 h 587473"/>
                <a:gd name="connsiteX4" fmla="*/ 0 w 3050667"/>
                <a:gd name="connsiteY4" fmla="*/ 0 h 58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0667" h="587473">
                  <a:moveTo>
                    <a:pt x="0" y="0"/>
                  </a:moveTo>
                  <a:lnTo>
                    <a:pt x="3050667" y="0"/>
                  </a:lnTo>
                  <a:lnTo>
                    <a:pt x="3050667" y="587473"/>
                  </a:lnTo>
                  <a:lnTo>
                    <a:pt x="0" y="5874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870" tIns="102870" rIns="102870" bIns="102870" numCol="1" spcCol="1270" anchor="t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>
                  <a:latin typeface="Bahnschrift" panose="020B0502040204020203" pitchFamily="34" charset="0"/>
                </a:rPr>
                <a:t>Performance</a:t>
              </a:r>
            </a:p>
          </p:txBody>
        </p:sp>
        <p:sp>
          <p:nvSpPr>
            <p:cNvPr id="22" name="Straight Connector 21">
              <a:extLst>
                <a:ext uri="{FF2B5EF4-FFF2-40B4-BE49-F238E27FC236}">
                  <a16:creationId xmlns:a16="http://schemas.microsoft.com/office/drawing/2014/main" id="{80C3DF8B-47A3-4167-AB41-392582659C0F}"/>
                </a:ext>
              </a:extLst>
            </p:cNvPr>
            <p:cNvSpPr/>
            <p:nvPr/>
          </p:nvSpPr>
          <p:spPr>
            <a:xfrm>
              <a:off x="2665883" y="5506738"/>
              <a:ext cx="3766263" cy="0"/>
            </a:xfrm>
            <a:prstGeom prst="line">
              <a:avLst/>
            </a:prstGeom>
            <a:ln>
              <a:solidFill>
                <a:srgbClr val="2190BC"/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08228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understand varied marketing concepts.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ACFF7-0722-401E-86C3-2685E7A83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52922B-A132-4D34-B90C-8808A1B6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10" y="1513844"/>
            <a:ext cx="8421461" cy="5066569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Marketing is a process by which companies create customer interest in products and services.</a:t>
            </a:r>
          </a:p>
          <a:p>
            <a:pPr algn="just"/>
            <a:r>
              <a:rPr lang="en-US" dirty="0"/>
              <a:t>Generates the strategic plans about sales techniques, business communication and business development.</a:t>
            </a:r>
          </a:p>
          <a:p>
            <a:pPr algn="just"/>
            <a:r>
              <a:rPr lang="en-US" dirty="0"/>
              <a:t>Its an integrated process through which companies build strong customer relationships and create value for their customers and for themselves.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Revise: What is Marketing ?</a:t>
            </a:r>
          </a:p>
        </p:txBody>
      </p:sp>
    </p:spTree>
    <p:extLst>
      <p:ext uri="{BB962C8B-B14F-4D97-AF65-F5344CB8AC3E}">
        <p14:creationId xmlns:p14="http://schemas.microsoft.com/office/powerpoint/2010/main" val="361301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C301AE-62E4-49E5-A3D2-C7E8E0285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3" y="1464859"/>
            <a:ext cx="8479065" cy="5082898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It helps to identify customer, to keep the customer and to satisfy the customer.</a:t>
            </a:r>
          </a:p>
          <a:p>
            <a:pPr algn="just"/>
            <a:r>
              <a:rPr lang="en-US" dirty="0"/>
              <a:t>The adoption of marketing strategies requires businesses to shift their focus from production to the perceived needs and wants of their customers as the means of staying profitable.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C5C2E1-C40C-450E-837B-49C9A547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Revise: What is Marketing?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6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C301AE-62E4-49E5-A3D2-C7E8E0285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3" y="1464859"/>
            <a:ext cx="8479065" cy="5082898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term marketing concept deals with achieving organizational goals which depends on understanding need and wants of the target markets and delivering the desired satisfactions. 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C5C2E1-C40C-450E-837B-49C9A547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Revise: What is Marketing?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67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A88466-E614-4AB4-A416-AED055DE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49" y="1850937"/>
            <a:ext cx="8301966" cy="3156126"/>
          </a:xfrm>
          <a:custGeom>
            <a:avLst/>
            <a:gdLst>
              <a:gd name="connsiteX0" fmla="*/ 0 w 8301966"/>
              <a:gd name="connsiteY0" fmla="*/ 0 h 3156126"/>
              <a:gd name="connsiteX1" fmla="*/ 759037 w 8301966"/>
              <a:gd name="connsiteY1" fmla="*/ 0 h 3156126"/>
              <a:gd name="connsiteX2" fmla="*/ 1352034 w 8301966"/>
              <a:gd name="connsiteY2" fmla="*/ 0 h 3156126"/>
              <a:gd name="connsiteX3" fmla="*/ 1695973 w 8301966"/>
              <a:gd name="connsiteY3" fmla="*/ 0 h 3156126"/>
              <a:gd name="connsiteX4" fmla="*/ 2288971 w 8301966"/>
              <a:gd name="connsiteY4" fmla="*/ 0 h 3156126"/>
              <a:gd name="connsiteX5" fmla="*/ 2881968 w 8301966"/>
              <a:gd name="connsiteY5" fmla="*/ 0 h 3156126"/>
              <a:gd name="connsiteX6" fmla="*/ 3474966 w 8301966"/>
              <a:gd name="connsiteY6" fmla="*/ 0 h 3156126"/>
              <a:gd name="connsiteX7" fmla="*/ 3984944 w 8301966"/>
              <a:gd name="connsiteY7" fmla="*/ 0 h 3156126"/>
              <a:gd name="connsiteX8" fmla="*/ 4328882 w 8301966"/>
              <a:gd name="connsiteY8" fmla="*/ 0 h 3156126"/>
              <a:gd name="connsiteX9" fmla="*/ 5087919 w 8301966"/>
              <a:gd name="connsiteY9" fmla="*/ 0 h 3156126"/>
              <a:gd name="connsiteX10" fmla="*/ 5431858 w 8301966"/>
              <a:gd name="connsiteY10" fmla="*/ 0 h 3156126"/>
              <a:gd name="connsiteX11" fmla="*/ 6024855 w 8301966"/>
              <a:gd name="connsiteY11" fmla="*/ 0 h 3156126"/>
              <a:gd name="connsiteX12" fmla="*/ 6617853 w 8301966"/>
              <a:gd name="connsiteY12" fmla="*/ 0 h 3156126"/>
              <a:gd name="connsiteX13" fmla="*/ 7044811 w 8301966"/>
              <a:gd name="connsiteY13" fmla="*/ 0 h 3156126"/>
              <a:gd name="connsiteX14" fmla="*/ 7388750 w 8301966"/>
              <a:gd name="connsiteY14" fmla="*/ 0 h 3156126"/>
              <a:gd name="connsiteX15" fmla="*/ 8301966 w 8301966"/>
              <a:gd name="connsiteY15" fmla="*/ 0 h 3156126"/>
              <a:gd name="connsiteX16" fmla="*/ 8301966 w 8301966"/>
              <a:gd name="connsiteY16" fmla="*/ 526021 h 3156126"/>
              <a:gd name="connsiteX17" fmla="*/ 8301966 w 8301966"/>
              <a:gd name="connsiteY17" fmla="*/ 1083603 h 3156126"/>
              <a:gd name="connsiteX18" fmla="*/ 8301966 w 8301966"/>
              <a:gd name="connsiteY18" fmla="*/ 1578063 h 3156126"/>
              <a:gd name="connsiteX19" fmla="*/ 8301966 w 8301966"/>
              <a:gd name="connsiteY19" fmla="*/ 2072523 h 3156126"/>
              <a:gd name="connsiteX20" fmla="*/ 8301966 w 8301966"/>
              <a:gd name="connsiteY20" fmla="*/ 2566982 h 3156126"/>
              <a:gd name="connsiteX21" fmla="*/ 8301966 w 8301966"/>
              <a:gd name="connsiteY21" fmla="*/ 3156126 h 3156126"/>
              <a:gd name="connsiteX22" fmla="*/ 7875008 w 8301966"/>
              <a:gd name="connsiteY22" fmla="*/ 3156126 h 3156126"/>
              <a:gd name="connsiteX23" fmla="*/ 7198991 w 8301966"/>
              <a:gd name="connsiteY23" fmla="*/ 3156126 h 3156126"/>
              <a:gd name="connsiteX24" fmla="*/ 6772032 w 8301966"/>
              <a:gd name="connsiteY24" fmla="*/ 3156126 h 3156126"/>
              <a:gd name="connsiteX25" fmla="*/ 6428094 w 8301966"/>
              <a:gd name="connsiteY25" fmla="*/ 3156126 h 3156126"/>
              <a:gd name="connsiteX26" fmla="*/ 6001135 w 8301966"/>
              <a:gd name="connsiteY26" fmla="*/ 3156126 h 3156126"/>
              <a:gd name="connsiteX27" fmla="*/ 5657197 w 8301966"/>
              <a:gd name="connsiteY27" fmla="*/ 3156126 h 3156126"/>
              <a:gd name="connsiteX28" fmla="*/ 5230239 w 8301966"/>
              <a:gd name="connsiteY28" fmla="*/ 3156126 h 3156126"/>
              <a:gd name="connsiteX29" fmla="*/ 4886300 w 8301966"/>
              <a:gd name="connsiteY29" fmla="*/ 3156126 h 3156126"/>
              <a:gd name="connsiteX30" fmla="*/ 4459342 w 8301966"/>
              <a:gd name="connsiteY30" fmla="*/ 3156126 h 3156126"/>
              <a:gd name="connsiteX31" fmla="*/ 4032383 w 8301966"/>
              <a:gd name="connsiteY31" fmla="*/ 3156126 h 3156126"/>
              <a:gd name="connsiteX32" fmla="*/ 3439386 w 8301966"/>
              <a:gd name="connsiteY32" fmla="*/ 3156126 h 3156126"/>
              <a:gd name="connsiteX33" fmla="*/ 2763369 w 8301966"/>
              <a:gd name="connsiteY33" fmla="*/ 3156126 h 3156126"/>
              <a:gd name="connsiteX34" fmla="*/ 2336410 w 8301966"/>
              <a:gd name="connsiteY34" fmla="*/ 3156126 h 3156126"/>
              <a:gd name="connsiteX35" fmla="*/ 1826433 w 8301966"/>
              <a:gd name="connsiteY35" fmla="*/ 3156126 h 3156126"/>
              <a:gd name="connsiteX36" fmla="*/ 1233435 w 8301966"/>
              <a:gd name="connsiteY36" fmla="*/ 3156126 h 3156126"/>
              <a:gd name="connsiteX37" fmla="*/ 640437 w 8301966"/>
              <a:gd name="connsiteY37" fmla="*/ 3156126 h 3156126"/>
              <a:gd name="connsiteX38" fmla="*/ 0 w 8301966"/>
              <a:gd name="connsiteY38" fmla="*/ 3156126 h 3156126"/>
              <a:gd name="connsiteX39" fmla="*/ 0 w 8301966"/>
              <a:gd name="connsiteY39" fmla="*/ 2724789 h 3156126"/>
              <a:gd name="connsiteX40" fmla="*/ 0 w 8301966"/>
              <a:gd name="connsiteY40" fmla="*/ 2293452 h 3156126"/>
              <a:gd name="connsiteX41" fmla="*/ 0 w 8301966"/>
              <a:gd name="connsiteY41" fmla="*/ 1798992 h 3156126"/>
              <a:gd name="connsiteX42" fmla="*/ 0 w 8301966"/>
              <a:gd name="connsiteY42" fmla="*/ 1241410 h 3156126"/>
              <a:gd name="connsiteX43" fmla="*/ 0 w 8301966"/>
              <a:gd name="connsiteY43" fmla="*/ 746950 h 3156126"/>
              <a:gd name="connsiteX44" fmla="*/ 0 w 8301966"/>
              <a:gd name="connsiteY44" fmla="*/ 0 h 315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301966" h="3156126" fill="none" extrusionOk="0">
                <a:moveTo>
                  <a:pt x="0" y="0"/>
                </a:moveTo>
                <a:cubicBezTo>
                  <a:pt x="240731" y="-38817"/>
                  <a:pt x="462712" y="52333"/>
                  <a:pt x="759037" y="0"/>
                </a:cubicBezTo>
                <a:cubicBezTo>
                  <a:pt x="1055362" y="-52333"/>
                  <a:pt x="1204770" y="66066"/>
                  <a:pt x="1352034" y="0"/>
                </a:cubicBezTo>
                <a:cubicBezTo>
                  <a:pt x="1499298" y="-66066"/>
                  <a:pt x="1548313" y="15282"/>
                  <a:pt x="1695973" y="0"/>
                </a:cubicBezTo>
                <a:cubicBezTo>
                  <a:pt x="1843633" y="-15282"/>
                  <a:pt x="2066961" y="69899"/>
                  <a:pt x="2288971" y="0"/>
                </a:cubicBezTo>
                <a:cubicBezTo>
                  <a:pt x="2510981" y="-69899"/>
                  <a:pt x="2725584" y="53069"/>
                  <a:pt x="2881968" y="0"/>
                </a:cubicBezTo>
                <a:cubicBezTo>
                  <a:pt x="3038352" y="-53069"/>
                  <a:pt x="3337516" y="54698"/>
                  <a:pt x="3474966" y="0"/>
                </a:cubicBezTo>
                <a:cubicBezTo>
                  <a:pt x="3612416" y="-54698"/>
                  <a:pt x="3835010" y="21328"/>
                  <a:pt x="3984944" y="0"/>
                </a:cubicBezTo>
                <a:cubicBezTo>
                  <a:pt x="4134878" y="-21328"/>
                  <a:pt x="4242629" y="1543"/>
                  <a:pt x="4328882" y="0"/>
                </a:cubicBezTo>
                <a:cubicBezTo>
                  <a:pt x="4415135" y="-1543"/>
                  <a:pt x="4738807" y="749"/>
                  <a:pt x="5087919" y="0"/>
                </a:cubicBezTo>
                <a:cubicBezTo>
                  <a:pt x="5437031" y="-749"/>
                  <a:pt x="5333588" y="34388"/>
                  <a:pt x="5431858" y="0"/>
                </a:cubicBezTo>
                <a:cubicBezTo>
                  <a:pt x="5530128" y="-34388"/>
                  <a:pt x="5823088" y="51114"/>
                  <a:pt x="6024855" y="0"/>
                </a:cubicBezTo>
                <a:cubicBezTo>
                  <a:pt x="6226622" y="-51114"/>
                  <a:pt x="6485247" y="30484"/>
                  <a:pt x="6617853" y="0"/>
                </a:cubicBezTo>
                <a:cubicBezTo>
                  <a:pt x="6750459" y="-30484"/>
                  <a:pt x="6839780" y="3650"/>
                  <a:pt x="7044811" y="0"/>
                </a:cubicBezTo>
                <a:cubicBezTo>
                  <a:pt x="7249842" y="-3650"/>
                  <a:pt x="7223162" y="37028"/>
                  <a:pt x="7388750" y="0"/>
                </a:cubicBezTo>
                <a:cubicBezTo>
                  <a:pt x="7554338" y="-37028"/>
                  <a:pt x="7999140" y="17527"/>
                  <a:pt x="8301966" y="0"/>
                </a:cubicBezTo>
                <a:cubicBezTo>
                  <a:pt x="8336346" y="174662"/>
                  <a:pt x="8241463" y="349863"/>
                  <a:pt x="8301966" y="526021"/>
                </a:cubicBezTo>
                <a:cubicBezTo>
                  <a:pt x="8362469" y="702179"/>
                  <a:pt x="8280662" y="806104"/>
                  <a:pt x="8301966" y="1083603"/>
                </a:cubicBezTo>
                <a:cubicBezTo>
                  <a:pt x="8323270" y="1361102"/>
                  <a:pt x="8246056" y="1442174"/>
                  <a:pt x="8301966" y="1578063"/>
                </a:cubicBezTo>
                <a:cubicBezTo>
                  <a:pt x="8357876" y="1713952"/>
                  <a:pt x="8250537" y="1900829"/>
                  <a:pt x="8301966" y="2072523"/>
                </a:cubicBezTo>
                <a:cubicBezTo>
                  <a:pt x="8353395" y="2244217"/>
                  <a:pt x="8261803" y="2396015"/>
                  <a:pt x="8301966" y="2566982"/>
                </a:cubicBezTo>
                <a:cubicBezTo>
                  <a:pt x="8342129" y="2737949"/>
                  <a:pt x="8234643" y="2894126"/>
                  <a:pt x="8301966" y="3156126"/>
                </a:cubicBezTo>
                <a:cubicBezTo>
                  <a:pt x="8109784" y="3191621"/>
                  <a:pt x="8026039" y="3129794"/>
                  <a:pt x="7875008" y="3156126"/>
                </a:cubicBezTo>
                <a:cubicBezTo>
                  <a:pt x="7723977" y="3182458"/>
                  <a:pt x="7462072" y="3128963"/>
                  <a:pt x="7198991" y="3156126"/>
                </a:cubicBezTo>
                <a:cubicBezTo>
                  <a:pt x="6935910" y="3183289"/>
                  <a:pt x="6964565" y="3106466"/>
                  <a:pt x="6772032" y="3156126"/>
                </a:cubicBezTo>
                <a:cubicBezTo>
                  <a:pt x="6579499" y="3205786"/>
                  <a:pt x="6557092" y="3115209"/>
                  <a:pt x="6428094" y="3156126"/>
                </a:cubicBezTo>
                <a:cubicBezTo>
                  <a:pt x="6299096" y="3197043"/>
                  <a:pt x="6094857" y="3151721"/>
                  <a:pt x="6001135" y="3156126"/>
                </a:cubicBezTo>
                <a:cubicBezTo>
                  <a:pt x="5907413" y="3160531"/>
                  <a:pt x="5781311" y="3149319"/>
                  <a:pt x="5657197" y="3156126"/>
                </a:cubicBezTo>
                <a:cubicBezTo>
                  <a:pt x="5533083" y="3162933"/>
                  <a:pt x="5379217" y="3110217"/>
                  <a:pt x="5230239" y="3156126"/>
                </a:cubicBezTo>
                <a:cubicBezTo>
                  <a:pt x="5081261" y="3202035"/>
                  <a:pt x="5036817" y="3123980"/>
                  <a:pt x="4886300" y="3156126"/>
                </a:cubicBezTo>
                <a:cubicBezTo>
                  <a:pt x="4735783" y="3188272"/>
                  <a:pt x="4648562" y="3150150"/>
                  <a:pt x="4459342" y="3156126"/>
                </a:cubicBezTo>
                <a:cubicBezTo>
                  <a:pt x="4270122" y="3162102"/>
                  <a:pt x="4209462" y="3139629"/>
                  <a:pt x="4032383" y="3156126"/>
                </a:cubicBezTo>
                <a:cubicBezTo>
                  <a:pt x="3855304" y="3172623"/>
                  <a:pt x="3568679" y="3116604"/>
                  <a:pt x="3439386" y="3156126"/>
                </a:cubicBezTo>
                <a:cubicBezTo>
                  <a:pt x="3310093" y="3195648"/>
                  <a:pt x="2954160" y="3086371"/>
                  <a:pt x="2763369" y="3156126"/>
                </a:cubicBezTo>
                <a:cubicBezTo>
                  <a:pt x="2572578" y="3225881"/>
                  <a:pt x="2424528" y="3130876"/>
                  <a:pt x="2336410" y="3156126"/>
                </a:cubicBezTo>
                <a:cubicBezTo>
                  <a:pt x="2248292" y="3181376"/>
                  <a:pt x="1944224" y="3114038"/>
                  <a:pt x="1826433" y="3156126"/>
                </a:cubicBezTo>
                <a:cubicBezTo>
                  <a:pt x="1708642" y="3198214"/>
                  <a:pt x="1509695" y="3086873"/>
                  <a:pt x="1233435" y="3156126"/>
                </a:cubicBezTo>
                <a:cubicBezTo>
                  <a:pt x="957175" y="3225379"/>
                  <a:pt x="894434" y="3152254"/>
                  <a:pt x="640437" y="3156126"/>
                </a:cubicBezTo>
                <a:cubicBezTo>
                  <a:pt x="386440" y="3159998"/>
                  <a:pt x="281064" y="3080829"/>
                  <a:pt x="0" y="3156126"/>
                </a:cubicBezTo>
                <a:cubicBezTo>
                  <a:pt x="-44201" y="2967864"/>
                  <a:pt x="2481" y="2830625"/>
                  <a:pt x="0" y="2724789"/>
                </a:cubicBezTo>
                <a:cubicBezTo>
                  <a:pt x="-2481" y="2618953"/>
                  <a:pt x="36791" y="2471184"/>
                  <a:pt x="0" y="2293452"/>
                </a:cubicBezTo>
                <a:cubicBezTo>
                  <a:pt x="-36791" y="2115720"/>
                  <a:pt x="1313" y="2022074"/>
                  <a:pt x="0" y="1798992"/>
                </a:cubicBezTo>
                <a:cubicBezTo>
                  <a:pt x="-1313" y="1575910"/>
                  <a:pt x="12431" y="1383831"/>
                  <a:pt x="0" y="1241410"/>
                </a:cubicBezTo>
                <a:cubicBezTo>
                  <a:pt x="-12431" y="1098989"/>
                  <a:pt x="11576" y="851770"/>
                  <a:pt x="0" y="746950"/>
                </a:cubicBezTo>
                <a:cubicBezTo>
                  <a:pt x="-11576" y="642130"/>
                  <a:pt x="51279" y="331027"/>
                  <a:pt x="0" y="0"/>
                </a:cubicBezTo>
                <a:close/>
              </a:path>
              <a:path w="8301966" h="3156126" stroke="0" extrusionOk="0">
                <a:moveTo>
                  <a:pt x="0" y="0"/>
                </a:moveTo>
                <a:cubicBezTo>
                  <a:pt x="242125" y="-45445"/>
                  <a:pt x="501842" y="1975"/>
                  <a:pt x="676017" y="0"/>
                </a:cubicBezTo>
                <a:cubicBezTo>
                  <a:pt x="850192" y="-1975"/>
                  <a:pt x="1164070" y="80363"/>
                  <a:pt x="1352034" y="0"/>
                </a:cubicBezTo>
                <a:cubicBezTo>
                  <a:pt x="1539998" y="-80363"/>
                  <a:pt x="1932235" y="52583"/>
                  <a:pt x="2111071" y="0"/>
                </a:cubicBezTo>
                <a:cubicBezTo>
                  <a:pt x="2289907" y="-52583"/>
                  <a:pt x="2525612" y="70258"/>
                  <a:pt x="2704069" y="0"/>
                </a:cubicBezTo>
                <a:cubicBezTo>
                  <a:pt x="2882526" y="-70258"/>
                  <a:pt x="3293076" y="86644"/>
                  <a:pt x="3463106" y="0"/>
                </a:cubicBezTo>
                <a:cubicBezTo>
                  <a:pt x="3633136" y="-86644"/>
                  <a:pt x="3757863" y="55611"/>
                  <a:pt x="3973084" y="0"/>
                </a:cubicBezTo>
                <a:cubicBezTo>
                  <a:pt x="4188305" y="-55611"/>
                  <a:pt x="4497193" y="9416"/>
                  <a:pt x="4649101" y="0"/>
                </a:cubicBezTo>
                <a:cubicBezTo>
                  <a:pt x="4801009" y="-9416"/>
                  <a:pt x="5102007" y="18346"/>
                  <a:pt x="5325118" y="0"/>
                </a:cubicBezTo>
                <a:cubicBezTo>
                  <a:pt x="5548229" y="-18346"/>
                  <a:pt x="5572117" y="11697"/>
                  <a:pt x="5752076" y="0"/>
                </a:cubicBezTo>
                <a:cubicBezTo>
                  <a:pt x="5932035" y="-11697"/>
                  <a:pt x="6158836" y="60666"/>
                  <a:pt x="6262054" y="0"/>
                </a:cubicBezTo>
                <a:cubicBezTo>
                  <a:pt x="6365272" y="-60666"/>
                  <a:pt x="6581151" y="35595"/>
                  <a:pt x="6689013" y="0"/>
                </a:cubicBezTo>
                <a:cubicBezTo>
                  <a:pt x="6796875" y="-35595"/>
                  <a:pt x="7169629" y="38037"/>
                  <a:pt x="7365030" y="0"/>
                </a:cubicBezTo>
                <a:cubicBezTo>
                  <a:pt x="7560431" y="-38037"/>
                  <a:pt x="7563036" y="19158"/>
                  <a:pt x="7708968" y="0"/>
                </a:cubicBezTo>
                <a:cubicBezTo>
                  <a:pt x="7854900" y="-19158"/>
                  <a:pt x="8015159" y="60998"/>
                  <a:pt x="8301966" y="0"/>
                </a:cubicBezTo>
                <a:cubicBezTo>
                  <a:pt x="8315089" y="191398"/>
                  <a:pt x="8291302" y="317442"/>
                  <a:pt x="8301966" y="526021"/>
                </a:cubicBezTo>
                <a:cubicBezTo>
                  <a:pt x="8312630" y="734600"/>
                  <a:pt x="8239317" y="891544"/>
                  <a:pt x="8301966" y="1052042"/>
                </a:cubicBezTo>
                <a:cubicBezTo>
                  <a:pt x="8364615" y="1212540"/>
                  <a:pt x="8292663" y="1315669"/>
                  <a:pt x="8301966" y="1546502"/>
                </a:cubicBezTo>
                <a:cubicBezTo>
                  <a:pt x="8311269" y="1777335"/>
                  <a:pt x="8282475" y="1949616"/>
                  <a:pt x="8301966" y="2135645"/>
                </a:cubicBezTo>
                <a:cubicBezTo>
                  <a:pt x="8321457" y="2321674"/>
                  <a:pt x="8258108" y="2437545"/>
                  <a:pt x="8301966" y="2693228"/>
                </a:cubicBezTo>
                <a:cubicBezTo>
                  <a:pt x="8345824" y="2948911"/>
                  <a:pt x="8264610" y="3024015"/>
                  <a:pt x="8301966" y="3156126"/>
                </a:cubicBezTo>
                <a:cubicBezTo>
                  <a:pt x="8086135" y="3193743"/>
                  <a:pt x="7757835" y="3118549"/>
                  <a:pt x="7542929" y="3156126"/>
                </a:cubicBezTo>
                <a:cubicBezTo>
                  <a:pt x="7328023" y="3193703"/>
                  <a:pt x="7085547" y="3095819"/>
                  <a:pt x="6949932" y="3156126"/>
                </a:cubicBezTo>
                <a:cubicBezTo>
                  <a:pt x="6814317" y="3216433"/>
                  <a:pt x="6709869" y="3123234"/>
                  <a:pt x="6605993" y="3156126"/>
                </a:cubicBezTo>
                <a:cubicBezTo>
                  <a:pt x="6502117" y="3189018"/>
                  <a:pt x="6202461" y="3142379"/>
                  <a:pt x="6012995" y="3156126"/>
                </a:cubicBezTo>
                <a:cubicBezTo>
                  <a:pt x="5823529" y="3169873"/>
                  <a:pt x="5640068" y="3110985"/>
                  <a:pt x="5419998" y="3156126"/>
                </a:cubicBezTo>
                <a:cubicBezTo>
                  <a:pt x="5199928" y="3201267"/>
                  <a:pt x="5152990" y="3123146"/>
                  <a:pt x="4993040" y="3156126"/>
                </a:cubicBezTo>
                <a:cubicBezTo>
                  <a:pt x="4833090" y="3189106"/>
                  <a:pt x="4522514" y="3132952"/>
                  <a:pt x="4317022" y="3156126"/>
                </a:cubicBezTo>
                <a:cubicBezTo>
                  <a:pt x="4111530" y="3179300"/>
                  <a:pt x="4042960" y="3118897"/>
                  <a:pt x="3807044" y="3156126"/>
                </a:cubicBezTo>
                <a:cubicBezTo>
                  <a:pt x="3571128" y="3193355"/>
                  <a:pt x="3491311" y="3105871"/>
                  <a:pt x="3380086" y="3156126"/>
                </a:cubicBezTo>
                <a:cubicBezTo>
                  <a:pt x="3268861" y="3206381"/>
                  <a:pt x="3095437" y="3144955"/>
                  <a:pt x="2870108" y="3156126"/>
                </a:cubicBezTo>
                <a:cubicBezTo>
                  <a:pt x="2644779" y="3167297"/>
                  <a:pt x="2413362" y="3146835"/>
                  <a:pt x="2277111" y="3156126"/>
                </a:cubicBezTo>
                <a:cubicBezTo>
                  <a:pt x="2140860" y="3165417"/>
                  <a:pt x="1962175" y="3129233"/>
                  <a:pt x="1767133" y="3156126"/>
                </a:cubicBezTo>
                <a:cubicBezTo>
                  <a:pt x="1572091" y="3183019"/>
                  <a:pt x="1190862" y="3077450"/>
                  <a:pt x="1008096" y="3156126"/>
                </a:cubicBezTo>
                <a:cubicBezTo>
                  <a:pt x="825330" y="3234802"/>
                  <a:pt x="767101" y="3105005"/>
                  <a:pt x="581138" y="3156126"/>
                </a:cubicBezTo>
                <a:cubicBezTo>
                  <a:pt x="395175" y="3207247"/>
                  <a:pt x="182510" y="3118401"/>
                  <a:pt x="0" y="3156126"/>
                </a:cubicBezTo>
                <a:cubicBezTo>
                  <a:pt x="-30963" y="2933385"/>
                  <a:pt x="21321" y="2761573"/>
                  <a:pt x="0" y="2630105"/>
                </a:cubicBezTo>
                <a:cubicBezTo>
                  <a:pt x="-21321" y="2498637"/>
                  <a:pt x="21419" y="2288599"/>
                  <a:pt x="0" y="2135645"/>
                </a:cubicBezTo>
                <a:cubicBezTo>
                  <a:pt x="-21419" y="1982691"/>
                  <a:pt x="63132" y="1751078"/>
                  <a:pt x="0" y="1546502"/>
                </a:cubicBezTo>
                <a:cubicBezTo>
                  <a:pt x="-63132" y="1341926"/>
                  <a:pt x="32145" y="1186532"/>
                  <a:pt x="0" y="988919"/>
                </a:cubicBezTo>
                <a:cubicBezTo>
                  <a:pt x="-32145" y="791306"/>
                  <a:pt x="51759" y="617492"/>
                  <a:pt x="0" y="462898"/>
                </a:cubicBezTo>
                <a:cubicBezTo>
                  <a:pt x="-51759" y="308304"/>
                  <a:pt x="3099" y="95456"/>
                  <a:pt x="0" y="0"/>
                </a:cubicBezTo>
                <a:close/>
              </a:path>
            </a:pathLst>
          </a:custGeom>
          <a:ln w="38100">
            <a:solidFill>
              <a:srgbClr val="2190BC"/>
            </a:solidFill>
            <a:extLst>
              <a:ext uri="{C807C97D-BFC1-408E-A445-0C87EB9F89A2}">
                <ask:lineSketchStyleProps xmlns:ask="http://schemas.microsoft.com/office/drawing/2018/sketchyshapes" sd="607798180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“Marketing is an organizational function and a set of processes for creating, communicating and delivering value to customer relationships in ways that benefit the organization and its stake holders.” 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82E7FA-6D14-4A26-8308-B52F2B43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13A4A4-0091-4084-B453-FA0FE4A5D930}"/>
              </a:ext>
            </a:extLst>
          </p:cNvPr>
          <p:cNvGrpSpPr/>
          <p:nvPr/>
        </p:nvGrpSpPr>
        <p:grpSpPr>
          <a:xfrm>
            <a:off x="2180634" y="4472082"/>
            <a:ext cx="4782731" cy="1069962"/>
            <a:chOff x="1890347" y="4462475"/>
            <a:chExt cx="4782731" cy="106996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B8F982-EBB9-426A-B417-97546CEEA9AC}"/>
                </a:ext>
              </a:extLst>
            </p:cNvPr>
            <p:cNvSpPr/>
            <p:nvPr/>
          </p:nvSpPr>
          <p:spPr>
            <a:xfrm>
              <a:off x="1890347" y="4462475"/>
              <a:ext cx="4782731" cy="1069962"/>
            </a:xfrm>
            <a:prstGeom prst="ellipse">
              <a:avLst/>
            </a:prstGeom>
            <a:solidFill>
              <a:srgbClr val="2190BC"/>
            </a:solidFill>
            <a:ln w="38100">
              <a:solidFill>
                <a:srgbClr val="2190BC"/>
              </a:solidFill>
              <a:extLst>
                <a:ext uri="{C807C97D-BFC1-408E-A445-0C87EB9F89A2}">
                  <ask:lineSketchStyleProps xmlns:ask="http://schemas.microsoft.com/office/drawing/2018/sketchyshapes" sd="930076700">
                    <a:custGeom>
                      <a:avLst/>
                      <a:gdLst>
                        <a:gd name="connsiteX0" fmla="*/ 0 w 4782731"/>
                        <a:gd name="connsiteY0" fmla="*/ 0 h 993094"/>
                        <a:gd name="connsiteX1" fmla="*/ 454359 w 4782731"/>
                        <a:gd name="connsiteY1" fmla="*/ 0 h 993094"/>
                        <a:gd name="connsiteX2" fmla="*/ 1052201 w 4782731"/>
                        <a:gd name="connsiteY2" fmla="*/ 0 h 993094"/>
                        <a:gd name="connsiteX3" fmla="*/ 1745697 w 4782731"/>
                        <a:gd name="connsiteY3" fmla="*/ 0 h 993094"/>
                        <a:gd name="connsiteX4" fmla="*/ 2391366 w 4782731"/>
                        <a:gd name="connsiteY4" fmla="*/ 0 h 993094"/>
                        <a:gd name="connsiteX5" fmla="*/ 2989207 w 4782731"/>
                        <a:gd name="connsiteY5" fmla="*/ 0 h 993094"/>
                        <a:gd name="connsiteX6" fmla="*/ 3682703 w 4782731"/>
                        <a:gd name="connsiteY6" fmla="*/ 0 h 993094"/>
                        <a:gd name="connsiteX7" fmla="*/ 4137062 w 4782731"/>
                        <a:gd name="connsiteY7" fmla="*/ 0 h 993094"/>
                        <a:gd name="connsiteX8" fmla="*/ 4782731 w 4782731"/>
                        <a:gd name="connsiteY8" fmla="*/ 0 h 993094"/>
                        <a:gd name="connsiteX9" fmla="*/ 4782731 w 4782731"/>
                        <a:gd name="connsiteY9" fmla="*/ 486616 h 993094"/>
                        <a:gd name="connsiteX10" fmla="*/ 4782731 w 4782731"/>
                        <a:gd name="connsiteY10" fmla="*/ 993094 h 993094"/>
                        <a:gd name="connsiteX11" fmla="*/ 4328372 w 4782731"/>
                        <a:gd name="connsiteY11" fmla="*/ 993094 h 993094"/>
                        <a:gd name="connsiteX12" fmla="*/ 3778357 w 4782731"/>
                        <a:gd name="connsiteY12" fmla="*/ 993094 h 993094"/>
                        <a:gd name="connsiteX13" fmla="*/ 3084861 w 4782731"/>
                        <a:gd name="connsiteY13" fmla="*/ 993094 h 993094"/>
                        <a:gd name="connsiteX14" fmla="*/ 2534847 w 4782731"/>
                        <a:gd name="connsiteY14" fmla="*/ 993094 h 993094"/>
                        <a:gd name="connsiteX15" fmla="*/ 2080488 w 4782731"/>
                        <a:gd name="connsiteY15" fmla="*/ 993094 h 993094"/>
                        <a:gd name="connsiteX16" fmla="*/ 1482647 w 4782731"/>
                        <a:gd name="connsiteY16" fmla="*/ 993094 h 993094"/>
                        <a:gd name="connsiteX17" fmla="*/ 932633 w 4782731"/>
                        <a:gd name="connsiteY17" fmla="*/ 993094 h 993094"/>
                        <a:gd name="connsiteX18" fmla="*/ 0 w 4782731"/>
                        <a:gd name="connsiteY18" fmla="*/ 993094 h 993094"/>
                        <a:gd name="connsiteX19" fmla="*/ 0 w 4782731"/>
                        <a:gd name="connsiteY19" fmla="*/ 476685 h 993094"/>
                        <a:gd name="connsiteX20" fmla="*/ 0 w 4782731"/>
                        <a:gd name="connsiteY20" fmla="*/ 0 h 9930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4782731" h="993094" fill="none" extrusionOk="0">
                          <a:moveTo>
                            <a:pt x="0" y="0"/>
                          </a:moveTo>
                          <a:cubicBezTo>
                            <a:pt x="118237" y="-47187"/>
                            <a:pt x="354039" y="32461"/>
                            <a:pt x="454359" y="0"/>
                          </a:cubicBezTo>
                          <a:cubicBezTo>
                            <a:pt x="554679" y="-32461"/>
                            <a:pt x="863175" y="57983"/>
                            <a:pt x="1052201" y="0"/>
                          </a:cubicBezTo>
                          <a:cubicBezTo>
                            <a:pt x="1241227" y="-57983"/>
                            <a:pt x="1461084" y="53845"/>
                            <a:pt x="1745697" y="0"/>
                          </a:cubicBezTo>
                          <a:cubicBezTo>
                            <a:pt x="2030310" y="-53845"/>
                            <a:pt x="2123949" y="61826"/>
                            <a:pt x="2391366" y="0"/>
                          </a:cubicBezTo>
                          <a:cubicBezTo>
                            <a:pt x="2658783" y="-61826"/>
                            <a:pt x="2841260" y="62623"/>
                            <a:pt x="2989207" y="0"/>
                          </a:cubicBezTo>
                          <a:cubicBezTo>
                            <a:pt x="3137154" y="-62623"/>
                            <a:pt x="3472569" y="7522"/>
                            <a:pt x="3682703" y="0"/>
                          </a:cubicBezTo>
                          <a:cubicBezTo>
                            <a:pt x="3892837" y="-7522"/>
                            <a:pt x="4010093" y="10229"/>
                            <a:pt x="4137062" y="0"/>
                          </a:cubicBezTo>
                          <a:cubicBezTo>
                            <a:pt x="4264031" y="-10229"/>
                            <a:pt x="4602128" y="49119"/>
                            <a:pt x="4782731" y="0"/>
                          </a:cubicBezTo>
                          <a:cubicBezTo>
                            <a:pt x="4798929" y="213300"/>
                            <a:pt x="4755639" y="291715"/>
                            <a:pt x="4782731" y="486616"/>
                          </a:cubicBezTo>
                          <a:cubicBezTo>
                            <a:pt x="4809823" y="681517"/>
                            <a:pt x="4737332" y="857647"/>
                            <a:pt x="4782731" y="993094"/>
                          </a:cubicBezTo>
                          <a:cubicBezTo>
                            <a:pt x="4663303" y="1031373"/>
                            <a:pt x="4533750" y="947685"/>
                            <a:pt x="4328372" y="993094"/>
                          </a:cubicBezTo>
                          <a:cubicBezTo>
                            <a:pt x="4122994" y="1038503"/>
                            <a:pt x="4022566" y="962346"/>
                            <a:pt x="3778357" y="993094"/>
                          </a:cubicBezTo>
                          <a:cubicBezTo>
                            <a:pt x="3534148" y="1023842"/>
                            <a:pt x="3331911" y="932773"/>
                            <a:pt x="3084861" y="993094"/>
                          </a:cubicBezTo>
                          <a:cubicBezTo>
                            <a:pt x="2837811" y="1053415"/>
                            <a:pt x="2744719" y="966194"/>
                            <a:pt x="2534847" y="993094"/>
                          </a:cubicBezTo>
                          <a:cubicBezTo>
                            <a:pt x="2324975" y="1019994"/>
                            <a:pt x="2273002" y="965024"/>
                            <a:pt x="2080488" y="993094"/>
                          </a:cubicBezTo>
                          <a:cubicBezTo>
                            <a:pt x="1887974" y="1021164"/>
                            <a:pt x="1695387" y="973756"/>
                            <a:pt x="1482647" y="993094"/>
                          </a:cubicBezTo>
                          <a:cubicBezTo>
                            <a:pt x="1269907" y="1012432"/>
                            <a:pt x="1144130" y="992295"/>
                            <a:pt x="932633" y="993094"/>
                          </a:cubicBezTo>
                          <a:cubicBezTo>
                            <a:pt x="721136" y="993893"/>
                            <a:pt x="321856" y="983646"/>
                            <a:pt x="0" y="993094"/>
                          </a:cubicBezTo>
                          <a:cubicBezTo>
                            <a:pt x="-16688" y="863538"/>
                            <a:pt x="54722" y="585746"/>
                            <a:pt x="0" y="476685"/>
                          </a:cubicBezTo>
                          <a:cubicBezTo>
                            <a:pt x="-54722" y="367624"/>
                            <a:pt x="21624" y="99125"/>
                            <a:pt x="0" y="0"/>
                          </a:cubicBezTo>
                          <a:close/>
                        </a:path>
                        <a:path w="4782731" h="993094" stroke="0" extrusionOk="0">
                          <a:moveTo>
                            <a:pt x="0" y="0"/>
                          </a:moveTo>
                          <a:cubicBezTo>
                            <a:pt x="184961" y="-33722"/>
                            <a:pt x="337993" y="2826"/>
                            <a:pt x="454359" y="0"/>
                          </a:cubicBezTo>
                          <a:cubicBezTo>
                            <a:pt x="570725" y="-2826"/>
                            <a:pt x="752311" y="41462"/>
                            <a:pt x="1004374" y="0"/>
                          </a:cubicBezTo>
                          <a:cubicBezTo>
                            <a:pt x="1256437" y="-41462"/>
                            <a:pt x="1279835" y="26520"/>
                            <a:pt x="1506560" y="0"/>
                          </a:cubicBezTo>
                          <a:cubicBezTo>
                            <a:pt x="1733285" y="-26520"/>
                            <a:pt x="1902255" y="36041"/>
                            <a:pt x="2200056" y="0"/>
                          </a:cubicBezTo>
                          <a:cubicBezTo>
                            <a:pt x="2497857" y="-36041"/>
                            <a:pt x="2617171" y="33056"/>
                            <a:pt x="2750070" y="0"/>
                          </a:cubicBezTo>
                          <a:cubicBezTo>
                            <a:pt x="2882969" y="-33056"/>
                            <a:pt x="3097474" y="33155"/>
                            <a:pt x="3300084" y="0"/>
                          </a:cubicBezTo>
                          <a:cubicBezTo>
                            <a:pt x="3502694" y="-33155"/>
                            <a:pt x="3680167" y="4185"/>
                            <a:pt x="3945753" y="0"/>
                          </a:cubicBezTo>
                          <a:cubicBezTo>
                            <a:pt x="4211339" y="-4185"/>
                            <a:pt x="4377436" y="60333"/>
                            <a:pt x="4782731" y="0"/>
                          </a:cubicBezTo>
                          <a:cubicBezTo>
                            <a:pt x="4824574" y="195691"/>
                            <a:pt x="4738853" y="360601"/>
                            <a:pt x="4782731" y="486616"/>
                          </a:cubicBezTo>
                          <a:cubicBezTo>
                            <a:pt x="4826609" y="612631"/>
                            <a:pt x="4779152" y="832140"/>
                            <a:pt x="4782731" y="993094"/>
                          </a:cubicBezTo>
                          <a:cubicBezTo>
                            <a:pt x="4521159" y="1058410"/>
                            <a:pt x="4310169" y="946132"/>
                            <a:pt x="4137062" y="993094"/>
                          </a:cubicBezTo>
                          <a:cubicBezTo>
                            <a:pt x="3963955" y="1040056"/>
                            <a:pt x="3788167" y="978751"/>
                            <a:pt x="3539221" y="993094"/>
                          </a:cubicBezTo>
                          <a:cubicBezTo>
                            <a:pt x="3290275" y="1007437"/>
                            <a:pt x="3226525" y="959718"/>
                            <a:pt x="3037034" y="993094"/>
                          </a:cubicBezTo>
                          <a:cubicBezTo>
                            <a:pt x="2847543" y="1026470"/>
                            <a:pt x="2683718" y="982218"/>
                            <a:pt x="2391366" y="993094"/>
                          </a:cubicBezTo>
                          <a:cubicBezTo>
                            <a:pt x="2099014" y="1003970"/>
                            <a:pt x="2026107" y="941347"/>
                            <a:pt x="1697870" y="993094"/>
                          </a:cubicBezTo>
                          <a:cubicBezTo>
                            <a:pt x="1369633" y="1044841"/>
                            <a:pt x="1291072" y="927608"/>
                            <a:pt x="1100028" y="993094"/>
                          </a:cubicBezTo>
                          <a:cubicBezTo>
                            <a:pt x="908984" y="1058580"/>
                            <a:pt x="495209" y="930436"/>
                            <a:pt x="0" y="993094"/>
                          </a:cubicBezTo>
                          <a:cubicBezTo>
                            <a:pt x="-42614" y="796835"/>
                            <a:pt x="10464" y="669820"/>
                            <a:pt x="0" y="476685"/>
                          </a:cubicBezTo>
                          <a:cubicBezTo>
                            <a:pt x="-10464" y="283550"/>
                            <a:pt x="24501" y="15138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just" defTabSz="914400">
                <a:lnSpc>
                  <a:spcPct val="150000"/>
                </a:lnSpc>
                <a:spcBef>
                  <a:spcPts val="1000"/>
                </a:spcBef>
              </a:pPr>
              <a:endParaRPr lang="en-US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46E24B-914C-4F7F-BFC8-050C59754E6D}"/>
                </a:ext>
              </a:extLst>
            </p:cNvPr>
            <p:cNvSpPr txBox="1"/>
            <p:nvPr/>
          </p:nvSpPr>
          <p:spPr>
            <a:xfrm>
              <a:off x="2563934" y="4553756"/>
              <a:ext cx="343555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American Marketing</a:t>
              </a:r>
              <a:br>
                <a:rPr lang="en-US" sz="2800" dirty="0">
                  <a:solidFill>
                    <a:schemeClr val="bg1"/>
                  </a:solidFill>
                  <a:latin typeface="Bahnschrift" panose="020B0502040204020203" pitchFamily="34" charset="0"/>
                </a:rPr>
              </a:br>
              <a:r>
                <a:rPr lang="en-US" sz="28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Association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839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319BC8-402B-4BCA-91B8-63E385CD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-97972"/>
            <a:ext cx="7886700" cy="1325563"/>
          </a:xfrm>
        </p:spPr>
        <p:txBody>
          <a:bodyPr/>
          <a:lstStyle/>
          <a:p>
            <a:r>
              <a:rPr lang="en-US" dirty="0"/>
              <a:t>Core Marketing Concepts </a:t>
            </a:r>
            <a:endParaRPr lang="en-IN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AC8898-0710-4282-91D7-02291DF73443}"/>
              </a:ext>
            </a:extLst>
          </p:cNvPr>
          <p:cNvSpPr/>
          <p:nvPr/>
        </p:nvSpPr>
        <p:spPr>
          <a:xfrm>
            <a:off x="897980" y="1482280"/>
            <a:ext cx="7348039" cy="510785"/>
          </a:xfrm>
          <a:custGeom>
            <a:avLst/>
            <a:gdLst>
              <a:gd name="connsiteX0" fmla="*/ 0 w 5520690"/>
              <a:gd name="connsiteY0" fmla="*/ 63961 h 383760"/>
              <a:gd name="connsiteX1" fmla="*/ 63961 w 5520690"/>
              <a:gd name="connsiteY1" fmla="*/ 0 h 383760"/>
              <a:gd name="connsiteX2" fmla="*/ 5456729 w 5520690"/>
              <a:gd name="connsiteY2" fmla="*/ 0 h 383760"/>
              <a:gd name="connsiteX3" fmla="*/ 5520690 w 5520690"/>
              <a:gd name="connsiteY3" fmla="*/ 63961 h 383760"/>
              <a:gd name="connsiteX4" fmla="*/ 5520690 w 5520690"/>
              <a:gd name="connsiteY4" fmla="*/ 319799 h 383760"/>
              <a:gd name="connsiteX5" fmla="*/ 5456729 w 5520690"/>
              <a:gd name="connsiteY5" fmla="*/ 383760 h 383760"/>
              <a:gd name="connsiteX6" fmla="*/ 63961 w 5520690"/>
              <a:gd name="connsiteY6" fmla="*/ 383760 h 383760"/>
              <a:gd name="connsiteX7" fmla="*/ 0 w 5520690"/>
              <a:gd name="connsiteY7" fmla="*/ 319799 h 383760"/>
              <a:gd name="connsiteX8" fmla="*/ 0 w 5520690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690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5456729" y="0"/>
                </a:lnTo>
                <a:cubicBezTo>
                  <a:pt x="5492054" y="0"/>
                  <a:pt x="5520690" y="28636"/>
                  <a:pt x="5520690" y="63961"/>
                </a:cubicBezTo>
                <a:lnTo>
                  <a:pt x="5520690" y="319799"/>
                </a:lnTo>
                <a:cubicBezTo>
                  <a:pt x="5520690" y="355124"/>
                  <a:pt x="5492054" y="383760"/>
                  <a:pt x="5456729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  <a:solidFill>
            <a:srgbClr val="2190BC">
              <a:alpha val="16000"/>
            </a:srgbClr>
          </a:solidFill>
          <a:ln w="28575">
            <a:solidFill>
              <a:srgbClr val="2190BC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403" tIns="18734" rIns="227403" bIns="1873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Needs , wants &amp; Demands</a:t>
            </a:r>
            <a:endParaRPr lang="en-IN" sz="26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4AE492-E9D0-4519-B06D-85D4EC41BBFB}"/>
              </a:ext>
            </a:extLst>
          </p:cNvPr>
          <p:cNvSpPr/>
          <p:nvPr/>
        </p:nvSpPr>
        <p:spPr>
          <a:xfrm>
            <a:off x="897980" y="2153604"/>
            <a:ext cx="7348039" cy="510785"/>
          </a:xfrm>
          <a:custGeom>
            <a:avLst/>
            <a:gdLst>
              <a:gd name="connsiteX0" fmla="*/ 0 w 5520690"/>
              <a:gd name="connsiteY0" fmla="*/ 63961 h 383760"/>
              <a:gd name="connsiteX1" fmla="*/ 63961 w 5520690"/>
              <a:gd name="connsiteY1" fmla="*/ 0 h 383760"/>
              <a:gd name="connsiteX2" fmla="*/ 5456729 w 5520690"/>
              <a:gd name="connsiteY2" fmla="*/ 0 h 383760"/>
              <a:gd name="connsiteX3" fmla="*/ 5520690 w 5520690"/>
              <a:gd name="connsiteY3" fmla="*/ 63961 h 383760"/>
              <a:gd name="connsiteX4" fmla="*/ 5520690 w 5520690"/>
              <a:gd name="connsiteY4" fmla="*/ 319799 h 383760"/>
              <a:gd name="connsiteX5" fmla="*/ 5456729 w 5520690"/>
              <a:gd name="connsiteY5" fmla="*/ 383760 h 383760"/>
              <a:gd name="connsiteX6" fmla="*/ 63961 w 5520690"/>
              <a:gd name="connsiteY6" fmla="*/ 383760 h 383760"/>
              <a:gd name="connsiteX7" fmla="*/ 0 w 5520690"/>
              <a:gd name="connsiteY7" fmla="*/ 319799 h 383760"/>
              <a:gd name="connsiteX8" fmla="*/ 0 w 5520690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690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5456729" y="0"/>
                </a:lnTo>
                <a:cubicBezTo>
                  <a:pt x="5492054" y="0"/>
                  <a:pt x="5520690" y="28636"/>
                  <a:pt x="5520690" y="63961"/>
                </a:cubicBezTo>
                <a:lnTo>
                  <a:pt x="5520690" y="319799"/>
                </a:lnTo>
                <a:cubicBezTo>
                  <a:pt x="5520690" y="355124"/>
                  <a:pt x="5492054" y="383760"/>
                  <a:pt x="5456729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  <a:solidFill>
            <a:srgbClr val="2190BC">
              <a:alpha val="16000"/>
            </a:srgbClr>
          </a:solidFill>
          <a:ln w="28575">
            <a:solidFill>
              <a:srgbClr val="2190BC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403" tIns="18734" rIns="227403" bIns="1873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Target Market, Positioning and Segmentation </a:t>
            </a:r>
            <a:endParaRPr lang="en-IN" sz="26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982AEFE-E7B6-40C0-B3E7-71E87FA9D797}"/>
              </a:ext>
            </a:extLst>
          </p:cNvPr>
          <p:cNvSpPr/>
          <p:nvPr/>
        </p:nvSpPr>
        <p:spPr>
          <a:xfrm>
            <a:off x="897980" y="2824928"/>
            <a:ext cx="7348039" cy="510785"/>
          </a:xfrm>
          <a:custGeom>
            <a:avLst/>
            <a:gdLst>
              <a:gd name="connsiteX0" fmla="*/ 0 w 5520690"/>
              <a:gd name="connsiteY0" fmla="*/ 63961 h 383760"/>
              <a:gd name="connsiteX1" fmla="*/ 63961 w 5520690"/>
              <a:gd name="connsiteY1" fmla="*/ 0 h 383760"/>
              <a:gd name="connsiteX2" fmla="*/ 5456729 w 5520690"/>
              <a:gd name="connsiteY2" fmla="*/ 0 h 383760"/>
              <a:gd name="connsiteX3" fmla="*/ 5520690 w 5520690"/>
              <a:gd name="connsiteY3" fmla="*/ 63961 h 383760"/>
              <a:gd name="connsiteX4" fmla="*/ 5520690 w 5520690"/>
              <a:gd name="connsiteY4" fmla="*/ 319799 h 383760"/>
              <a:gd name="connsiteX5" fmla="*/ 5456729 w 5520690"/>
              <a:gd name="connsiteY5" fmla="*/ 383760 h 383760"/>
              <a:gd name="connsiteX6" fmla="*/ 63961 w 5520690"/>
              <a:gd name="connsiteY6" fmla="*/ 383760 h 383760"/>
              <a:gd name="connsiteX7" fmla="*/ 0 w 5520690"/>
              <a:gd name="connsiteY7" fmla="*/ 319799 h 383760"/>
              <a:gd name="connsiteX8" fmla="*/ 0 w 5520690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690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5456729" y="0"/>
                </a:lnTo>
                <a:cubicBezTo>
                  <a:pt x="5492054" y="0"/>
                  <a:pt x="5520690" y="28636"/>
                  <a:pt x="5520690" y="63961"/>
                </a:cubicBezTo>
                <a:lnTo>
                  <a:pt x="5520690" y="319799"/>
                </a:lnTo>
                <a:cubicBezTo>
                  <a:pt x="5520690" y="355124"/>
                  <a:pt x="5492054" y="383760"/>
                  <a:pt x="5456729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  <a:solidFill>
            <a:srgbClr val="2190BC">
              <a:alpha val="16000"/>
            </a:srgbClr>
          </a:solidFill>
          <a:ln w="28575">
            <a:solidFill>
              <a:srgbClr val="2190BC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403" tIns="18734" rIns="227403" bIns="1873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Offerings and Brands</a:t>
            </a:r>
            <a:endParaRPr lang="en-IN" sz="26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6E58294-0602-4688-BE2A-AD6B589B5BC9}"/>
              </a:ext>
            </a:extLst>
          </p:cNvPr>
          <p:cNvSpPr/>
          <p:nvPr/>
        </p:nvSpPr>
        <p:spPr>
          <a:xfrm>
            <a:off x="897980" y="3496252"/>
            <a:ext cx="7348039" cy="510785"/>
          </a:xfrm>
          <a:custGeom>
            <a:avLst/>
            <a:gdLst>
              <a:gd name="connsiteX0" fmla="*/ 0 w 5520690"/>
              <a:gd name="connsiteY0" fmla="*/ 63961 h 383760"/>
              <a:gd name="connsiteX1" fmla="*/ 63961 w 5520690"/>
              <a:gd name="connsiteY1" fmla="*/ 0 h 383760"/>
              <a:gd name="connsiteX2" fmla="*/ 5456729 w 5520690"/>
              <a:gd name="connsiteY2" fmla="*/ 0 h 383760"/>
              <a:gd name="connsiteX3" fmla="*/ 5520690 w 5520690"/>
              <a:gd name="connsiteY3" fmla="*/ 63961 h 383760"/>
              <a:gd name="connsiteX4" fmla="*/ 5520690 w 5520690"/>
              <a:gd name="connsiteY4" fmla="*/ 319799 h 383760"/>
              <a:gd name="connsiteX5" fmla="*/ 5456729 w 5520690"/>
              <a:gd name="connsiteY5" fmla="*/ 383760 h 383760"/>
              <a:gd name="connsiteX6" fmla="*/ 63961 w 5520690"/>
              <a:gd name="connsiteY6" fmla="*/ 383760 h 383760"/>
              <a:gd name="connsiteX7" fmla="*/ 0 w 5520690"/>
              <a:gd name="connsiteY7" fmla="*/ 319799 h 383760"/>
              <a:gd name="connsiteX8" fmla="*/ 0 w 5520690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690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5456729" y="0"/>
                </a:lnTo>
                <a:cubicBezTo>
                  <a:pt x="5492054" y="0"/>
                  <a:pt x="5520690" y="28636"/>
                  <a:pt x="5520690" y="63961"/>
                </a:cubicBezTo>
                <a:lnTo>
                  <a:pt x="5520690" y="319799"/>
                </a:lnTo>
                <a:cubicBezTo>
                  <a:pt x="5520690" y="355124"/>
                  <a:pt x="5492054" y="383760"/>
                  <a:pt x="5456729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  <a:solidFill>
            <a:srgbClr val="2190BC">
              <a:alpha val="16000"/>
            </a:srgbClr>
          </a:solidFill>
          <a:ln w="28575">
            <a:solidFill>
              <a:srgbClr val="2190BC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403" tIns="18734" rIns="227403" bIns="1873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Value and satisfaction </a:t>
            </a:r>
            <a:endParaRPr lang="en-IN" sz="26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E8A3E5D-0AED-4276-9831-CD0C6BD45668}"/>
              </a:ext>
            </a:extLst>
          </p:cNvPr>
          <p:cNvSpPr/>
          <p:nvPr/>
        </p:nvSpPr>
        <p:spPr>
          <a:xfrm>
            <a:off x="897980" y="4167576"/>
            <a:ext cx="7348039" cy="510785"/>
          </a:xfrm>
          <a:custGeom>
            <a:avLst/>
            <a:gdLst>
              <a:gd name="connsiteX0" fmla="*/ 0 w 5520690"/>
              <a:gd name="connsiteY0" fmla="*/ 63961 h 383760"/>
              <a:gd name="connsiteX1" fmla="*/ 63961 w 5520690"/>
              <a:gd name="connsiteY1" fmla="*/ 0 h 383760"/>
              <a:gd name="connsiteX2" fmla="*/ 5456729 w 5520690"/>
              <a:gd name="connsiteY2" fmla="*/ 0 h 383760"/>
              <a:gd name="connsiteX3" fmla="*/ 5520690 w 5520690"/>
              <a:gd name="connsiteY3" fmla="*/ 63961 h 383760"/>
              <a:gd name="connsiteX4" fmla="*/ 5520690 w 5520690"/>
              <a:gd name="connsiteY4" fmla="*/ 319799 h 383760"/>
              <a:gd name="connsiteX5" fmla="*/ 5456729 w 5520690"/>
              <a:gd name="connsiteY5" fmla="*/ 383760 h 383760"/>
              <a:gd name="connsiteX6" fmla="*/ 63961 w 5520690"/>
              <a:gd name="connsiteY6" fmla="*/ 383760 h 383760"/>
              <a:gd name="connsiteX7" fmla="*/ 0 w 5520690"/>
              <a:gd name="connsiteY7" fmla="*/ 319799 h 383760"/>
              <a:gd name="connsiteX8" fmla="*/ 0 w 5520690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690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5456729" y="0"/>
                </a:lnTo>
                <a:cubicBezTo>
                  <a:pt x="5492054" y="0"/>
                  <a:pt x="5520690" y="28636"/>
                  <a:pt x="5520690" y="63961"/>
                </a:cubicBezTo>
                <a:lnTo>
                  <a:pt x="5520690" y="319799"/>
                </a:lnTo>
                <a:cubicBezTo>
                  <a:pt x="5520690" y="355124"/>
                  <a:pt x="5492054" y="383760"/>
                  <a:pt x="5456729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  <a:solidFill>
            <a:srgbClr val="2190BC">
              <a:alpha val="16000"/>
            </a:srgbClr>
          </a:solidFill>
          <a:ln w="28575">
            <a:solidFill>
              <a:srgbClr val="2190BC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403" tIns="18734" rIns="227403" bIns="1873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Marketing Channels</a:t>
            </a:r>
            <a:endParaRPr lang="en-IN" sz="26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0FE56B3-6304-4055-9A7D-27C0E035033F}"/>
              </a:ext>
            </a:extLst>
          </p:cNvPr>
          <p:cNvSpPr/>
          <p:nvPr/>
        </p:nvSpPr>
        <p:spPr>
          <a:xfrm>
            <a:off x="897980" y="4838900"/>
            <a:ext cx="7348039" cy="510785"/>
          </a:xfrm>
          <a:custGeom>
            <a:avLst/>
            <a:gdLst>
              <a:gd name="connsiteX0" fmla="*/ 0 w 5520690"/>
              <a:gd name="connsiteY0" fmla="*/ 63961 h 383760"/>
              <a:gd name="connsiteX1" fmla="*/ 63961 w 5520690"/>
              <a:gd name="connsiteY1" fmla="*/ 0 h 383760"/>
              <a:gd name="connsiteX2" fmla="*/ 5456729 w 5520690"/>
              <a:gd name="connsiteY2" fmla="*/ 0 h 383760"/>
              <a:gd name="connsiteX3" fmla="*/ 5520690 w 5520690"/>
              <a:gd name="connsiteY3" fmla="*/ 63961 h 383760"/>
              <a:gd name="connsiteX4" fmla="*/ 5520690 w 5520690"/>
              <a:gd name="connsiteY4" fmla="*/ 319799 h 383760"/>
              <a:gd name="connsiteX5" fmla="*/ 5456729 w 5520690"/>
              <a:gd name="connsiteY5" fmla="*/ 383760 h 383760"/>
              <a:gd name="connsiteX6" fmla="*/ 63961 w 5520690"/>
              <a:gd name="connsiteY6" fmla="*/ 383760 h 383760"/>
              <a:gd name="connsiteX7" fmla="*/ 0 w 5520690"/>
              <a:gd name="connsiteY7" fmla="*/ 319799 h 383760"/>
              <a:gd name="connsiteX8" fmla="*/ 0 w 5520690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690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5456729" y="0"/>
                </a:lnTo>
                <a:cubicBezTo>
                  <a:pt x="5492054" y="0"/>
                  <a:pt x="5520690" y="28636"/>
                  <a:pt x="5520690" y="63961"/>
                </a:cubicBezTo>
                <a:lnTo>
                  <a:pt x="5520690" y="319799"/>
                </a:lnTo>
                <a:cubicBezTo>
                  <a:pt x="5520690" y="355124"/>
                  <a:pt x="5492054" y="383760"/>
                  <a:pt x="5456729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  <a:solidFill>
            <a:srgbClr val="2190BC">
              <a:alpha val="16000"/>
            </a:srgbClr>
          </a:solidFill>
          <a:ln w="28575">
            <a:solidFill>
              <a:srgbClr val="2190BC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403" tIns="18734" rIns="227403" bIns="1873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Supply Chain</a:t>
            </a:r>
            <a:endParaRPr lang="en-IN" sz="26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69397AA-197E-4F5F-A4EF-263D86A04755}"/>
              </a:ext>
            </a:extLst>
          </p:cNvPr>
          <p:cNvSpPr/>
          <p:nvPr/>
        </p:nvSpPr>
        <p:spPr>
          <a:xfrm>
            <a:off x="897980" y="5510224"/>
            <a:ext cx="7348039" cy="510785"/>
          </a:xfrm>
          <a:custGeom>
            <a:avLst/>
            <a:gdLst>
              <a:gd name="connsiteX0" fmla="*/ 0 w 5520690"/>
              <a:gd name="connsiteY0" fmla="*/ 63961 h 383760"/>
              <a:gd name="connsiteX1" fmla="*/ 63961 w 5520690"/>
              <a:gd name="connsiteY1" fmla="*/ 0 h 383760"/>
              <a:gd name="connsiteX2" fmla="*/ 5456729 w 5520690"/>
              <a:gd name="connsiteY2" fmla="*/ 0 h 383760"/>
              <a:gd name="connsiteX3" fmla="*/ 5520690 w 5520690"/>
              <a:gd name="connsiteY3" fmla="*/ 63961 h 383760"/>
              <a:gd name="connsiteX4" fmla="*/ 5520690 w 5520690"/>
              <a:gd name="connsiteY4" fmla="*/ 319799 h 383760"/>
              <a:gd name="connsiteX5" fmla="*/ 5456729 w 5520690"/>
              <a:gd name="connsiteY5" fmla="*/ 383760 h 383760"/>
              <a:gd name="connsiteX6" fmla="*/ 63961 w 5520690"/>
              <a:gd name="connsiteY6" fmla="*/ 383760 h 383760"/>
              <a:gd name="connsiteX7" fmla="*/ 0 w 5520690"/>
              <a:gd name="connsiteY7" fmla="*/ 319799 h 383760"/>
              <a:gd name="connsiteX8" fmla="*/ 0 w 5520690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690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5456729" y="0"/>
                </a:lnTo>
                <a:cubicBezTo>
                  <a:pt x="5492054" y="0"/>
                  <a:pt x="5520690" y="28636"/>
                  <a:pt x="5520690" y="63961"/>
                </a:cubicBezTo>
                <a:lnTo>
                  <a:pt x="5520690" y="319799"/>
                </a:lnTo>
                <a:cubicBezTo>
                  <a:pt x="5520690" y="355124"/>
                  <a:pt x="5492054" y="383760"/>
                  <a:pt x="5456729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  <a:solidFill>
            <a:srgbClr val="2190BC">
              <a:alpha val="16000"/>
            </a:srgbClr>
          </a:solidFill>
          <a:ln w="28575">
            <a:solidFill>
              <a:srgbClr val="2190BC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403" tIns="18734" rIns="227403" bIns="1873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Competition</a:t>
            </a:r>
            <a:endParaRPr lang="en-IN" sz="26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B797BE4-7358-4E57-9078-2EB28CD9E834}"/>
              </a:ext>
            </a:extLst>
          </p:cNvPr>
          <p:cNvSpPr/>
          <p:nvPr/>
        </p:nvSpPr>
        <p:spPr>
          <a:xfrm>
            <a:off x="897980" y="6181551"/>
            <a:ext cx="7348039" cy="510785"/>
          </a:xfrm>
          <a:custGeom>
            <a:avLst/>
            <a:gdLst>
              <a:gd name="connsiteX0" fmla="*/ 0 w 5520690"/>
              <a:gd name="connsiteY0" fmla="*/ 63961 h 383760"/>
              <a:gd name="connsiteX1" fmla="*/ 63961 w 5520690"/>
              <a:gd name="connsiteY1" fmla="*/ 0 h 383760"/>
              <a:gd name="connsiteX2" fmla="*/ 5456729 w 5520690"/>
              <a:gd name="connsiteY2" fmla="*/ 0 h 383760"/>
              <a:gd name="connsiteX3" fmla="*/ 5520690 w 5520690"/>
              <a:gd name="connsiteY3" fmla="*/ 63961 h 383760"/>
              <a:gd name="connsiteX4" fmla="*/ 5520690 w 5520690"/>
              <a:gd name="connsiteY4" fmla="*/ 319799 h 383760"/>
              <a:gd name="connsiteX5" fmla="*/ 5456729 w 5520690"/>
              <a:gd name="connsiteY5" fmla="*/ 383760 h 383760"/>
              <a:gd name="connsiteX6" fmla="*/ 63961 w 5520690"/>
              <a:gd name="connsiteY6" fmla="*/ 383760 h 383760"/>
              <a:gd name="connsiteX7" fmla="*/ 0 w 5520690"/>
              <a:gd name="connsiteY7" fmla="*/ 319799 h 383760"/>
              <a:gd name="connsiteX8" fmla="*/ 0 w 5520690"/>
              <a:gd name="connsiteY8" fmla="*/ 63961 h 3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690" h="383760">
                <a:moveTo>
                  <a:pt x="0" y="63961"/>
                </a:moveTo>
                <a:cubicBezTo>
                  <a:pt x="0" y="28636"/>
                  <a:pt x="28636" y="0"/>
                  <a:pt x="63961" y="0"/>
                </a:cubicBezTo>
                <a:lnTo>
                  <a:pt x="5456729" y="0"/>
                </a:lnTo>
                <a:cubicBezTo>
                  <a:pt x="5492054" y="0"/>
                  <a:pt x="5520690" y="28636"/>
                  <a:pt x="5520690" y="63961"/>
                </a:cubicBezTo>
                <a:lnTo>
                  <a:pt x="5520690" y="319799"/>
                </a:lnTo>
                <a:cubicBezTo>
                  <a:pt x="5520690" y="355124"/>
                  <a:pt x="5492054" y="383760"/>
                  <a:pt x="5456729" y="383760"/>
                </a:cubicBezTo>
                <a:lnTo>
                  <a:pt x="63961" y="383760"/>
                </a:lnTo>
                <a:cubicBezTo>
                  <a:pt x="28636" y="383760"/>
                  <a:pt x="0" y="355124"/>
                  <a:pt x="0" y="319799"/>
                </a:cubicBezTo>
                <a:lnTo>
                  <a:pt x="0" y="63961"/>
                </a:lnTo>
                <a:close/>
              </a:path>
            </a:pathLst>
          </a:custGeom>
          <a:solidFill>
            <a:srgbClr val="2190BC">
              <a:alpha val="16000"/>
            </a:srgbClr>
          </a:solidFill>
          <a:ln w="28575">
            <a:solidFill>
              <a:srgbClr val="2190BC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403" tIns="18734" rIns="227403" bIns="1873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Marketing </a:t>
            </a:r>
            <a:r>
              <a:rPr lang="en-US" sz="2600" kern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Enviroment</a:t>
            </a:r>
            <a:endParaRPr lang="en-IN" sz="26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7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2901AD-B69D-4CAC-9420-3E95B09C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, want and Demand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0702B4-B596-4DFA-B8CB-7927452D4D2D}"/>
              </a:ext>
            </a:extLst>
          </p:cNvPr>
          <p:cNvGrpSpPr/>
          <p:nvPr/>
        </p:nvGrpSpPr>
        <p:grpSpPr>
          <a:xfrm>
            <a:off x="2027498" y="1491458"/>
            <a:ext cx="5089003" cy="4872355"/>
            <a:chOff x="2027498" y="1491458"/>
            <a:chExt cx="5089003" cy="4872355"/>
          </a:xfrm>
        </p:grpSpPr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73963971-4816-4868-8093-8829914008A7}"/>
                </a:ext>
              </a:extLst>
            </p:cNvPr>
            <p:cNvSpPr/>
            <p:nvPr/>
          </p:nvSpPr>
          <p:spPr>
            <a:xfrm>
              <a:off x="2513526" y="2246867"/>
              <a:ext cx="4116946" cy="4116946"/>
            </a:xfrm>
            <a:prstGeom prst="blockArc">
              <a:avLst>
                <a:gd name="adj1" fmla="val 9000000"/>
                <a:gd name="adj2" fmla="val 16200000"/>
                <a:gd name="adj3" fmla="val 4644"/>
              </a:avLst>
            </a:prstGeom>
            <a:solidFill>
              <a:srgbClr val="2190BC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E174A46F-E746-4F3C-8C9F-687260231F22}"/>
                </a:ext>
              </a:extLst>
            </p:cNvPr>
            <p:cNvSpPr/>
            <p:nvPr/>
          </p:nvSpPr>
          <p:spPr>
            <a:xfrm>
              <a:off x="2513526" y="2246867"/>
              <a:ext cx="4116946" cy="4116946"/>
            </a:xfrm>
            <a:prstGeom prst="blockArc">
              <a:avLst>
                <a:gd name="adj1" fmla="val 1800000"/>
                <a:gd name="adj2" fmla="val 9000000"/>
                <a:gd name="adj3" fmla="val 4644"/>
              </a:avLst>
            </a:prstGeom>
            <a:solidFill>
              <a:srgbClr val="2190BC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C72A0201-DF0F-4205-9DA5-9DB5820DC407}"/>
                </a:ext>
              </a:extLst>
            </p:cNvPr>
            <p:cNvSpPr/>
            <p:nvPr/>
          </p:nvSpPr>
          <p:spPr>
            <a:xfrm>
              <a:off x="2513526" y="2246867"/>
              <a:ext cx="4116946" cy="4116946"/>
            </a:xfrm>
            <a:prstGeom prst="blockArc">
              <a:avLst>
                <a:gd name="adj1" fmla="val 16200000"/>
                <a:gd name="adj2" fmla="val 1800000"/>
                <a:gd name="adj3" fmla="val 4644"/>
              </a:avLst>
            </a:prstGeom>
            <a:solidFill>
              <a:srgbClr val="2190BC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6FC88B9-ECDD-4BA6-8307-79ACAD117ADE}"/>
                </a:ext>
              </a:extLst>
            </p:cNvPr>
            <p:cNvSpPr/>
            <p:nvPr/>
          </p:nvSpPr>
          <p:spPr>
            <a:xfrm>
              <a:off x="3424568" y="3157908"/>
              <a:ext cx="2294863" cy="2294863"/>
            </a:xfrm>
            <a:custGeom>
              <a:avLst/>
              <a:gdLst>
                <a:gd name="connsiteX0" fmla="*/ 0 w 1896581"/>
                <a:gd name="connsiteY0" fmla="*/ 948291 h 1896581"/>
                <a:gd name="connsiteX1" fmla="*/ 948291 w 1896581"/>
                <a:gd name="connsiteY1" fmla="*/ 0 h 1896581"/>
                <a:gd name="connsiteX2" fmla="*/ 1896582 w 1896581"/>
                <a:gd name="connsiteY2" fmla="*/ 948291 h 1896581"/>
                <a:gd name="connsiteX3" fmla="*/ 948291 w 1896581"/>
                <a:gd name="connsiteY3" fmla="*/ 1896582 h 1896581"/>
                <a:gd name="connsiteX4" fmla="*/ 0 w 1896581"/>
                <a:gd name="connsiteY4" fmla="*/ 948291 h 189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6581" h="1896581">
                  <a:moveTo>
                    <a:pt x="0" y="948291"/>
                  </a:moveTo>
                  <a:cubicBezTo>
                    <a:pt x="0" y="424564"/>
                    <a:pt x="424564" y="0"/>
                    <a:pt x="948291" y="0"/>
                  </a:cubicBezTo>
                  <a:cubicBezTo>
                    <a:pt x="1472018" y="0"/>
                    <a:pt x="1896582" y="424564"/>
                    <a:pt x="1896582" y="948291"/>
                  </a:cubicBezTo>
                  <a:cubicBezTo>
                    <a:pt x="1896582" y="1472018"/>
                    <a:pt x="1472018" y="1896582"/>
                    <a:pt x="948291" y="1896582"/>
                  </a:cubicBezTo>
                  <a:cubicBezTo>
                    <a:pt x="424564" y="1896582"/>
                    <a:pt x="0" y="1472018"/>
                    <a:pt x="0" y="948291"/>
                  </a:cubicBezTo>
                  <a:close/>
                </a:path>
              </a:pathLst>
            </a:custGeom>
            <a:solidFill>
              <a:srgbClr val="2190B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8228" tIns="308228" rIns="308228" bIns="30822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>
                  <a:latin typeface="Bahnschrift" panose="020B0502040204020203" pitchFamily="34" charset="0"/>
                </a:rPr>
                <a:t>Marketing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596B5DF-92A5-42D6-AC99-9F0248828B06}"/>
                </a:ext>
              </a:extLst>
            </p:cNvPr>
            <p:cNvSpPr/>
            <p:nvPr/>
          </p:nvSpPr>
          <p:spPr>
            <a:xfrm>
              <a:off x="3768797" y="1491458"/>
              <a:ext cx="1606405" cy="1606405"/>
            </a:xfrm>
            <a:custGeom>
              <a:avLst/>
              <a:gdLst>
                <a:gd name="connsiteX0" fmla="*/ 0 w 1327607"/>
                <a:gd name="connsiteY0" fmla="*/ 663804 h 1327607"/>
                <a:gd name="connsiteX1" fmla="*/ 663804 w 1327607"/>
                <a:gd name="connsiteY1" fmla="*/ 0 h 1327607"/>
                <a:gd name="connsiteX2" fmla="*/ 1327608 w 1327607"/>
                <a:gd name="connsiteY2" fmla="*/ 663804 h 1327607"/>
                <a:gd name="connsiteX3" fmla="*/ 663804 w 1327607"/>
                <a:gd name="connsiteY3" fmla="*/ 1327608 h 1327607"/>
                <a:gd name="connsiteX4" fmla="*/ 0 w 1327607"/>
                <a:gd name="connsiteY4" fmla="*/ 663804 h 132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7607" h="1327607">
                  <a:moveTo>
                    <a:pt x="0" y="663804"/>
                  </a:moveTo>
                  <a:cubicBezTo>
                    <a:pt x="0" y="297195"/>
                    <a:pt x="297195" y="0"/>
                    <a:pt x="663804" y="0"/>
                  </a:cubicBezTo>
                  <a:cubicBezTo>
                    <a:pt x="1030413" y="0"/>
                    <a:pt x="1327608" y="297195"/>
                    <a:pt x="1327608" y="663804"/>
                  </a:cubicBezTo>
                  <a:cubicBezTo>
                    <a:pt x="1327608" y="1030413"/>
                    <a:pt x="1030413" y="1327608"/>
                    <a:pt x="663804" y="1327608"/>
                  </a:cubicBezTo>
                  <a:cubicBezTo>
                    <a:pt x="297195" y="1327608"/>
                    <a:pt x="0" y="1030413"/>
                    <a:pt x="0" y="663804"/>
                  </a:cubicBezTo>
                  <a:close/>
                </a:path>
              </a:pathLst>
            </a:custGeom>
            <a:solidFill>
              <a:srgbClr val="2190B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9824" tIns="219824" rIns="219824" bIns="21982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Bahnschrift" panose="020B0502040204020203" pitchFamily="34" charset="0"/>
                </a:rPr>
                <a:t>Need 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88FEB5B-DEE2-4ECE-97BA-220965C388BC}"/>
                </a:ext>
              </a:extLst>
            </p:cNvPr>
            <p:cNvSpPr/>
            <p:nvPr/>
          </p:nvSpPr>
          <p:spPr>
            <a:xfrm>
              <a:off x="5510096" y="4507477"/>
              <a:ext cx="1606405" cy="1606405"/>
            </a:xfrm>
            <a:custGeom>
              <a:avLst/>
              <a:gdLst>
                <a:gd name="connsiteX0" fmla="*/ 0 w 1327607"/>
                <a:gd name="connsiteY0" fmla="*/ 663804 h 1327607"/>
                <a:gd name="connsiteX1" fmla="*/ 663804 w 1327607"/>
                <a:gd name="connsiteY1" fmla="*/ 0 h 1327607"/>
                <a:gd name="connsiteX2" fmla="*/ 1327608 w 1327607"/>
                <a:gd name="connsiteY2" fmla="*/ 663804 h 1327607"/>
                <a:gd name="connsiteX3" fmla="*/ 663804 w 1327607"/>
                <a:gd name="connsiteY3" fmla="*/ 1327608 h 1327607"/>
                <a:gd name="connsiteX4" fmla="*/ 0 w 1327607"/>
                <a:gd name="connsiteY4" fmla="*/ 663804 h 132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7607" h="1327607">
                  <a:moveTo>
                    <a:pt x="0" y="663804"/>
                  </a:moveTo>
                  <a:cubicBezTo>
                    <a:pt x="0" y="297195"/>
                    <a:pt x="297195" y="0"/>
                    <a:pt x="663804" y="0"/>
                  </a:cubicBezTo>
                  <a:cubicBezTo>
                    <a:pt x="1030413" y="0"/>
                    <a:pt x="1327608" y="297195"/>
                    <a:pt x="1327608" y="663804"/>
                  </a:cubicBezTo>
                  <a:cubicBezTo>
                    <a:pt x="1327608" y="1030413"/>
                    <a:pt x="1030413" y="1327608"/>
                    <a:pt x="663804" y="1327608"/>
                  </a:cubicBezTo>
                  <a:cubicBezTo>
                    <a:pt x="297195" y="1327608"/>
                    <a:pt x="0" y="1030413"/>
                    <a:pt x="0" y="663804"/>
                  </a:cubicBezTo>
                  <a:close/>
                </a:path>
              </a:pathLst>
            </a:custGeom>
            <a:solidFill>
              <a:srgbClr val="2190B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9824" tIns="219824" rIns="219824" bIns="21982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>
                  <a:latin typeface="Bahnschrift" panose="020B0502040204020203" pitchFamily="34" charset="0"/>
                </a:rPr>
                <a:t>Want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21FC381-716D-4456-8ACE-F24A8E930572}"/>
                </a:ext>
              </a:extLst>
            </p:cNvPr>
            <p:cNvSpPr/>
            <p:nvPr/>
          </p:nvSpPr>
          <p:spPr>
            <a:xfrm>
              <a:off x="2027498" y="4507477"/>
              <a:ext cx="1606405" cy="1606405"/>
            </a:xfrm>
            <a:custGeom>
              <a:avLst/>
              <a:gdLst>
                <a:gd name="connsiteX0" fmla="*/ 0 w 1327607"/>
                <a:gd name="connsiteY0" fmla="*/ 663804 h 1327607"/>
                <a:gd name="connsiteX1" fmla="*/ 663804 w 1327607"/>
                <a:gd name="connsiteY1" fmla="*/ 0 h 1327607"/>
                <a:gd name="connsiteX2" fmla="*/ 1327608 w 1327607"/>
                <a:gd name="connsiteY2" fmla="*/ 663804 h 1327607"/>
                <a:gd name="connsiteX3" fmla="*/ 663804 w 1327607"/>
                <a:gd name="connsiteY3" fmla="*/ 1327608 h 1327607"/>
                <a:gd name="connsiteX4" fmla="*/ 0 w 1327607"/>
                <a:gd name="connsiteY4" fmla="*/ 663804 h 132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7607" h="1327607">
                  <a:moveTo>
                    <a:pt x="0" y="663804"/>
                  </a:moveTo>
                  <a:cubicBezTo>
                    <a:pt x="0" y="297195"/>
                    <a:pt x="297195" y="0"/>
                    <a:pt x="663804" y="0"/>
                  </a:cubicBezTo>
                  <a:cubicBezTo>
                    <a:pt x="1030413" y="0"/>
                    <a:pt x="1327608" y="297195"/>
                    <a:pt x="1327608" y="663804"/>
                  </a:cubicBezTo>
                  <a:cubicBezTo>
                    <a:pt x="1327608" y="1030413"/>
                    <a:pt x="1030413" y="1327608"/>
                    <a:pt x="663804" y="1327608"/>
                  </a:cubicBezTo>
                  <a:cubicBezTo>
                    <a:pt x="297195" y="1327608"/>
                    <a:pt x="0" y="1030413"/>
                    <a:pt x="0" y="663804"/>
                  </a:cubicBezTo>
                  <a:close/>
                </a:path>
              </a:pathLst>
            </a:custGeom>
            <a:solidFill>
              <a:srgbClr val="2190B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9824" tIns="219824" rIns="219824" bIns="21982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>
                  <a:latin typeface="Bahnschrift" panose="020B0502040204020203" pitchFamily="34" charset="0"/>
                </a:rPr>
                <a:t>Demand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49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387ED9-ED77-4982-BB4E-D6B8BDC0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F5B5B9-BC83-42C1-B66C-6DC103C561A4}"/>
              </a:ext>
            </a:extLst>
          </p:cNvPr>
          <p:cNvGrpSpPr/>
          <p:nvPr/>
        </p:nvGrpSpPr>
        <p:grpSpPr>
          <a:xfrm>
            <a:off x="628650" y="2579913"/>
            <a:ext cx="7886700" cy="4053115"/>
            <a:chOff x="628650" y="2579913"/>
            <a:chExt cx="7886700" cy="4053115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639A12F6-988B-4234-B351-136FFF174B4F}"/>
                </a:ext>
              </a:extLst>
            </p:cNvPr>
            <p:cNvSpPr/>
            <p:nvPr/>
          </p:nvSpPr>
          <p:spPr>
            <a:xfrm>
              <a:off x="1220152" y="2579913"/>
              <a:ext cx="6703695" cy="4053115"/>
            </a:xfrm>
            <a:prstGeom prst="rightArrow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C20C745-FE04-423E-B3B9-79ECEF7FDF35}"/>
                </a:ext>
              </a:extLst>
            </p:cNvPr>
            <p:cNvSpPr/>
            <p:nvPr/>
          </p:nvSpPr>
          <p:spPr>
            <a:xfrm>
              <a:off x="628650" y="3795847"/>
              <a:ext cx="2366010" cy="1621246"/>
            </a:xfrm>
            <a:custGeom>
              <a:avLst/>
              <a:gdLst>
                <a:gd name="connsiteX0" fmla="*/ 0 w 2366010"/>
                <a:gd name="connsiteY0" fmla="*/ 270213 h 1621246"/>
                <a:gd name="connsiteX1" fmla="*/ 270213 w 2366010"/>
                <a:gd name="connsiteY1" fmla="*/ 0 h 1621246"/>
                <a:gd name="connsiteX2" fmla="*/ 2095797 w 2366010"/>
                <a:gd name="connsiteY2" fmla="*/ 0 h 1621246"/>
                <a:gd name="connsiteX3" fmla="*/ 2366010 w 2366010"/>
                <a:gd name="connsiteY3" fmla="*/ 270213 h 1621246"/>
                <a:gd name="connsiteX4" fmla="*/ 2366010 w 2366010"/>
                <a:gd name="connsiteY4" fmla="*/ 1351033 h 1621246"/>
                <a:gd name="connsiteX5" fmla="*/ 2095797 w 2366010"/>
                <a:gd name="connsiteY5" fmla="*/ 1621246 h 1621246"/>
                <a:gd name="connsiteX6" fmla="*/ 270213 w 2366010"/>
                <a:gd name="connsiteY6" fmla="*/ 1621246 h 1621246"/>
                <a:gd name="connsiteX7" fmla="*/ 0 w 2366010"/>
                <a:gd name="connsiteY7" fmla="*/ 1351033 h 1621246"/>
                <a:gd name="connsiteX8" fmla="*/ 0 w 2366010"/>
                <a:gd name="connsiteY8" fmla="*/ 270213 h 162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6010" h="1621246">
                  <a:moveTo>
                    <a:pt x="0" y="270213"/>
                  </a:moveTo>
                  <a:cubicBezTo>
                    <a:pt x="0" y="120978"/>
                    <a:pt x="120978" y="0"/>
                    <a:pt x="270213" y="0"/>
                  </a:cubicBezTo>
                  <a:lnTo>
                    <a:pt x="2095797" y="0"/>
                  </a:lnTo>
                  <a:cubicBezTo>
                    <a:pt x="2245032" y="0"/>
                    <a:pt x="2366010" y="120978"/>
                    <a:pt x="2366010" y="270213"/>
                  </a:cubicBezTo>
                  <a:lnTo>
                    <a:pt x="2366010" y="1351033"/>
                  </a:lnTo>
                  <a:cubicBezTo>
                    <a:pt x="2366010" y="1500268"/>
                    <a:pt x="2245032" y="1621246"/>
                    <a:pt x="2095797" y="1621246"/>
                  </a:cubicBezTo>
                  <a:lnTo>
                    <a:pt x="270213" y="1621246"/>
                  </a:lnTo>
                  <a:cubicBezTo>
                    <a:pt x="120978" y="1621246"/>
                    <a:pt x="0" y="1500268"/>
                    <a:pt x="0" y="1351033"/>
                  </a:cubicBezTo>
                  <a:lnTo>
                    <a:pt x="0" y="270213"/>
                  </a:lnTo>
                  <a:close/>
                </a:path>
              </a:pathLst>
            </a:custGeom>
            <a:solidFill>
              <a:srgbClr val="2190B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5823" tIns="185823" rIns="185823" bIns="185823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800" kern="1200" dirty="0">
                <a:latin typeface="Bahnschrift" panose="020B0502040204020203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F4E1C21-88B0-4928-8809-C6D781C8E11D}"/>
                </a:ext>
              </a:extLst>
            </p:cNvPr>
            <p:cNvSpPr/>
            <p:nvPr/>
          </p:nvSpPr>
          <p:spPr>
            <a:xfrm>
              <a:off x="3388994" y="3795847"/>
              <a:ext cx="2366010" cy="1621246"/>
            </a:xfrm>
            <a:custGeom>
              <a:avLst/>
              <a:gdLst>
                <a:gd name="connsiteX0" fmla="*/ 0 w 2366010"/>
                <a:gd name="connsiteY0" fmla="*/ 270213 h 1621246"/>
                <a:gd name="connsiteX1" fmla="*/ 270213 w 2366010"/>
                <a:gd name="connsiteY1" fmla="*/ 0 h 1621246"/>
                <a:gd name="connsiteX2" fmla="*/ 2095797 w 2366010"/>
                <a:gd name="connsiteY2" fmla="*/ 0 h 1621246"/>
                <a:gd name="connsiteX3" fmla="*/ 2366010 w 2366010"/>
                <a:gd name="connsiteY3" fmla="*/ 270213 h 1621246"/>
                <a:gd name="connsiteX4" fmla="*/ 2366010 w 2366010"/>
                <a:gd name="connsiteY4" fmla="*/ 1351033 h 1621246"/>
                <a:gd name="connsiteX5" fmla="*/ 2095797 w 2366010"/>
                <a:gd name="connsiteY5" fmla="*/ 1621246 h 1621246"/>
                <a:gd name="connsiteX6" fmla="*/ 270213 w 2366010"/>
                <a:gd name="connsiteY6" fmla="*/ 1621246 h 1621246"/>
                <a:gd name="connsiteX7" fmla="*/ 0 w 2366010"/>
                <a:gd name="connsiteY7" fmla="*/ 1351033 h 1621246"/>
                <a:gd name="connsiteX8" fmla="*/ 0 w 2366010"/>
                <a:gd name="connsiteY8" fmla="*/ 270213 h 162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6010" h="1621246">
                  <a:moveTo>
                    <a:pt x="0" y="270213"/>
                  </a:moveTo>
                  <a:cubicBezTo>
                    <a:pt x="0" y="120978"/>
                    <a:pt x="120978" y="0"/>
                    <a:pt x="270213" y="0"/>
                  </a:cubicBezTo>
                  <a:lnTo>
                    <a:pt x="2095797" y="0"/>
                  </a:lnTo>
                  <a:cubicBezTo>
                    <a:pt x="2245032" y="0"/>
                    <a:pt x="2366010" y="120978"/>
                    <a:pt x="2366010" y="270213"/>
                  </a:cubicBezTo>
                  <a:lnTo>
                    <a:pt x="2366010" y="1351033"/>
                  </a:lnTo>
                  <a:cubicBezTo>
                    <a:pt x="2366010" y="1500268"/>
                    <a:pt x="2245032" y="1621246"/>
                    <a:pt x="2095797" y="1621246"/>
                  </a:cubicBezTo>
                  <a:lnTo>
                    <a:pt x="270213" y="1621246"/>
                  </a:lnTo>
                  <a:cubicBezTo>
                    <a:pt x="120978" y="1621246"/>
                    <a:pt x="0" y="1500268"/>
                    <a:pt x="0" y="1351033"/>
                  </a:cubicBezTo>
                  <a:lnTo>
                    <a:pt x="0" y="270213"/>
                  </a:lnTo>
                  <a:close/>
                </a:path>
              </a:pathLst>
            </a:custGeom>
            <a:solidFill>
              <a:srgbClr val="2190B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519836"/>
                <a:satOff val="1607"/>
                <a:lumOff val="-295"/>
                <a:alphaOff val="0"/>
              </a:schemeClr>
            </a:fillRef>
            <a:effectRef idx="0">
              <a:schemeClr val="accent5">
                <a:hueOff val="-1519836"/>
                <a:satOff val="1607"/>
                <a:lumOff val="-29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5823" tIns="185823" rIns="185823" bIns="185823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>
                  <a:latin typeface="Bahnschrift" panose="020B0502040204020203" pitchFamily="34" charset="0"/>
                </a:rPr>
                <a:t>Targeting</a:t>
              </a:r>
              <a:endParaRPr lang="en-IN" sz="2800" kern="1200">
                <a:latin typeface="Bahnschrift" panose="020B0502040204020203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7BE548B-5964-467B-8312-31E6497B1AEA}"/>
                </a:ext>
              </a:extLst>
            </p:cNvPr>
            <p:cNvSpPr/>
            <p:nvPr/>
          </p:nvSpPr>
          <p:spPr>
            <a:xfrm>
              <a:off x="6149340" y="3795847"/>
              <a:ext cx="2366010" cy="1621246"/>
            </a:xfrm>
            <a:custGeom>
              <a:avLst/>
              <a:gdLst>
                <a:gd name="connsiteX0" fmla="*/ 0 w 2366010"/>
                <a:gd name="connsiteY0" fmla="*/ 270213 h 1621246"/>
                <a:gd name="connsiteX1" fmla="*/ 270213 w 2366010"/>
                <a:gd name="connsiteY1" fmla="*/ 0 h 1621246"/>
                <a:gd name="connsiteX2" fmla="*/ 2095797 w 2366010"/>
                <a:gd name="connsiteY2" fmla="*/ 0 h 1621246"/>
                <a:gd name="connsiteX3" fmla="*/ 2366010 w 2366010"/>
                <a:gd name="connsiteY3" fmla="*/ 270213 h 1621246"/>
                <a:gd name="connsiteX4" fmla="*/ 2366010 w 2366010"/>
                <a:gd name="connsiteY4" fmla="*/ 1351033 h 1621246"/>
                <a:gd name="connsiteX5" fmla="*/ 2095797 w 2366010"/>
                <a:gd name="connsiteY5" fmla="*/ 1621246 h 1621246"/>
                <a:gd name="connsiteX6" fmla="*/ 270213 w 2366010"/>
                <a:gd name="connsiteY6" fmla="*/ 1621246 h 1621246"/>
                <a:gd name="connsiteX7" fmla="*/ 0 w 2366010"/>
                <a:gd name="connsiteY7" fmla="*/ 1351033 h 1621246"/>
                <a:gd name="connsiteX8" fmla="*/ 0 w 2366010"/>
                <a:gd name="connsiteY8" fmla="*/ 270213 h 162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6010" h="1621246">
                  <a:moveTo>
                    <a:pt x="0" y="270213"/>
                  </a:moveTo>
                  <a:cubicBezTo>
                    <a:pt x="0" y="120978"/>
                    <a:pt x="120978" y="0"/>
                    <a:pt x="270213" y="0"/>
                  </a:cubicBezTo>
                  <a:lnTo>
                    <a:pt x="2095797" y="0"/>
                  </a:lnTo>
                  <a:cubicBezTo>
                    <a:pt x="2245032" y="0"/>
                    <a:pt x="2366010" y="120978"/>
                    <a:pt x="2366010" y="270213"/>
                  </a:cubicBezTo>
                  <a:lnTo>
                    <a:pt x="2366010" y="1351033"/>
                  </a:lnTo>
                  <a:cubicBezTo>
                    <a:pt x="2366010" y="1500268"/>
                    <a:pt x="2245032" y="1621246"/>
                    <a:pt x="2095797" y="1621246"/>
                  </a:cubicBezTo>
                  <a:lnTo>
                    <a:pt x="270213" y="1621246"/>
                  </a:lnTo>
                  <a:cubicBezTo>
                    <a:pt x="120978" y="1621246"/>
                    <a:pt x="0" y="1500268"/>
                    <a:pt x="0" y="1351033"/>
                  </a:cubicBezTo>
                  <a:lnTo>
                    <a:pt x="0" y="270213"/>
                  </a:lnTo>
                  <a:close/>
                </a:path>
              </a:pathLst>
            </a:custGeom>
            <a:solidFill>
              <a:srgbClr val="2190B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039673"/>
                <a:satOff val="3213"/>
                <a:lumOff val="-589"/>
                <a:alphaOff val="0"/>
              </a:schemeClr>
            </a:fillRef>
            <a:effectRef idx="0">
              <a:schemeClr val="accent5">
                <a:hueOff val="-3039673"/>
                <a:satOff val="3213"/>
                <a:lumOff val="-58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5823" tIns="185823" rIns="185823" bIns="185823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>
                  <a:latin typeface="Bahnschrift" panose="020B0502040204020203" pitchFamily="34" charset="0"/>
                </a:rPr>
                <a:t>Positioning</a:t>
              </a:r>
              <a:endParaRPr lang="en-IN" sz="2800" kern="1200"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4972D7-D95C-47B9-A2C7-24BB4A333C3B}"/>
                </a:ext>
              </a:extLst>
            </p:cNvPr>
            <p:cNvSpPr txBox="1"/>
            <p:nvPr/>
          </p:nvSpPr>
          <p:spPr>
            <a:xfrm>
              <a:off x="628650" y="4344860"/>
              <a:ext cx="2403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Segmentation</a:t>
              </a:r>
              <a:endParaRPr lang="en-IN" sz="28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1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1119</TotalTime>
  <Words>335</Words>
  <Application>Microsoft Office PowerPoint</Application>
  <PresentationFormat>On-screen Show (4:3)</PresentationFormat>
  <Paragraphs>68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Let’s Revise: What is Marketing ?</vt:lpstr>
      <vt:lpstr>Let’s Revise: What is Marketing?</vt:lpstr>
      <vt:lpstr>Let’s Revise: What is Marketing?</vt:lpstr>
      <vt:lpstr>Definition</vt:lpstr>
      <vt:lpstr>Core Marketing Concepts </vt:lpstr>
      <vt:lpstr>Need , want and Demand</vt:lpstr>
      <vt:lpstr>STP</vt:lpstr>
      <vt:lpstr>Offerings and Brands</vt:lpstr>
      <vt:lpstr>Value and satisfaction </vt:lpstr>
      <vt:lpstr>Marketing Channels</vt:lpstr>
      <vt:lpstr>Supply Chain </vt:lpstr>
      <vt:lpstr>Competition </vt:lpstr>
      <vt:lpstr>Marketing Environment </vt:lpstr>
      <vt:lpstr>Evolved Marketing Concepts </vt:lpstr>
      <vt:lpstr>Holistic Marketing </vt:lpstr>
      <vt:lpstr>Market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22</cp:revision>
  <dcterms:created xsi:type="dcterms:W3CDTF">2021-05-13T17:45:44Z</dcterms:created>
  <dcterms:modified xsi:type="dcterms:W3CDTF">2021-06-18T09:02:48Z</dcterms:modified>
</cp:coreProperties>
</file>