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5"/>
  </p:handoutMasterIdLst>
  <p:sldIdLst>
    <p:sldId id="259" r:id="rId2"/>
    <p:sldId id="261" r:id="rId3"/>
    <p:sldId id="317" r:id="rId4"/>
    <p:sldId id="318" r:id="rId5"/>
    <p:sldId id="319" r:id="rId6"/>
    <p:sldId id="336" r:id="rId7"/>
    <p:sldId id="266" r:id="rId8"/>
    <p:sldId id="267" r:id="rId9"/>
    <p:sldId id="268" r:id="rId10"/>
    <p:sldId id="269" r:id="rId11"/>
    <p:sldId id="270" r:id="rId12"/>
    <p:sldId id="271" r:id="rId13"/>
    <p:sldId id="330" r:id="rId14"/>
    <p:sldId id="272" r:id="rId15"/>
    <p:sldId id="274" r:id="rId16"/>
    <p:sldId id="287" r:id="rId17"/>
    <p:sldId id="275" r:id="rId18"/>
    <p:sldId id="286" r:id="rId19"/>
    <p:sldId id="276" r:id="rId20"/>
    <p:sldId id="277" r:id="rId21"/>
    <p:sldId id="278" r:id="rId22"/>
    <p:sldId id="293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8682"/>
    <a:srgbClr val="9BABC8"/>
    <a:srgbClr val="ABD1CE"/>
    <a:srgbClr val="E6E6E6"/>
    <a:srgbClr val="F4F4F5"/>
    <a:srgbClr val="E0FBAC"/>
    <a:srgbClr val="F0FEC9"/>
    <a:srgbClr val="FFCDCD"/>
    <a:srgbClr val="84AAA9"/>
    <a:srgbClr val="4B6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F1FD454-F543-4D52-A9A6-1EC33353A7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23717"/>
          <a:stretch>
            <a:fillRect/>
          </a:stretch>
        </p:blipFill>
        <p:spPr>
          <a:xfrm>
            <a:off x="0" y="0"/>
            <a:ext cx="7645372" cy="6858000"/>
          </a:xfrm>
          <a:custGeom>
            <a:avLst/>
            <a:gdLst>
              <a:gd name="connsiteX0" fmla="*/ 0 w 7645372"/>
              <a:gd name="connsiteY0" fmla="*/ 0 h 6858000"/>
              <a:gd name="connsiteX1" fmla="*/ 7645372 w 7645372"/>
              <a:gd name="connsiteY1" fmla="*/ 0 h 6858000"/>
              <a:gd name="connsiteX2" fmla="*/ 4392253 w 7645372"/>
              <a:gd name="connsiteY2" fmla="*/ 6858000 h 6858000"/>
              <a:gd name="connsiteX3" fmla="*/ 0 w 7645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372" h="6858000">
                <a:moveTo>
                  <a:pt x="0" y="0"/>
                </a:moveTo>
                <a:lnTo>
                  <a:pt x="7645372" y="0"/>
                </a:lnTo>
                <a:lnTo>
                  <a:pt x="439225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1"/>
            <a:ext cx="9144000" cy="6868918"/>
          </a:xfrm>
          <a:prstGeom prst="rect">
            <a:avLst/>
          </a:prstGeom>
          <a:solidFill>
            <a:srgbClr val="5A918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name="connsiteX0" fmla="*/ 5086350 w 7429500"/>
              <a:gd name="connsiteY0" fmla="*/ 0 h 6858000"/>
              <a:gd name="connsiteX1" fmla="*/ 7429500 w 7429500"/>
              <a:gd name="connsiteY1" fmla="*/ 0 h 6858000"/>
              <a:gd name="connsiteX2" fmla="*/ 7429500 w 7429500"/>
              <a:gd name="connsiteY2" fmla="*/ 6858000 h 6858000"/>
              <a:gd name="connsiteX3" fmla="*/ 5086350 w 7429500"/>
              <a:gd name="connsiteY3" fmla="*/ 6858000 h 6858000"/>
              <a:gd name="connsiteX4" fmla="*/ 0 w 74295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0" h="68580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59198" y="-207855"/>
            <a:ext cx="891957" cy="6381752"/>
          </a:xfrm>
          <a:prstGeom prst="round2SameRect">
            <a:avLst>
              <a:gd name="adj1" fmla="val 8391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5000">
                <a:srgbClr val="CDD9E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name="connsiteX0" fmla="*/ 0 w 377716"/>
              <a:gd name="connsiteY0" fmla="*/ 482420 h 661591"/>
              <a:gd name="connsiteX1" fmla="*/ 0 w 377716"/>
              <a:gd name="connsiteY1" fmla="*/ 0 h 661591"/>
              <a:gd name="connsiteX2" fmla="*/ 377716 w 377716"/>
              <a:gd name="connsiteY2" fmla="*/ 661591 h 66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716" h="661591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235950" y="2659856"/>
            <a:ext cx="3486852" cy="646331"/>
          </a:xfrm>
          <a:prstGeom prst="rect">
            <a:avLst/>
          </a:prstGeom>
          <a:noFill/>
        </p:spPr>
        <p:txBody>
          <a:bodyPr wrap="none" tIns="0" bIns="91440" rtlCol="0" anchor="ctr">
            <a:spAutoFit/>
          </a:bodyPr>
          <a:lstStyle/>
          <a:p>
            <a:r>
              <a:rPr lang="en-US" sz="36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Analytical Skills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name="connsiteX0" fmla="*/ 394187 w 4584969"/>
              <a:gd name="connsiteY0" fmla="*/ 0 h 830997"/>
              <a:gd name="connsiteX1" fmla="*/ 4446467 w 4584969"/>
              <a:gd name="connsiteY1" fmla="*/ 0 h 830997"/>
              <a:gd name="connsiteX2" fmla="*/ 4584969 w 4584969"/>
              <a:gd name="connsiteY2" fmla="*/ 138502 h 830997"/>
              <a:gd name="connsiteX3" fmla="*/ 4584969 w 4584969"/>
              <a:gd name="connsiteY3" fmla="*/ 692495 h 830997"/>
              <a:gd name="connsiteX4" fmla="*/ 4446467 w 4584969"/>
              <a:gd name="connsiteY4" fmla="*/ 830997 h 830997"/>
              <a:gd name="connsiteX5" fmla="*/ 0 w 4584969"/>
              <a:gd name="connsiteY5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4969" h="830997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Dr. Nitesh Kumar Panday </a:t>
            </a:r>
          </a:p>
          <a:p>
            <a:pPr algn="r"/>
            <a:r>
              <a:rPr lang="en-US" sz="20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E2E3-08A6-48E5-BF05-1FA7F8BBBD61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3C23-E261-4F7E-A736-43ED4CA9A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12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3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498682"/>
              </a:gs>
              <a:gs pos="41000">
                <a:srgbClr val="7BB7B3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498682"/>
              </a:gs>
              <a:gs pos="100000">
                <a:srgbClr val="4986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67000">
              <a:srgbClr val="698685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3D62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6FF3AA-C50F-42E9-9041-C3F7E7988DD1}"/>
              </a:ext>
            </a:extLst>
          </p:cNvPr>
          <p:cNvGrpSpPr/>
          <p:nvPr userDrawn="1"/>
        </p:nvGrpSpPr>
        <p:grpSpPr>
          <a:xfrm>
            <a:off x="1529895" y="2282371"/>
            <a:ext cx="6037944" cy="2293258"/>
            <a:chOff x="1529895" y="2282371"/>
            <a:chExt cx="6037944" cy="229325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D0141E-891B-4C49-A1C4-D9497F151474}"/>
                </a:ext>
              </a:extLst>
            </p:cNvPr>
            <p:cNvSpPr/>
            <p:nvPr userDrawn="1"/>
          </p:nvSpPr>
          <p:spPr>
            <a:xfrm>
              <a:off x="1529895" y="2703285"/>
              <a:ext cx="6037944" cy="1451430"/>
            </a:xfrm>
            <a:custGeom>
              <a:avLst/>
              <a:gdLst>
                <a:gd name="connsiteX0" fmla="*/ 3018972 w 6037944"/>
                <a:gd name="connsiteY0" fmla="*/ 0 h 1451430"/>
                <a:gd name="connsiteX1" fmla="*/ 6037944 w 6037944"/>
                <a:gd name="connsiteY1" fmla="*/ 725715 h 1451430"/>
                <a:gd name="connsiteX2" fmla="*/ 3018972 w 6037944"/>
                <a:gd name="connsiteY2" fmla="*/ 1451430 h 1451430"/>
                <a:gd name="connsiteX3" fmla="*/ 0 w 6037944"/>
                <a:gd name="connsiteY3" fmla="*/ 725715 h 1451430"/>
                <a:gd name="connsiteX4" fmla="*/ 3018972 w 6037944"/>
                <a:gd name="connsiteY4" fmla="*/ 0 h 145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451430">
                  <a:moveTo>
                    <a:pt x="3018972" y="0"/>
                  </a:moveTo>
                  <a:cubicBezTo>
                    <a:pt x="4686304" y="0"/>
                    <a:pt x="6037944" y="324914"/>
                    <a:pt x="6037944" y="725715"/>
                  </a:cubicBezTo>
                  <a:cubicBezTo>
                    <a:pt x="6037944" y="1126516"/>
                    <a:pt x="4686304" y="1451430"/>
                    <a:pt x="3018972" y="1451430"/>
                  </a:cubicBezTo>
                  <a:cubicBezTo>
                    <a:pt x="1351640" y="1451430"/>
                    <a:pt x="0" y="1126516"/>
                    <a:pt x="0" y="725715"/>
                  </a:cubicBezTo>
                  <a:cubicBezTo>
                    <a:pt x="0" y="324914"/>
                    <a:pt x="1351640" y="0"/>
                    <a:pt x="301897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731520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8AD4718-0501-403B-AFBC-33331BEC043B}"/>
                </a:ext>
              </a:extLst>
            </p:cNvPr>
            <p:cNvSpPr/>
            <p:nvPr userDrawn="1"/>
          </p:nvSpPr>
          <p:spPr>
            <a:xfrm>
              <a:off x="1529895" y="2282371"/>
              <a:ext cx="6037944" cy="1146629"/>
            </a:xfrm>
            <a:custGeom>
              <a:avLst/>
              <a:gdLst>
                <a:gd name="connsiteX0" fmla="*/ 3018972 w 6037944"/>
                <a:gd name="connsiteY0" fmla="*/ 0 h 1146629"/>
                <a:gd name="connsiteX1" fmla="*/ 6037944 w 6037944"/>
                <a:gd name="connsiteY1" fmla="*/ 1146629 h 1146629"/>
                <a:gd name="connsiteX2" fmla="*/ 3018972 w 6037944"/>
                <a:gd name="connsiteY2" fmla="*/ 420914 h 1146629"/>
                <a:gd name="connsiteX3" fmla="*/ 0 w 6037944"/>
                <a:gd name="connsiteY3" fmla="*/ 1146629 h 1146629"/>
                <a:gd name="connsiteX4" fmla="*/ 3018972 w 6037944"/>
                <a:gd name="connsiteY4" fmla="*/ 0 h 11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146629">
                  <a:moveTo>
                    <a:pt x="3018972" y="0"/>
                  </a:moveTo>
                  <a:cubicBezTo>
                    <a:pt x="4686304" y="0"/>
                    <a:pt x="6037944" y="513363"/>
                    <a:pt x="6037944" y="1146629"/>
                  </a:cubicBezTo>
                  <a:cubicBezTo>
                    <a:pt x="6037944" y="745828"/>
                    <a:pt x="4686304" y="420914"/>
                    <a:pt x="3018972" y="420914"/>
                  </a:cubicBezTo>
                  <a:cubicBezTo>
                    <a:pt x="1351640" y="420914"/>
                    <a:pt x="0" y="745828"/>
                    <a:pt x="0" y="1146629"/>
                  </a:cubicBezTo>
                  <a:cubicBezTo>
                    <a:pt x="0" y="513363"/>
                    <a:pt x="1351640" y="0"/>
                    <a:pt x="301897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8861B3F-8E45-4BA3-97F7-23CB90BE0433}"/>
                </a:ext>
              </a:extLst>
            </p:cNvPr>
            <p:cNvSpPr/>
            <p:nvPr userDrawn="1"/>
          </p:nvSpPr>
          <p:spPr>
            <a:xfrm>
              <a:off x="1529895" y="3429000"/>
              <a:ext cx="6037944" cy="1146629"/>
            </a:xfrm>
            <a:custGeom>
              <a:avLst/>
              <a:gdLst>
                <a:gd name="connsiteX0" fmla="*/ 0 w 6037944"/>
                <a:gd name="connsiteY0" fmla="*/ 0 h 1146629"/>
                <a:gd name="connsiteX1" fmla="*/ 3018972 w 6037944"/>
                <a:gd name="connsiteY1" fmla="*/ 725715 h 1146629"/>
                <a:gd name="connsiteX2" fmla="*/ 6037944 w 6037944"/>
                <a:gd name="connsiteY2" fmla="*/ 0 h 1146629"/>
                <a:gd name="connsiteX3" fmla="*/ 3018972 w 6037944"/>
                <a:gd name="connsiteY3" fmla="*/ 1146629 h 1146629"/>
                <a:gd name="connsiteX4" fmla="*/ 0 w 6037944"/>
                <a:gd name="connsiteY4" fmla="*/ 0 h 11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146629">
                  <a:moveTo>
                    <a:pt x="0" y="0"/>
                  </a:moveTo>
                  <a:cubicBezTo>
                    <a:pt x="0" y="400801"/>
                    <a:pt x="1351640" y="725715"/>
                    <a:pt x="3018972" y="725715"/>
                  </a:cubicBezTo>
                  <a:cubicBezTo>
                    <a:pt x="4686304" y="725715"/>
                    <a:pt x="6037944" y="400801"/>
                    <a:pt x="6037944" y="0"/>
                  </a:cubicBezTo>
                  <a:cubicBezTo>
                    <a:pt x="6037944" y="633266"/>
                    <a:pt x="4686304" y="1146629"/>
                    <a:pt x="3018972" y="1146629"/>
                  </a:cubicBezTo>
                  <a:cubicBezTo>
                    <a:pt x="1351640" y="1146629"/>
                    <a:pt x="0" y="633266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551365" y="3105835"/>
            <a:ext cx="399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0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Q.3.</a:t>
            </a:r>
            <a:r>
              <a:rPr lang="en-IN" sz="2400" dirty="0">
                <a:latin typeface="Bahnschrift" panose="020B0502040204020203" pitchFamily="34" charset="0"/>
              </a:rPr>
              <a:t> If the length of a rectangle is increased by 20 % and width is decreased by 30% then find the resultant change in area.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16 %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20 %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24 %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28 %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39655-30E5-D1B5-9A9A-42E8A2EE2484}"/>
              </a:ext>
            </a:extLst>
          </p:cNvPr>
          <p:cNvSpPr txBox="1"/>
          <p:nvPr/>
        </p:nvSpPr>
        <p:spPr>
          <a:xfrm>
            <a:off x="230386" y="4571999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(A</a:t>
            </a: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251825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Q.4.</a:t>
            </a:r>
            <a:r>
              <a:rPr lang="en-IN" sz="2400" dirty="0">
                <a:latin typeface="Bahnschrift" panose="020B0502040204020203" pitchFamily="34" charset="0"/>
              </a:rPr>
              <a:t> A number is first increased by 15% and then decreased by 20%. The number so obtained is 64 less than the original number. What is the original number?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750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800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860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1BAE0B-4235-C838-9A9C-C49448039EDF}"/>
              </a:ext>
            </a:extLst>
          </p:cNvPr>
          <p:cNvSpPr txBox="1"/>
          <p:nvPr/>
        </p:nvSpPr>
        <p:spPr>
          <a:xfrm>
            <a:off x="230386" y="4713890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(C</a:t>
            </a: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1" y="271075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Q.5. </a:t>
            </a:r>
            <a:r>
              <a:rPr lang="en-IN" sz="2400" dirty="0">
                <a:latin typeface="Bahnschrift" panose="020B0502040204020203" pitchFamily="34" charset="0"/>
              </a:rPr>
              <a:t>If the price of petrol is raised by 20% then the percentage by which a car owner must reduce his consumption so that there is no change in expenditure.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16.66 %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18 %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15 %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25 %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CD1AFA-0A5F-5CBD-CEA2-8786F8217161}"/>
              </a:ext>
            </a:extLst>
          </p:cNvPr>
          <p:cNvSpPr txBox="1"/>
          <p:nvPr/>
        </p:nvSpPr>
        <p:spPr>
          <a:xfrm>
            <a:off x="155271" y="5171089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(A</a:t>
            </a: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rot="5400000">
            <a:off x="2347749" y="3237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565824" y="3275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DD4F0BB7-3F76-8D6B-C9A4-020A449D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0751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Important application of 1/n shortcut:</a:t>
            </a:r>
            <a:br>
              <a:rPr lang="en-US" sz="36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</a:b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D63C89-60E3-5FCF-DFA1-629551E211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637" y="1541816"/>
            <a:ext cx="8546880" cy="377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If the price of a commodity increases by 1/n, then the consumption should be reduced by 1/n+1 to make the expenditure same.</a:t>
            </a:r>
          </a:p>
          <a:p>
            <a:pPr algn="just"/>
            <a:r>
              <a:rPr lang="en-US" sz="2000" dirty="0">
                <a:ea typeface="Verdana" pitchFamily="34" charset="0"/>
                <a:cs typeface="Verdana" pitchFamily="34" charset="0"/>
              </a:rPr>
              <a:t>Expenditure = Price * Consumption</a:t>
            </a:r>
          </a:p>
          <a:p>
            <a:pPr algn="just"/>
            <a:r>
              <a:rPr lang="en-US" sz="2000" dirty="0">
                <a:ea typeface="Verdana" pitchFamily="34" charset="0"/>
                <a:cs typeface="Verdana" pitchFamily="34" charset="0"/>
              </a:rPr>
              <a:t>                       a/b          a/</a:t>
            </a:r>
            <a:r>
              <a:rPr lang="en-US" sz="2000" dirty="0" err="1">
                <a:ea typeface="Verdana" pitchFamily="34" charset="0"/>
                <a:cs typeface="Verdana" pitchFamily="34" charset="0"/>
              </a:rPr>
              <a:t>a+b</a:t>
            </a:r>
            <a:endParaRPr lang="en-US" sz="2000" dirty="0">
              <a:ea typeface="Verdana" pitchFamily="34" charset="0"/>
              <a:cs typeface="Verdana" pitchFamily="34" charset="0"/>
            </a:endParaRPr>
          </a:p>
          <a:p>
            <a:pPr algn="just"/>
            <a:endParaRPr lang="en-US" sz="2000" dirty="0"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dirty="0">
                <a:ea typeface="Verdana" pitchFamily="34" charset="0"/>
                <a:cs typeface="Verdana" pitchFamily="34" charset="0"/>
              </a:rPr>
              <a:t>This can be applied in many other topics like time speed and distance in the formula D = S * T etc.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578" name="TextBox 3"/>
              <p:cNvSpPr txBox="1">
                <a:spLocks noChangeArrowheads="1"/>
              </p:cNvSpPr>
              <p:nvPr/>
            </p:nvSpPr>
            <p:spPr bwMode="auto">
              <a:xfrm>
                <a:off x="225028" y="136121"/>
                <a:ext cx="8693944" cy="6046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IN" sz="2400" dirty="0">
                    <a:latin typeface="Bahnschrift" panose="020B0502040204020203" pitchFamily="34" charset="0"/>
                  </a:rPr>
                  <a:t>We know , </a:t>
                </a:r>
                <a:r>
                  <a:rPr lang="en-IN" sz="2400" b="1" dirty="0">
                    <a:latin typeface="Bahnschrift" panose="020B0502040204020203" pitchFamily="34" charset="0"/>
                  </a:rPr>
                  <a:t>Expenditure = Price × Consumption</a:t>
                </a:r>
              </a:p>
              <a:p>
                <a:endParaRPr lang="en-IN" sz="2400" b="1" dirty="0">
                  <a:latin typeface="Bahnschrift" panose="020B0502040204020203" pitchFamily="34" charset="0"/>
                </a:endParaRPr>
              </a:p>
              <a:p>
                <a:r>
                  <a:rPr lang="en-IN" sz="2400" dirty="0">
                    <a:latin typeface="Bahnschrift" panose="020B0502040204020203" pitchFamily="34" charset="0"/>
                  </a:rPr>
                  <a:t>Convert  given % into fraction (a/n)</a:t>
                </a:r>
              </a:p>
              <a:p>
                <a:endParaRPr lang="en-IN" sz="2400" dirty="0">
                  <a:latin typeface="Bahnschrift" panose="020B0502040204020203" pitchFamily="34" charset="0"/>
                </a:endParaRPr>
              </a:p>
              <a:p>
                <a:endParaRPr lang="en-IN" sz="2400" dirty="0">
                  <a:latin typeface="Bahnschrift" panose="020B0502040204020203" pitchFamily="34" charset="0"/>
                </a:endParaRP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Bahnschrift" panose="020B0502040204020203" pitchFamily="34" charset="0"/>
                  </a:rPr>
                  <a:t>If Increase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sz="2400" dirty="0">
                    <a:latin typeface="Bahnschrift" panose="020B0502040204020203" pitchFamily="34" charset="0"/>
                  </a:rPr>
                  <a:t>				   Decrease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dirty="0">
                    <a:latin typeface="Bahnschrift" panose="020B0502040204020203" pitchFamily="34" charset="0"/>
                  </a:rPr>
                  <a:t>	</a:t>
                </a:r>
                <a:endParaRPr lang="en-IN" sz="2400" dirty="0">
                  <a:latin typeface="Bahnschrift" panose="020B0502040204020203" pitchFamily="34" charset="0"/>
                </a:endParaRPr>
              </a:p>
              <a:p>
                <a:endParaRPr lang="en-IN" sz="2400" dirty="0">
                  <a:latin typeface="Bahnschrift" panose="020B0502040204020203" pitchFamily="34" charset="0"/>
                </a:endParaRPr>
              </a:p>
              <a:p>
                <a:r>
                  <a:rPr lang="en-IN" sz="2400" dirty="0">
                    <a:latin typeface="Bahnschrift" panose="020B0502040204020203" pitchFamily="34" charset="0"/>
                  </a:rPr>
                  <a:t>For this case if  1/5 increase ------------- 1/6 decrease </a:t>
                </a:r>
              </a:p>
              <a:p>
                <a:endParaRPr lang="en-IN" sz="2400" dirty="0">
                  <a:latin typeface="Bahnschrift" panose="020B0502040204020203" pitchFamily="34" charset="0"/>
                </a:endParaRPr>
              </a:p>
              <a:p>
                <a:r>
                  <a:rPr lang="en-IN" sz="2400" dirty="0">
                    <a:latin typeface="Bahnschrift" panose="020B0502040204020203" pitchFamily="34" charset="0"/>
                  </a:rPr>
                  <a:t>1/6 = 100/6 % = 16.66 %</a:t>
                </a:r>
              </a:p>
              <a:p>
                <a:endParaRPr lang="en-IN" sz="2400" dirty="0">
                  <a:latin typeface="Bahnschrift" panose="020B0502040204020203" pitchFamily="34" charset="0"/>
                </a:endParaRP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Bahnschrift" panose="020B0502040204020203" pitchFamily="34" charset="0"/>
                  </a:rPr>
                  <a:t>If Decrease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sz="1800" dirty="0">
                    <a:latin typeface="Bahnschrift" panose="020B0502040204020203" pitchFamily="34" charset="0"/>
                  </a:rPr>
                  <a:t>	</a:t>
                </a:r>
                <a:r>
                  <a:rPr lang="en-IN" sz="2400" dirty="0">
                    <a:latin typeface="Bahnschrift" panose="020B0502040204020203" pitchFamily="34" charset="0"/>
                  </a:rPr>
                  <a:t>   					   Increase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dirty="0">
                    <a:latin typeface="Bahnschrift" panose="020B0502040204020203" pitchFamily="34" charset="0"/>
                  </a:rPr>
                  <a:t>	</a:t>
                </a:r>
                <a:endParaRPr lang="en-IN" sz="2400" dirty="0">
                  <a:latin typeface="Bahnschrift" panose="020B0502040204020203" pitchFamily="34" charset="0"/>
                </a:endParaRPr>
              </a:p>
              <a:p>
                <a:endParaRPr lang="en-IN" sz="2400" dirty="0">
                  <a:latin typeface="Bahnschrift" panose="020B0502040204020203" pitchFamily="34" charset="0"/>
                </a:endParaRPr>
              </a:p>
              <a:p>
                <a:r>
                  <a:rPr lang="en-IN" sz="2400" dirty="0">
                    <a:latin typeface="Bahnschrift" panose="020B0502040204020203" pitchFamily="34" charset="0"/>
                  </a:rPr>
                  <a:t>For this case if 2/5 decrease --------------- 2/3 Increase</a:t>
                </a:r>
              </a:p>
              <a:p>
                <a:endParaRPr lang="en-IN" sz="2400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24578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028" y="136121"/>
                <a:ext cx="8693944" cy="6046848"/>
              </a:xfrm>
              <a:prstGeom prst="rect">
                <a:avLst/>
              </a:prstGeom>
              <a:blipFill>
                <a:blip r:embed="rId2"/>
                <a:stretch>
                  <a:fillRect l="-1122" t="-8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389112" y="2341743"/>
            <a:ext cx="176900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415519-F743-F576-468B-AEB463A246B0}"/>
              </a:ext>
            </a:extLst>
          </p:cNvPr>
          <p:cNvCxnSpPr>
            <a:cxnSpLocks/>
          </p:cNvCxnSpPr>
          <p:nvPr/>
        </p:nvCxnSpPr>
        <p:spPr>
          <a:xfrm>
            <a:off x="2389112" y="4724734"/>
            <a:ext cx="2606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20" y="194073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Q.6. </a:t>
            </a:r>
            <a:r>
              <a:rPr lang="en-IN" sz="2400" dirty="0">
                <a:latin typeface="Bahnschrift" panose="020B0502040204020203" pitchFamily="34" charset="0"/>
              </a:rPr>
              <a:t>If the price of commodity is decreased by 20% and its consumption increased by 20%, what will be the change in  expenditure.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4 % increase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4 % decrease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8 % decrease 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8 % increase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DED6A4-7A78-48F0-686C-5703F2529699}"/>
              </a:ext>
            </a:extLst>
          </p:cNvPr>
          <p:cNvSpPr txBox="1"/>
          <p:nvPr/>
        </p:nvSpPr>
        <p:spPr>
          <a:xfrm>
            <a:off x="362608" y="4587765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(B</a:t>
            </a: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E2BCA6-2EAE-BAE1-C941-08359E009059}"/>
              </a:ext>
            </a:extLst>
          </p:cNvPr>
          <p:cNvSpPr txBox="1"/>
          <p:nvPr/>
        </p:nvSpPr>
        <p:spPr>
          <a:xfrm>
            <a:off x="163629" y="77003"/>
            <a:ext cx="8807116" cy="389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Q.7.</a:t>
            </a:r>
            <a:r>
              <a:rPr lang="en-US" sz="2400" dirty="0">
                <a:latin typeface="Bahnschrift" panose="020B0502040204020203" pitchFamily="34" charset="0"/>
              </a:rPr>
              <a:t> If the price of sugar is increased by 25% then by how much percent consumption should be reduced so that the expenditure will increase by only 5%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(a) 25%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(b) 15%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(c) 16%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(d) 20%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8A10E-724E-7A4A-F79E-9752ECD036BB}"/>
              </a:ext>
            </a:extLst>
          </p:cNvPr>
          <p:cNvSpPr txBox="1"/>
          <p:nvPr/>
        </p:nvSpPr>
        <p:spPr>
          <a:xfrm>
            <a:off x="315311" y="4177862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(C</a:t>
            </a: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229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395" y="203698"/>
            <a:ext cx="884434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Q.8. </a:t>
            </a:r>
            <a:r>
              <a:rPr lang="en-IN" sz="2400" dirty="0">
                <a:latin typeface="Bahnschrift" panose="020B0502040204020203" pitchFamily="34" charset="0"/>
              </a:rPr>
              <a:t>If the price of sugar is reduced by 20% due to which a person can buy 2kg more sugar for Rs. 200. Find the original price of sugar per kg.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Rs. 25 per Kg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Rs. 20 per Kg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Rs. 22 per Kg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Rs. 16 per Kg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D6585-73F0-98C0-A64F-70007CA2F6EC}"/>
              </a:ext>
            </a:extLst>
          </p:cNvPr>
          <p:cNvSpPr txBox="1"/>
          <p:nvPr/>
        </p:nvSpPr>
        <p:spPr>
          <a:xfrm>
            <a:off x="283780" y="4650828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(A</a:t>
            </a: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0BD2-38AF-5514-7CBD-8AB0B877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449777"/>
            <a:ext cx="7543800" cy="10880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en-US" sz="1800" dirty="0">
                <a:solidFill>
                  <a:schemeClr val="tx1"/>
                </a:solidFill>
                <a:latin typeface="+mn-lt"/>
              </a:rPr>
            </a:br>
            <a:endParaRPr lang="en-IN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57794-7A57-6DE5-394E-D8EC74EF8CCD}"/>
              </a:ext>
            </a:extLst>
          </p:cNvPr>
          <p:cNvSpPr txBox="1"/>
          <p:nvPr/>
        </p:nvSpPr>
        <p:spPr>
          <a:xfrm>
            <a:off x="154004" y="173255"/>
            <a:ext cx="8826367" cy="373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Q.9.</a:t>
            </a:r>
            <a:r>
              <a:rPr lang="en-US" sz="2400" dirty="0">
                <a:latin typeface="Bahnschrift" panose="020B0502040204020203" pitchFamily="34" charset="0"/>
              </a:rPr>
              <a:t> The price of sugar is increased by 30% due to this a housewife purchase 12 kg less sugar so that her expenditure will increase by 10% only. Find her original consumption.</a:t>
            </a:r>
          </a:p>
          <a:p>
            <a:pPr algn="just"/>
            <a:endParaRPr lang="en-US" sz="24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(a) 70 kg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(b) 80 kg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(c) 75 kg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(d) 78 kg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D3CF4-7AA3-BFF4-4E9B-DC1AA3167648}"/>
              </a:ext>
            </a:extLst>
          </p:cNvPr>
          <p:cNvSpPr txBox="1"/>
          <p:nvPr/>
        </p:nvSpPr>
        <p:spPr>
          <a:xfrm>
            <a:off x="315311" y="4177862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(D</a:t>
            </a: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37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45" y="194073"/>
            <a:ext cx="887322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Q.10.</a:t>
            </a:r>
            <a:r>
              <a:rPr lang="en-IN" sz="2400" dirty="0">
                <a:latin typeface="Bahnschrift" panose="020B0502040204020203" pitchFamily="34" charset="0"/>
              </a:rPr>
              <a:t> A student scored 140 Marks and still failed by 35 marks. If the passing criteria of that exam is 35%. Then find the maximum marks of that exam. 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1000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700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C0465-0B87-5148-17E7-FA5C731477EE}"/>
              </a:ext>
            </a:extLst>
          </p:cNvPr>
          <p:cNvSpPr txBox="1"/>
          <p:nvPr/>
        </p:nvSpPr>
        <p:spPr>
          <a:xfrm>
            <a:off x="236483" y="4619296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(A</a:t>
            </a: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2692025"/>
            <a:ext cx="8515349" cy="3698763"/>
          </a:xfrm>
        </p:spPr>
        <p:txBody>
          <a:bodyPr/>
          <a:lstStyle/>
          <a:p>
            <a:pPr algn="just"/>
            <a:r>
              <a:rPr lang="en-US" dirty="0"/>
              <a:t>understand concept of successive increase/decrease of percentage.</a:t>
            </a:r>
          </a:p>
          <a:p>
            <a:pPr algn="just"/>
            <a:r>
              <a:rPr lang="en-US" dirty="0"/>
              <a:t>solve problems based on price and expenditure.</a:t>
            </a:r>
          </a:p>
          <a:p>
            <a:pPr algn="just"/>
            <a:r>
              <a:rPr lang="en-US" dirty="0"/>
              <a:t>solve comparison based questions.</a:t>
            </a:r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769" y="145946"/>
            <a:ext cx="88539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Q.11.</a:t>
            </a:r>
            <a:r>
              <a:rPr lang="en-IN" sz="2400" dirty="0">
                <a:latin typeface="Bahnschrift" panose="020B0502040204020203" pitchFamily="34" charset="0"/>
              </a:rPr>
              <a:t> A student scored 25 % in an examination and still failed by 30 marks while another candidate scored 50% marks and get 20 marks more than the passing marks. Then find the  passing percentage. 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30 %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45 %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50 %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A5F39-FB8F-BD9C-4B4F-DD0090C41D18}"/>
              </a:ext>
            </a:extLst>
          </p:cNvPr>
          <p:cNvSpPr txBox="1"/>
          <p:nvPr/>
        </p:nvSpPr>
        <p:spPr>
          <a:xfrm>
            <a:off x="0" y="4997669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(B</a:t>
            </a: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04" y="174822"/>
            <a:ext cx="87596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Q.12.</a:t>
            </a:r>
            <a:r>
              <a:rPr lang="en-IN" sz="2400" dirty="0">
                <a:latin typeface="Bahnschrift" panose="020B0502040204020203" pitchFamily="34" charset="0"/>
              </a:rPr>
              <a:t> A student scored 30 % in an examination and still failed by 12 marks while another candidate scored 40% marks and got 28 marks more than the passing marks. Then find the maximum marks in the examination. 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300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700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C7D60B-810A-04CF-B318-331154D1F167}"/>
              </a:ext>
            </a:extLst>
          </p:cNvPr>
          <p:cNvSpPr txBox="1"/>
          <p:nvPr/>
        </p:nvSpPr>
        <p:spPr>
          <a:xfrm>
            <a:off x="154004" y="5171089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(B)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C3A40B-935C-0216-908E-0B2D598FD012}"/>
              </a:ext>
            </a:extLst>
          </p:cNvPr>
          <p:cNvSpPr txBox="1"/>
          <p:nvPr/>
        </p:nvSpPr>
        <p:spPr>
          <a:xfrm>
            <a:off x="125128" y="211756"/>
            <a:ext cx="8816741" cy="373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Q.13.</a:t>
            </a:r>
            <a:r>
              <a:rPr lang="en-US" sz="2400" dirty="0">
                <a:latin typeface="Bahnschrift" panose="020B0502040204020203" pitchFamily="34" charset="0"/>
              </a:rPr>
              <a:t> In an Exam, 52% candidates failed in English, 42% in mathematics and 17% in both. What was the number of percentage of passed students in both subjects?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(a) 23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(b) 77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(c) 6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(d) 94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136AD1-44A5-E85F-949A-029007CB3B5C}"/>
              </a:ext>
            </a:extLst>
          </p:cNvPr>
          <p:cNvSpPr txBox="1"/>
          <p:nvPr/>
        </p:nvSpPr>
        <p:spPr>
          <a:xfrm>
            <a:off x="315311" y="4177862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(A</a:t>
            </a: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680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75106B-9B8C-2FA7-C831-76D49B8F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8379968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Successive increase/decrease: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94ACD7-85C5-D5AE-7749-F454411A1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90" y="1325563"/>
            <a:ext cx="8875986" cy="554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Example: </a:t>
            </a:r>
            <a:r>
              <a:rPr lang="en-IN" sz="2000" dirty="0">
                <a:ea typeface="Verdana" pitchFamily="34" charset="0"/>
                <a:cs typeface="Verdana" pitchFamily="34" charset="0"/>
              </a:rPr>
              <a:t>A car is moving at some constant speed. At first it increases its speed by 25% and then again it increases its speed by 20%. What is the overall percentage increase.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Method 1: 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Initial speed of the car                 =        x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Speed of the car after 1</a:t>
            </a:r>
            <a:r>
              <a:rPr lang="en-IN" sz="2000" baseline="30000" dirty="0">
                <a:ea typeface="Verdana" pitchFamily="34" charset="0"/>
                <a:cs typeface="Verdana" pitchFamily="34" charset="0"/>
              </a:rPr>
              <a:t>st</a:t>
            </a:r>
            <a:r>
              <a:rPr lang="en-IN" sz="2000" dirty="0">
                <a:ea typeface="Verdana" pitchFamily="34" charset="0"/>
                <a:cs typeface="Verdana" pitchFamily="34" charset="0"/>
              </a:rPr>
              <a:t> increase =        x + 0.25x = 1.25x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Speed of the car after 2</a:t>
            </a:r>
            <a:r>
              <a:rPr lang="en-IN" sz="2000" baseline="30000" dirty="0">
                <a:ea typeface="Verdana" pitchFamily="34" charset="0"/>
                <a:cs typeface="Verdana" pitchFamily="34" charset="0"/>
              </a:rPr>
              <a:t>nd</a:t>
            </a:r>
            <a:r>
              <a:rPr lang="en-IN" sz="2000" dirty="0">
                <a:ea typeface="Verdana" pitchFamily="34" charset="0"/>
                <a:cs typeface="Verdana" pitchFamily="34" charset="0"/>
              </a:rPr>
              <a:t> increase = 1.25x + 0.25x = 1.50x 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Initial speed = x 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Final speed = 1.50x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Percentage increase =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DBAFD4-7F11-451E-E019-A09C244E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Method 2: 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237ACC-00DD-5BFA-121C-BCB38027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3" y="1613010"/>
            <a:ext cx="7886700" cy="4621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>
                <a:ea typeface="Verdana" pitchFamily="34" charset="0"/>
                <a:cs typeface="Verdana" pitchFamily="34" charset="0"/>
              </a:rPr>
              <a:t>Assume the initial speed of the car as 100kmph</a:t>
            </a:r>
          </a:p>
          <a:p>
            <a:endParaRPr lang="en-IN" sz="2000" dirty="0">
              <a:ea typeface="Verdana" pitchFamily="34" charset="0"/>
              <a:cs typeface="Verdana" pitchFamily="34" charset="0"/>
            </a:endParaRP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Initial speed of the car                        = 100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Speed of the car after the 1</a:t>
            </a:r>
            <a:r>
              <a:rPr lang="en-IN" sz="2000" baseline="30000" dirty="0">
                <a:ea typeface="Verdana" pitchFamily="34" charset="0"/>
                <a:cs typeface="Verdana" pitchFamily="34" charset="0"/>
              </a:rPr>
              <a:t>st</a:t>
            </a:r>
            <a:r>
              <a:rPr lang="en-IN" sz="2000" dirty="0">
                <a:ea typeface="Verdana" pitchFamily="34" charset="0"/>
                <a:cs typeface="Verdana" pitchFamily="34" charset="0"/>
              </a:rPr>
              <a:t> increase  = 125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Speed of the car after the 2</a:t>
            </a:r>
            <a:r>
              <a:rPr lang="en-IN" sz="2000" baseline="30000" dirty="0">
                <a:ea typeface="Verdana" pitchFamily="34" charset="0"/>
                <a:cs typeface="Verdana" pitchFamily="34" charset="0"/>
              </a:rPr>
              <a:t>nd</a:t>
            </a:r>
            <a:r>
              <a:rPr lang="en-IN" sz="2000" dirty="0">
                <a:ea typeface="Verdana" pitchFamily="34" charset="0"/>
                <a:cs typeface="Verdana" pitchFamily="34" charset="0"/>
              </a:rPr>
              <a:t> increase = 150 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Initial speed = 100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Final speed  = 150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Percentage increase =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44EFC4-6A54-ECDC-5F8E-B16B0E20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Method 3: Shortcut</a:t>
            </a:r>
            <a:br>
              <a:rPr lang="en-IN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D03CEB-843C-094A-9D4E-2CDC0002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3" y="1439589"/>
            <a:ext cx="8647982" cy="508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>
                <a:ea typeface="Verdana" pitchFamily="34" charset="0"/>
                <a:cs typeface="Verdana" pitchFamily="34" charset="0"/>
              </a:rPr>
              <a:t>If the 1</a:t>
            </a:r>
            <a:r>
              <a:rPr lang="en-IN" sz="2000" baseline="30000" dirty="0">
                <a:ea typeface="Verdana" pitchFamily="34" charset="0"/>
                <a:cs typeface="Verdana" pitchFamily="34" charset="0"/>
              </a:rPr>
              <a:t>st</a:t>
            </a:r>
            <a:r>
              <a:rPr lang="en-IN" sz="2000" dirty="0">
                <a:ea typeface="Verdana" pitchFamily="34" charset="0"/>
                <a:cs typeface="Verdana" pitchFamily="34" charset="0"/>
              </a:rPr>
              <a:t> increase/ decrease is</a:t>
            </a:r>
            <a:r>
              <a:rPr lang="en-IN" sz="2000" b="1" dirty="0">
                <a:ea typeface="Verdana" pitchFamily="34" charset="0"/>
                <a:cs typeface="Verdana" pitchFamily="34" charset="0"/>
              </a:rPr>
              <a:t> a% </a:t>
            </a:r>
            <a:r>
              <a:rPr lang="en-IN" sz="2000" dirty="0">
                <a:ea typeface="Verdana" pitchFamily="34" charset="0"/>
                <a:cs typeface="Verdana" pitchFamily="34" charset="0"/>
              </a:rPr>
              <a:t>and the 2</a:t>
            </a:r>
            <a:r>
              <a:rPr lang="en-IN" sz="2000" baseline="30000" dirty="0">
                <a:ea typeface="Verdana" pitchFamily="34" charset="0"/>
                <a:cs typeface="Verdana" pitchFamily="34" charset="0"/>
              </a:rPr>
              <a:t>nd</a:t>
            </a:r>
            <a:r>
              <a:rPr lang="en-IN" sz="2000" dirty="0">
                <a:ea typeface="Verdana" pitchFamily="34" charset="0"/>
                <a:cs typeface="Verdana" pitchFamily="34" charset="0"/>
              </a:rPr>
              <a:t> increase/decrease is</a:t>
            </a:r>
            <a:r>
              <a:rPr lang="en-IN" sz="2000" b="1" dirty="0">
                <a:ea typeface="Verdana" pitchFamily="34" charset="0"/>
                <a:cs typeface="Verdana" pitchFamily="34" charset="0"/>
              </a:rPr>
              <a:t> b% </a:t>
            </a:r>
            <a:r>
              <a:rPr lang="en-IN" sz="2000" dirty="0">
                <a:ea typeface="Verdana" pitchFamily="34" charset="0"/>
                <a:cs typeface="Verdana" pitchFamily="34" charset="0"/>
              </a:rPr>
              <a:t>the overall increase/decrease % will be 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			</a:t>
            </a:r>
            <a:r>
              <a:rPr lang="en-IN" sz="2000" b="1" dirty="0">
                <a:ea typeface="Verdana" pitchFamily="34" charset="0"/>
                <a:cs typeface="Verdana" pitchFamily="34" charset="0"/>
              </a:rPr>
              <a:t>a + b + ab/100 %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In this question</a:t>
            </a:r>
            <a:r>
              <a:rPr lang="en-IN" sz="2000" b="1" dirty="0">
                <a:ea typeface="Verdana" pitchFamily="34" charset="0"/>
                <a:cs typeface="Verdana" pitchFamily="34" charset="0"/>
              </a:rPr>
              <a:t> a = 25% </a:t>
            </a:r>
            <a:r>
              <a:rPr lang="en-IN" sz="2000" dirty="0">
                <a:ea typeface="Verdana" pitchFamily="34" charset="0"/>
                <a:cs typeface="Verdana" pitchFamily="34" charset="0"/>
              </a:rPr>
              <a:t>and</a:t>
            </a:r>
            <a:r>
              <a:rPr lang="en-IN" sz="2000" b="1" dirty="0">
                <a:ea typeface="Verdana" pitchFamily="34" charset="0"/>
                <a:cs typeface="Verdana" pitchFamily="34" charset="0"/>
              </a:rPr>
              <a:t> b= 20% 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Overall increase/decrease = 25 + 20 + (25)(20)/100</a:t>
            </a:r>
          </a:p>
          <a:p>
            <a:r>
              <a:rPr lang="en-IN" sz="2000" dirty="0">
                <a:ea typeface="Verdana" pitchFamily="34" charset="0"/>
                <a:cs typeface="Verdana" pitchFamily="34" charset="0"/>
              </a:rPr>
              <a:t>			       = 25 + 20 + 5= </a:t>
            </a:r>
            <a:r>
              <a:rPr lang="en-IN" sz="2000" b="1" dirty="0">
                <a:ea typeface="Verdana" pitchFamily="34" charset="0"/>
                <a:cs typeface="Verdana" pitchFamily="34" charset="0"/>
              </a:rPr>
              <a:t>50 %</a:t>
            </a:r>
          </a:p>
          <a:p>
            <a:r>
              <a:rPr lang="en-IN" sz="2000" b="1" dirty="0">
                <a:ea typeface="Verdana" pitchFamily="34" charset="0"/>
                <a:cs typeface="Verdana" pitchFamily="34" charset="0"/>
              </a:rPr>
              <a:t>Note: If a or b is increase, then include +ve sign</a:t>
            </a:r>
          </a:p>
          <a:p>
            <a:r>
              <a:rPr lang="en-IN" sz="2000" b="1" dirty="0">
                <a:ea typeface="Verdana" pitchFamily="34" charset="0"/>
                <a:cs typeface="Verdana" pitchFamily="34" charset="0"/>
              </a:rPr>
              <a:t>          If a or b is decrease, then include -ve sign.</a:t>
            </a:r>
          </a:p>
          <a:p>
            <a:r>
              <a:rPr lang="en-IN" sz="2000" b="1" dirty="0">
                <a:ea typeface="Verdana" pitchFamily="34" charset="0"/>
                <a:cs typeface="Verdana" pitchFamily="34" charset="0"/>
              </a:rPr>
              <a:t>Note : The final answer will be in percentage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194B6-2543-EA08-4146-17150BF0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Important application of a + b + ab/100 % shortcut: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65B882-3539-C8BC-74B2-DB78234B89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91661" y="1502651"/>
            <a:ext cx="8560676" cy="4236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If the price of a commodity increases/decreases by a% and the consumption increases/reduces by b% then the expenditure will increase/decrease by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a + b + ab/100 %</a:t>
            </a:r>
          </a:p>
          <a:p>
            <a:pPr algn="just"/>
            <a:endParaRPr lang="en-US" sz="2000" dirty="0"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dirty="0">
                <a:ea typeface="Verdana" pitchFamily="34" charset="0"/>
                <a:cs typeface="Verdana" pitchFamily="34" charset="0"/>
              </a:rPr>
              <a:t>Expenditure = Price * Consumption</a:t>
            </a:r>
          </a:p>
          <a:p>
            <a:pPr algn="just"/>
            <a:endParaRPr lang="en-US" sz="2000" dirty="0"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dirty="0">
                <a:ea typeface="Verdana" pitchFamily="34" charset="0"/>
                <a:cs typeface="Verdana" pitchFamily="34" charset="0"/>
              </a:rPr>
              <a:t>This can be applied in many other topics like time speed and distance in the formula D = S * T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9844" y="2393156"/>
            <a:ext cx="4027885" cy="79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350"/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5967" y="1040775"/>
            <a:ext cx="8635285" cy="3319900"/>
          </a:xfrm>
          <a:prstGeom prst="rect">
            <a:avLst/>
          </a:prstGeom>
          <a:blipFill rotWithShape="1">
            <a:blip r:embed="rId2"/>
            <a:stretch>
              <a:fillRect l="-1906" t="-2479" b="-964"/>
            </a:stretch>
          </a:blipFill>
        </p:spPr>
        <p:txBody>
          <a:bodyPr/>
          <a:lstStyle/>
          <a:p>
            <a:r>
              <a:rPr lang="en-US" sz="135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46" y="338451"/>
            <a:ext cx="8683228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Q.1.  </a:t>
            </a:r>
            <a:r>
              <a:rPr lang="en-IN" sz="2400" dirty="0">
                <a:latin typeface="Bahnschrift" panose="020B0502040204020203" pitchFamily="34" charset="0"/>
              </a:rPr>
              <a:t>Price of petrol first increased by 20% and then it is decreased by 10% . Find the net change in the price. </a:t>
            </a:r>
          </a:p>
          <a:p>
            <a:pPr algn="just"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8 % increase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2 % decrease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10 % increase 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8 % decrease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CBB5B-656A-B1E7-0B4C-16E05D429E56}"/>
              </a:ext>
            </a:extLst>
          </p:cNvPr>
          <p:cNvSpPr txBox="1"/>
          <p:nvPr/>
        </p:nvSpPr>
        <p:spPr>
          <a:xfrm>
            <a:off x="346842" y="4540469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(A</a:t>
            </a: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492455"/>
            <a:ext cx="8683228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Q.2.</a:t>
            </a:r>
            <a:r>
              <a:rPr lang="en-IN" sz="2400" dirty="0">
                <a:latin typeface="Bahnschrift" panose="020B0502040204020203" pitchFamily="34" charset="0"/>
              </a:rPr>
              <a:t> Demand of a car went down by 25 % in 2016 and 20 % in 2017. What is net % decrease in demand?</a:t>
            </a: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45 %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40 %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50 %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ahnschrift" panose="020B0502040204020203" pitchFamily="34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ahnschrift" panose="020B0502040204020203" pitchFamily="34" charset="0"/>
              </a:rPr>
              <a:t> 60 %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3D59D-A316-AE9B-9667-9384C5123833}"/>
              </a:ext>
            </a:extLst>
          </p:cNvPr>
          <p:cNvSpPr txBox="1"/>
          <p:nvPr/>
        </p:nvSpPr>
        <p:spPr>
          <a:xfrm>
            <a:off x="230386" y="4556234"/>
            <a:ext cx="211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(B</a:t>
            </a: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</TotalTime>
  <Words>1213</Words>
  <Application>Microsoft Office PowerPoint</Application>
  <PresentationFormat>On-screen Show (4:3)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Bahnschrift</vt:lpstr>
      <vt:lpstr>Bahnschrift SemiBold</vt:lpstr>
      <vt:lpstr>Calibri</vt:lpstr>
      <vt:lpstr>Calibri Light</vt:lpstr>
      <vt:lpstr>Cambria Math</vt:lpstr>
      <vt:lpstr>Verdana</vt:lpstr>
      <vt:lpstr>Office Theme</vt:lpstr>
      <vt:lpstr>PowerPoint Presentation</vt:lpstr>
      <vt:lpstr>PowerPoint Presentation</vt:lpstr>
      <vt:lpstr>Successive increase/decrease:</vt:lpstr>
      <vt:lpstr>Method 2: </vt:lpstr>
      <vt:lpstr>Method 3: Shortcut </vt:lpstr>
      <vt:lpstr>Important application of a + b + ab/100 % shortcut: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application of 1/n shortcut: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NITESH KUMAR PANDAY</cp:lastModifiedBy>
  <cp:revision>18</cp:revision>
  <dcterms:created xsi:type="dcterms:W3CDTF">2021-05-13T17:45:44Z</dcterms:created>
  <dcterms:modified xsi:type="dcterms:W3CDTF">2023-05-21T10:21:57Z</dcterms:modified>
</cp:coreProperties>
</file>