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9" r:id="rId2"/>
    <p:sldId id="261" r:id="rId3"/>
    <p:sldId id="264" r:id="rId4"/>
    <p:sldId id="296" r:id="rId5"/>
    <p:sldId id="344" r:id="rId6"/>
    <p:sldId id="297" r:id="rId7"/>
    <p:sldId id="298" r:id="rId8"/>
    <p:sldId id="363" r:id="rId9"/>
    <p:sldId id="364" r:id="rId10"/>
    <p:sldId id="374" r:id="rId11"/>
    <p:sldId id="365" r:id="rId12"/>
    <p:sldId id="410" r:id="rId13"/>
    <p:sldId id="320" r:id="rId14"/>
    <p:sldId id="377" r:id="rId15"/>
    <p:sldId id="360" r:id="rId16"/>
    <p:sldId id="378" r:id="rId17"/>
    <p:sldId id="299" r:id="rId18"/>
    <p:sldId id="300" r:id="rId19"/>
    <p:sldId id="303" r:id="rId20"/>
    <p:sldId id="408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FC563-621D-4CE1-A2EE-2AF77ADD3AF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65DF-F28D-470E-A927-E86274F08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7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05E28B08-A3DC-72B1-A961-81F4D1F2B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B408D541-FC0F-54C3-0C12-4006131CB8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3FA38-DDE9-C9D4-4B4D-F391DEB3D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A09485-A622-4AA4-9E72-A94B3B097E06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5770D-423E-4CBB-B0F4-07D6A3FA965D}" type="datetimeFigureOut">
              <a:rPr lang="en-US" smtClean="0"/>
              <a:pPr>
                <a:defRPr/>
              </a:pPr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E4BAF-1EEA-4D5B-8298-78DEAA661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9A7F-8660-CEF2-C797-180F9A94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83EA8-0551-416B-81E8-5F0E5DB9BA9D}" type="datetimeFigureOut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0138-DDCC-44E9-674B-5984774C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A19E-E5DB-1C6B-1ADF-985D67EA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E07E-6E3E-47EC-92B6-CDC8A1E7E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1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5444983-E9C4-C6A4-F291-C0A1F55D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6841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 2.</a:t>
            </a:r>
            <a:r>
              <a:rPr lang="en-IN" altLang="en-US" sz="2400" dirty="0">
                <a:latin typeface="Century" panose="02040604050505020304" pitchFamily="18" charset="0"/>
              </a:rPr>
              <a:t> A dealer loses 40% if the plot is sold at the price of 32000. At what price he/she has to sell to gain 50%?</a:t>
            </a:r>
          </a:p>
          <a:p>
            <a:pPr algn="just" eaLnBrk="1" hangingPunct="1"/>
            <a:endParaRPr lang="en-IN" alt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8B2BA-683D-2ACA-64EC-892D8ECC722D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80000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FC919-2280-3CA6-4051-9F2B374F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61" y="1325563"/>
            <a:ext cx="8318876" cy="5004884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Example: 3 </a:t>
            </a:r>
            <a:r>
              <a:rPr lang="en-IN" altLang="en-US" sz="2400" dirty="0"/>
              <a:t>A man sold an article at 10% profit. Had it been sold for Rs. 50 more, he would have gained 15%. Find the cost price of the article.</a:t>
            </a:r>
          </a:p>
          <a:p>
            <a:pPr marL="0" indent="0" algn="just" eaLnBrk="1" hangingPunct="1">
              <a:buNone/>
            </a:pPr>
            <a:r>
              <a:rPr lang="en-IN" altLang="en-US" sz="2400" dirty="0"/>
              <a:t>Here the difference in percentage is 5%</a:t>
            </a:r>
          </a:p>
          <a:p>
            <a:pPr marL="0" indent="0" algn="just" eaLnBrk="1" hangingPunct="1">
              <a:buNone/>
            </a:pPr>
            <a:r>
              <a:rPr lang="en-IN" altLang="en-US" sz="2400" dirty="0"/>
              <a:t>The difference in price is Rs 50</a:t>
            </a:r>
          </a:p>
          <a:p>
            <a:pPr algn="just" eaLnBrk="1" hangingPunct="1"/>
            <a:r>
              <a:rPr lang="en-IN" altLang="en-US" sz="2400" dirty="0"/>
              <a:t>5% CP= Rs 50     CP = Rs 1000</a:t>
            </a:r>
          </a:p>
          <a:p>
            <a:pPr algn="just"/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3E606-75FA-AE76-827D-7F13772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Verdana" panose="020B0604030504040204" pitchFamily="34" charset="0"/>
              </a:rPr>
              <a:t>Difference in percentage</a:t>
            </a:r>
            <a:br>
              <a:rPr lang="en-IN" altLang="en-US" sz="3600" b="1" dirty="0">
                <a:latin typeface="Verdana" panose="020B0604030504040204" pitchFamily="34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A70E9509-DA49-FF9A-059D-3C8847FC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" y="409904"/>
            <a:ext cx="7696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 4. </a:t>
            </a:r>
            <a:r>
              <a:rPr lang="en-IN" altLang="en-US" sz="2400" dirty="0">
                <a:latin typeface="Bahnschrift" panose="020B0502040204020203" pitchFamily="34" charset="0"/>
              </a:rPr>
              <a:t>A man sells a book at 7% loss. Had he sold it for Rs.72 more he could have gained 5%. What is the cost price of the article?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 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a) 500    b) 600   c) 622    d)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31747-F67E-0B9B-6DE1-0D09E55EB5A6}"/>
              </a:ext>
            </a:extLst>
          </p:cNvPr>
          <p:cNvSpPr txBox="1"/>
          <p:nvPr/>
        </p:nvSpPr>
        <p:spPr>
          <a:xfrm>
            <a:off x="819807" y="277473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extLst>
              <a:ext uri="{FF2B5EF4-FFF2-40B4-BE49-F238E27FC236}">
                <a16:creationId xmlns:a16="http://schemas.microsoft.com/office/drawing/2014/main" id="{46F35011-1279-9586-9EA5-4AADF981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21" y="770245"/>
            <a:ext cx="888009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IN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Example:5</a:t>
            </a:r>
            <a:r>
              <a:rPr lang="en-IN" altLang="en-US" sz="2400" b="1" dirty="0">
                <a:latin typeface="Bahnschrift" panose="020B0502040204020203" pitchFamily="34" charset="0"/>
              </a:rPr>
              <a:t> </a:t>
            </a:r>
            <a:r>
              <a:rPr lang="en-IN" altLang="en-US" sz="2400" dirty="0">
                <a:latin typeface="Bahnschrift" panose="020B0502040204020203" pitchFamily="34" charset="0"/>
              </a:rPr>
              <a:t>A man buys an article for Rs. 1400 and sells it at a profit of 15%. What is the selling price of the article?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CP = 1400</a:t>
            </a: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Profit = 15% 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                                 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3C445E1E-E3B3-B860-3F43-4964BBB87F12}"/>
              </a:ext>
            </a:extLst>
          </p:cNvPr>
          <p:cNvSpPr/>
          <p:nvPr/>
        </p:nvSpPr>
        <p:spPr>
          <a:xfrm rot="10800000" flipH="1">
            <a:off x="3200400" y="3048000"/>
            <a:ext cx="909638" cy="3381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2296" name="TextBox 7">
            <a:extLst>
              <a:ext uri="{FF2B5EF4-FFF2-40B4-BE49-F238E27FC236}">
                <a16:creationId xmlns:a16="http://schemas.microsoft.com/office/drawing/2014/main" id="{C213C387-3ADD-7783-CA3D-A207189A7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30411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10% = 140</a:t>
            </a:r>
          </a:p>
          <a:p>
            <a:pPr eaLnBrk="1" hangingPunct="1"/>
            <a:r>
              <a:rPr lang="en-IN" altLang="en-US" dirty="0"/>
              <a:t>5%   = 70</a:t>
            </a:r>
          </a:p>
          <a:p>
            <a:pPr eaLnBrk="1" hangingPunct="1"/>
            <a:endParaRPr lang="en-IN" altLang="en-US" dirty="0"/>
          </a:p>
          <a:p>
            <a:pPr eaLnBrk="1" hangingPunct="1"/>
            <a:r>
              <a:rPr lang="en-IN" altLang="en-US" dirty="0"/>
              <a:t>15% = 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5D361-6217-8499-986F-78971E50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67000"/>
            <a:ext cx="84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15%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9A85C-04A9-E5C2-D614-C8111BBD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29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6BAAF-A11E-CD12-B37C-9E470741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CC37E-F7F5-FBFC-049A-4754DBDB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A0179-8F60-B1FA-B074-57B07D6C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4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1610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1B89E2A0-2577-BA29-1EA2-C6B35A48C4B1}"/>
              </a:ext>
            </a:extLst>
          </p:cNvPr>
          <p:cNvSpPr/>
          <p:nvPr/>
        </p:nvSpPr>
        <p:spPr>
          <a:xfrm rot="10800000" flipH="1">
            <a:off x="3276600" y="4267200"/>
            <a:ext cx="909638" cy="3381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A7A85-FF59-395C-AA35-4331A57C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909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15% +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0EC22A-CEE9-CC13-2696-00EE9FFB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8632216" cy="1325563"/>
          </a:xfrm>
        </p:spPr>
        <p:txBody>
          <a:bodyPr/>
          <a:lstStyle/>
          <a:p>
            <a:r>
              <a:rPr lang="en-IN" altLang="en-US" sz="3600" b="1" dirty="0">
                <a:latin typeface="Verdana" panose="020B0604030504040204" pitchFamily="34" charset="0"/>
              </a:rPr>
              <a:t>If the selling price is unknown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  <p:bldP spid="7" grpId="0" animBg="1"/>
      <p:bldP spid="12296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animBg="1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DCE1B0B2-B964-AD14-F14D-C2AE984E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4" y="441434"/>
            <a:ext cx="85133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 6. </a:t>
            </a:r>
            <a:r>
              <a:rPr lang="en-IN" altLang="en-US" sz="2400" dirty="0">
                <a:latin typeface="Bahnschrift" panose="020B0502040204020203" pitchFamily="34" charset="0"/>
              </a:rPr>
              <a:t>A man buys a cycle for Rs. 2400 and sells it at a loss of 20%. What is the selling price of the cycle?</a:t>
            </a:r>
          </a:p>
          <a:p>
            <a:pPr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C0D-F3E2-3ECF-92A9-CACED6A86868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1920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36186A8F-7022-0A0A-0BE7-DA0EF54D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0" y="628114"/>
            <a:ext cx="892200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US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Example: 7 </a:t>
            </a:r>
            <a:r>
              <a:rPr lang="en-US" altLang="en-US" sz="2400" dirty="0">
                <a:latin typeface="Bahnschrift" panose="020B0502040204020203" pitchFamily="34" charset="0"/>
              </a:rPr>
              <a:t>By selling an article of Rs. 1200 a man makes profit of 25%. What is the C.P?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SP = 1200</a:t>
            </a: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Profit = 25%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			    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1C7036B1-5671-CA06-B09A-821E3222DF23}"/>
              </a:ext>
            </a:extLst>
          </p:cNvPr>
          <p:cNvSpPr/>
          <p:nvPr/>
        </p:nvSpPr>
        <p:spPr>
          <a:xfrm>
            <a:off x="3429000" y="29718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id="{6CEB792A-AD77-3AAF-A95B-A399411B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663" y="5061466"/>
            <a:ext cx="205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10% = 120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20% = 240</a:t>
            </a:r>
          </a:p>
          <a:p>
            <a:pPr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426CF-CD7A-AA90-41FB-14A66F22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76600"/>
            <a:ext cx="471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4C77D-26FF-655E-91EA-F14F1519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76600"/>
            <a:ext cx="596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  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43804-27F9-953F-1A11-83134CF6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77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25%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672AD-2491-3698-8EAA-FE74F81F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20% -</a:t>
            </a:r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3CB2A505-43FE-19F0-988D-905B246C21BA}"/>
              </a:ext>
            </a:extLst>
          </p:cNvPr>
          <p:cNvSpPr/>
          <p:nvPr/>
        </p:nvSpPr>
        <p:spPr>
          <a:xfrm rot="10800000">
            <a:off x="3429000" y="32766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607B7-611B-EB09-713B-CB84DB67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22701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25% + = 1/4 +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Increase = 1/4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Decrease = 1/5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	  = 20%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BD568-5E48-DBFF-4A15-4A0ED91C6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1200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8C4CD-8DB5-8A70-F513-9E6B820C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960</a:t>
            </a: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0C605231-22E8-D5BC-447C-012FE36CE645}"/>
              </a:ext>
            </a:extLst>
          </p:cNvPr>
          <p:cNvSpPr/>
          <p:nvPr/>
        </p:nvSpPr>
        <p:spPr>
          <a:xfrm rot="10800000">
            <a:off x="3429000" y="48768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4635B-88D2-EE52-DA62-70AA235F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20% 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33C3-B97F-21F2-68C0-2B6445DB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If the cost price is unknown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  <p:bldP spid="14344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45C83F0C-6123-5FDA-1167-D7C51D4A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457200"/>
            <a:ext cx="8166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 8</a:t>
            </a:r>
            <a:r>
              <a:rPr lang="en-US" altLang="en-US" sz="24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By selling a shirt of Rs. 3300 a man makes loss of 25%. What is the C.P?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1AACC-5418-6F5A-02BD-8B1C2A396F28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4400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7" y="206792"/>
            <a:ext cx="8772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CP = Rs.500 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 = 20 %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CP = Rs.800 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 = 30 %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? </a:t>
            </a:r>
          </a:p>
          <a:p>
            <a:pPr marL="385763" indent="-385763" algn="just">
              <a:defRPr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B9D8B-0C11-8179-9A93-F5A62BA3D7C5}"/>
              </a:ext>
            </a:extLst>
          </p:cNvPr>
          <p:cNvSpPr txBox="1"/>
          <p:nvPr/>
        </p:nvSpPr>
        <p:spPr>
          <a:xfrm>
            <a:off x="409902" y="1813035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6211A-7F3B-2110-E125-B4607E6B83F8}"/>
              </a:ext>
            </a:extLst>
          </p:cNvPr>
          <p:cNvSpPr txBox="1"/>
          <p:nvPr/>
        </p:nvSpPr>
        <p:spPr>
          <a:xfrm>
            <a:off x="409902" y="5722883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560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244392"/>
            <a:ext cx="88582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SP = Rs.720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 = 20 %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CP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SP = Rs. 810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 = 10 %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CP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marL="385763" indent="-385763" algn="just"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DF992-37FA-221F-DD8F-3F57337DF58D}"/>
              </a:ext>
            </a:extLst>
          </p:cNvPr>
          <p:cNvSpPr txBox="1"/>
          <p:nvPr/>
        </p:nvSpPr>
        <p:spPr>
          <a:xfrm>
            <a:off x="142875" y="1923393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97D98-5D62-AD52-8014-0BFB18984DB6}"/>
              </a:ext>
            </a:extLst>
          </p:cNvPr>
          <p:cNvSpPr txBox="1"/>
          <p:nvPr/>
        </p:nvSpPr>
        <p:spPr>
          <a:xfrm>
            <a:off x="283778" y="5234152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95" y="1369100"/>
            <a:ext cx="8823809" cy="336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Q.1. </a:t>
            </a:r>
            <a:r>
              <a:rPr lang="en-US" sz="2400" dirty="0">
                <a:latin typeface="Bahnschrift" panose="020B0502040204020203" pitchFamily="34" charset="0"/>
              </a:rPr>
              <a:t>When a plot is sold for Rs. 18,700, the owner loses 15%. At what price must that plot be sold in order to gain 15%?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Rs.21000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Rs.22500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Rs.25300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Rs.25800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CEBA0-F1B3-C95C-E663-D421722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9270-01F6-1522-4EA3-C7AC542C3628}"/>
              </a:ext>
            </a:extLst>
          </p:cNvPr>
          <p:cNvSpPr txBox="1"/>
          <p:nvPr/>
        </p:nvSpPr>
        <p:spPr>
          <a:xfrm>
            <a:off x="338363" y="5027235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understand concept of profit loss.</a:t>
            </a:r>
          </a:p>
          <a:p>
            <a:pPr algn="just"/>
            <a:r>
              <a:rPr lang="en-US" dirty="0"/>
              <a:t>understand cost price and selling price.</a:t>
            </a:r>
          </a:p>
          <a:p>
            <a:pPr algn="just"/>
            <a:r>
              <a:rPr lang="en-US" dirty="0"/>
              <a:t>solve problems based on cost price and selling price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F4B723EA-0BE5-FA35-A7AF-5CD48207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268014"/>
            <a:ext cx="86710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Q.2. </a:t>
            </a: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A bicycle is sold at 10% profit. Had it been sold for Rs. 10 less, the profit would have been 5% only. What is the cost price of the bicycle?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190</a:t>
            </a: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200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210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2000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973A7-D415-0896-6F63-BDB9206E4895}"/>
              </a:ext>
            </a:extLst>
          </p:cNvPr>
          <p:cNvSpPr txBox="1"/>
          <p:nvPr/>
        </p:nvSpPr>
        <p:spPr>
          <a:xfrm>
            <a:off x="536028" y="3684334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98BD-A785-98A9-B181-26309713A7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2" y="156411"/>
            <a:ext cx="8733355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US" sz="2400" dirty="0">
                <a:latin typeface="Bahnschrift" panose="020B0502040204020203" pitchFamily="34" charset="0"/>
              </a:rPr>
              <a:t>  A shopkeeper selling his goods at 7% loss. Had he sold it for Rs.800 more then he would get 9% profit. Find the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6000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5000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4500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7B3F4-60F4-6031-D2EF-20D3416F3D6E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C8CC-EEF2-5178-1003-9FB70B8EA7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7" y="127535"/>
            <a:ext cx="8829608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Q.4.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20% profit. Had he purchase it 10% less and sold it for Rs.18 less then he would get 30% profit. Find the initial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540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600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720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EC580-5725-DB59-1BE9-2CEA2F4E6837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5C9E-EB6E-0B0F-9026-8E0ECC2F3F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98659"/>
            <a:ext cx="8781482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Q.5.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10% profit. Had he purchase it 20% less and sold it for Rs.20 more then he would get 40% profit. Find the initial SP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1100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720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FB355-FC15-2846-289C-4A27FB1333EC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66D4-5A38-6C8C-92E3-29BE6A1870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117910"/>
            <a:ext cx="8887360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Q.6.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30% profit. Had he purchase it for Rs.2700 less and sold it for Rs.2700 less then he would get 10% more profit. Find the initial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10000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10800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12500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D9FD-8725-3DC5-061F-AF115F2EBC58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9392-5D07-E819-828C-7290A94521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6" y="137160"/>
            <a:ext cx="8791107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A shopkeeper sold an article at 25% profit. If the CP and SP are decreased by Rs.20 and Rs.40 respectively then the profit percent would be decreased by 15 %. Find CP of the articles.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240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38BB8-9D64-A24A-6004-41506C6D586D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FCEE-632A-0A84-ED47-D892BEAEA7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6" y="166036"/>
            <a:ext cx="8819983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US" sz="2400" dirty="0">
                <a:latin typeface="Bahnschrift" panose="020B0502040204020203" pitchFamily="34" charset="0"/>
              </a:rPr>
              <a:t> A man purchase some number of articles at the rate of 11 articles for Rs.1. How many articles should he sell for Rs.1 to gain 10% profit.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11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29948-B519-F8D5-E608-714F3F4B523A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AB55-6F92-1E8F-DC92-CF10860FE1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7763" y="146785"/>
            <a:ext cx="8694855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Q.9. </a:t>
            </a:r>
            <a:r>
              <a:rPr lang="en-US" sz="2400" dirty="0">
                <a:latin typeface="Bahnschrift" panose="020B0502040204020203" pitchFamily="34" charset="0"/>
              </a:rPr>
              <a:t>A man purchase 25 articles for Rs.1. How many articles should he sell for Rs.1 to gain 25% profit.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21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28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C61E6-66A5-CF17-2278-05E0FDBE06DA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124B-1D65-AF26-965E-36FF7BCA6A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4004" y="125128"/>
            <a:ext cx="8835992" cy="4581626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US" sz="2400" dirty="0">
                <a:latin typeface="Bahnschrift" panose="020B0502040204020203" pitchFamily="34" charset="0"/>
              </a:rPr>
              <a:t> By selling 32 articles for Rs.1 a man earn loss of 40 %. How many articles should he sell for Rs.1 to gain 20% profit.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16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17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E798-FC06-92DD-F0ED-C7C3090FC7DB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7DCA-3FDB-25F4-188B-C24D1A280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389" y="166036"/>
            <a:ext cx="8742981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US" sz="2400" dirty="0">
                <a:latin typeface="Bahnschrift" panose="020B0502040204020203" pitchFamily="34" charset="0"/>
              </a:rPr>
              <a:t> By selling 45 articles for Rs.40 a man earn loss of 20 %. How many articles should he sell for Rs.24 to gain 20% profit.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27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746B-7BEE-A0FB-0E2D-26C3AA13B74B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DF60-0EA2-6FDC-8F2D-AF34A67678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1784" y="1565713"/>
            <a:ext cx="7886700" cy="485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Cost Price: </a:t>
            </a:r>
            <a:r>
              <a:rPr lang="en-US" sz="2400" dirty="0"/>
              <a:t>The price, at which an article is purchased, is called its </a:t>
            </a:r>
            <a:r>
              <a:rPr lang="en-US" sz="2400" b="1" i="1" dirty="0">
                <a:solidFill>
                  <a:schemeClr val="bg2">
                    <a:lumMod val="25000"/>
                  </a:schemeClr>
                </a:solidFill>
              </a:rPr>
              <a:t>cost price</a:t>
            </a:r>
            <a:r>
              <a:rPr lang="en-US" sz="2400" i="1" dirty="0"/>
              <a:t>, abbreviated as </a:t>
            </a:r>
            <a:r>
              <a:rPr lang="en-US" sz="2400" b="1" i="1" dirty="0"/>
              <a:t>C.P.</a:t>
            </a:r>
            <a:r>
              <a:rPr lang="en-US" sz="2400" i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Selling Price: </a:t>
            </a:r>
            <a:r>
              <a:rPr lang="en-US" sz="2400" dirty="0"/>
              <a:t>The price, at which an article is sold, is called its </a:t>
            </a:r>
            <a:r>
              <a:rPr lang="en-US" sz="2400" b="1" i="1" dirty="0">
                <a:solidFill>
                  <a:schemeClr val="bg2">
                    <a:lumMod val="25000"/>
                  </a:schemeClr>
                </a:solidFill>
              </a:rPr>
              <a:t>selling price</a:t>
            </a:r>
            <a:r>
              <a:rPr lang="en-US" sz="2400" i="1" dirty="0"/>
              <a:t>, abbreviated as </a:t>
            </a:r>
            <a:r>
              <a:rPr lang="en-US" sz="2400" b="1" i="1" dirty="0"/>
              <a:t>S.P.</a:t>
            </a:r>
            <a:r>
              <a:rPr lang="en-US" sz="2400" i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Profit or Gain:</a:t>
            </a:r>
            <a:r>
              <a:rPr lang="en-US" sz="2400" b="1" dirty="0"/>
              <a:t> </a:t>
            </a:r>
            <a:r>
              <a:rPr lang="en-US" sz="2400" dirty="0"/>
              <a:t>If S.P. is greater than C.P., the seller is said to have a </a:t>
            </a:r>
            <a:r>
              <a:rPr lang="en-US" sz="2400" b="1" i="1" dirty="0">
                <a:solidFill>
                  <a:schemeClr val="bg2">
                    <a:lumMod val="25000"/>
                  </a:schemeClr>
                </a:solidFill>
              </a:rPr>
              <a:t>profit or gain</a:t>
            </a:r>
            <a:r>
              <a:rPr lang="en-US" sz="2400" i="1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Loss:</a:t>
            </a:r>
            <a:r>
              <a:rPr lang="en-US" sz="2400" dirty="0"/>
              <a:t> If S.P. is less than C.P., then the seller is said to have incurred a </a:t>
            </a:r>
            <a:r>
              <a:rPr lang="en-US" sz="2400" i="1" dirty="0"/>
              <a:t>loss.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A822-78B5-0193-82BB-0B52121117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98659"/>
            <a:ext cx="8781482" cy="4495800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US" sz="2400" dirty="0">
                <a:latin typeface="Bahnschrift" panose="020B0502040204020203" pitchFamily="34" charset="0"/>
              </a:rPr>
              <a:t> A shopkeeper purchase 2 articles for Rs.9600. He sold the first article at 20% loss and second article at 60% profit then he find that both the articles being sold on the same price. Find the CP of first article.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6400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3200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6000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5400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A3E5-64E0-60DC-1191-E973D468F140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</a:t>
            </a:r>
            <a:r>
              <a:rPr lang="en-IN" sz="2400" b="1">
                <a:solidFill>
                  <a:srgbClr val="FF0000"/>
                </a:solidFill>
                <a:latin typeface="Bahnschrift" panose="020B0502040204020203" pitchFamily="34" charset="0"/>
              </a:rPr>
              <a:t>(A)</a:t>
            </a:r>
            <a:endParaRPr lang="en-IN" sz="2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D495-0602-4B07-488D-E7DC2D1A7E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7639" y="166036"/>
            <a:ext cx="8754979" cy="4495800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Q.13.</a:t>
            </a:r>
            <a:r>
              <a:rPr lang="en-US" sz="2400" dirty="0">
                <a:latin typeface="Bahnschrift" panose="020B0502040204020203" pitchFamily="34" charset="0"/>
              </a:rPr>
              <a:t> A shopkeeper sells 2 articles. He sold the first article at 15% loss and second article at 19% profit. During the whole transaction he earn a loss of Rs90. Find the CP of second article if the SP of both articles are same.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4500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C13C9-C2E6-7B85-104F-B048325EC5A8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3E54-4135-0E82-E690-2F142157B0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166036"/>
            <a:ext cx="8858484" cy="4495800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Q.14.</a:t>
            </a:r>
            <a:r>
              <a:rPr lang="en-US" sz="2400" dirty="0">
                <a:latin typeface="Bahnschrift" panose="020B0502040204020203" pitchFamily="34" charset="0"/>
              </a:rPr>
              <a:t> A shopkeeper sells 3 articles. He sold the first article at 20% profit, second article at 10% loss and third at 25% loss. During the whole transaction he earn a loss of Rs60. Find the SP of first article if the SP of all the articles are same.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216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180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240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DAF0E-EBF2-FAA0-59E3-57A3206F15BC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0100" y="4171950"/>
            <a:ext cx="6329363" cy="98583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100" y="3486150"/>
            <a:ext cx="4357688" cy="58578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963" y="2228850"/>
            <a:ext cx="6657975" cy="1028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2" y="1528763"/>
            <a:ext cx="4414838" cy="51435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acific\Desktop\profit-and-loss-formula-16218647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021" y="1179771"/>
            <a:ext cx="8219879" cy="4155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B339B-1E68-31A9-A2A6-5E4160EB0CF6}"/>
              </a:ext>
            </a:extLst>
          </p:cNvPr>
          <p:cNvSpPr/>
          <p:nvPr/>
        </p:nvSpPr>
        <p:spPr>
          <a:xfrm>
            <a:off x="5520088" y="2208824"/>
            <a:ext cx="1876926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164DF-60D5-C8BB-AF23-5C19A63A95BD}"/>
              </a:ext>
            </a:extLst>
          </p:cNvPr>
          <p:cNvSpPr/>
          <p:nvPr/>
        </p:nvSpPr>
        <p:spPr>
          <a:xfrm>
            <a:off x="2820202" y="4238324"/>
            <a:ext cx="1876926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BE83D-F4C9-6A24-BDF9-176EB356B57D}"/>
              </a:ext>
            </a:extLst>
          </p:cNvPr>
          <p:cNvSpPr/>
          <p:nvPr/>
        </p:nvSpPr>
        <p:spPr>
          <a:xfrm>
            <a:off x="2820201" y="497306"/>
            <a:ext cx="2030931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63FF8-C9BC-EB60-FB6D-394B6172DDB4}"/>
              </a:ext>
            </a:extLst>
          </p:cNvPr>
          <p:cNvSpPr txBox="1"/>
          <p:nvPr/>
        </p:nvSpPr>
        <p:spPr>
          <a:xfrm>
            <a:off x="2820202" y="606392"/>
            <a:ext cx="20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MP= Rs. 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A6BED-F3B2-4CD7-2ECC-6D2FC126F844}"/>
              </a:ext>
            </a:extLst>
          </p:cNvPr>
          <p:cNvSpPr txBox="1"/>
          <p:nvPr/>
        </p:nvSpPr>
        <p:spPr>
          <a:xfrm>
            <a:off x="2887579" y="4474316"/>
            <a:ext cx="18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CP= Rs.400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FDD09-8B18-852D-DBE5-F208375BF408}"/>
              </a:ext>
            </a:extLst>
          </p:cNvPr>
          <p:cNvSpPr txBox="1"/>
          <p:nvPr/>
        </p:nvSpPr>
        <p:spPr>
          <a:xfrm>
            <a:off x="5573027" y="2444817"/>
            <a:ext cx="177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SP= Rs.500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C5AD2-F2BE-9B56-2C99-7B7AF417B0F7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376413" y="4705148"/>
            <a:ext cx="144378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9BEE69-87F3-1A91-05E4-58E4866E945B}"/>
              </a:ext>
            </a:extLst>
          </p:cNvPr>
          <p:cNvCxnSpPr/>
          <p:nvPr/>
        </p:nvCxnSpPr>
        <p:spPr>
          <a:xfrm flipV="1">
            <a:off x="1376413" y="964131"/>
            <a:ext cx="0" cy="3741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1ABA9D-8616-3DAF-19E1-0B99F86BA056}"/>
              </a:ext>
            </a:extLst>
          </p:cNvPr>
          <p:cNvCxnSpPr/>
          <p:nvPr/>
        </p:nvCxnSpPr>
        <p:spPr>
          <a:xfrm>
            <a:off x="1376413" y="964131"/>
            <a:ext cx="14437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2DF9A0-0D8C-2E7D-3D67-CCE2F22DDB0F}"/>
              </a:ext>
            </a:extLst>
          </p:cNvPr>
          <p:cNvCxnSpPr>
            <a:stCxn id="6" idx="3"/>
          </p:cNvCxnSpPr>
          <p:nvPr/>
        </p:nvCxnSpPr>
        <p:spPr>
          <a:xfrm>
            <a:off x="4851132" y="964131"/>
            <a:ext cx="1713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54435C-EE29-72C0-5DF5-FCE0E2F7B2F4}"/>
              </a:ext>
            </a:extLst>
          </p:cNvPr>
          <p:cNvCxnSpPr/>
          <p:nvPr/>
        </p:nvCxnSpPr>
        <p:spPr>
          <a:xfrm>
            <a:off x="6564429" y="964131"/>
            <a:ext cx="0" cy="1244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A68EEE-83A5-BCDA-5FF6-67130DFDCF1E}"/>
              </a:ext>
            </a:extLst>
          </p:cNvPr>
          <p:cNvCxnSpPr>
            <a:cxnSpLocks/>
          </p:cNvCxnSpPr>
          <p:nvPr/>
        </p:nvCxnSpPr>
        <p:spPr>
          <a:xfrm>
            <a:off x="6564428" y="3142474"/>
            <a:ext cx="0" cy="1562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F4D87-A675-FFE6-4975-FF07AF0997E2}"/>
              </a:ext>
            </a:extLst>
          </p:cNvPr>
          <p:cNvCxnSpPr>
            <a:stCxn id="9" idx="3"/>
          </p:cNvCxnSpPr>
          <p:nvPr/>
        </p:nvCxnSpPr>
        <p:spPr>
          <a:xfrm flipV="1">
            <a:off x="4697128" y="4705148"/>
            <a:ext cx="18673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A99A49-1CEA-22C1-9E04-73FB96614BDC}"/>
              </a:ext>
            </a:extLst>
          </p:cNvPr>
          <p:cNvSpPr txBox="1"/>
          <p:nvPr/>
        </p:nvSpPr>
        <p:spPr>
          <a:xfrm>
            <a:off x="1371600" y="2158011"/>
            <a:ext cx="278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Mark up= Rs. 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CEDEC-984D-5208-7776-1171842D7859}"/>
              </a:ext>
            </a:extLst>
          </p:cNvPr>
          <p:cNvSpPr txBox="1"/>
          <p:nvPr/>
        </p:nvSpPr>
        <p:spPr>
          <a:xfrm>
            <a:off x="6607740" y="1200123"/>
            <a:ext cx="2363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Discount =Rs.100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27D69-01D2-8254-DF65-0E3BFCD60F06}"/>
              </a:ext>
            </a:extLst>
          </p:cNvPr>
          <p:cNvSpPr txBox="1"/>
          <p:nvPr/>
        </p:nvSpPr>
        <p:spPr>
          <a:xfrm>
            <a:off x="6593304" y="3900009"/>
            <a:ext cx="203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Profit </a:t>
            </a:r>
          </a:p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= Rs.100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94826-97B9-5AB9-BD82-3657C6CC6F78}"/>
              </a:ext>
            </a:extLst>
          </p:cNvPr>
          <p:cNvSpPr txBox="1"/>
          <p:nvPr/>
        </p:nvSpPr>
        <p:spPr>
          <a:xfrm>
            <a:off x="346510" y="5522749"/>
            <a:ext cx="862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Bahnschrift" panose="020B0502040204020203" pitchFamily="34" charset="0"/>
              </a:rPr>
              <a:t>A shopkeeper buys a T-shirt from whole sale market at Rs.400 and marked that article Rs.200 above the CP. After giving a discount of Rs.100 he sold it at Rs.500.</a:t>
            </a:r>
          </a:p>
        </p:txBody>
      </p:sp>
    </p:spTree>
    <p:extLst>
      <p:ext uri="{BB962C8B-B14F-4D97-AF65-F5344CB8AC3E}">
        <p14:creationId xmlns:p14="http://schemas.microsoft.com/office/powerpoint/2010/main" val="19018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acific\Desktop\P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317633"/>
            <a:ext cx="8535954" cy="5447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cific\Desktop\P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54" y="548641"/>
            <a:ext cx="8721071" cy="4867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E3EB-B5AB-31E4-8939-C8B0ED8A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01654" cy="1325563"/>
          </a:xfrm>
        </p:spPr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Problems without applying formula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284FAC-A8B5-A726-8403-7F7C7CC82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076" y="1325563"/>
            <a:ext cx="8592207" cy="530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SP IN TERMS OF CP</a:t>
            </a:r>
            <a:endParaRPr lang="en-IN" altLang="en-US" sz="2000" dirty="0">
              <a:latin typeface="Verdana" panose="020B0604030504040204" pitchFamily="34" charset="0"/>
            </a:endParaRP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If the </a:t>
            </a:r>
            <a:r>
              <a:rPr lang="en-IN" altLang="en-US" sz="2000" b="1" dirty="0">
                <a:latin typeface="Verdana" panose="020B0604030504040204" pitchFamily="34" charset="0"/>
              </a:rPr>
              <a:t>profit is 10%</a:t>
            </a:r>
            <a:r>
              <a:rPr lang="en-IN" altLang="en-US" sz="2000" dirty="0">
                <a:latin typeface="Verdana" panose="020B0604030504040204" pitchFamily="34" charset="0"/>
              </a:rPr>
              <a:t>,</a:t>
            </a: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SP = CP + 10%CP</a:t>
            </a: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     = 110% CP</a:t>
            </a: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∴ </a:t>
            </a:r>
            <a:r>
              <a:rPr lang="en-IN" altLang="en-US" sz="2000" b="1" dirty="0">
                <a:latin typeface="Verdana" panose="020B0604030504040204" pitchFamily="34" charset="0"/>
              </a:rPr>
              <a:t>SP = 110% CP         </a:t>
            </a:r>
            <a:r>
              <a:rPr lang="en-IN" altLang="en-US" sz="2000" dirty="0">
                <a:latin typeface="Verdana" panose="020B0604030504040204" pitchFamily="34" charset="0"/>
              </a:rPr>
              <a:t>or        </a:t>
            </a:r>
            <a:r>
              <a:rPr lang="en-IN" altLang="en-US" sz="2000" b="1" dirty="0">
                <a:latin typeface="Verdana" panose="020B0604030504040204" pitchFamily="34" charset="0"/>
              </a:rPr>
              <a:t>SP = 1.10 CP</a:t>
            </a:r>
            <a:endParaRPr lang="en-IN" altLang="en-US" sz="2000" dirty="0">
              <a:latin typeface="Verdana" panose="020B0604030504040204" pitchFamily="34" charset="0"/>
            </a:endParaRP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If the </a:t>
            </a:r>
            <a:r>
              <a:rPr lang="en-IN" altLang="en-US" sz="2000" b="1" dirty="0">
                <a:latin typeface="Verdana" panose="020B0604030504040204" pitchFamily="34" charset="0"/>
              </a:rPr>
              <a:t>profit is 20%</a:t>
            </a:r>
            <a:r>
              <a:rPr lang="en-IN" altLang="en-US" sz="2000" dirty="0">
                <a:latin typeface="Verdana" panose="020B0604030504040204" pitchFamily="34" charset="0"/>
              </a:rPr>
              <a:t>,</a:t>
            </a:r>
          </a:p>
          <a:p>
            <a:pPr eaLnBrk="1" hangingPunct="1"/>
            <a:r>
              <a:rPr lang="en-IN" altLang="en-US" sz="2000" b="1" dirty="0">
                <a:latin typeface="Verdana" panose="020B0604030504040204" pitchFamily="34" charset="0"/>
              </a:rPr>
              <a:t>SP = 120% CP            </a:t>
            </a:r>
            <a:r>
              <a:rPr lang="en-IN" altLang="en-US" sz="2000" dirty="0">
                <a:latin typeface="Verdana" panose="020B0604030504040204" pitchFamily="34" charset="0"/>
              </a:rPr>
              <a:t>or         </a:t>
            </a:r>
            <a:r>
              <a:rPr lang="en-IN" altLang="en-US" sz="2000" b="1" dirty="0">
                <a:latin typeface="Verdana" panose="020B0604030504040204" pitchFamily="34" charset="0"/>
              </a:rPr>
              <a:t>SP = 1.20 CP</a:t>
            </a:r>
            <a:endParaRPr lang="en-IN" altLang="en-US" sz="2000" dirty="0">
              <a:latin typeface="Verdana" panose="020B0604030504040204" pitchFamily="34" charset="0"/>
            </a:endParaRPr>
          </a:p>
          <a:p>
            <a:pPr eaLnBrk="1" hangingPunct="1"/>
            <a:r>
              <a:rPr lang="en-IN" altLang="en-US" sz="2000" dirty="0">
                <a:latin typeface="Verdana" panose="020B0604030504040204" pitchFamily="34" charset="0"/>
              </a:rPr>
              <a:t>If the </a:t>
            </a:r>
            <a:r>
              <a:rPr lang="en-IN" altLang="en-US" sz="2000" b="1" dirty="0">
                <a:latin typeface="Verdana" panose="020B0604030504040204" pitchFamily="34" charset="0"/>
              </a:rPr>
              <a:t>loss is 25%</a:t>
            </a:r>
            <a:r>
              <a:rPr lang="en-IN" altLang="en-US" sz="2000" dirty="0">
                <a:latin typeface="Verdana" panose="020B0604030504040204" pitchFamily="34" charset="0"/>
              </a:rPr>
              <a:t>,</a:t>
            </a:r>
          </a:p>
          <a:p>
            <a:pPr eaLnBrk="1" hangingPunct="1"/>
            <a:r>
              <a:rPr lang="en-IN" altLang="en-US" sz="2000" b="1" dirty="0">
                <a:latin typeface="Verdana" panose="020B0604030504040204" pitchFamily="34" charset="0"/>
              </a:rPr>
              <a:t>SP = 75% CP              </a:t>
            </a:r>
            <a:r>
              <a:rPr lang="en-IN" altLang="en-US" sz="2000" dirty="0">
                <a:latin typeface="Verdana" panose="020B0604030504040204" pitchFamily="34" charset="0"/>
              </a:rPr>
              <a:t>or         </a:t>
            </a:r>
            <a:r>
              <a:rPr lang="en-IN" altLang="en-US" sz="2000" b="1" dirty="0">
                <a:latin typeface="Verdana" panose="020B0604030504040204" pitchFamily="34" charset="0"/>
              </a:rPr>
              <a:t>SP = 0.75 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E1059-FD37-2450-5138-8150D989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Example 1: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566EAB-AEAA-E233-AB62-47339DAD2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952" y="1325563"/>
            <a:ext cx="8734096" cy="517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 </a:t>
            </a:r>
            <a:r>
              <a:rPr lang="en-IN" altLang="en-US" sz="2000" dirty="0">
                <a:latin typeface="Bahnschrift" panose="020B0502040204020203" pitchFamily="34" charset="0"/>
              </a:rPr>
              <a:t>A dealer loses 20% if an article is sold at the price of 16000. At what price he/she has to sell to gain 20%?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In the first case the </a:t>
            </a:r>
            <a:r>
              <a:rPr lang="en-IN" altLang="en-US" sz="2000" b="1" dirty="0">
                <a:latin typeface="Bahnschrift" panose="020B0502040204020203" pitchFamily="34" charset="0"/>
              </a:rPr>
              <a:t>loss is 20%     </a:t>
            </a:r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∴ </a:t>
            </a:r>
            <a:r>
              <a:rPr lang="en-IN" alt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80%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In the second case the </a:t>
            </a:r>
            <a:r>
              <a:rPr lang="en-IN" altLang="en-US" sz="2000" b="1" dirty="0">
                <a:latin typeface="Bahnschrift" panose="020B0502040204020203" pitchFamily="34" charset="0"/>
              </a:rPr>
              <a:t>gain has to be 20%</a:t>
            </a:r>
          </a:p>
          <a:p>
            <a:pPr eaLnBrk="1" hangingPunct="1"/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∴ </a:t>
            </a:r>
            <a:r>
              <a:rPr lang="en-IN" alt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120%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Substituting the given values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80% CP = 16000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120% CP = 80% + 40%= 16000 + 8000= </a:t>
            </a:r>
            <a:r>
              <a:rPr lang="en-IN" altLang="en-US" sz="2000" b="1" dirty="0">
                <a:latin typeface="Bahnschrift" panose="020B0502040204020203" pitchFamily="34" charset="0"/>
              </a:rPr>
              <a:t>24000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∴ He/she has to sell the article at Rs 24000 to gain 20%.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1707</Words>
  <Application>Microsoft Office PowerPoint</Application>
  <PresentationFormat>On-screen Show (4:3)</PresentationFormat>
  <Paragraphs>223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Bahnschrift</vt:lpstr>
      <vt:lpstr>Bahnschrift SemiBold</vt:lpstr>
      <vt:lpstr>Calibri</vt:lpstr>
      <vt:lpstr>Calibri Light</vt:lpstr>
      <vt:lpstr>Century</vt:lpstr>
      <vt:lpstr>Verdana</vt:lpstr>
      <vt:lpstr>Wingdings</vt:lpstr>
      <vt:lpstr>Wingdings 2</vt:lpstr>
      <vt:lpstr>Office Theme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Problems without applying formula</vt:lpstr>
      <vt:lpstr>Example 1:</vt:lpstr>
      <vt:lpstr>PowerPoint Presentation</vt:lpstr>
      <vt:lpstr>Difference in percentage </vt:lpstr>
      <vt:lpstr>PowerPoint Presentation</vt:lpstr>
      <vt:lpstr>If the selling price is unknown</vt:lpstr>
      <vt:lpstr>PowerPoint Presentation</vt:lpstr>
      <vt:lpstr>If the cost price is unknown</vt:lpstr>
      <vt:lpstr>PowerPoint Presentation</vt:lpstr>
      <vt:lpstr>PowerPoint Presentation</vt:lpstr>
      <vt:lpstr>PowerPoint Presentation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28</cp:revision>
  <dcterms:created xsi:type="dcterms:W3CDTF">2021-05-13T17:45:44Z</dcterms:created>
  <dcterms:modified xsi:type="dcterms:W3CDTF">2023-05-25T12:38:24Z</dcterms:modified>
</cp:coreProperties>
</file>