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6"/>
  </p:handoutMasterIdLst>
  <p:sldIdLst>
    <p:sldId id="259" r:id="rId2"/>
    <p:sldId id="261" r:id="rId3"/>
    <p:sldId id="264" r:id="rId4"/>
    <p:sldId id="298" r:id="rId5"/>
    <p:sldId id="299" r:id="rId6"/>
    <p:sldId id="300" r:id="rId7"/>
    <p:sldId id="305" r:id="rId8"/>
    <p:sldId id="306" r:id="rId9"/>
    <p:sldId id="307" r:id="rId10"/>
    <p:sldId id="308" r:id="rId11"/>
    <p:sldId id="301" r:id="rId12"/>
    <p:sldId id="302" r:id="rId13"/>
    <p:sldId id="303" r:id="rId14"/>
    <p:sldId id="323" r:id="rId15"/>
    <p:sldId id="324" r:id="rId16"/>
    <p:sldId id="325" r:id="rId17"/>
    <p:sldId id="326" r:id="rId18"/>
    <p:sldId id="322" r:id="rId19"/>
    <p:sldId id="336" r:id="rId20"/>
    <p:sldId id="337" r:id="rId21"/>
    <p:sldId id="338" r:id="rId22"/>
    <p:sldId id="321" r:id="rId23"/>
    <p:sldId id="319" r:id="rId24"/>
    <p:sldId id="26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8682"/>
    <a:srgbClr val="9BABC8"/>
    <a:srgbClr val="ABD1CE"/>
    <a:srgbClr val="E6E6E6"/>
    <a:srgbClr val="F4F4F5"/>
    <a:srgbClr val="E0FBAC"/>
    <a:srgbClr val="F0FEC9"/>
    <a:srgbClr val="FFCDCD"/>
    <a:srgbClr val="84AAA9"/>
    <a:srgbClr val="4B6D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0" autoAdjust="0"/>
    <p:restoredTop sz="94660"/>
  </p:normalViewPr>
  <p:slideViewPr>
    <p:cSldViewPr snapToGrid="0">
      <p:cViewPr varScale="1">
        <p:scale>
          <a:sx n="61" d="100"/>
          <a:sy n="61" d="100"/>
        </p:scale>
        <p:origin x="1230" y="66"/>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6/11/2023</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F1FD454-F543-4D52-A9A6-1EC33353A7E3}"/>
              </a:ext>
            </a:extLst>
          </p:cNvPr>
          <p:cNvPicPr>
            <a:picLocks noChangeAspect="1"/>
          </p:cNvPicPr>
          <p:nvPr userDrawn="1"/>
        </p:nvPicPr>
        <p:blipFill>
          <a:blip r:embed="rId2"/>
          <a:srcRect r="23717"/>
          <a:stretch>
            <a:fillRect/>
          </a:stretch>
        </p:blipFill>
        <p:spPr>
          <a:xfrm>
            <a:off x="0" y="0"/>
            <a:ext cx="7645372" cy="6858000"/>
          </a:xfrm>
          <a:custGeom>
            <a:avLst/>
            <a:gdLst>
              <a:gd name="connsiteX0" fmla="*/ 0 w 7645372"/>
              <a:gd name="connsiteY0" fmla="*/ 0 h 6858000"/>
              <a:gd name="connsiteX1" fmla="*/ 7645372 w 7645372"/>
              <a:gd name="connsiteY1" fmla="*/ 0 h 6858000"/>
              <a:gd name="connsiteX2" fmla="*/ 4392253 w 7645372"/>
              <a:gd name="connsiteY2" fmla="*/ 6858000 h 6858000"/>
              <a:gd name="connsiteX3" fmla="*/ 0 w 7645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645372" h="6858000">
                <a:moveTo>
                  <a:pt x="0" y="0"/>
                </a:moveTo>
                <a:lnTo>
                  <a:pt x="7645372" y="0"/>
                </a:lnTo>
                <a:lnTo>
                  <a:pt x="4392253" y="6858000"/>
                </a:lnTo>
                <a:lnTo>
                  <a:pt x="0" y="6858000"/>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rad="101600">
              <a:schemeClr val="accent3">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7800000"/>
            </a:lightRig>
          </a:scene3d>
          <a:sp3d>
            <a:bevelT w="139700" h="139700"/>
          </a:sp3d>
        </p:spPr>
      </p:pic>
      <p:sp>
        <p:nvSpPr>
          <p:cNvPr id="8" name="Rectangle 7">
            <a:extLst>
              <a:ext uri="{FF2B5EF4-FFF2-40B4-BE49-F238E27FC236}">
                <a16:creationId xmlns:a16="http://schemas.microsoft.com/office/drawing/2014/main" id="{C925F5D0-0EF2-4964-B69C-D312A8140A58}"/>
              </a:ext>
            </a:extLst>
          </p:cNvPr>
          <p:cNvSpPr/>
          <p:nvPr userDrawn="1"/>
        </p:nvSpPr>
        <p:spPr>
          <a:xfrm>
            <a:off x="0" y="1"/>
            <a:ext cx="9144000" cy="6868918"/>
          </a:xfrm>
          <a:prstGeom prst="rect">
            <a:avLst/>
          </a:prstGeom>
          <a:solidFill>
            <a:srgbClr val="5A918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B23160FA-1191-4FA3-B9ED-2E554AC801FB}"/>
              </a:ext>
            </a:extLst>
          </p:cNvPr>
          <p:cNvSpPr/>
          <p:nvPr userDrawn="1"/>
        </p:nvSpPr>
        <p:spPr>
          <a:xfrm>
            <a:off x="4392254" y="0"/>
            <a:ext cx="4751746" cy="6858000"/>
          </a:xfrm>
          <a:custGeom>
            <a:avLst/>
            <a:gdLst>
              <a:gd name="connsiteX0" fmla="*/ 5086350 w 7429500"/>
              <a:gd name="connsiteY0" fmla="*/ 0 h 6858000"/>
              <a:gd name="connsiteX1" fmla="*/ 7429500 w 7429500"/>
              <a:gd name="connsiteY1" fmla="*/ 0 h 6858000"/>
              <a:gd name="connsiteX2" fmla="*/ 7429500 w 7429500"/>
              <a:gd name="connsiteY2" fmla="*/ 6858000 h 6858000"/>
              <a:gd name="connsiteX3" fmla="*/ 5086350 w 7429500"/>
              <a:gd name="connsiteY3" fmla="*/ 6858000 h 6858000"/>
              <a:gd name="connsiteX4" fmla="*/ 0 w 74295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0" h="6858000">
                <a:moveTo>
                  <a:pt x="5086350" y="0"/>
                </a:moveTo>
                <a:lnTo>
                  <a:pt x="7429500" y="0"/>
                </a:lnTo>
                <a:lnTo>
                  <a:pt x="7429500" y="6858000"/>
                </a:lnTo>
                <a:lnTo>
                  <a:pt x="5086350" y="6858000"/>
                </a:lnTo>
                <a:lnTo>
                  <a:pt x="0" y="6858000"/>
                </a:lnTo>
                <a:close/>
              </a:path>
            </a:pathLst>
          </a:custGeom>
          <a:solidFill>
            <a:srgbClr val="F4F4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Top Corners Rounded 2">
            <a:extLst>
              <a:ext uri="{FF2B5EF4-FFF2-40B4-BE49-F238E27FC236}">
                <a16:creationId xmlns:a16="http://schemas.microsoft.com/office/drawing/2014/main" id="{761D5D31-85A0-42C4-BB7C-4497ADB7294F}"/>
              </a:ext>
            </a:extLst>
          </p:cNvPr>
          <p:cNvSpPr/>
          <p:nvPr userDrawn="1"/>
        </p:nvSpPr>
        <p:spPr>
          <a:xfrm rot="16200000">
            <a:off x="2859198" y="-207855"/>
            <a:ext cx="891957" cy="6381752"/>
          </a:xfrm>
          <a:prstGeom prst="round2SameRect">
            <a:avLst>
              <a:gd name="adj1" fmla="val 8391"/>
              <a:gd name="adj2" fmla="val 0"/>
            </a:avLst>
          </a:prstGeom>
          <a:gradFill>
            <a:gsLst>
              <a:gs pos="0">
                <a:schemeClr val="accent1">
                  <a:lumMod val="5000"/>
                  <a:lumOff val="95000"/>
                </a:schemeClr>
              </a:gs>
              <a:gs pos="85000">
                <a:srgbClr val="CDD9EF"/>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29" name="Freeform: Shape 28">
            <a:extLst>
              <a:ext uri="{FF2B5EF4-FFF2-40B4-BE49-F238E27FC236}">
                <a16:creationId xmlns:a16="http://schemas.microsoft.com/office/drawing/2014/main" id="{418B2568-06A8-4535-815F-C8F2B8EA0A7C}"/>
              </a:ext>
            </a:extLst>
          </p:cNvPr>
          <p:cNvSpPr/>
          <p:nvPr userDrawn="1"/>
        </p:nvSpPr>
        <p:spPr>
          <a:xfrm rot="5400000">
            <a:off x="5976399" y="3297982"/>
            <a:ext cx="377716" cy="661591"/>
          </a:xfrm>
          <a:custGeom>
            <a:avLst/>
            <a:gdLst>
              <a:gd name="connsiteX0" fmla="*/ 0 w 377716"/>
              <a:gd name="connsiteY0" fmla="*/ 482420 h 661591"/>
              <a:gd name="connsiteX1" fmla="*/ 0 w 377716"/>
              <a:gd name="connsiteY1" fmla="*/ 0 h 661591"/>
              <a:gd name="connsiteX2" fmla="*/ 377716 w 377716"/>
              <a:gd name="connsiteY2" fmla="*/ 661591 h 661591"/>
            </a:gdLst>
            <a:ahLst/>
            <a:cxnLst>
              <a:cxn ang="0">
                <a:pos x="connsiteX0" y="connsiteY0"/>
              </a:cxn>
              <a:cxn ang="0">
                <a:pos x="connsiteX1" y="connsiteY1"/>
              </a:cxn>
              <a:cxn ang="0">
                <a:pos x="connsiteX2" y="connsiteY2"/>
              </a:cxn>
            </a:cxnLst>
            <a:rect l="l" t="t" r="r" b="b"/>
            <a:pathLst>
              <a:path w="377716" h="661591">
                <a:moveTo>
                  <a:pt x="0" y="482420"/>
                </a:moveTo>
                <a:lnTo>
                  <a:pt x="0" y="0"/>
                </a:lnTo>
                <a:lnTo>
                  <a:pt x="377716" y="661591"/>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4400">
              <a:latin typeface="Bahnschrift SemiBold" panose="020B0502040204020203" pitchFamily="34" charset="0"/>
            </a:endParaRPr>
          </a:p>
        </p:txBody>
      </p:sp>
      <p:sp>
        <p:nvSpPr>
          <p:cNvPr id="13" name="TextBox 12">
            <a:extLst>
              <a:ext uri="{FF2B5EF4-FFF2-40B4-BE49-F238E27FC236}">
                <a16:creationId xmlns:a16="http://schemas.microsoft.com/office/drawing/2014/main" id="{2235981E-5444-42FF-89D3-E7BF1E285789}"/>
              </a:ext>
            </a:extLst>
          </p:cNvPr>
          <p:cNvSpPr txBox="1"/>
          <p:nvPr userDrawn="1"/>
        </p:nvSpPr>
        <p:spPr>
          <a:xfrm>
            <a:off x="235950" y="2659856"/>
            <a:ext cx="3486852" cy="646331"/>
          </a:xfrm>
          <a:prstGeom prst="rect">
            <a:avLst/>
          </a:prstGeom>
          <a:noFill/>
        </p:spPr>
        <p:txBody>
          <a:bodyPr wrap="none" tIns="0" bIns="91440" rtlCol="0" anchor="ctr">
            <a:spAutoFit/>
          </a:bodyPr>
          <a:lstStyle/>
          <a:p>
            <a:r>
              <a:rPr lang="en-US" sz="3600" dirty="0">
                <a:solidFill>
                  <a:srgbClr val="283F3D"/>
                </a:solidFill>
                <a:latin typeface="Bahnschrift SemiBold" panose="020B0502040204020203" pitchFamily="34" charset="0"/>
              </a:rPr>
              <a:t>Analytical Skills</a:t>
            </a:r>
          </a:p>
        </p:txBody>
      </p:sp>
      <p:sp>
        <p:nvSpPr>
          <p:cNvPr id="10" name="Freeform: Shape 9">
            <a:extLst>
              <a:ext uri="{FF2B5EF4-FFF2-40B4-BE49-F238E27FC236}">
                <a16:creationId xmlns:a16="http://schemas.microsoft.com/office/drawing/2014/main" id="{E6DE86AF-27F7-4496-90D7-447B86249746}"/>
              </a:ext>
            </a:extLst>
          </p:cNvPr>
          <p:cNvSpPr/>
          <p:nvPr userDrawn="1"/>
        </p:nvSpPr>
        <p:spPr>
          <a:xfrm>
            <a:off x="4464105" y="5875532"/>
            <a:ext cx="4584969" cy="830997"/>
          </a:xfrm>
          <a:custGeom>
            <a:avLst/>
            <a:gdLst>
              <a:gd name="connsiteX0" fmla="*/ 394187 w 4584969"/>
              <a:gd name="connsiteY0" fmla="*/ 0 h 830997"/>
              <a:gd name="connsiteX1" fmla="*/ 4446467 w 4584969"/>
              <a:gd name="connsiteY1" fmla="*/ 0 h 830997"/>
              <a:gd name="connsiteX2" fmla="*/ 4584969 w 4584969"/>
              <a:gd name="connsiteY2" fmla="*/ 138502 h 830997"/>
              <a:gd name="connsiteX3" fmla="*/ 4584969 w 4584969"/>
              <a:gd name="connsiteY3" fmla="*/ 692495 h 830997"/>
              <a:gd name="connsiteX4" fmla="*/ 4446467 w 4584969"/>
              <a:gd name="connsiteY4" fmla="*/ 830997 h 830997"/>
              <a:gd name="connsiteX5" fmla="*/ 0 w 4584969"/>
              <a:gd name="connsiteY5" fmla="*/ 830997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4969" h="830997">
                <a:moveTo>
                  <a:pt x="394187" y="0"/>
                </a:moveTo>
                <a:lnTo>
                  <a:pt x="4446467" y="0"/>
                </a:lnTo>
                <a:cubicBezTo>
                  <a:pt x="4522960" y="0"/>
                  <a:pt x="4584969" y="62009"/>
                  <a:pt x="4584969" y="138502"/>
                </a:cubicBezTo>
                <a:lnTo>
                  <a:pt x="4584969" y="692495"/>
                </a:lnTo>
                <a:cubicBezTo>
                  <a:pt x="4584969" y="768988"/>
                  <a:pt x="4522960" y="830997"/>
                  <a:pt x="4446467" y="830997"/>
                </a:cubicBezTo>
                <a:lnTo>
                  <a:pt x="0" y="830997"/>
                </a:ln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4400">
              <a:latin typeface="Bahnschrift SemiBold" panose="020B0502040204020203" pitchFamily="34" charset="0"/>
            </a:endParaRPr>
          </a:p>
        </p:txBody>
      </p:sp>
      <p:sp>
        <p:nvSpPr>
          <p:cNvPr id="11" name="TextBox 10">
            <a:extLst>
              <a:ext uri="{FF2B5EF4-FFF2-40B4-BE49-F238E27FC236}">
                <a16:creationId xmlns:a16="http://schemas.microsoft.com/office/drawing/2014/main" id="{3DB4AF37-FA57-40D3-A0C7-0EC02C6F381A}"/>
              </a:ext>
            </a:extLst>
          </p:cNvPr>
          <p:cNvSpPr txBox="1"/>
          <p:nvPr userDrawn="1"/>
        </p:nvSpPr>
        <p:spPr>
          <a:xfrm>
            <a:off x="4850423" y="5864613"/>
            <a:ext cx="4198651" cy="830997"/>
          </a:xfrm>
          <a:prstGeom prst="rect">
            <a:avLst/>
          </a:prstGeom>
          <a:noFill/>
        </p:spPr>
        <p:txBody>
          <a:bodyPr wrap="square" rtlCol="0">
            <a:spAutoFit/>
          </a:bodyPr>
          <a:lstStyle/>
          <a:p>
            <a:pPr algn="r"/>
            <a:r>
              <a:rPr lang="en-US" sz="2800" dirty="0">
                <a:solidFill>
                  <a:srgbClr val="283F3D"/>
                </a:solidFill>
                <a:latin typeface="Bahnschrift SemiBold" panose="020B0502040204020203" pitchFamily="34" charset="0"/>
              </a:rPr>
              <a:t>Dr. Nitesh Kumar Panday </a:t>
            </a:r>
          </a:p>
          <a:p>
            <a:pPr algn="r"/>
            <a:r>
              <a:rPr lang="en-US" sz="2000" dirty="0">
                <a:solidFill>
                  <a:srgbClr val="283F3D"/>
                </a:solidFill>
                <a:latin typeface="Bahnschrift SemiBold" panose="020B0502040204020203" pitchFamily="34" charset="0"/>
              </a:rPr>
              <a:t>Assistant Professor</a:t>
            </a:r>
          </a:p>
        </p:txBody>
      </p:sp>
    </p:spTree>
    <p:extLst>
      <p:ext uri="{BB962C8B-B14F-4D97-AF65-F5344CB8AC3E}">
        <p14:creationId xmlns:p14="http://schemas.microsoft.com/office/powerpoint/2010/main" val="136596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9939-847B-75A3-2F9D-AEC0AFA5C8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8EB48D-466A-D71E-AA25-8AED10F908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0097C3-B2B0-90C0-65FE-385875BD6E86}"/>
              </a:ext>
            </a:extLst>
          </p:cNvPr>
          <p:cNvSpPr>
            <a:spLocks noGrp="1"/>
          </p:cNvSpPr>
          <p:nvPr>
            <p:ph type="dt" sz="half" idx="10"/>
          </p:nvPr>
        </p:nvSpPr>
        <p:spPr/>
        <p:txBody>
          <a:bodyPr/>
          <a:lstStyle/>
          <a:p>
            <a:fld id="{F94AFE50-B8DB-4401-A8D8-175D0D9A4CE5}" type="datetimeFigureOut">
              <a:rPr lang="en-IN" smtClean="0"/>
              <a:t>11-06-2023</a:t>
            </a:fld>
            <a:endParaRPr lang="en-IN"/>
          </a:p>
        </p:txBody>
      </p:sp>
      <p:sp>
        <p:nvSpPr>
          <p:cNvPr id="5" name="Footer Placeholder 4">
            <a:extLst>
              <a:ext uri="{FF2B5EF4-FFF2-40B4-BE49-F238E27FC236}">
                <a16:creationId xmlns:a16="http://schemas.microsoft.com/office/drawing/2014/main" id="{BA403055-AC1F-AD03-0F77-B9EA2EF6C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EC5A2E-E758-3ED6-7F1E-6BE781DD4529}"/>
              </a:ext>
            </a:extLst>
          </p:cNvPr>
          <p:cNvSpPr>
            <a:spLocks noGrp="1"/>
          </p:cNvSpPr>
          <p:nvPr>
            <p:ph type="sldNum" sz="quarter" idx="12"/>
          </p:nvPr>
        </p:nvSpPr>
        <p:spPr/>
        <p:txBody>
          <a:bodyPr/>
          <a:lstStyle/>
          <a:p>
            <a:fld id="{DDF9A704-CBC1-4F8A-8482-8CC5EB111627}" type="slidenum">
              <a:rPr lang="en-IN" smtClean="0"/>
              <a:t>‹#›</a:t>
            </a:fld>
            <a:endParaRPr lang="en-IN"/>
          </a:p>
        </p:txBody>
      </p:sp>
    </p:spTree>
    <p:extLst>
      <p:ext uri="{BB962C8B-B14F-4D97-AF65-F5344CB8AC3E}">
        <p14:creationId xmlns:p14="http://schemas.microsoft.com/office/powerpoint/2010/main" val="234686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498682"/>
              </a:gs>
              <a:gs pos="41000">
                <a:srgbClr val="7BB7B3"/>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r>
              <a:rPr lang="en-US" sz="4400" dirty="0">
                <a:solidFill>
                  <a:srgbClr val="F4F4F5"/>
                </a:solidFill>
                <a:latin typeface="Bahnschrift SemiBold" panose="020B0502040204020203" pitchFamily="34" charset="0"/>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gradFill flip="none" rotWithShape="1">
            <a:gsLst>
              <a:gs pos="0">
                <a:srgbClr val="498682"/>
              </a:gs>
              <a:gs pos="100000">
                <a:srgbClr val="4986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rgbClr val="F4F4F5"/>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67000">
              <a:srgbClr val="698685"/>
            </a:gs>
            <a:gs pos="0">
              <a:schemeClr val="accent1">
                <a:lumMod val="5000"/>
                <a:lumOff val="95000"/>
              </a:schemeClr>
            </a:gs>
            <a:gs pos="100000">
              <a:srgbClr val="3D626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6/11/2023</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grpSp>
        <p:nvGrpSpPr>
          <p:cNvPr id="23" name="Group 22">
            <a:extLst>
              <a:ext uri="{FF2B5EF4-FFF2-40B4-BE49-F238E27FC236}">
                <a16:creationId xmlns:a16="http://schemas.microsoft.com/office/drawing/2014/main" id="{3C6FF3AA-C50F-42E9-9041-C3F7E7988DD1}"/>
              </a:ext>
            </a:extLst>
          </p:cNvPr>
          <p:cNvGrpSpPr/>
          <p:nvPr userDrawn="1"/>
        </p:nvGrpSpPr>
        <p:grpSpPr>
          <a:xfrm>
            <a:off x="1529895" y="2282371"/>
            <a:ext cx="6037944" cy="2293258"/>
            <a:chOff x="1529895" y="2282371"/>
            <a:chExt cx="6037944" cy="2293258"/>
          </a:xfrm>
        </p:grpSpPr>
        <p:sp>
          <p:nvSpPr>
            <p:cNvPr id="19" name="Freeform: Shape 18">
              <a:extLst>
                <a:ext uri="{FF2B5EF4-FFF2-40B4-BE49-F238E27FC236}">
                  <a16:creationId xmlns:a16="http://schemas.microsoft.com/office/drawing/2014/main" id="{89D0141E-891B-4C49-A1C4-D9497F151474}"/>
                </a:ext>
              </a:extLst>
            </p:cNvPr>
            <p:cNvSpPr/>
            <p:nvPr userDrawn="1"/>
          </p:nvSpPr>
          <p:spPr>
            <a:xfrm>
              <a:off x="1529895" y="2703285"/>
              <a:ext cx="6037944" cy="14514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29895" y="2282371"/>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29895" y="3429000"/>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en-US" sz="3600" dirty="0">
                <a:solidFill>
                  <a:srgbClr val="4B8985"/>
                </a:solidFill>
                <a:latin typeface="Bahnschrift SemiBold" panose="020B0502040204020203" pitchFamily="34" charset="0"/>
              </a:endParaRPr>
            </a:p>
          </p:txBody>
        </p:sp>
      </p:grpSp>
      <p:sp>
        <p:nvSpPr>
          <p:cNvPr id="22" name="TextBox 21">
            <a:extLst>
              <a:ext uri="{FF2B5EF4-FFF2-40B4-BE49-F238E27FC236}">
                <a16:creationId xmlns:a16="http://schemas.microsoft.com/office/drawing/2014/main" id="{513C37F6-66F0-4125-B2E0-B93F212BA9B3}"/>
              </a:ext>
            </a:extLst>
          </p:cNvPr>
          <p:cNvSpPr txBox="1"/>
          <p:nvPr userDrawn="1"/>
        </p:nvSpPr>
        <p:spPr>
          <a:xfrm>
            <a:off x="2551365" y="3105835"/>
            <a:ext cx="3995004" cy="646331"/>
          </a:xfrm>
          <a:prstGeom prst="rect">
            <a:avLst/>
          </a:prstGeom>
          <a:noFill/>
        </p:spPr>
        <p:txBody>
          <a:bodyPr wrap="none" rtlCol="0">
            <a:spAutoFit/>
          </a:bodyPr>
          <a:lstStyle/>
          <a:p>
            <a:r>
              <a:rPr lang="en-US" sz="3600" dirty="0">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6/11/2023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6/11/2023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6/11/2023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6/11/2023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4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24B3C-5078-B158-9C8C-4BF713617FF0}"/>
              </a:ext>
            </a:extLst>
          </p:cNvPr>
          <p:cNvSpPr>
            <a:spLocks noGrp="1"/>
          </p:cNvSpPr>
          <p:nvPr>
            <p:ph idx="4294967295"/>
          </p:nvPr>
        </p:nvSpPr>
        <p:spPr>
          <a:xfrm>
            <a:off x="480218" y="124592"/>
            <a:ext cx="8183563" cy="5995988"/>
          </a:xfrm>
        </p:spPr>
        <p:txBody>
          <a:bodyPr/>
          <a:lstStyle/>
          <a:p>
            <a:pPr marL="0" indent="0" algn="just">
              <a:lnSpc>
                <a:spcPct val="150000"/>
              </a:lnSpc>
              <a:buNone/>
              <a:defRPr/>
            </a:pPr>
            <a:r>
              <a:rPr lang="en-US" sz="2400" b="1" dirty="0">
                <a:solidFill>
                  <a:srgbClr val="C00000"/>
                </a:solidFill>
              </a:rPr>
              <a:t>Q.5. </a:t>
            </a:r>
            <a:r>
              <a:rPr lang="en-US" sz="2400" dirty="0">
                <a:latin typeface="Bahnschrift" panose="020B0502040204020203" pitchFamily="34" charset="0"/>
              </a:rPr>
              <a:t>A man went 15 kms to the North. Then he turned West and covered 10 </a:t>
            </a:r>
            <a:r>
              <a:rPr lang="en-US" sz="2400" dirty="0" err="1">
                <a:latin typeface="Bahnschrift" panose="020B0502040204020203" pitchFamily="34" charset="0"/>
              </a:rPr>
              <a:t>kms</a:t>
            </a:r>
            <a:r>
              <a:rPr lang="en-US" sz="2400" dirty="0">
                <a:latin typeface="Bahnschrift" panose="020B0502040204020203" pitchFamily="34" charset="0"/>
              </a:rPr>
              <a:t>. Then he turned south and covered 5 </a:t>
            </a:r>
            <a:r>
              <a:rPr lang="en-US" sz="2400" dirty="0" err="1">
                <a:latin typeface="Bahnschrift" panose="020B0502040204020203" pitchFamily="34" charset="0"/>
              </a:rPr>
              <a:t>kms</a:t>
            </a:r>
            <a:r>
              <a:rPr lang="en-US" sz="2400" dirty="0">
                <a:latin typeface="Bahnschrift" panose="020B0502040204020203" pitchFamily="34" charset="0"/>
              </a:rPr>
              <a:t>. Finally, turned to East, he covered 10 </a:t>
            </a:r>
            <a:r>
              <a:rPr lang="en-US" sz="2400" dirty="0" err="1">
                <a:latin typeface="Bahnschrift" panose="020B0502040204020203" pitchFamily="34" charset="0"/>
              </a:rPr>
              <a:t>kms</a:t>
            </a:r>
            <a:r>
              <a:rPr lang="en-US" sz="2400" dirty="0">
                <a:latin typeface="Bahnschrift" panose="020B0502040204020203" pitchFamily="34" charset="0"/>
              </a:rPr>
              <a:t>. In which direction is he from his house?</a:t>
            </a:r>
          </a:p>
          <a:p>
            <a:pPr marL="457200" indent="-457200" algn="just">
              <a:lnSpc>
                <a:spcPct val="150000"/>
              </a:lnSpc>
              <a:buFont typeface="+mj-lt"/>
              <a:buAutoNum type="alphaLcParenR"/>
              <a:defRPr/>
            </a:pPr>
            <a:r>
              <a:rPr lang="en-US" sz="2400" dirty="0">
                <a:latin typeface="Bahnschrift" panose="020B0502040204020203" pitchFamily="34" charset="0"/>
              </a:rPr>
              <a:t>West</a:t>
            </a:r>
          </a:p>
          <a:p>
            <a:pPr marL="457200" indent="-457200" algn="just">
              <a:lnSpc>
                <a:spcPct val="150000"/>
              </a:lnSpc>
              <a:buFont typeface="+mj-lt"/>
              <a:buAutoNum type="alphaLcParenR"/>
              <a:defRPr/>
            </a:pPr>
            <a:r>
              <a:rPr lang="en-US" sz="2400" dirty="0">
                <a:latin typeface="Bahnschrift" panose="020B0502040204020203" pitchFamily="34" charset="0"/>
              </a:rPr>
              <a:t>East</a:t>
            </a:r>
          </a:p>
          <a:p>
            <a:pPr marL="457200" indent="-457200" algn="just">
              <a:lnSpc>
                <a:spcPct val="150000"/>
              </a:lnSpc>
              <a:buFont typeface="+mj-lt"/>
              <a:buAutoNum type="alphaLcParenR"/>
              <a:defRPr/>
            </a:pPr>
            <a:r>
              <a:rPr lang="en-US" sz="2400" dirty="0">
                <a:latin typeface="Bahnschrift" panose="020B0502040204020203" pitchFamily="34" charset="0"/>
              </a:rPr>
              <a:t>North</a:t>
            </a:r>
          </a:p>
          <a:p>
            <a:pPr marL="457200" indent="-457200" algn="just">
              <a:lnSpc>
                <a:spcPct val="150000"/>
              </a:lnSpc>
              <a:buFont typeface="+mj-lt"/>
              <a:buAutoNum type="alphaLcParenR"/>
              <a:defRPr/>
            </a:pPr>
            <a:r>
              <a:rPr lang="en-US" sz="2400" dirty="0">
                <a:latin typeface="Bahnschrift" panose="020B0502040204020203" pitchFamily="34" charset="0"/>
              </a:rPr>
              <a:t>South</a:t>
            </a:r>
          </a:p>
          <a:p>
            <a:pPr marL="0" indent="0" algn="just">
              <a:lnSpc>
                <a:spcPct val="150000"/>
              </a:lnSpc>
              <a:buFont typeface="Wingdings 2" panose="05020102010507070707" pitchFamily="18" charset="2"/>
              <a:buNone/>
              <a:defRPr/>
            </a:pPr>
            <a:r>
              <a:rPr lang="en-US" sz="2400" b="1" dirty="0">
                <a:solidFill>
                  <a:srgbClr val="FF0000"/>
                </a:solidFill>
                <a:latin typeface="Bahnschrift" panose="020B0502040204020203" pitchFamily="34" charset="0"/>
              </a:rPr>
              <a:t>Ans: C</a:t>
            </a:r>
          </a:p>
        </p:txBody>
      </p:sp>
      <p:grpSp>
        <p:nvGrpSpPr>
          <p:cNvPr id="13315" name="Group 3">
            <a:extLst>
              <a:ext uri="{FF2B5EF4-FFF2-40B4-BE49-F238E27FC236}">
                <a16:creationId xmlns:a16="http://schemas.microsoft.com/office/drawing/2014/main" id="{37DF2700-FD57-C8FC-0626-E6AA67A8DEE0}"/>
              </a:ext>
            </a:extLst>
          </p:cNvPr>
          <p:cNvGrpSpPr>
            <a:grpSpLocks/>
          </p:cNvGrpSpPr>
          <p:nvPr/>
        </p:nvGrpSpPr>
        <p:grpSpPr bwMode="auto">
          <a:xfrm>
            <a:off x="3059113" y="4652963"/>
            <a:ext cx="704850" cy="1323975"/>
            <a:chOff x="3240" y="12328"/>
            <a:chExt cx="510" cy="766"/>
          </a:xfrm>
        </p:grpSpPr>
        <p:cxnSp>
          <p:nvCxnSpPr>
            <p:cNvPr id="13317" name="AutoShape 24">
              <a:extLst>
                <a:ext uri="{FF2B5EF4-FFF2-40B4-BE49-F238E27FC236}">
                  <a16:creationId xmlns:a16="http://schemas.microsoft.com/office/drawing/2014/main" id="{96D494A6-5111-56DE-FDDE-5CA8F27E6CD7}"/>
                </a:ext>
              </a:extLst>
            </p:cNvPr>
            <p:cNvCxnSpPr>
              <a:cxnSpLocks noChangeShapeType="1"/>
            </p:cNvCxnSpPr>
            <p:nvPr/>
          </p:nvCxnSpPr>
          <p:spPr bwMode="auto">
            <a:xfrm flipV="1">
              <a:off x="3750" y="12329"/>
              <a:ext cx="0" cy="76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318" name="AutoShape 25">
              <a:extLst>
                <a:ext uri="{FF2B5EF4-FFF2-40B4-BE49-F238E27FC236}">
                  <a16:creationId xmlns:a16="http://schemas.microsoft.com/office/drawing/2014/main" id="{8259B8DD-D7CE-5824-8CB0-E79EA1C95DD3}"/>
                </a:ext>
              </a:extLst>
            </p:cNvPr>
            <p:cNvCxnSpPr>
              <a:cxnSpLocks noChangeShapeType="1"/>
            </p:cNvCxnSpPr>
            <p:nvPr/>
          </p:nvCxnSpPr>
          <p:spPr bwMode="auto">
            <a:xfrm flipH="1">
              <a:off x="3240" y="12328"/>
              <a:ext cx="51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319" name="AutoShape 26">
              <a:extLst>
                <a:ext uri="{FF2B5EF4-FFF2-40B4-BE49-F238E27FC236}">
                  <a16:creationId xmlns:a16="http://schemas.microsoft.com/office/drawing/2014/main" id="{6A75B62F-6CAE-F163-01AD-98AFCA5CC810}"/>
                </a:ext>
              </a:extLst>
            </p:cNvPr>
            <p:cNvCxnSpPr>
              <a:cxnSpLocks noChangeShapeType="1"/>
            </p:cNvCxnSpPr>
            <p:nvPr/>
          </p:nvCxnSpPr>
          <p:spPr bwMode="auto">
            <a:xfrm>
              <a:off x="3240" y="12328"/>
              <a:ext cx="0" cy="43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320" name="AutoShape 27">
              <a:extLst>
                <a:ext uri="{FF2B5EF4-FFF2-40B4-BE49-F238E27FC236}">
                  <a16:creationId xmlns:a16="http://schemas.microsoft.com/office/drawing/2014/main" id="{CCABCBDE-B2BE-A2A8-C598-3211AD5917AB}"/>
                </a:ext>
              </a:extLst>
            </p:cNvPr>
            <p:cNvCxnSpPr>
              <a:cxnSpLocks noChangeShapeType="1"/>
            </p:cNvCxnSpPr>
            <p:nvPr/>
          </p:nvCxnSpPr>
          <p:spPr bwMode="auto">
            <a:xfrm>
              <a:off x="3240" y="12763"/>
              <a:ext cx="51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pic>
        <p:nvPicPr>
          <p:cNvPr id="13316" name="Picture 8" descr="C:\Users\User\Desktop\Directions\cartoon-confused-white-businessman-looking-at-a-sign-that-points-in-many-directions-by-ron-leishman-1553.jpg">
            <a:extLst>
              <a:ext uri="{FF2B5EF4-FFF2-40B4-BE49-F238E27FC236}">
                <a16:creationId xmlns:a16="http://schemas.microsoft.com/office/drawing/2014/main" id="{3D41344A-9E50-3F8C-D25A-27A875761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2492375"/>
            <a:ext cx="3716337" cy="378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3315"/>
                                        </p:tgtEl>
                                        <p:attrNameLst>
                                          <p:attrName>style.visibility</p:attrName>
                                        </p:attrNameLst>
                                      </p:cBhvr>
                                      <p:to>
                                        <p:strVal val="visible"/>
                                      </p:to>
                                    </p:set>
                                    <p:animEffect transition="in" filter="wipe(down)">
                                      <p:cBhvr>
                                        <p:cTn id="3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BDF05-F6BA-49FB-4E39-8E791D62E993}"/>
              </a:ext>
            </a:extLst>
          </p:cNvPr>
          <p:cNvSpPr>
            <a:spLocks noGrp="1"/>
          </p:cNvSpPr>
          <p:nvPr>
            <p:ph idx="4294967295"/>
          </p:nvPr>
        </p:nvSpPr>
        <p:spPr>
          <a:xfrm>
            <a:off x="597831" y="431006"/>
            <a:ext cx="8183562" cy="5995988"/>
          </a:xfrm>
        </p:spPr>
        <p:txBody>
          <a:bodyPr>
            <a:normAutofit/>
          </a:bodyPr>
          <a:lstStyle/>
          <a:p>
            <a:pPr marL="0" indent="0" algn="just">
              <a:lnSpc>
                <a:spcPct val="150000"/>
              </a:lnSpc>
              <a:buNone/>
              <a:defRPr/>
            </a:pPr>
            <a:r>
              <a:rPr lang="en-US" sz="2400" b="1" dirty="0">
                <a:solidFill>
                  <a:srgbClr val="C00000"/>
                </a:solidFill>
                <a:latin typeface="Bahnschrift" panose="020B0502040204020203" pitchFamily="34" charset="0"/>
              </a:rPr>
              <a:t>Q.6. </a:t>
            </a:r>
            <a:r>
              <a:rPr lang="en-US" sz="2400" dirty="0">
                <a:latin typeface="Bahnschrift" panose="020B0502040204020203" pitchFamily="34" charset="0"/>
              </a:rPr>
              <a:t>Roshan walks 10 metres westwards, then turns left and walks 10 metres. He then again turns left and walks 10 metres. He takes a 45 degree turn to his right and walks straight. In which direction is he walking now?</a:t>
            </a:r>
          </a:p>
          <a:p>
            <a:pPr marL="457200" indent="-457200" algn="just">
              <a:lnSpc>
                <a:spcPct val="150000"/>
              </a:lnSpc>
              <a:buFont typeface="+mj-lt"/>
              <a:buAutoNum type="alphaLcParenR"/>
              <a:defRPr/>
            </a:pPr>
            <a:r>
              <a:rPr lang="en-US" sz="2400" dirty="0">
                <a:latin typeface="Bahnschrift" panose="020B0502040204020203" pitchFamily="34" charset="0"/>
              </a:rPr>
              <a:t>South-East</a:t>
            </a:r>
          </a:p>
          <a:p>
            <a:pPr marL="457200" indent="-457200" algn="just">
              <a:lnSpc>
                <a:spcPct val="150000"/>
              </a:lnSpc>
              <a:buFont typeface="+mj-lt"/>
              <a:buAutoNum type="alphaLcParenR"/>
              <a:defRPr/>
            </a:pPr>
            <a:r>
              <a:rPr lang="en-US" sz="2400" dirty="0">
                <a:latin typeface="Bahnschrift" panose="020B0502040204020203" pitchFamily="34" charset="0"/>
              </a:rPr>
              <a:t>South</a:t>
            </a:r>
          </a:p>
          <a:p>
            <a:pPr marL="457200" indent="-457200" algn="just">
              <a:lnSpc>
                <a:spcPct val="150000"/>
              </a:lnSpc>
              <a:buFont typeface="+mj-lt"/>
              <a:buAutoNum type="alphaLcParenR"/>
              <a:defRPr/>
            </a:pPr>
            <a:r>
              <a:rPr lang="en-US" sz="2400" dirty="0">
                <a:latin typeface="Bahnschrift" panose="020B0502040204020203" pitchFamily="34" charset="0"/>
              </a:rPr>
              <a:t>South-West</a:t>
            </a:r>
          </a:p>
          <a:p>
            <a:pPr marL="457200" indent="-457200" algn="just">
              <a:lnSpc>
                <a:spcPct val="150000"/>
              </a:lnSpc>
              <a:buFont typeface="+mj-lt"/>
              <a:buAutoNum type="alphaLcParenR"/>
              <a:defRPr/>
            </a:pPr>
            <a:r>
              <a:rPr lang="en-US" sz="2400" dirty="0">
                <a:latin typeface="Bahnschrift" panose="020B0502040204020203" pitchFamily="34" charset="0"/>
              </a:rPr>
              <a:t>East</a:t>
            </a:r>
          </a:p>
          <a:p>
            <a:pPr marL="0" indent="0" algn="just">
              <a:lnSpc>
                <a:spcPct val="150000"/>
              </a:lnSpc>
              <a:buFont typeface="Wingdings 2" panose="05020102010507070707" pitchFamily="18" charset="2"/>
              <a:buNone/>
              <a:defRPr/>
            </a:pPr>
            <a:r>
              <a:rPr lang="en-US" sz="2400" b="1" dirty="0">
                <a:solidFill>
                  <a:srgbClr val="FF0000"/>
                </a:solidFill>
                <a:latin typeface="Bahnschrift" panose="020B0502040204020203" pitchFamily="34" charset="0"/>
              </a:rPr>
              <a:t>Ans: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9C9EF-DD03-9737-A439-C8A63ED8B6D8}"/>
              </a:ext>
            </a:extLst>
          </p:cNvPr>
          <p:cNvSpPr>
            <a:spLocks noGrp="1"/>
          </p:cNvSpPr>
          <p:nvPr>
            <p:ph idx="4294967295"/>
          </p:nvPr>
        </p:nvSpPr>
        <p:spPr>
          <a:xfrm>
            <a:off x="331075" y="296068"/>
            <a:ext cx="8183563" cy="6293917"/>
          </a:xfrm>
        </p:spPr>
        <p:txBody>
          <a:bodyPr>
            <a:normAutofit/>
          </a:bodyPr>
          <a:lstStyle/>
          <a:p>
            <a:pPr marL="0" indent="0" algn="just">
              <a:lnSpc>
                <a:spcPct val="150000"/>
              </a:lnSpc>
              <a:buNone/>
              <a:defRPr/>
            </a:pPr>
            <a:r>
              <a:rPr lang="en-US" sz="2400" b="1" dirty="0">
                <a:solidFill>
                  <a:srgbClr val="C00000"/>
                </a:solidFill>
                <a:latin typeface="Bahnschrift" panose="020B0502040204020203" pitchFamily="34" charset="0"/>
              </a:rPr>
              <a:t>Q.7. </a:t>
            </a:r>
            <a:r>
              <a:rPr lang="en-US" sz="2400" dirty="0">
                <a:latin typeface="Bahnschrift" panose="020B0502040204020203" pitchFamily="34" charset="0"/>
              </a:rPr>
              <a:t>After his office hours in the evening, Gowtham starts walking facing the sun. First he turns to his right, then he turns to his left and after walking for some metres to his left, he turns to his right. In what direction is he moving now?</a:t>
            </a:r>
          </a:p>
          <a:p>
            <a:pPr marL="457200" indent="-457200" algn="just">
              <a:lnSpc>
                <a:spcPct val="150000"/>
              </a:lnSpc>
              <a:buFont typeface="+mj-lt"/>
              <a:buAutoNum type="alphaLcParenR"/>
              <a:defRPr/>
            </a:pPr>
            <a:r>
              <a:rPr lang="en-US" sz="2400" dirty="0">
                <a:latin typeface="Bahnschrift" panose="020B0502040204020203" pitchFamily="34" charset="0"/>
              </a:rPr>
              <a:t>South</a:t>
            </a:r>
          </a:p>
          <a:p>
            <a:pPr marL="457200" indent="-457200" algn="just">
              <a:lnSpc>
                <a:spcPct val="150000"/>
              </a:lnSpc>
              <a:buFont typeface="+mj-lt"/>
              <a:buAutoNum type="alphaLcParenR"/>
              <a:defRPr/>
            </a:pPr>
            <a:r>
              <a:rPr lang="en-US" sz="2400" dirty="0">
                <a:latin typeface="Bahnschrift" panose="020B0502040204020203" pitchFamily="34" charset="0"/>
              </a:rPr>
              <a:t>North</a:t>
            </a:r>
          </a:p>
          <a:p>
            <a:pPr marL="457200" indent="-457200" algn="just">
              <a:lnSpc>
                <a:spcPct val="150000"/>
              </a:lnSpc>
              <a:buFont typeface="+mj-lt"/>
              <a:buAutoNum type="alphaLcParenR"/>
              <a:defRPr/>
            </a:pPr>
            <a:r>
              <a:rPr lang="en-US" sz="2400" dirty="0">
                <a:latin typeface="Bahnschrift" panose="020B0502040204020203" pitchFamily="34" charset="0"/>
              </a:rPr>
              <a:t>East</a:t>
            </a:r>
          </a:p>
          <a:p>
            <a:pPr marL="457200" indent="-457200" algn="just">
              <a:lnSpc>
                <a:spcPct val="150000"/>
              </a:lnSpc>
              <a:buFont typeface="+mj-lt"/>
              <a:buAutoNum type="alphaLcParenR"/>
              <a:defRPr/>
            </a:pPr>
            <a:r>
              <a:rPr lang="en-US" sz="2400" dirty="0">
                <a:latin typeface="Bahnschrift" panose="020B0502040204020203" pitchFamily="34" charset="0"/>
              </a:rPr>
              <a:t>West</a:t>
            </a:r>
          </a:p>
          <a:p>
            <a:pPr marL="0" indent="0" algn="just">
              <a:lnSpc>
                <a:spcPct val="150000"/>
              </a:lnSpc>
              <a:buFont typeface="Wingdings 2" panose="05020102010507070707" pitchFamily="18" charset="2"/>
              <a:buNone/>
              <a:defRPr/>
            </a:pPr>
            <a:r>
              <a:rPr lang="en-US" sz="2400" b="1" dirty="0">
                <a:solidFill>
                  <a:srgbClr val="FF0000"/>
                </a:solidFill>
                <a:latin typeface="Bahnschrift" panose="020B0502040204020203" pitchFamily="34" charset="0"/>
              </a:rPr>
              <a:t>Ans: B</a:t>
            </a:r>
          </a:p>
        </p:txBody>
      </p:sp>
      <p:pic>
        <p:nvPicPr>
          <p:cNvPr id="15363" name="Picture 4" descr="C:\Users\User\Desktop\Directions\direction.jpg">
            <a:extLst>
              <a:ext uri="{FF2B5EF4-FFF2-40B4-BE49-F238E27FC236}">
                <a16:creationId xmlns:a16="http://schemas.microsoft.com/office/drawing/2014/main" id="{2E21EB8C-C22D-A289-1D03-5F85C9BBD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3101975"/>
            <a:ext cx="3913188"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8AC154-CCA2-05DA-03D1-E4104D40CB61}"/>
              </a:ext>
            </a:extLst>
          </p:cNvPr>
          <p:cNvSpPr>
            <a:spLocks noGrp="1"/>
          </p:cNvSpPr>
          <p:nvPr>
            <p:ph idx="4294967295"/>
          </p:nvPr>
        </p:nvSpPr>
        <p:spPr>
          <a:xfrm>
            <a:off x="220717" y="171641"/>
            <a:ext cx="8702566" cy="6514717"/>
          </a:xfrm>
        </p:spPr>
        <p:txBody>
          <a:bodyPr>
            <a:normAutofit/>
          </a:bodyPr>
          <a:lstStyle/>
          <a:p>
            <a:pPr marL="0" indent="0" algn="just">
              <a:lnSpc>
                <a:spcPct val="150000"/>
              </a:lnSpc>
              <a:buNone/>
              <a:defRPr/>
            </a:pPr>
            <a:r>
              <a:rPr lang="en-US" sz="2400" b="1" dirty="0">
                <a:solidFill>
                  <a:srgbClr val="C00000"/>
                </a:solidFill>
              </a:rPr>
              <a:t>Q.8. </a:t>
            </a:r>
            <a:r>
              <a:rPr lang="en-US" sz="2400" dirty="0">
                <a:latin typeface="Bahnschrift" panose="020B0502040204020203" pitchFamily="34" charset="0"/>
              </a:rPr>
              <a:t>Amit’s office is situated 5 kilometres North of Ben’s office. Ben starts from his office and walks 2 kilometres towards Amit’s office. He then turns right and walks 3 kilometres and then turns left and walks 3 kilometres. To which direction will he turn to reach Amit’s office?</a:t>
            </a:r>
          </a:p>
          <a:p>
            <a:pPr marL="457200" indent="-457200" algn="just">
              <a:lnSpc>
                <a:spcPct val="150000"/>
              </a:lnSpc>
              <a:buFont typeface="+mj-lt"/>
              <a:buAutoNum type="alphaLcParenR"/>
              <a:defRPr/>
            </a:pPr>
            <a:r>
              <a:rPr lang="en-US" sz="2400" dirty="0">
                <a:latin typeface="Bahnschrift" panose="020B0502040204020203" pitchFamily="34" charset="0"/>
              </a:rPr>
              <a:t>West</a:t>
            </a:r>
          </a:p>
          <a:p>
            <a:pPr marL="457200" indent="-457200" algn="just">
              <a:lnSpc>
                <a:spcPct val="150000"/>
              </a:lnSpc>
              <a:buFont typeface="+mj-lt"/>
              <a:buAutoNum type="alphaLcParenR"/>
              <a:defRPr/>
            </a:pPr>
            <a:r>
              <a:rPr lang="en-US" sz="2400" dirty="0">
                <a:latin typeface="Bahnschrift" panose="020B0502040204020203" pitchFamily="34" charset="0"/>
              </a:rPr>
              <a:t>North</a:t>
            </a:r>
          </a:p>
          <a:p>
            <a:pPr marL="457200" indent="-457200" algn="just">
              <a:lnSpc>
                <a:spcPct val="150000"/>
              </a:lnSpc>
              <a:buFont typeface="+mj-lt"/>
              <a:buAutoNum type="alphaLcParenR"/>
              <a:defRPr/>
            </a:pPr>
            <a:r>
              <a:rPr lang="en-US" sz="2400" dirty="0">
                <a:latin typeface="Bahnschrift" panose="020B0502040204020203" pitchFamily="34" charset="0"/>
              </a:rPr>
              <a:t>South</a:t>
            </a:r>
          </a:p>
          <a:p>
            <a:pPr marL="457200" indent="-457200" algn="just">
              <a:lnSpc>
                <a:spcPct val="150000"/>
              </a:lnSpc>
              <a:buFont typeface="+mj-lt"/>
              <a:buAutoNum type="alphaLcParenR"/>
              <a:defRPr/>
            </a:pPr>
            <a:r>
              <a:rPr lang="en-US" sz="2400" dirty="0">
                <a:latin typeface="Bahnschrift" panose="020B0502040204020203" pitchFamily="34" charset="0"/>
              </a:rPr>
              <a:t>East</a:t>
            </a:r>
          </a:p>
          <a:p>
            <a:pPr marL="0" indent="0" algn="just">
              <a:lnSpc>
                <a:spcPct val="150000"/>
              </a:lnSpc>
              <a:buFont typeface="Wingdings 2" panose="05020102010507070707" pitchFamily="18" charset="2"/>
              <a:buNone/>
              <a:defRPr/>
            </a:pPr>
            <a:r>
              <a:rPr lang="en-US" sz="2400" b="1" dirty="0">
                <a:solidFill>
                  <a:srgbClr val="FF0000"/>
                </a:solidFill>
                <a:latin typeface="Bahnschrift" panose="020B0502040204020203" pitchFamily="34" charset="0"/>
              </a:rPr>
              <a:t>Ans: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5">
            <a:extLst>
              <a:ext uri="{FF2B5EF4-FFF2-40B4-BE49-F238E27FC236}">
                <a16:creationId xmlns:a16="http://schemas.microsoft.com/office/drawing/2014/main" id="{B0B8427C-D919-F6FF-ED89-4AA81BE235D0}"/>
              </a:ext>
            </a:extLst>
          </p:cNvPr>
          <p:cNvSpPr txBox="1">
            <a:spLocks noChangeArrowheads="1"/>
          </p:cNvSpPr>
          <p:nvPr/>
        </p:nvSpPr>
        <p:spPr bwMode="auto">
          <a:xfrm>
            <a:off x="482985" y="137415"/>
            <a:ext cx="8235346" cy="5003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indent="0" algn="just">
              <a:lnSpc>
                <a:spcPct val="150000"/>
              </a:lnSpc>
            </a:pPr>
            <a:r>
              <a:rPr lang="en-US" sz="2400" b="1" dirty="0">
                <a:solidFill>
                  <a:srgbClr val="C00000"/>
                </a:solidFill>
                <a:latin typeface="Bahnschrift" panose="020B0502040204020203" pitchFamily="34" charset="0"/>
              </a:rPr>
              <a:t>Q.9. </a:t>
            </a:r>
            <a:r>
              <a:rPr lang="en-US" altLang="en-US" sz="2400" dirty="0">
                <a:latin typeface="Bahnschrift" panose="020B0502040204020203" pitchFamily="34" charset="0"/>
                <a:cs typeface="Arial" panose="020B0604020202020204" pitchFamily="34" charset="0"/>
              </a:rPr>
              <a:t>Santosh goes first 7 Km north then turns left and move 10  Km, again he turns left and moves 7 Km, how far is he from the starting point? </a:t>
            </a:r>
          </a:p>
          <a:p>
            <a:pPr algn="just" eaLnBrk="1" hangingPunct="1">
              <a:lnSpc>
                <a:spcPct val="150000"/>
              </a:lnSpc>
            </a:pPr>
            <a:r>
              <a:rPr lang="en-US" altLang="en-US" sz="2400" dirty="0">
                <a:latin typeface="Bahnschrift" panose="020B0502040204020203" pitchFamily="34" charset="0"/>
                <a:cs typeface="Arial" panose="020B0604020202020204" pitchFamily="34" charset="0"/>
              </a:rPr>
              <a:t>[A] 7 Km</a:t>
            </a:r>
          </a:p>
          <a:p>
            <a:pPr algn="just" eaLnBrk="1" hangingPunct="1">
              <a:lnSpc>
                <a:spcPct val="150000"/>
              </a:lnSpc>
            </a:pPr>
            <a:r>
              <a:rPr lang="en-US" altLang="en-US" sz="2400" dirty="0">
                <a:latin typeface="Bahnschrift" panose="020B0502040204020203" pitchFamily="34" charset="0"/>
                <a:cs typeface="Arial" panose="020B0604020202020204" pitchFamily="34" charset="0"/>
              </a:rPr>
              <a:t>[B] 10 Km</a:t>
            </a:r>
          </a:p>
          <a:p>
            <a:pPr algn="just" eaLnBrk="1" hangingPunct="1">
              <a:lnSpc>
                <a:spcPct val="150000"/>
              </a:lnSpc>
            </a:pPr>
            <a:r>
              <a:rPr lang="en-US" altLang="en-US" sz="2400" dirty="0">
                <a:latin typeface="Bahnschrift" panose="020B0502040204020203" pitchFamily="34" charset="0"/>
                <a:cs typeface="Arial" panose="020B0604020202020204" pitchFamily="34" charset="0"/>
              </a:rPr>
              <a:t>[C] 17 Km</a:t>
            </a:r>
          </a:p>
          <a:p>
            <a:pPr algn="just" eaLnBrk="1" hangingPunct="1">
              <a:lnSpc>
                <a:spcPct val="150000"/>
              </a:lnSpc>
            </a:pPr>
            <a:r>
              <a:rPr lang="en-US" altLang="en-US" sz="2400" dirty="0">
                <a:latin typeface="Bahnschrift" panose="020B0502040204020203" pitchFamily="34" charset="0"/>
                <a:cs typeface="Arial" panose="020B0604020202020204" pitchFamily="34" charset="0"/>
              </a:rPr>
              <a:t>[D] 24 Km</a:t>
            </a:r>
          </a:p>
          <a:p>
            <a:pPr algn="just" eaLnBrk="1" hangingPunct="1">
              <a:lnSpc>
                <a:spcPct val="150000"/>
              </a:lnSpc>
            </a:pPr>
            <a:endParaRPr lang="en-US" altLang="en-US" sz="2400" dirty="0">
              <a:latin typeface="Bahnschrift" panose="020B0502040204020203" pitchFamily="34" charset="0"/>
              <a:cs typeface="Arial" panose="020B0604020202020204" pitchFamily="34" charset="0"/>
            </a:endParaRPr>
          </a:p>
          <a:p>
            <a:pPr algn="just" eaLnBrk="1" hangingPunct="1">
              <a:lnSpc>
                <a:spcPct val="150000"/>
              </a:lnSpc>
            </a:pPr>
            <a:r>
              <a:rPr lang="en-US" altLang="en-US" sz="2400" b="1" dirty="0">
                <a:solidFill>
                  <a:srgbClr val="FF0000"/>
                </a:solidFill>
                <a:latin typeface="Bahnschrift" panose="020B0502040204020203" pitchFamily="34" charset="0"/>
                <a:cs typeface="Arial" panose="020B0604020202020204" pitchFamily="34" charset="0"/>
              </a:rPr>
              <a:t>Ans. B</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6" end="6"/>
                                            </p:txEl>
                                          </p:spTgt>
                                        </p:tgtEl>
                                        <p:attrNameLst>
                                          <p:attrName>style.visibility</p:attrName>
                                        </p:attrNameLst>
                                      </p:cBhvr>
                                      <p:to>
                                        <p:strVal val="visible"/>
                                      </p:to>
                                    </p:set>
                                    <p:anim calcmode="lin" valueType="num">
                                      <p:cBhvr additive="base">
                                        <p:cTn id="7"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58A50B-E8FD-11D0-B253-CE79AC06BDA5}"/>
              </a:ext>
            </a:extLst>
          </p:cNvPr>
          <p:cNvSpPr txBox="1"/>
          <p:nvPr/>
        </p:nvSpPr>
        <p:spPr>
          <a:xfrm>
            <a:off x="433551" y="96388"/>
            <a:ext cx="8276897" cy="4449231"/>
          </a:xfrm>
          <a:prstGeom prst="rect">
            <a:avLst/>
          </a:prstGeom>
          <a:noFill/>
        </p:spPr>
        <p:txBody>
          <a:bodyPr wrap="square">
            <a:spAutoFit/>
          </a:bodyPr>
          <a:lstStyle/>
          <a:p>
            <a:pPr algn="just">
              <a:lnSpc>
                <a:spcPct val="150000"/>
              </a:lnSpc>
              <a:defRPr/>
            </a:pPr>
            <a:r>
              <a:rPr lang="en-US" sz="2400" b="1" dirty="0">
                <a:solidFill>
                  <a:srgbClr val="C00000"/>
                </a:solidFill>
              </a:rPr>
              <a:t>Q.10. </a:t>
            </a:r>
            <a:r>
              <a:rPr lang="en-US" sz="2400" dirty="0">
                <a:latin typeface="Bahnschrift" panose="020B0502040204020203" pitchFamily="34" charset="0"/>
                <a:cs typeface="Arial" charset="0"/>
              </a:rPr>
              <a:t>Mohan travels 7 Km to north direction from where he is standing and turns to his right. He then walks straight for another 3 Km. Turning to his right he moves 7 Km. How many Km away from starting point is he?</a:t>
            </a:r>
          </a:p>
          <a:p>
            <a:pPr marL="257175" indent="-257175" algn="just">
              <a:lnSpc>
                <a:spcPct val="150000"/>
              </a:lnSpc>
              <a:defRPr/>
            </a:pPr>
            <a:r>
              <a:rPr lang="en-US" sz="2400" dirty="0">
                <a:latin typeface="Bahnschrift" panose="020B0502040204020203" pitchFamily="34" charset="0"/>
                <a:cs typeface="Arial" charset="0"/>
              </a:rPr>
              <a:t>[A] 1</a:t>
            </a:r>
          </a:p>
          <a:p>
            <a:pPr marL="257175" indent="-257175" algn="just">
              <a:lnSpc>
                <a:spcPct val="150000"/>
              </a:lnSpc>
              <a:defRPr/>
            </a:pPr>
            <a:r>
              <a:rPr lang="en-US" sz="2400" dirty="0">
                <a:latin typeface="Bahnschrift" panose="020B0502040204020203" pitchFamily="34" charset="0"/>
                <a:cs typeface="Arial" charset="0"/>
              </a:rPr>
              <a:t>[B] 2</a:t>
            </a:r>
          </a:p>
          <a:p>
            <a:pPr marL="257175" indent="-257175" algn="just">
              <a:lnSpc>
                <a:spcPct val="150000"/>
              </a:lnSpc>
              <a:defRPr/>
            </a:pPr>
            <a:r>
              <a:rPr lang="en-US" sz="2400" dirty="0">
                <a:latin typeface="Bahnschrift" panose="020B0502040204020203" pitchFamily="34" charset="0"/>
                <a:cs typeface="Arial" charset="0"/>
              </a:rPr>
              <a:t>[C] 3</a:t>
            </a:r>
          </a:p>
          <a:p>
            <a:pPr marL="257175" indent="-257175" algn="just">
              <a:lnSpc>
                <a:spcPct val="150000"/>
              </a:lnSpc>
              <a:defRPr/>
            </a:pPr>
            <a:r>
              <a:rPr lang="en-US" sz="2400" dirty="0">
                <a:latin typeface="Bahnschrift" panose="020B0502040204020203" pitchFamily="34" charset="0"/>
                <a:cs typeface="Arial" charset="0"/>
              </a:rPr>
              <a:t>[D] 5</a:t>
            </a:r>
          </a:p>
        </p:txBody>
      </p:sp>
      <p:sp>
        <p:nvSpPr>
          <p:cNvPr id="3" name="TextBox 2">
            <a:extLst>
              <a:ext uri="{FF2B5EF4-FFF2-40B4-BE49-F238E27FC236}">
                <a16:creationId xmlns:a16="http://schemas.microsoft.com/office/drawing/2014/main" id="{581D4711-4B82-4E7C-8A57-F385A9CC0980}"/>
              </a:ext>
            </a:extLst>
          </p:cNvPr>
          <p:cNvSpPr txBox="1"/>
          <p:nvPr/>
        </p:nvSpPr>
        <p:spPr>
          <a:xfrm>
            <a:off x="725214" y="5221220"/>
            <a:ext cx="4572000" cy="571247"/>
          </a:xfrm>
          <a:prstGeom prst="rect">
            <a:avLst/>
          </a:prstGeom>
          <a:noFill/>
        </p:spPr>
        <p:txBody>
          <a:bodyPr wrap="square">
            <a:spAutoFit/>
          </a:bodyPr>
          <a:lstStyle/>
          <a:p>
            <a:pPr algn="just" eaLnBrk="1" hangingPunct="1">
              <a:lnSpc>
                <a:spcPct val="150000"/>
              </a:lnSpc>
            </a:pPr>
            <a:r>
              <a:rPr lang="en-US" altLang="en-US" sz="2400" b="1" dirty="0">
                <a:solidFill>
                  <a:srgbClr val="FF0000"/>
                </a:solidFill>
                <a:latin typeface="Bahnschrift" panose="020B0502040204020203" pitchFamily="34" charset="0"/>
                <a:cs typeface="Arial" panose="020B0604020202020204" pitchFamily="34" charset="0"/>
              </a:rPr>
              <a:t>Ans. C</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1A16A9-3AE1-1C42-4820-96F2707F4A51}"/>
              </a:ext>
            </a:extLst>
          </p:cNvPr>
          <p:cNvSpPr txBox="1"/>
          <p:nvPr/>
        </p:nvSpPr>
        <p:spPr>
          <a:xfrm>
            <a:off x="252248" y="226426"/>
            <a:ext cx="8639503" cy="4154984"/>
          </a:xfrm>
          <a:prstGeom prst="rect">
            <a:avLst/>
          </a:prstGeom>
          <a:noFill/>
        </p:spPr>
        <p:txBody>
          <a:bodyPr wrap="square">
            <a:spAutoFit/>
          </a:bodyPr>
          <a:lstStyle/>
          <a:p>
            <a:pPr algn="just">
              <a:defRPr/>
            </a:pPr>
            <a:r>
              <a:rPr lang="en-US" sz="2400" b="1" dirty="0">
                <a:solidFill>
                  <a:srgbClr val="C00000"/>
                </a:solidFill>
              </a:rPr>
              <a:t>Q.11. </a:t>
            </a:r>
            <a:r>
              <a:rPr lang="en-US" sz="2400" dirty="0">
                <a:latin typeface="Bahnschrift" panose="020B0502040204020203" pitchFamily="34" charset="0"/>
                <a:cs typeface="Arial" charset="0"/>
              </a:rPr>
              <a:t>A man walks 5 Km towards south and then turns to the right. After walking 3 Km he turns to the left and walks 5 Km. Now in which direction is he from the starting place?</a:t>
            </a:r>
          </a:p>
          <a:p>
            <a:pPr marL="342900" indent="-342900" algn="just">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[A] West</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[B] South</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[C] North east</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[D] South west</a:t>
            </a:r>
          </a:p>
        </p:txBody>
      </p:sp>
      <p:sp>
        <p:nvSpPr>
          <p:cNvPr id="3" name="TextBox 2">
            <a:extLst>
              <a:ext uri="{FF2B5EF4-FFF2-40B4-BE49-F238E27FC236}">
                <a16:creationId xmlns:a16="http://schemas.microsoft.com/office/drawing/2014/main" id="{A47D9CF9-57D4-7D3E-8FB6-C66F29073AD2}"/>
              </a:ext>
            </a:extLst>
          </p:cNvPr>
          <p:cNvSpPr txBox="1"/>
          <p:nvPr/>
        </p:nvSpPr>
        <p:spPr>
          <a:xfrm>
            <a:off x="488731" y="5063564"/>
            <a:ext cx="4572000" cy="571247"/>
          </a:xfrm>
          <a:prstGeom prst="rect">
            <a:avLst/>
          </a:prstGeom>
          <a:noFill/>
        </p:spPr>
        <p:txBody>
          <a:bodyPr wrap="square">
            <a:spAutoFit/>
          </a:bodyPr>
          <a:lstStyle/>
          <a:p>
            <a:pPr algn="just" eaLnBrk="1" hangingPunct="1">
              <a:lnSpc>
                <a:spcPct val="150000"/>
              </a:lnSpc>
            </a:pPr>
            <a:r>
              <a:rPr lang="en-US" altLang="en-US" sz="2400" b="1" dirty="0">
                <a:solidFill>
                  <a:srgbClr val="FF0000"/>
                </a:solidFill>
                <a:latin typeface="Bahnschrift" panose="020B0502040204020203" pitchFamily="34" charset="0"/>
                <a:cs typeface="Arial" panose="020B0604020202020204" pitchFamily="34" charset="0"/>
              </a:rPr>
              <a:t>Ans. 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15E916-C7FC-93EF-80E7-6937E0BBBDE8}"/>
              </a:ext>
            </a:extLst>
          </p:cNvPr>
          <p:cNvSpPr txBox="1"/>
          <p:nvPr/>
        </p:nvSpPr>
        <p:spPr>
          <a:xfrm>
            <a:off x="220717" y="368315"/>
            <a:ext cx="8489731" cy="4524315"/>
          </a:xfrm>
          <a:prstGeom prst="rect">
            <a:avLst/>
          </a:prstGeom>
          <a:noFill/>
        </p:spPr>
        <p:txBody>
          <a:bodyPr wrap="square">
            <a:spAutoFit/>
          </a:bodyPr>
          <a:lstStyle/>
          <a:p>
            <a:pPr marL="342900" indent="-342900" algn="just">
              <a:defRPr/>
            </a:pPr>
            <a:r>
              <a:rPr lang="en-US" sz="2400" b="1" dirty="0">
                <a:solidFill>
                  <a:srgbClr val="C00000"/>
                </a:solidFill>
              </a:rPr>
              <a:t>Q.12. </a:t>
            </a:r>
            <a:r>
              <a:rPr lang="en-US" sz="2400" dirty="0" err="1">
                <a:latin typeface="Bahnschrift" panose="020B0502040204020203" pitchFamily="34" charset="0"/>
                <a:cs typeface="Arial" charset="0"/>
              </a:rPr>
              <a:t>Ranuka</a:t>
            </a:r>
            <a:r>
              <a:rPr lang="en-US" sz="2400" dirty="0">
                <a:latin typeface="Bahnschrift" panose="020B0502040204020203" pitchFamily="34" charset="0"/>
                <a:cs typeface="Arial" charset="0"/>
              </a:rPr>
              <a:t> started walking from her house, she first walked for 3 Km towards west, then she turned towards north and moved 4 Km in that direction. How far is </a:t>
            </a:r>
            <a:r>
              <a:rPr lang="en-US" sz="2400" dirty="0" err="1">
                <a:latin typeface="Bahnschrift" panose="020B0502040204020203" pitchFamily="34" charset="0"/>
                <a:cs typeface="Arial" charset="0"/>
              </a:rPr>
              <a:t>Ranuka</a:t>
            </a:r>
            <a:r>
              <a:rPr lang="en-US" sz="2400" dirty="0">
                <a:latin typeface="Bahnschrift" panose="020B0502040204020203" pitchFamily="34" charset="0"/>
                <a:cs typeface="Arial" charset="0"/>
              </a:rPr>
              <a:t> from her house?</a:t>
            </a:r>
          </a:p>
          <a:p>
            <a:pPr marL="342900" indent="-342900" algn="just">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[A] 3 Km South</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[B] 3 Km South-East</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[C] 5 Km West</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[D] 5 Km North-West</a:t>
            </a:r>
          </a:p>
        </p:txBody>
      </p:sp>
      <p:sp>
        <p:nvSpPr>
          <p:cNvPr id="3" name="TextBox 2">
            <a:extLst>
              <a:ext uri="{FF2B5EF4-FFF2-40B4-BE49-F238E27FC236}">
                <a16:creationId xmlns:a16="http://schemas.microsoft.com/office/drawing/2014/main" id="{13AAF85C-35AF-16B5-F705-E731EF0C4F7E}"/>
              </a:ext>
            </a:extLst>
          </p:cNvPr>
          <p:cNvSpPr txBox="1"/>
          <p:nvPr/>
        </p:nvSpPr>
        <p:spPr>
          <a:xfrm>
            <a:off x="630621" y="5347343"/>
            <a:ext cx="4572000" cy="571247"/>
          </a:xfrm>
          <a:prstGeom prst="rect">
            <a:avLst/>
          </a:prstGeom>
          <a:noFill/>
        </p:spPr>
        <p:txBody>
          <a:bodyPr wrap="square">
            <a:spAutoFit/>
          </a:bodyPr>
          <a:lstStyle/>
          <a:p>
            <a:pPr algn="just" eaLnBrk="1" hangingPunct="1">
              <a:lnSpc>
                <a:spcPct val="150000"/>
              </a:lnSpc>
            </a:pPr>
            <a:r>
              <a:rPr lang="en-US" altLang="en-US" sz="2400" b="1" dirty="0">
                <a:solidFill>
                  <a:srgbClr val="FF0000"/>
                </a:solidFill>
                <a:latin typeface="Bahnschrift" panose="020B0502040204020203" pitchFamily="34" charset="0"/>
                <a:cs typeface="Arial" panose="020B0604020202020204" pitchFamily="34" charset="0"/>
              </a:rPr>
              <a:t>Ans. 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4">
            <a:extLst>
              <a:ext uri="{FF2B5EF4-FFF2-40B4-BE49-F238E27FC236}">
                <a16:creationId xmlns:a16="http://schemas.microsoft.com/office/drawing/2014/main" id="{B191CC8D-9D7D-E805-DBE5-CDE862C9381D}"/>
              </a:ext>
            </a:extLst>
          </p:cNvPr>
          <p:cNvSpPr txBox="1">
            <a:spLocks noChangeArrowheads="1"/>
          </p:cNvSpPr>
          <p:nvPr/>
        </p:nvSpPr>
        <p:spPr bwMode="auto">
          <a:xfrm>
            <a:off x="338137" y="1327302"/>
            <a:ext cx="8585145" cy="167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eaLnBrk="1" hangingPunct="1">
              <a:lnSpc>
                <a:spcPct val="150000"/>
              </a:lnSpc>
              <a:buFont typeface="Arial" panose="020B0604020202020204" pitchFamily="34" charset="0"/>
              <a:buChar char="•"/>
            </a:pPr>
            <a:r>
              <a:rPr lang="en-US" altLang="en-US" dirty="0">
                <a:latin typeface="Book Antiqua" panose="02040602050305030304" pitchFamily="18" charset="0"/>
                <a:cs typeface="Arial" panose="020B0604020202020204" pitchFamily="34" charset="0"/>
              </a:rPr>
              <a:t> </a:t>
            </a:r>
            <a:r>
              <a:rPr lang="en-US" altLang="en-US" sz="2400" dirty="0">
                <a:latin typeface="Bahnschrift" panose="020B0502040204020203" pitchFamily="34" charset="0"/>
                <a:cs typeface="Arial" panose="020B0604020202020204" pitchFamily="34" charset="0"/>
              </a:rPr>
              <a:t>Shadow  of any object is always opposite of SUN, if it is the case of </a:t>
            </a:r>
            <a:r>
              <a:rPr lang="en-US" altLang="en-US" sz="2400" b="1" dirty="0">
                <a:latin typeface="Bahnschrift" panose="020B0502040204020203" pitchFamily="34" charset="0"/>
                <a:cs typeface="Arial" panose="020B0604020202020204" pitchFamily="34" charset="0"/>
              </a:rPr>
              <a:t>Morning</a:t>
            </a:r>
            <a:r>
              <a:rPr lang="en-US" altLang="en-US" sz="2400" dirty="0">
                <a:latin typeface="Bahnschrift" panose="020B0502040204020203" pitchFamily="34" charset="0"/>
                <a:cs typeface="Arial" panose="020B0604020202020204" pitchFamily="34" charset="0"/>
              </a:rPr>
              <a:t> then  Shadow will fall in the </a:t>
            </a:r>
            <a:r>
              <a:rPr lang="en-US" altLang="en-US" sz="2400" b="1" dirty="0">
                <a:latin typeface="Bahnschrift" panose="020B0502040204020203" pitchFamily="34" charset="0"/>
                <a:cs typeface="Arial" panose="020B0604020202020204" pitchFamily="34" charset="0"/>
              </a:rPr>
              <a:t>WEST</a:t>
            </a:r>
            <a:r>
              <a:rPr lang="en-US" altLang="en-US" sz="2400" dirty="0">
                <a:latin typeface="Bahnschrift" panose="020B0502040204020203" pitchFamily="34" charset="0"/>
                <a:cs typeface="Arial" panose="020B0604020202020204" pitchFamily="34" charset="0"/>
              </a:rPr>
              <a:t> and if it is the case of </a:t>
            </a:r>
            <a:r>
              <a:rPr lang="en-US" altLang="en-US" sz="2400" b="1" dirty="0">
                <a:latin typeface="Bahnschrift" panose="020B0502040204020203" pitchFamily="34" charset="0"/>
                <a:cs typeface="Arial" panose="020B0604020202020204" pitchFamily="34" charset="0"/>
              </a:rPr>
              <a:t>Evening</a:t>
            </a:r>
            <a:r>
              <a:rPr lang="en-US" altLang="en-US" sz="2400" dirty="0">
                <a:latin typeface="Bahnschrift" panose="020B0502040204020203" pitchFamily="34" charset="0"/>
                <a:cs typeface="Arial" panose="020B0604020202020204" pitchFamily="34" charset="0"/>
              </a:rPr>
              <a:t> then shadow will fall in the </a:t>
            </a:r>
            <a:r>
              <a:rPr lang="en-US" altLang="en-US" sz="2400" b="1" dirty="0">
                <a:latin typeface="Bahnschrift" panose="020B0502040204020203" pitchFamily="34" charset="0"/>
                <a:cs typeface="Arial" panose="020B0604020202020204" pitchFamily="34" charset="0"/>
              </a:rPr>
              <a:t>EAST</a:t>
            </a:r>
            <a:r>
              <a:rPr lang="en-US" altLang="en-US" sz="2400" dirty="0">
                <a:latin typeface="Bahnschrift" panose="020B0502040204020203" pitchFamily="34" charset="0"/>
                <a:cs typeface="Arial" panose="020B0604020202020204" pitchFamily="34" charset="0"/>
              </a:rPr>
              <a:t>. </a:t>
            </a:r>
          </a:p>
        </p:txBody>
      </p:sp>
      <p:sp>
        <p:nvSpPr>
          <p:cNvPr id="4" name="Title 3">
            <a:extLst>
              <a:ext uri="{FF2B5EF4-FFF2-40B4-BE49-F238E27FC236}">
                <a16:creationId xmlns:a16="http://schemas.microsoft.com/office/drawing/2014/main" id="{46327210-FE0A-0E88-F28C-D7BF414D4A1F}"/>
              </a:ext>
            </a:extLst>
          </p:cNvPr>
          <p:cNvSpPr txBox="1">
            <a:spLocks noGrp="1" noChangeArrowheads="1"/>
          </p:cNvSpPr>
          <p:nvPr>
            <p:ph type="title"/>
          </p:nvPr>
        </p:nvSpPr>
        <p:spPr bwMode="auto">
          <a:xfrm>
            <a:off x="338138" y="339616"/>
            <a:ext cx="7886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eaLnBrk="1" hangingPunct="1"/>
            <a:r>
              <a:rPr lang="en-US" altLang="en-US" b="1" dirty="0">
                <a:solidFill>
                  <a:schemeClr val="bg1"/>
                </a:solidFill>
                <a:latin typeface="Bahnschrift SemiBold" panose="020B0502040204020203" pitchFamily="34" charset="0"/>
                <a:cs typeface="Arial" panose="020B0604020202020204" pitchFamily="34" charset="0"/>
              </a:rPr>
              <a:t>Shadow Type Questions: </a:t>
            </a:r>
          </a:p>
        </p:txBody>
      </p:sp>
      <p:pic>
        <p:nvPicPr>
          <p:cNvPr id="5" name="Picture 3" descr="Image.jpeg">
            <a:extLst>
              <a:ext uri="{FF2B5EF4-FFF2-40B4-BE49-F238E27FC236}">
                <a16:creationId xmlns:a16="http://schemas.microsoft.com/office/drawing/2014/main" id="{D7599033-793E-B69B-2092-B9B844066F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137" y="3006545"/>
            <a:ext cx="8585145" cy="385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
            <a:extLst>
              <a:ext uri="{FF2B5EF4-FFF2-40B4-BE49-F238E27FC236}">
                <a16:creationId xmlns:a16="http://schemas.microsoft.com/office/drawing/2014/main" id="{71C53637-E016-227F-0B8F-16137CDB892D}"/>
              </a:ext>
            </a:extLst>
          </p:cNvPr>
          <p:cNvSpPr txBox="1">
            <a:spLocks noChangeArrowheads="1"/>
          </p:cNvSpPr>
          <p:nvPr/>
        </p:nvSpPr>
        <p:spPr bwMode="auto">
          <a:xfrm>
            <a:off x="370490" y="482451"/>
            <a:ext cx="8403020" cy="389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just" eaLnBrk="1" hangingPunct="1">
              <a:lnSpc>
                <a:spcPct val="150000"/>
              </a:lnSpc>
              <a:buFont typeface="Wingdings" panose="05000000000000000000" pitchFamily="2" charset="2"/>
              <a:buChar char="Ø"/>
            </a:pPr>
            <a:r>
              <a:rPr lang="en-US" altLang="en-US" sz="2400" dirty="0">
                <a:latin typeface="Bahnschrift" panose="020B0502040204020203" pitchFamily="34" charset="0"/>
                <a:cs typeface="Arial" panose="020B0604020202020204" pitchFamily="34" charset="0"/>
              </a:rPr>
              <a:t> If a man stands facing </a:t>
            </a:r>
            <a:r>
              <a:rPr lang="en-US" altLang="en-US" sz="2400" b="1" dirty="0">
                <a:latin typeface="Bahnschrift" panose="020B0502040204020203" pitchFamily="34" charset="0"/>
                <a:cs typeface="Arial" panose="020B0604020202020204" pitchFamily="34" charset="0"/>
              </a:rPr>
              <a:t>North</a:t>
            </a:r>
            <a:r>
              <a:rPr lang="en-US" altLang="en-US" sz="2400" dirty="0">
                <a:latin typeface="Bahnschrift" panose="020B0502040204020203" pitchFamily="34" charset="0"/>
                <a:cs typeface="Arial" panose="020B0604020202020204" pitchFamily="34" charset="0"/>
              </a:rPr>
              <a:t> in the </a:t>
            </a:r>
            <a:r>
              <a:rPr lang="en-US" altLang="en-US" sz="2400" b="1" dirty="0">
                <a:latin typeface="Bahnschrift" panose="020B0502040204020203" pitchFamily="34" charset="0"/>
                <a:cs typeface="Arial" panose="020B0604020202020204" pitchFamily="34" charset="0"/>
              </a:rPr>
              <a:t>Morning</a:t>
            </a:r>
            <a:r>
              <a:rPr lang="en-US" altLang="en-US" sz="2400" dirty="0">
                <a:latin typeface="Bahnschrift" panose="020B0502040204020203" pitchFamily="34" charset="0"/>
                <a:cs typeface="Arial" panose="020B0604020202020204" pitchFamily="34" charset="0"/>
              </a:rPr>
              <a:t>  his shadow will be towards his </a:t>
            </a:r>
            <a:r>
              <a:rPr lang="en-US" altLang="en-US" sz="2400" b="1" dirty="0">
                <a:latin typeface="Bahnschrift" panose="020B0502040204020203" pitchFamily="34" charset="0"/>
                <a:cs typeface="Arial" panose="020B0604020202020204" pitchFamily="34" charset="0"/>
              </a:rPr>
              <a:t>left</a:t>
            </a:r>
            <a:r>
              <a:rPr lang="en-US" altLang="en-US" sz="2400" dirty="0">
                <a:latin typeface="Bahnschrift" panose="020B0502040204020203" pitchFamily="34" charset="0"/>
                <a:cs typeface="Arial" panose="020B0604020202020204" pitchFamily="34" charset="0"/>
              </a:rPr>
              <a:t> and if he is facing </a:t>
            </a:r>
            <a:r>
              <a:rPr lang="en-US" altLang="en-US" sz="2400" b="1" dirty="0">
                <a:latin typeface="Bahnschrift" panose="020B0502040204020203" pitchFamily="34" charset="0"/>
                <a:cs typeface="Arial" panose="020B0604020202020204" pitchFamily="34" charset="0"/>
              </a:rPr>
              <a:t>North</a:t>
            </a:r>
            <a:r>
              <a:rPr lang="en-US" altLang="en-US" sz="2400" dirty="0">
                <a:latin typeface="Bahnschrift" panose="020B0502040204020203" pitchFamily="34" charset="0"/>
                <a:cs typeface="Arial" panose="020B0604020202020204" pitchFamily="34" charset="0"/>
              </a:rPr>
              <a:t> in </a:t>
            </a:r>
            <a:r>
              <a:rPr lang="en-US" altLang="en-US" sz="2400" b="1" dirty="0">
                <a:latin typeface="Bahnschrift" panose="020B0502040204020203" pitchFamily="34" charset="0"/>
                <a:cs typeface="Arial" panose="020B0604020202020204" pitchFamily="34" charset="0"/>
              </a:rPr>
              <a:t>Evening</a:t>
            </a:r>
            <a:r>
              <a:rPr lang="en-US" altLang="en-US" sz="2400" dirty="0">
                <a:latin typeface="Bahnschrift" panose="020B0502040204020203" pitchFamily="34" charset="0"/>
                <a:cs typeface="Arial" panose="020B0604020202020204" pitchFamily="34" charset="0"/>
              </a:rPr>
              <a:t> his shadow will be towards his </a:t>
            </a:r>
            <a:r>
              <a:rPr lang="en-US" altLang="en-US" sz="2400" b="1" dirty="0">
                <a:latin typeface="Bahnschrift" panose="020B0502040204020203" pitchFamily="34" charset="0"/>
                <a:cs typeface="Arial" panose="020B0604020202020204" pitchFamily="34" charset="0"/>
              </a:rPr>
              <a:t>Right.</a:t>
            </a:r>
          </a:p>
          <a:p>
            <a:pPr algn="just" eaLnBrk="1" hangingPunct="1">
              <a:lnSpc>
                <a:spcPct val="150000"/>
              </a:lnSpc>
              <a:buFont typeface="Wingdings" panose="05000000000000000000" pitchFamily="2" charset="2"/>
              <a:buChar char="Ø"/>
            </a:pPr>
            <a:endParaRPr lang="en-US" altLang="en-US" sz="2400" dirty="0">
              <a:latin typeface="Bahnschrift" panose="020B0502040204020203" pitchFamily="34" charset="0"/>
              <a:cs typeface="Arial" panose="020B0604020202020204" pitchFamily="34" charset="0"/>
            </a:endParaRPr>
          </a:p>
          <a:p>
            <a:pPr algn="just" eaLnBrk="1" hangingPunct="1">
              <a:lnSpc>
                <a:spcPct val="150000"/>
              </a:lnSpc>
              <a:buFont typeface="Wingdings" panose="05000000000000000000" pitchFamily="2" charset="2"/>
              <a:buChar char="Ø"/>
            </a:pPr>
            <a:r>
              <a:rPr lang="en-US" altLang="en-US" sz="2400" dirty="0">
                <a:latin typeface="Bahnschrift" panose="020B0502040204020203" pitchFamily="34" charset="0"/>
                <a:cs typeface="Arial" panose="020B0604020202020204" pitchFamily="34" charset="0"/>
              </a:rPr>
              <a:t>If a man stands facing </a:t>
            </a:r>
            <a:r>
              <a:rPr lang="en-US" altLang="en-US" sz="2400" b="1" dirty="0">
                <a:latin typeface="Bahnschrift" panose="020B0502040204020203" pitchFamily="34" charset="0"/>
                <a:cs typeface="Arial" panose="020B0604020202020204" pitchFamily="34" charset="0"/>
              </a:rPr>
              <a:t>South</a:t>
            </a:r>
            <a:r>
              <a:rPr lang="en-US" altLang="en-US" sz="2400" dirty="0">
                <a:latin typeface="Bahnschrift" panose="020B0502040204020203" pitchFamily="34" charset="0"/>
                <a:cs typeface="Arial" panose="020B0604020202020204" pitchFamily="34" charset="0"/>
              </a:rPr>
              <a:t> in the </a:t>
            </a:r>
            <a:r>
              <a:rPr lang="en-US" altLang="en-US" sz="2400" b="1" dirty="0">
                <a:latin typeface="Bahnschrift" panose="020B0502040204020203" pitchFamily="34" charset="0"/>
                <a:cs typeface="Arial" panose="020B0604020202020204" pitchFamily="34" charset="0"/>
              </a:rPr>
              <a:t>Morning</a:t>
            </a:r>
            <a:r>
              <a:rPr lang="en-US" altLang="en-US" sz="2400" dirty="0">
                <a:latin typeface="Bahnschrift" panose="020B0502040204020203" pitchFamily="34" charset="0"/>
                <a:cs typeface="Arial" panose="020B0604020202020204" pitchFamily="34" charset="0"/>
              </a:rPr>
              <a:t>  his shadow will be towards his </a:t>
            </a:r>
            <a:r>
              <a:rPr lang="en-US" altLang="en-US" sz="2400" b="1" dirty="0">
                <a:latin typeface="Bahnschrift" panose="020B0502040204020203" pitchFamily="34" charset="0"/>
                <a:cs typeface="Arial" panose="020B0604020202020204" pitchFamily="34" charset="0"/>
              </a:rPr>
              <a:t>Right</a:t>
            </a:r>
            <a:r>
              <a:rPr lang="en-US" altLang="en-US" sz="2400" dirty="0">
                <a:latin typeface="Bahnschrift" panose="020B0502040204020203" pitchFamily="34" charset="0"/>
                <a:cs typeface="Arial" panose="020B0604020202020204" pitchFamily="34" charset="0"/>
              </a:rPr>
              <a:t> and if he is facing </a:t>
            </a:r>
            <a:r>
              <a:rPr lang="en-US" altLang="en-US" sz="2400" b="1" dirty="0">
                <a:latin typeface="Bahnschrift" panose="020B0502040204020203" pitchFamily="34" charset="0"/>
                <a:cs typeface="Arial" panose="020B0604020202020204" pitchFamily="34" charset="0"/>
              </a:rPr>
              <a:t>South</a:t>
            </a:r>
            <a:r>
              <a:rPr lang="en-US" altLang="en-US" sz="2400" dirty="0">
                <a:latin typeface="Bahnschrift" panose="020B0502040204020203" pitchFamily="34" charset="0"/>
                <a:cs typeface="Arial" panose="020B0604020202020204" pitchFamily="34" charset="0"/>
              </a:rPr>
              <a:t> in </a:t>
            </a:r>
            <a:r>
              <a:rPr lang="en-US" altLang="en-US" sz="2400" b="1" dirty="0">
                <a:latin typeface="Bahnschrift" panose="020B0502040204020203" pitchFamily="34" charset="0"/>
                <a:cs typeface="Arial" panose="020B0604020202020204" pitchFamily="34" charset="0"/>
              </a:rPr>
              <a:t>Evening</a:t>
            </a:r>
            <a:r>
              <a:rPr lang="en-US" altLang="en-US" sz="2400" dirty="0">
                <a:latin typeface="Bahnschrift" panose="020B0502040204020203" pitchFamily="34" charset="0"/>
                <a:cs typeface="Arial" panose="020B0604020202020204" pitchFamily="34" charset="0"/>
              </a:rPr>
              <a:t> his Shadow will be towards his </a:t>
            </a:r>
            <a:r>
              <a:rPr lang="en-US" altLang="en-US" sz="2400" b="1" dirty="0">
                <a:latin typeface="Bahnschrift" panose="020B0502040204020203" pitchFamily="34" charset="0"/>
                <a:cs typeface="Arial" panose="020B0604020202020204" pitchFamily="34" charset="0"/>
              </a:rPr>
              <a:t>Left.</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p:txBody>
          <a:bodyPr/>
          <a:lstStyle/>
          <a:p>
            <a:pPr algn="just"/>
            <a:r>
              <a:rPr lang="en-US" dirty="0"/>
              <a:t>Understand different concept of direction test.</a:t>
            </a:r>
          </a:p>
          <a:p>
            <a:pPr algn="just"/>
            <a:r>
              <a:rPr lang="en-US" dirty="0"/>
              <a:t>Solve problems based on direction test.</a:t>
            </a:r>
          </a:p>
          <a:p>
            <a:pPr algn="just"/>
            <a:r>
              <a:rPr lang="en-US" dirty="0"/>
              <a:t>Solve problems based on shadow.</a:t>
            </a:r>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AAB589-9A10-E41F-9B92-EDC593BEF6E9}"/>
              </a:ext>
            </a:extLst>
          </p:cNvPr>
          <p:cNvSpPr txBox="1"/>
          <p:nvPr/>
        </p:nvSpPr>
        <p:spPr>
          <a:xfrm>
            <a:off x="346842" y="129346"/>
            <a:ext cx="8450316" cy="4893647"/>
          </a:xfrm>
          <a:prstGeom prst="rect">
            <a:avLst/>
          </a:prstGeom>
          <a:noFill/>
        </p:spPr>
        <p:txBody>
          <a:bodyPr wrap="square">
            <a:spAutoFit/>
          </a:bodyPr>
          <a:lstStyle/>
          <a:p>
            <a:pPr algn="just">
              <a:defRPr/>
            </a:pPr>
            <a:r>
              <a:rPr lang="en-US" sz="2400" b="1" dirty="0">
                <a:solidFill>
                  <a:srgbClr val="C00000"/>
                </a:solidFill>
                <a:latin typeface="Bahnschrift" panose="020B0502040204020203" pitchFamily="34" charset="0"/>
              </a:rPr>
              <a:t>Q.13. </a:t>
            </a:r>
            <a:r>
              <a:rPr lang="en-US" sz="2400" dirty="0">
                <a:latin typeface="Bahnschrift" panose="020B0502040204020203" pitchFamily="34" charset="0"/>
                <a:cs typeface="Arial" charset="0"/>
              </a:rPr>
              <a:t>One evening before sunset Rekha and Hema were talking to each other face to face. If </a:t>
            </a:r>
            <a:r>
              <a:rPr lang="en-US" sz="2400" dirty="0" err="1">
                <a:latin typeface="Bahnschrift" panose="020B0502040204020203" pitchFamily="34" charset="0"/>
                <a:cs typeface="Arial" charset="0"/>
              </a:rPr>
              <a:t>Hema’s</a:t>
            </a:r>
            <a:r>
              <a:rPr lang="en-US" sz="2400" dirty="0">
                <a:latin typeface="Bahnschrift" panose="020B0502040204020203" pitchFamily="34" charset="0"/>
                <a:cs typeface="Arial" charset="0"/>
              </a:rPr>
              <a:t> shadow was exactly to the right of </a:t>
            </a:r>
            <a:r>
              <a:rPr lang="en-US" sz="2400" dirty="0" err="1">
                <a:latin typeface="Bahnschrift" panose="020B0502040204020203" pitchFamily="34" charset="0"/>
                <a:cs typeface="Arial" charset="0"/>
              </a:rPr>
              <a:t>Hema</a:t>
            </a:r>
            <a:r>
              <a:rPr lang="en-US" sz="2400" dirty="0">
                <a:latin typeface="Bahnschrift" panose="020B0502040204020203" pitchFamily="34" charset="0"/>
                <a:cs typeface="Arial" charset="0"/>
              </a:rPr>
              <a:t>, which direction was </a:t>
            </a:r>
            <a:r>
              <a:rPr lang="en-US" sz="2400" dirty="0" err="1">
                <a:latin typeface="Bahnschrift" panose="020B0502040204020203" pitchFamily="34" charset="0"/>
                <a:cs typeface="Arial" charset="0"/>
              </a:rPr>
              <a:t>Rekha</a:t>
            </a:r>
            <a:r>
              <a:rPr lang="en-US" sz="2400" dirty="0">
                <a:latin typeface="Bahnschrift" panose="020B0502040204020203" pitchFamily="34" charset="0"/>
                <a:cs typeface="Arial" charset="0"/>
              </a:rPr>
              <a:t> facing?</a:t>
            </a:r>
          </a:p>
          <a:p>
            <a:pPr marL="342900" indent="-342900" algn="just">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[A] North</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[B] South</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[C] East</a:t>
            </a:r>
          </a:p>
          <a:p>
            <a:pPr marL="257175" indent="-257175" algn="just">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[D] West</a:t>
            </a:r>
          </a:p>
          <a:p>
            <a:pPr marL="257175" indent="-257175" algn="just">
              <a:defRPr/>
            </a:pPr>
            <a:endParaRPr lang="en-US" sz="2400" dirty="0">
              <a:latin typeface="Bahnschrift" panose="020B0502040204020203" pitchFamily="34" charset="0"/>
              <a:cs typeface="Arial" charset="0"/>
            </a:endParaRPr>
          </a:p>
        </p:txBody>
      </p:sp>
      <p:sp>
        <p:nvSpPr>
          <p:cNvPr id="3" name="TextBox 2">
            <a:extLst>
              <a:ext uri="{FF2B5EF4-FFF2-40B4-BE49-F238E27FC236}">
                <a16:creationId xmlns:a16="http://schemas.microsoft.com/office/drawing/2014/main" id="{C9C3E920-CDC1-9487-48DA-0CB220652826}"/>
              </a:ext>
            </a:extLst>
          </p:cNvPr>
          <p:cNvSpPr txBox="1"/>
          <p:nvPr/>
        </p:nvSpPr>
        <p:spPr>
          <a:xfrm>
            <a:off x="773044" y="5016268"/>
            <a:ext cx="4572000" cy="571247"/>
          </a:xfrm>
          <a:prstGeom prst="rect">
            <a:avLst/>
          </a:prstGeom>
          <a:noFill/>
        </p:spPr>
        <p:txBody>
          <a:bodyPr wrap="square">
            <a:spAutoFit/>
          </a:bodyPr>
          <a:lstStyle/>
          <a:p>
            <a:pPr algn="just" eaLnBrk="1" hangingPunct="1">
              <a:lnSpc>
                <a:spcPct val="150000"/>
              </a:lnSpc>
            </a:pPr>
            <a:r>
              <a:rPr lang="en-US" altLang="en-US" sz="2400" b="1" dirty="0">
                <a:solidFill>
                  <a:srgbClr val="FF0000"/>
                </a:solidFill>
                <a:latin typeface="Bahnschrift" panose="020B0502040204020203" pitchFamily="34" charset="0"/>
                <a:cs typeface="Arial" panose="020B0604020202020204" pitchFamily="34" charset="0"/>
              </a:rPr>
              <a:t>Ans. B</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1FC442-C163-4311-0FA6-68DC8049CA2A}"/>
              </a:ext>
            </a:extLst>
          </p:cNvPr>
          <p:cNvSpPr txBox="1"/>
          <p:nvPr/>
        </p:nvSpPr>
        <p:spPr>
          <a:xfrm>
            <a:off x="370489" y="203188"/>
            <a:ext cx="8403021" cy="4524315"/>
          </a:xfrm>
          <a:prstGeom prst="rect">
            <a:avLst/>
          </a:prstGeom>
          <a:noFill/>
        </p:spPr>
        <p:txBody>
          <a:bodyPr wrap="square">
            <a:spAutoFit/>
          </a:bodyPr>
          <a:lstStyle/>
          <a:p>
            <a:pPr algn="just">
              <a:defRPr/>
            </a:pPr>
            <a:r>
              <a:rPr lang="en-US" sz="2400" b="1" dirty="0">
                <a:solidFill>
                  <a:srgbClr val="C00000"/>
                </a:solidFill>
              </a:rPr>
              <a:t>Q.14. </a:t>
            </a:r>
            <a:r>
              <a:rPr lang="en-US" sz="2400" dirty="0">
                <a:latin typeface="Bahnschrift" panose="020B0502040204020203" pitchFamily="34" charset="0"/>
                <a:cs typeface="Arial" charset="0"/>
              </a:rPr>
              <a:t>One morning </a:t>
            </a:r>
            <a:r>
              <a:rPr lang="en-US" sz="2400" dirty="0" err="1">
                <a:latin typeface="Bahnschrift" panose="020B0502040204020203" pitchFamily="34" charset="0"/>
                <a:cs typeface="Arial" charset="0"/>
              </a:rPr>
              <a:t>Udai</a:t>
            </a:r>
            <a:r>
              <a:rPr lang="en-US" sz="2400" dirty="0">
                <a:latin typeface="Bahnschrift" panose="020B0502040204020203" pitchFamily="34" charset="0"/>
                <a:cs typeface="Arial" charset="0"/>
              </a:rPr>
              <a:t> and Vishal were talking to each other face to face at a crossing. If </a:t>
            </a:r>
            <a:r>
              <a:rPr lang="en-US" sz="2400" dirty="0" err="1">
                <a:latin typeface="Bahnschrift" panose="020B0502040204020203" pitchFamily="34" charset="0"/>
                <a:cs typeface="Arial" charset="0"/>
              </a:rPr>
              <a:t>Vishal’s</a:t>
            </a:r>
            <a:r>
              <a:rPr lang="en-US" sz="2400" dirty="0">
                <a:latin typeface="Bahnschrift" panose="020B0502040204020203" pitchFamily="34" charset="0"/>
                <a:cs typeface="Arial" charset="0"/>
              </a:rPr>
              <a:t> shadow was exactly to the left of </a:t>
            </a:r>
            <a:r>
              <a:rPr lang="en-US" sz="2400" dirty="0" err="1">
                <a:latin typeface="Bahnschrift" panose="020B0502040204020203" pitchFamily="34" charset="0"/>
                <a:cs typeface="Arial" charset="0"/>
              </a:rPr>
              <a:t>Udai</a:t>
            </a:r>
            <a:r>
              <a:rPr lang="en-US" sz="2400" dirty="0">
                <a:latin typeface="Bahnschrift" panose="020B0502040204020203" pitchFamily="34" charset="0"/>
                <a:cs typeface="Arial" charset="0"/>
              </a:rPr>
              <a:t>, which direction was </a:t>
            </a:r>
            <a:r>
              <a:rPr lang="en-US" sz="2400" dirty="0" err="1">
                <a:latin typeface="Bahnschrift" panose="020B0502040204020203" pitchFamily="34" charset="0"/>
                <a:cs typeface="Arial" charset="0"/>
              </a:rPr>
              <a:t>Udai</a:t>
            </a:r>
            <a:r>
              <a:rPr lang="en-US" sz="2400" dirty="0">
                <a:latin typeface="Bahnschrift" panose="020B0502040204020203" pitchFamily="34" charset="0"/>
                <a:cs typeface="Arial" charset="0"/>
              </a:rPr>
              <a:t> facing?</a:t>
            </a:r>
          </a:p>
          <a:p>
            <a:pPr marL="342900" indent="-342900" algn="just">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[A] East</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[B] West</a:t>
            </a:r>
          </a:p>
          <a:p>
            <a:pPr marL="257175" indent="-257175" algn="just">
              <a:buFontTx/>
              <a:buAutoNum type="alphaUcParenBoth"/>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[C] North</a:t>
            </a:r>
          </a:p>
          <a:p>
            <a:pPr marL="257175" indent="-257175" algn="just">
              <a:defRPr/>
            </a:pPr>
            <a:endParaRPr lang="en-US" sz="2400" dirty="0">
              <a:latin typeface="Bahnschrift" panose="020B0502040204020203" pitchFamily="34" charset="0"/>
              <a:cs typeface="Arial" charset="0"/>
            </a:endParaRPr>
          </a:p>
          <a:p>
            <a:pPr marL="257175" indent="-257175" algn="just">
              <a:defRPr/>
            </a:pPr>
            <a:r>
              <a:rPr lang="en-US" sz="2400" dirty="0">
                <a:latin typeface="Bahnschrift" panose="020B0502040204020203" pitchFamily="34" charset="0"/>
                <a:cs typeface="Arial" charset="0"/>
              </a:rPr>
              <a:t>[D] South</a:t>
            </a:r>
          </a:p>
          <a:p>
            <a:pPr marL="257175" indent="-257175" algn="just">
              <a:defRPr/>
            </a:pPr>
            <a:endParaRPr lang="en-US" sz="2400" dirty="0">
              <a:latin typeface="Bahnschrift" panose="020B0502040204020203" pitchFamily="34" charset="0"/>
              <a:cs typeface="Arial" charset="0"/>
            </a:endParaRPr>
          </a:p>
        </p:txBody>
      </p:sp>
      <p:sp>
        <p:nvSpPr>
          <p:cNvPr id="2" name="TextBox 1">
            <a:extLst>
              <a:ext uri="{FF2B5EF4-FFF2-40B4-BE49-F238E27FC236}">
                <a16:creationId xmlns:a16="http://schemas.microsoft.com/office/drawing/2014/main" id="{4A6B9890-64DB-9670-07E0-67AD93446977}"/>
              </a:ext>
            </a:extLst>
          </p:cNvPr>
          <p:cNvSpPr txBox="1"/>
          <p:nvPr/>
        </p:nvSpPr>
        <p:spPr>
          <a:xfrm>
            <a:off x="773045" y="5236985"/>
            <a:ext cx="4572000" cy="571247"/>
          </a:xfrm>
          <a:prstGeom prst="rect">
            <a:avLst/>
          </a:prstGeom>
          <a:noFill/>
        </p:spPr>
        <p:txBody>
          <a:bodyPr wrap="square">
            <a:spAutoFit/>
          </a:bodyPr>
          <a:lstStyle/>
          <a:p>
            <a:pPr algn="just" eaLnBrk="1" hangingPunct="1">
              <a:lnSpc>
                <a:spcPct val="150000"/>
              </a:lnSpc>
            </a:pPr>
            <a:r>
              <a:rPr lang="en-US" altLang="en-US" sz="2400" b="1" dirty="0">
                <a:solidFill>
                  <a:srgbClr val="FF0000"/>
                </a:solidFill>
                <a:latin typeface="Bahnschrift" panose="020B0502040204020203" pitchFamily="34" charset="0"/>
                <a:cs typeface="Arial" panose="020B0604020202020204" pitchFamily="34" charset="0"/>
              </a:rPr>
              <a:t>Ans. C</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B36722-D0C8-8A02-6E1C-058A37FB62C9}"/>
              </a:ext>
            </a:extLst>
          </p:cNvPr>
          <p:cNvSpPr txBox="1"/>
          <p:nvPr/>
        </p:nvSpPr>
        <p:spPr>
          <a:xfrm>
            <a:off x="402021" y="247867"/>
            <a:ext cx="8339958" cy="5003229"/>
          </a:xfrm>
          <a:prstGeom prst="rect">
            <a:avLst/>
          </a:prstGeom>
          <a:noFill/>
        </p:spPr>
        <p:txBody>
          <a:bodyPr wrap="square">
            <a:spAutoFit/>
          </a:bodyPr>
          <a:lstStyle/>
          <a:p>
            <a:pPr algn="just">
              <a:lnSpc>
                <a:spcPct val="150000"/>
              </a:lnSpc>
              <a:defRPr/>
            </a:pPr>
            <a:r>
              <a:rPr lang="en-US" sz="2400" b="1" dirty="0">
                <a:solidFill>
                  <a:srgbClr val="C00000"/>
                </a:solidFill>
              </a:rPr>
              <a:t>Q.15. </a:t>
            </a:r>
            <a:r>
              <a:rPr lang="en-US" sz="2400" dirty="0">
                <a:latin typeface="Bahnschrift" panose="020B0502040204020203" pitchFamily="34" charset="0"/>
              </a:rPr>
              <a:t>One evening before sunset, two friends Jane and Jackie were talking facing each other. If Jackie's shadow was exactly to his right side, which direction was Jane facing?</a:t>
            </a:r>
          </a:p>
          <a:p>
            <a:pPr marL="457200" indent="-457200" algn="just">
              <a:lnSpc>
                <a:spcPct val="150000"/>
              </a:lnSpc>
              <a:buFont typeface="+mj-lt"/>
              <a:buAutoNum type="alphaLcParenR"/>
              <a:defRPr/>
            </a:pPr>
            <a:r>
              <a:rPr lang="en-US" sz="2400" dirty="0">
                <a:latin typeface="Bahnschrift" panose="020B0502040204020203" pitchFamily="34" charset="0"/>
              </a:rPr>
              <a:t>North</a:t>
            </a:r>
          </a:p>
          <a:p>
            <a:pPr marL="457200" indent="-457200" algn="just">
              <a:lnSpc>
                <a:spcPct val="150000"/>
              </a:lnSpc>
              <a:buFont typeface="+mj-lt"/>
              <a:buAutoNum type="alphaLcParenR"/>
              <a:defRPr/>
            </a:pPr>
            <a:r>
              <a:rPr lang="en-US" sz="2400" dirty="0">
                <a:latin typeface="Bahnschrift" panose="020B0502040204020203" pitchFamily="34" charset="0"/>
              </a:rPr>
              <a:t>South</a:t>
            </a:r>
          </a:p>
          <a:p>
            <a:pPr marL="457200" indent="-457200" algn="just">
              <a:lnSpc>
                <a:spcPct val="150000"/>
              </a:lnSpc>
              <a:buFont typeface="+mj-lt"/>
              <a:buAutoNum type="alphaLcParenR"/>
              <a:defRPr/>
            </a:pPr>
            <a:r>
              <a:rPr lang="en-US" sz="2400" dirty="0">
                <a:latin typeface="Bahnschrift" panose="020B0502040204020203" pitchFamily="34" charset="0"/>
              </a:rPr>
              <a:t>East</a:t>
            </a:r>
          </a:p>
          <a:p>
            <a:pPr marL="457200" indent="-457200" algn="just">
              <a:lnSpc>
                <a:spcPct val="150000"/>
              </a:lnSpc>
              <a:buFont typeface="+mj-lt"/>
              <a:buAutoNum type="alphaLcParenR"/>
              <a:defRPr/>
            </a:pPr>
            <a:r>
              <a:rPr lang="en-US" sz="2400" dirty="0">
                <a:latin typeface="Bahnschrift" panose="020B0502040204020203" pitchFamily="34" charset="0"/>
              </a:rPr>
              <a:t>West</a:t>
            </a:r>
          </a:p>
          <a:p>
            <a:pPr marL="0" indent="0" algn="just">
              <a:lnSpc>
                <a:spcPct val="150000"/>
              </a:lnSpc>
              <a:buFont typeface="Wingdings 2" panose="05020102010507070707" pitchFamily="18" charset="2"/>
              <a:buNone/>
              <a:defRPr/>
            </a:pPr>
            <a:r>
              <a:rPr lang="en-US" sz="2400" b="1" dirty="0">
                <a:solidFill>
                  <a:srgbClr val="C00000"/>
                </a:solidFill>
                <a:latin typeface="Bahnschrift" panose="020B0502040204020203" pitchFamily="34" charset="0"/>
              </a:rPr>
              <a:t>Ans: B</a:t>
            </a:r>
          </a:p>
        </p:txBody>
      </p:sp>
    </p:spTree>
    <p:extLst>
      <p:ext uri="{BB962C8B-B14F-4D97-AF65-F5344CB8AC3E}">
        <p14:creationId xmlns:p14="http://schemas.microsoft.com/office/powerpoint/2010/main" val="316542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7C01F-12B1-5E45-4506-ED2B1D6E7723}"/>
              </a:ext>
            </a:extLst>
          </p:cNvPr>
          <p:cNvSpPr>
            <a:spLocks noGrp="1"/>
          </p:cNvSpPr>
          <p:nvPr>
            <p:ph idx="4294967295"/>
          </p:nvPr>
        </p:nvSpPr>
        <p:spPr>
          <a:xfrm>
            <a:off x="599089" y="273872"/>
            <a:ext cx="8183563" cy="6067425"/>
          </a:xfrm>
        </p:spPr>
        <p:txBody>
          <a:bodyPr/>
          <a:lstStyle/>
          <a:p>
            <a:pPr marL="0" indent="0" algn="just">
              <a:lnSpc>
                <a:spcPct val="150000"/>
              </a:lnSpc>
              <a:buNone/>
              <a:defRPr/>
            </a:pPr>
            <a:r>
              <a:rPr lang="en-US" sz="2400" b="1" dirty="0">
                <a:solidFill>
                  <a:srgbClr val="C00000"/>
                </a:solidFill>
              </a:rPr>
              <a:t>Q.16. </a:t>
            </a:r>
            <a:r>
              <a:rPr lang="en-US" sz="2400" dirty="0">
                <a:latin typeface="Bahnschrift" panose="020B0502040204020203" pitchFamily="34" charset="0"/>
              </a:rPr>
              <a:t>One Morning after sunrise, Sumesh and Ratheesh were standing on a lawn with their back towards each other. </a:t>
            </a:r>
            <a:r>
              <a:rPr lang="en-US" sz="2400" dirty="0" err="1">
                <a:latin typeface="Bahnschrift" panose="020B0502040204020203" pitchFamily="34" charset="0"/>
              </a:rPr>
              <a:t>Sumesh’s</a:t>
            </a:r>
            <a:r>
              <a:rPr lang="en-US" sz="2400" dirty="0">
                <a:latin typeface="Bahnschrift" panose="020B0502040204020203" pitchFamily="34" charset="0"/>
              </a:rPr>
              <a:t> shadow fell exactly towards his left hand side. Which direction was </a:t>
            </a:r>
            <a:r>
              <a:rPr lang="en-US" sz="2400" dirty="0" err="1">
                <a:latin typeface="Bahnschrift" panose="020B0502040204020203" pitchFamily="34" charset="0"/>
              </a:rPr>
              <a:t>Ratheesh</a:t>
            </a:r>
            <a:r>
              <a:rPr lang="en-US" sz="2400" dirty="0">
                <a:latin typeface="Bahnschrift" panose="020B0502040204020203" pitchFamily="34" charset="0"/>
              </a:rPr>
              <a:t> facing?</a:t>
            </a:r>
          </a:p>
          <a:p>
            <a:pPr marL="457200" indent="-457200" algn="just">
              <a:lnSpc>
                <a:spcPct val="150000"/>
              </a:lnSpc>
              <a:buFont typeface="+mj-lt"/>
              <a:buAutoNum type="alphaLcParenR"/>
              <a:defRPr/>
            </a:pPr>
            <a:r>
              <a:rPr lang="en-US" sz="2400" dirty="0">
                <a:latin typeface="Bahnschrift" panose="020B0502040204020203" pitchFamily="34" charset="0"/>
              </a:rPr>
              <a:t>East</a:t>
            </a:r>
          </a:p>
          <a:p>
            <a:pPr marL="457200" indent="-457200" algn="just">
              <a:lnSpc>
                <a:spcPct val="150000"/>
              </a:lnSpc>
              <a:buFont typeface="+mj-lt"/>
              <a:buAutoNum type="alphaLcParenR"/>
              <a:defRPr/>
            </a:pPr>
            <a:r>
              <a:rPr lang="en-US" sz="2400" dirty="0">
                <a:latin typeface="Bahnschrift" panose="020B0502040204020203" pitchFamily="34" charset="0"/>
              </a:rPr>
              <a:t>West</a:t>
            </a:r>
          </a:p>
          <a:p>
            <a:pPr marL="457200" indent="-457200" algn="just">
              <a:lnSpc>
                <a:spcPct val="150000"/>
              </a:lnSpc>
              <a:buFont typeface="+mj-lt"/>
              <a:buAutoNum type="alphaLcParenR"/>
              <a:defRPr/>
            </a:pPr>
            <a:r>
              <a:rPr lang="en-US" sz="2400" dirty="0">
                <a:latin typeface="Bahnschrift" panose="020B0502040204020203" pitchFamily="34" charset="0"/>
              </a:rPr>
              <a:t>South</a:t>
            </a:r>
          </a:p>
          <a:p>
            <a:pPr marL="457200" indent="-457200" algn="just">
              <a:lnSpc>
                <a:spcPct val="150000"/>
              </a:lnSpc>
              <a:buFont typeface="+mj-lt"/>
              <a:buAutoNum type="alphaLcParenR"/>
              <a:defRPr/>
            </a:pPr>
            <a:r>
              <a:rPr lang="en-US" sz="2400" dirty="0">
                <a:latin typeface="Bahnschrift" panose="020B0502040204020203" pitchFamily="34" charset="0"/>
              </a:rPr>
              <a:t>North</a:t>
            </a:r>
          </a:p>
          <a:p>
            <a:pPr marL="0" indent="0" algn="just">
              <a:lnSpc>
                <a:spcPct val="150000"/>
              </a:lnSpc>
              <a:buFont typeface="Wingdings 2" panose="05020102010507070707" pitchFamily="18" charset="2"/>
              <a:buNone/>
              <a:defRPr/>
            </a:pPr>
            <a:r>
              <a:rPr lang="en-US" sz="2400" b="1" dirty="0">
                <a:solidFill>
                  <a:srgbClr val="C00000"/>
                </a:solidFill>
                <a:latin typeface="Bahnschrift" panose="020B0502040204020203" pitchFamily="34" charset="0"/>
              </a:rPr>
              <a:t>Ans: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p:txBody>
          <a:bodyPr/>
          <a:lstStyle/>
          <a:p>
            <a:r>
              <a:rPr lang="en-US" dirty="0"/>
              <a:t>Direction Sense</a:t>
            </a:r>
          </a:p>
        </p:txBody>
      </p:sp>
      <p:pic>
        <p:nvPicPr>
          <p:cNvPr id="4" name="Content Placeholder 3" descr="C:\Users\User\Desktop\comprose.gif">
            <a:extLst>
              <a:ext uri="{FF2B5EF4-FFF2-40B4-BE49-F238E27FC236}">
                <a16:creationId xmlns:a16="http://schemas.microsoft.com/office/drawing/2014/main" id="{DD4C1D23-1E9B-29B5-B168-B258E6D61D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05288" y="1325563"/>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A57892C-6C91-818C-9D6D-7D23351407EE}"/>
              </a:ext>
            </a:extLst>
          </p:cNvPr>
          <p:cNvSpPr txBox="1"/>
          <p:nvPr/>
        </p:nvSpPr>
        <p:spPr>
          <a:xfrm>
            <a:off x="160222" y="1325563"/>
            <a:ext cx="5845066" cy="5557227"/>
          </a:xfrm>
          <a:prstGeom prst="rect">
            <a:avLst/>
          </a:prstGeom>
          <a:noFill/>
        </p:spPr>
        <p:txBody>
          <a:bodyPr wrap="square">
            <a:spAutoFit/>
          </a:bodyPr>
          <a:lstStyle/>
          <a:p>
            <a:pPr marL="342900" indent="-342900" algn="just">
              <a:lnSpc>
                <a:spcPct val="150000"/>
              </a:lnSpc>
              <a:buFont typeface="Arial" panose="020B0604020202020204" pitchFamily="34" charset="0"/>
              <a:buChar char="•"/>
              <a:defRPr/>
            </a:pPr>
            <a:r>
              <a:rPr lang="en-US" sz="2400" dirty="0">
                <a:latin typeface="Bahnschrift" panose="020B0502040204020203" pitchFamily="34" charset="0"/>
              </a:rPr>
              <a:t>Direction sense is one of the prime topics in logical reasoning. </a:t>
            </a:r>
          </a:p>
          <a:p>
            <a:pPr marL="342900" indent="-342900" algn="just">
              <a:lnSpc>
                <a:spcPct val="150000"/>
              </a:lnSpc>
              <a:buFont typeface="Arial" panose="020B0604020202020204" pitchFamily="34" charset="0"/>
              <a:buChar char="•"/>
              <a:defRPr/>
            </a:pPr>
            <a:r>
              <a:rPr lang="en-US" sz="2400" dirty="0">
                <a:latin typeface="Bahnschrift" panose="020B0502040204020203" pitchFamily="34" charset="0"/>
              </a:rPr>
              <a:t>Questions from this topic generally involve an individual travelling certain distances in certain directions. </a:t>
            </a:r>
          </a:p>
          <a:p>
            <a:pPr marL="342900" indent="-342900" algn="just">
              <a:lnSpc>
                <a:spcPct val="150000"/>
              </a:lnSpc>
              <a:buFont typeface="Arial" panose="020B0604020202020204" pitchFamily="34" charset="0"/>
              <a:buChar char="•"/>
              <a:defRPr/>
            </a:pPr>
            <a:r>
              <a:rPr lang="en-US" sz="2400" dirty="0">
                <a:latin typeface="Bahnschrift" panose="020B0502040204020203" pitchFamily="34" charset="0"/>
              </a:rPr>
              <a:t>The best way to solve these problems is to represent the traces of the path traversed by the person, as found in the information provided by the question.</a:t>
            </a:r>
          </a:p>
        </p:txBody>
      </p:sp>
      <p:pic>
        <p:nvPicPr>
          <p:cNvPr id="7" name="Picture 4" descr="C:\Users\User\Desktop\Directions\directions (1).jpg">
            <a:extLst>
              <a:ext uri="{FF2B5EF4-FFF2-40B4-BE49-F238E27FC236}">
                <a16:creationId xmlns:a16="http://schemas.microsoft.com/office/drawing/2014/main" id="{B9575E0D-D0C4-3796-BBF4-F66D7E9CC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5288" y="4183063"/>
            <a:ext cx="3011214" cy="2517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01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FE5563-7EF8-AEBB-A989-1611C9E32FD8}"/>
              </a:ext>
            </a:extLst>
          </p:cNvPr>
          <p:cNvSpPr>
            <a:spLocks noGrp="1"/>
          </p:cNvSpPr>
          <p:nvPr>
            <p:ph idx="4294967295"/>
          </p:nvPr>
        </p:nvSpPr>
        <p:spPr>
          <a:xfrm>
            <a:off x="479425" y="160502"/>
            <a:ext cx="8185150" cy="6121400"/>
          </a:xfrm>
        </p:spPr>
        <p:txBody>
          <a:bodyPr/>
          <a:lstStyle/>
          <a:p>
            <a:pPr>
              <a:defRPr/>
            </a:pPr>
            <a:r>
              <a:rPr lang="en-US" sz="2400" dirty="0"/>
              <a:t>There are four main directions – </a:t>
            </a:r>
          </a:p>
          <a:p>
            <a:pPr marL="0" indent="0">
              <a:buFont typeface="Wingdings 2" panose="05020102010507070707" pitchFamily="18" charset="2"/>
              <a:buNone/>
              <a:defRPr/>
            </a:pPr>
            <a:r>
              <a:rPr lang="en-US" sz="2400" b="1" dirty="0"/>
              <a:t>	North, South, East </a:t>
            </a:r>
            <a:r>
              <a:rPr lang="en-US" sz="2400" dirty="0"/>
              <a:t>and </a:t>
            </a:r>
            <a:r>
              <a:rPr lang="en-US" sz="2400" b="1" dirty="0"/>
              <a:t>West</a:t>
            </a:r>
            <a:r>
              <a:rPr lang="en-US" sz="2400" dirty="0"/>
              <a:t>.</a:t>
            </a:r>
          </a:p>
          <a:p>
            <a:pPr marL="0" indent="0">
              <a:buFont typeface="Wingdings 2" panose="05020102010507070707" pitchFamily="18" charset="2"/>
              <a:buNone/>
              <a:defRPr/>
            </a:pPr>
            <a:endParaRPr lang="en-US" sz="2400" b="1" dirty="0"/>
          </a:p>
          <a:p>
            <a:pPr marL="0" indent="0">
              <a:buFont typeface="Wingdings 2" panose="05020102010507070707" pitchFamily="18" charset="2"/>
              <a:buNone/>
              <a:defRPr/>
            </a:pPr>
            <a:endParaRPr lang="en-US" sz="2400" b="1" dirty="0"/>
          </a:p>
          <a:p>
            <a:pPr marL="0" indent="0">
              <a:buFont typeface="Wingdings 2" panose="05020102010507070707" pitchFamily="18" charset="2"/>
              <a:buNone/>
              <a:defRPr/>
            </a:pPr>
            <a:endParaRPr lang="en-US" sz="2400" b="1" dirty="0"/>
          </a:p>
          <a:p>
            <a:pPr marL="0" indent="0">
              <a:buFont typeface="Wingdings 2" panose="05020102010507070707" pitchFamily="18" charset="2"/>
              <a:buNone/>
              <a:defRPr/>
            </a:pPr>
            <a:endParaRPr lang="en-US" sz="2400" b="1" dirty="0"/>
          </a:p>
          <a:p>
            <a:pPr>
              <a:defRPr/>
            </a:pPr>
            <a:r>
              <a:rPr lang="en-US" sz="2400" dirty="0"/>
              <a:t>There are four cardinal directions – </a:t>
            </a:r>
            <a:r>
              <a:rPr lang="en-US" sz="2400" b="1" dirty="0"/>
              <a:t>North-East(N-E), North-West(N-W), South-East(S-E), South-West(S-W).</a:t>
            </a:r>
          </a:p>
          <a:p>
            <a:pPr marL="0" indent="0">
              <a:buFont typeface="Wingdings 2" panose="05020102010507070707" pitchFamily="18" charset="2"/>
              <a:buNone/>
              <a:defRPr/>
            </a:pPr>
            <a:endParaRPr lang="en-US" sz="2400" dirty="0"/>
          </a:p>
        </p:txBody>
      </p:sp>
      <p:pic>
        <p:nvPicPr>
          <p:cNvPr id="7171" name="Picture 2">
            <a:extLst>
              <a:ext uri="{FF2B5EF4-FFF2-40B4-BE49-F238E27FC236}">
                <a16:creationId xmlns:a16="http://schemas.microsoft.com/office/drawing/2014/main" id="{312EE511-CF2E-D152-F158-1819A1E10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913" y="1076051"/>
            <a:ext cx="2222335" cy="1682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3">
            <a:extLst>
              <a:ext uri="{FF2B5EF4-FFF2-40B4-BE49-F238E27FC236}">
                <a16:creationId xmlns:a16="http://schemas.microsoft.com/office/drawing/2014/main" id="{25E52810-A2D2-3A2A-0ECD-15263AF46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089" y="3827026"/>
            <a:ext cx="3973513"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7171"/>
                                        </p:tgtEl>
                                        <p:attrNameLst>
                                          <p:attrName>style.visibility</p:attrName>
                                        </p:attrNameLst>
                                      </p:cBhvr>
                                      <p:to>
                                        <p:strVal val="visible"/>
                                      </p:to>
                                    </p:set>
                                    <p:animEffect transition="in" filter="wipe(down)">
                                      <p:cBhvr>
                                        <p:cTn id="21" dur="500"/>
                                        <p:tgtEl>
                                          <p:spTgt spid="71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7172"/>
                                        </p:tgtEl>
                                        <p:attrNameLst>
                                          <p:attrName>style.visibility</p:attrName>
                                        </p:attrNameLst>
                                      </p:cBhvr>
                                      <p:to>
                                        <p:strVal val="visible"/>
                                      </p:to>
                                    </p:set>
                                    <p:animEffect transition="in" filter="wipe(down)">
                                      <p:cBhvr>
                                        <p:cTn id="33"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a:extLst>
              <a:ext uri="{FF2B5EF4-FFF2-40B4-BE49-F238E27FC236}">
                <a16:creationId xmlns:a16="http://schemas.microsoft.com/office/drawing/2014/main" id="{7EA9F6D7-F878-861F-83A3-A5444C1F0767}"/>
              </a:ext>
            </a:extLst>
          </p:cNvPr>
          <p:cNvSpPr>
            <a:spLocks noGrp="1"/>
          </p:cNvSpPr>
          <p:nvPr>
            <p:ph idx="1"/>
          </p:nvPr>
        </p:nvSpPr>
        <p:spPr>
          <a:xfrm>
            <a:off x="338363" y="1628145"/>
            <a:ext cx="8647981" cy="4835717"/>
          </a:xfrm>
        </p:spPr>
        <p:txBody>
          <a:bodyPr>
            <a:noAutofit/>
          </a:bodyPr>
          <a:lstStyle/>
          <a:p>
            <a:pPr algn="just">
              <a:lnSpc>
                <a:spcPct val="100000"/>
              </a:lnSpc>
              <a:defRPr/>
            </a:pPr>
            <a:r>
              <a:rPr lang="en-US" sz="2400" dirty="0"/>
              <a:t>At the time of sunrise if a man stands facing the east, his shadow will be towards west.</a:t>
            </a:r>
          </a:p>
          <a:p>
            <a:pPr algn="just">
              <a:lnSpc>
                <a:spcPct val="100000"/>
              </a:lnSpc>
              <a:defRPr/>
            </a:pPr>
            <a:r>
              <a:rPr lang="en-US" sz="2400" dirty="0"/>
              <a:t>At the time of sunset the shadow of an object is always in the east.</a:t>
            </a:r>
          </a:p>
          <a:p>
            <a:pPr algn="just">
              <a:lnSpc>
                <a:spcPct val="100000"/>
              </a:lnSpc>
              <a:defRPr/>
            </a:pPr>
            <a:r>
              <a:rPr lang="en-US" sz="2400" dirty="0"/>
              <a:t>If a man stands facing the North, at the time of sunrise his shadow will be towards his left and at the time of sunset it will be towards his right.</a:t>
            </a:r>
          </a:p>
          <a:p>
            <a:pPr algn="just">
              <a:lnSpc>
                <a:spcPct val="100000"/>
              </a:lnSpc>
              <a:defRPr/>
            </a:pPr>
            <a:r>
              <a:rPr lang="en-US" sz="2400" dirty="0"/>
              <a:t>At 12.00 noon, the rays of the sun are vertically downward hence there will be no shadow.</a:t>
            </a:r>
          </a:p>
          <a:p>
            <a:pPr algn="just">
              <a:lnSpc>
                <a:spcPct val="100000"/>
              </a:lnSpc>
              <a:defRPr/>
            </a:pPr>
            <a:r>
              <a:rPr lang="en-US" sz="2400" dirty="0"/>
              <a:t>Always rainbow will occur opposite to the sun.</a:t>
            </a:r>
          </a:p>
          <a:p>
            <a:pPr algn="just">
              <a:lnSpc>
                <a:spcPct val="100000"/>
              </a:lnSpc>
              <a:defRPr/>
            </a:pPr>
            <a:r>
              <a:rPr lang="en-US" sz="2400" dirty="0"/>
              <a:t>Always shortest distance should be calculated.</a:t>
            </a:r>
          </a:p>
        </p:txBody>
      </p:sp>
      <p:sp>
        <p:nvSpPr>
          <p:cNvPr id="2" name="Title 1">
            <a:extLst>
              <a:ext uri="{FF2B5EF4-FFF2-40B4-BE49-F238E27FC236}">
                <a16:creationId xmlns:a16="http://schemas.microsoft.com/office/drawing/2014/main" id="{C0B9CDBF-FA45-4A43-45E2-FFA047B71A07}"/>
              </a:ext>
            </a:extLst>
          </p:cNvPr>
          <p:cNvSpPr>
            <a:spLocks noGrp="1"/>
          </p:cNvSpPr>
          <p:nvPr>
            <p:ph type="title"/>
          </p:nvPr>
        </p:nvSpPr>
        <p:spPr/>
        <p:txBody>
          <a:bodyPr/>
          <a:lstStyle/>
          <a:p>
            <a:r>
              <a:rPr lang="en-US" sz="3600" b="1" i="1" dirty="0">
                <a:solidFill>
                  <a:schemeClr val="bg1"/>
                </a:solidFill>
              </a:rPr>
              <a:t>Things to be noted: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down)">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down)">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wipe(down)">
                                      <p:cBhvr>
                                        <p:cTn id="17" dur="5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wipe(down)">
                                      <p:cBhvr>
                                        <p:cTn id="22" dur="500"/>
                                        <p:tgtEl>
                                          <p:spTgt spid="8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wipe(down)">
                                      <p:cBhvr>
                                        <p:cTn id="27" dur="500"/>
                                        <p:tgtEl>
                                          <p:spTgt spid="81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wipe(down)">
                                      <p:cBhvr>
                                        <p:cTn id="32"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840EF-FE04-A8C2-C357-3D73762AF3A1}"/>
              </a:ext>
            </a:extLst>
          </p:cNvPr>
          <p:cNvSpPr>
            <a:spLocks noGrp="1"/>
          </p:cNvSpPr>
          <p:nvPr>
            <p:ph idx="1"/>
          </p:nvPr>
        </p:nvSpPr>
        <p:spPr>
          <a:xfrm>
            <a:off x="338363" y="1411791"/>
            <a:ext cx="8176987" cy="5004884"/>
          </a:xfrm>
        </p:spPr>
        <p:txBody>
          <a:bodyPr>
            <a:normAutofit/>
          </a:bodyPr>
          <a:lstStyle/>
          <a:p>
            <a:pPr marL="0" indent="0" algn="just">
              <a:buNone/>
              <a:defRPr/>
            </a:pPr>
            <a:r>
              <a:rPr lang="en-US" sz="2400" b="1" dirty="0">
                <a:solidFill>
                  <a:srgbClr val="C00000"/>
                </a:solidFill>
              </a:rPr>
              <a:t>Q.1. </a:t>
            </a:r>
            <a:r>
              <a:rPr lang="en-US" sz="2400" dirty="0"/>
              <a:t>Ashiq walks southwards, then takes a half right turn and then a left turn. In which direction is he walking now?</a:t>
            </a:r>
          </a:p>
          <a:p>
            <a:pPr marL="457200" indent="-457200">
              <a:buFont typeface="+mj-lt"/>
              <a:buAutoNum type="alphaLcParenR"/>
              <a:defRPr/>
            </a:pPr>
            <a:r>
              <a:rPr lang="en-US" sz="2400" dirty="0"/>
              <a:t>South-East</a:t>
            </a:r>
          </a:p>
          <a:p>
            <a:pPr marL="457200" indent="-457200">
              <a:buFont typeface="+mj-lt"/>
              <a:buAutoNum type="alphaLcParenR"/>
              <a:defRPr/>
            </a:pPr>
            <a:r>
              <a:rPr lang="en-US" sz="2400" dirty="0"/>
              <a:t>South-West</a:t>
            </a:r>
          </a:p>
          <a:p>
            <a:pPr marL="457200" indent="-457200">
              <a:buFont typeface="+mj-lt"/>
              <a:buAutoNum type="alphaLcParenR"/>
              <a:defRPr/>
            </a:pPr>
            <a:r>
              <a:rPr lang="en-US" sz="2400" dirty="0"/>
              <a:t>South</a:t>
            </a:r>
          </a:p>
          <a:p>
            <a:pPr marL="457200" indent="-457200">
              <a:buFont typeface="+mj-lt"/>
              <a:buAutoNum type="alphaLcParenR"/>
              <a:defRPr/>
            </a:pPr>
            <a:r>
              <a:rPr lang="en-US" sz="2400" dirty="0"/>
              <a:t>North</a:t>
            </a:r>
          </a:p>
          <a:p>
            <a:pPr marL="0" indent="0">
              <a:buFont typeface="Wingdings 2" panose="05020102010507070707" pitchFamily="18" charset="2"/>
              <a:buNone/>
              <a:defRPr/>
            </a:pPr>
            <a:r>
              <a:rPr lang="en-US" sz="2400" b="1" dirty="0">
                <a:solidFill>
                  <a:srgbClr val="FF0000"/>
                </a:solidFill>
              </a:rPr>
              <a:t>Ans: A</a:t>
            </a:r>
            <a:endParaRPr lang="en-US" sz="2400" dirty="0"/>
          </a:p>
        </p:txBody>
      </p:sp>
      <p:sp>
        <p:nvSpPr>
          <p:cNvPr id="2" name="Title 1">
            <a:extLst>
              <a:ext uri="{FF2B5EF4-FFF2-40B4-BE49-F238E27FC236}">
                <a16:creationId xmlns:a16="http://schemas.microsoft.com/office/drawing/2014/main" id="{5BD5D8EC-2810-773E-0531-A9B5E6697C28}"/>
              </a:ext>
            </a:extLst>
          </p:cNvPr>
          <p:cNvSpPr>
            <a:spLocks noGrp="1"/>
          </p:cNvSpPr>
          <p:nvPr>
            <p:ph type="title"/>
          </p:nvPr>
        </p:nvSpPr>
        <p:spPr/>
        <p:txBody>
          <a:bodyPr/>
          <a:lstStyle/>
          <a:p>
            <a:r>
              <a:rPr lang="en-IN" dirty="0"/>
              <a:t>Practice Questions</a:t>
            </a:r>
          </a:p>
        </p:txBody>
      </p:sp>
      <p:pic>
        <p:nvPicPr>
          <p:cNvPr id="9219" name="Picture 2">
            <a:extLst>
              <a:ext uri="{FF2B5EF4-FFF2-40B4-BE49-F238E27FC236}">
                <a16:creationId xmlns:a16="http://schemas.microsoft.com/office/drawing/2014/main" id="{9F87507D-549A-8880-6976-DC03B4E37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68" y="4292600"/>
            <a:ext cx="1008063"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9219"/>
                                        </p:tgtEl>
                                        <p:attrNameLst>
                                          <p:attrName>style.visibility</p:attrName>
                                        </p:attrNameLst>
                                      </p:cBhvr>
                                      <p:to>
                                        <p:strVal val="visible"/>
                                      </p:to>
                                    </p:set>
                                    <p:animEffect transition="in" filter="wipe(down)">
                                      <p:cBhvr>
                                        <p:cTn id="37"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BBAEE5-0DEB-D184-F9CA-219AF96659CC}"/>
              </a:ext>
            </a:extLst>
          </p:cNvPr>
          <p:cNvSpPr>
            <a:spLocks noGrp="1"/>
          </p:cNvSpPr>
          <p:nvPr>
            <p:ph idx="4294967295"/>
          </p:nvPr>
        </p:nvSpPr>
        <p:spPr>
          <a:xfrm>
            <a:off x="480219" y="262211"/>
            <a:ext cx="8183562" cy="6312010"/>
          </a:xfrm>
        </p:spPr>
        <p:txBody>
          <a:bodyPr>
            <a:normAutofit/>
          </a:bodyPr>
          <a:lstStyle/>
          <a:p>
            <a:pPr marL="0" indent="0" algn="just">
              <a:lnSpc>
                <a:spcPct val="150000"/>
              </a:lnSpc>
              <a:buNone/>
              <a:defRPr/>
            </a:pPr>
            <a:r>
              <a:rPr lang="en-US" sz="2400" b="1" dirty="0">
                <a:solidFill>
                  <a:srgbClr val="C00000"/>
                </a:solidFill>
                <a:latin typeface="Bahnschrift" panose="020B0502040204020203" pitchFamily="34" charset="0"/>
              </a:rPr>
              <a:t>Q.2. </a:t>
            </a:r>
            <a:r>
              <a:rPr lang="en-US" sz="2400" dirty="0">
                <a:latin typeface="Bahnschrift" panose="020B0502040204020203" pitchFamily="34" charset="0"/>
              </a:rPr>
              <a:t>A man walks northwards. After a while he turns to his right and a little further to his left. Finally, after walking a distance of 1km, he turns towards his left again. In which direction is he moving now?</a:t>
            </a:r>
          </a:p>
          <a:p>
            <a:pPr marL="457200" indent="-457200" algn="just">
              <a:lnSpc>
                <a:spcPct val="150000"/>
              </a:lnSpc>
              <a:buFont typeface="+mj-lt"/>
              <a:buAutoNum type="alphaLcParenR"/>
              <a:defRPr/>
            </a:pPr>
            <a:r>
              <a:rPr lang="en-US" sz="2400" dirty="0">
                <a:latin typeface="Bahnschrift" panose="020B0502040204020203" pitchFamily="34" charset="0"/>
              </a:rPr>
              <a:t>South</a:t>
            </a:r>
          </a:p>
          <a:p>
            <a:pPr marL="457200" indent="-457200" algn="just">
              <a:lnSpc>
                <a:spcPct val="150000"/>
              </a:lnSpc>
              <a:buFont typeface="+mj-lt"/>
              <a:buAutoNum type="alphaLcParenR"/>
              <a:defRPr/>
            </a:pPr>
            <a:r>
              <a:rPr lang="en-US" sz="2400" dirty="0">
                <a:latin typeface="Bahnschrift" panose="020B0502040204020203" pitchFamily="34" charset="0"/>
              </a:rPr>
              <a:t>North</a:t>
            </a:r>
          </a:p>
          <a:p>
            <a:pPr marL="457200" indent="-457200" algn="just">
              <a:lnSpc>
                <a:spcPct val="150000"/>
              </a:lnSpc>
              <a:buFont typeface="+mj-lt"/>
              <a:buAutoNum type="alphaLcParenR"/>
              <a:defRPr/>
            </a:pPr>
            <a:r>
              <a:rPr lang="en-US" sz="2400" dirty="0">
                <a:latin typeface="Bahnschrift" panose="020B0502040204020203" pitchFamily="34" charset="0"/>
              </a:rPr>
              <a:t>West</a:t>
            </a:r>
          </a:p>
          <a:p>
            <a:pPr marL="457200" indent="-457200" algn="just">
              <a:lnSpc>
                <a:spcPct val="150000"/>
              </a:lnSpc>
              <a:buFont typeface="+mj-lt"/>
              <a:buAutoNum type="alphaLcParenR"/>
              <a:defRPr/>
            </a:pPr>
            <a:r>
              <a:rPr lang="en-US" sz="2400" dirty="0">
                <a:latin typeface="Bahnschrift" panose="020B0502040204020203" pitchFamily="34" charset="0"/>
              </a:rPr>
              <a:t>East	</a:t>
            </a:r>
          </a:p>
          <a:p>
            <a:pPr marL="0" indent="0" algn="just">
              <a:lnSpc>
                <a:spcPct val="150000"/>
              </a:lnSpc>
              <a:buFont typeface="Wingdings 2" panose="05020102010507070707" pitchFamily="18" charset="2"/>
              <a:buNone/>
              <a:defRPr/>
            </a:pPr>
            <a:r>
              <a:rPr lang="en-US" sz="2400" b="1" dirty="0">
                <a:solidFill>
                  <a:srgbClr val="FF0000"/>
                </a:solidFill>
                <a:latin typeface="Bahnschrift" panose="020B0502040204020203" pitchFamily="34" charset="0"/>
              </a:rPr>
              <a:t>Ans: C</a:t>
            </a:r>
          </a:p>
        </p:txBody>
      </p:sp>
      <p:grpSp>
        <p:nvGrpSpPr>
          <p:cNvPr id="10243" name="Group 3">
            <a:extLst>
              <a:ext uri="{FF2B5EF4-FFF2-40B4-BE49-F238E27FC236}">
                <a16:creationId xmlns:a16="http://schemas.microsoft.com/office/drawing/2014/main" id="{3540A598-198D-C82F-E030-6AF2EA7E9B61}"/>
              </a:ext>
            </a:extLst>
          </p:cNvPr>
          <p:cNvGrpSpPr>
            <a:grpSpLocks/>
          </p:cNvGrpSpPr>
          <p:nvPr/>
        </p:nvGrpSpPr>
        <p:grpSpPr bwMode="auto">
          <a:xfrm>
            <a:off x="5785672" y="4563187"/>
            <a:ext cx="1016000" cy="1431925"/>
            <a:chOff x="4080" y="11191"/>
            <a:chExt cx="705" cy="1484"/>
          </a:xfrm>
        </p:grpSpPr>
        <p:cxnSp>
          <p:nvCxnSpPr>
            <p:cNvPr id="10244" name="AutoShape 3">
              <a:extLst>
                <a:ext uri="{FF2B5EF4-FFF2-40B4-BE49-F238E27FC236}">
                  <a16:creationId xmlns:a16="http://schemas.microsoft.com/office/drawing/2014/main" id="{ACCB4197-9C05-ED71-935B-26AF91689C84}"/>
                </a:ext>
              </a:extLst>
            </p:cNvPr>
            <p:cNvCxnSpPr>
              <a:cxnSpLocks noChangeShapeType="1"/>
            </p:cNvCxnSpPr>
            <p:nvPr/>
          </p:nvCxnSpPr>
          <p:spPr bwMode="auto">
            <a:xfrm flipV="1">
              <a:off x="4080" y="11625"/>
              <a:ext cx="15" cy="10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245" name="AutoShape 4">
              <a:extLst>
                <a:ext uri="{FF2B5EF4-FFF2-40B4-BE49-F238E27FC236}">
                  <a16:creationId xmlns:a16="http://schemas.microsoft.com/office/drawing/2014/main" id="{E7372707-A87E-EE9E-B8D5-469D2BFF5525}"/>
                </a:ext>
              </a:extLst>
            </p:cNvPr>
            <p:cNvCxnSpPr>
              <a:cxnSpLocks noChangeShapeType="1"/>
            </p:cNvCxnSpPr>
            <p:nvPr/>
          </p:nvCxnSpPr>
          <p:spPr bwMode="auto">
            <a:xfrm>
              <a:off x="4095" y="11625"/>
              <a:ext cx="69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246" name="AutoShape 5">
              <a:extLst>
                <a:ext uri="{FF2B5EF4-FFF2-40B4-BE49-F238E27FC236}">
                  <a16:creationId xmlns:a16="http://schemas.microsoft.com/office/drawing/2014/main" id="{7FE52FCB-15A1-36D9-977B-BA8E331EC603}"/>
                </a:ext>
              </a:extLst>
            </p:cNvPr>
            <p:cNvCxnSpPr>
              <a:cxnSpLocks noChangeShapeType="1"/>
            </p:cNvCxnSpPr>
            <p:nvPr/>
          </p:nvCxnSpPr>
          <p:spPr bwMode="auto">
            <a:xfrm flipV="1">
              <a:off x="4785" y="11191"/>
              <a:ext cx="0" cy="43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247" name="AutoShape 6">
              <a:extLst>
                <a:ext uri="{FF2B5EF4-FFF2-40B4-BE49-F238E27FC236}">
                  <a16:creationId xmlns:a16="http://schemas.microsoft.com/office/drawing/2014/main" id="{294560D5-2B93-D662-D40C-7FBED9569697}"/>
                </a:ext>
              </a:extLst>
            </p:cNvPr>
            <p:cNvCxnSpPr>
              <a:cxnSpLocks noChangeShapeType="1"/>
            </p:cNvCxnSpPr>
            <p:nvPr/>
          </p:nvCxnSpPr>
          <p:spPr bwMode="auto">
            <a:xfrm flipH="1">
              <a:off x="4095" y="11191"/>
              <a:ext cx="69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0243"/>
                                        </p:tgtEl>
                                        <p:attrNameLst>
                                          <p:attrName>style.visibility</p:attrName>
                                        </p:attrNameLst>
                                      </p:cBhvr>
                                      <p:to>
                                        <p:strVal val="visible"/>
                                      </p:to>
                                    </p:set>
                                    <p:animEffect transition="in" filter="wipe(down)">
                                      <p:cBhvr>
                                        <p:cTn id="37"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573D5-CED1-2229-AD2D-51921DC436E0}"/>
              </a:ext>
            </a:extLst>
          </p:cNvPr>
          <p:cNvSpPr>
            <a:spLocks noGrp="1"/>
          </p:cNvSpPr>
          <p:nvPr>
            <p:ph idx="4294967295"/>
          </p:nvPr>
        </p:nvSpPr>
        <p:spPr>
          <a:xfrm>
            <a:off x="480219" y="283734"/>
            <a:ext cx="8183562" cy="6322018"/>
          </a:xfrm>
        </p:spPr>
        <p:txBody>
          <a:bodyPr>
            <a:normAutofit/>
          </a:bodyPr>
          <a:lstStyle/>
          <a:p>
            <a:pPr marL="0" indent="0" algn="just">
              <a:lnSpc>
                <a:spcPct val="150000"/>
              </a:lnSpc>
              <a:buNone/>
              <a:defRPr/>
            </a:pPr>
            <a:r>
              <a:rPr lang="en-US" sz="2400" b="1" dirty="0">
                <a:solidFill>
                  <a:srgbClr val="C00000"/>
                </a:solidFill>
                <a:latin typeface="Bahnschrift" panose="020B0502040204020203" pitchFamily="34" charset="0"/>
              </a:rPr>
              <a:t>Q.3. </a:t>
            </a:r>
            <a:r>
              <a:rPr lang="en-US" sz="2400" dirty="0">
                <a:latin typeface="Bahnschrift" panose="020B0502040204020203" pitchFamily="34" charset="0"/>
              </a:rPr>
              <a:t>A man started walking positioning his back towards the sun. After sometime, he turned left, then turned right and then towards the left again. In which direction is he going now?</a:t>
            </a:r>
          </a:p>
          <a:p>
            <a:pPr marL="457200" indent="-457200" algn="just">
              <a:lnSpc>
                <a:spcPct val="150000"/>
              </a:lnSpc>
              <a:buFont typeface="+mj-lt"/>
              <a:buAutoNum type="alphaLcParenR"/>
              <a:defRPr/>
            </a:pPr>
            <a:r>
              <a:rPr lang="en-US" sz="2400" dirty="0">
                <a:latin typeface="Bahnschrift" panose="020B0502040204020203" pitchFamily="34" charset="0"/>
              </a:rPr>
              <a:t>North or South</a:t>
            </a:r>
          </a:p>
          <a:p>
            <a:pPr marL="457200" indent="-457200" algn="just">
              <a:lnSpc>
                <a:spcPct val="150000"/>
              </a:lnSpc>
              <a:buFont typeface="+mj-lt"/>
              <a:buAutoNum type="alphaLcParenR"/>
              <a:defRPr/>
            </a:pPr>
            <a:r>
              <a:rPr lang="en-US" sz="2400" dirty="0">
                <a:latin typeface="Bahnschrift" panose="020B0502040204020203" pitchFamily="34" charset="0"/>
              </a:rPr>
              <a:t>East or west</a:t>
            </a:r>
          </a:p>
          <a:p>
            <a:pPr marL="457200" indent="-457200" algn="just">
              <a:lnSpc>
                <a:spcPct val="150000"/>
              </a:lnSpc>
              <a:buFont typeface="+mj-lt"/>
              <a:buAutoNum type="alphaLcParenR"/>
              <a:defRPr/>
            </a:pPr>
            <a:r>
              <a:rPr lang="en-US" sz="2400" dirty="0">
                <a:latin typeface="Bahnschrift" panose="020B0502040204020203" pitchFamily="34" charset="0"/>
              </a:rPr>
              <a:t>North or West</a:t>
            </a:r>
          </a:p>
          <a:p>
            <a:pPr marL="457200" indent="-457200" algn="just">
              <a:lnSpc>
                <a:spcPct val="150000"/>
              </a:lnSpc>
              <a:buFont typeface="+mj-lt"/>
              <a:buAutoNum type="alphaLcParenR"/>
              <a:defRPr/>
            </a:pPr>
            <a:r>
              <a:rPr lang="en-US" sz="2400" dirty="0">
                <a:latin typeface="Bahnschrift" panose="020B0502040204020203" pitchFamily="34" charset="0"/>
              </a:rPr>
              <a:t>South or West</a:t>
            </a:r>
          </a:p>
          <a:p>
            <a:pPr marL="0" indent="0" algn="just">
              <a:lnSpc>
                <a:spcPct val="150000"/>
              </a:lnSpc>
              <a:buFont typeface="Wingdings 2" panose="05020102010507070707" pitchFamily="18" charset="2"/>
              <a:buNone/>
              <a:defRPr/>
            </a:pPr>
            <a:r>
              <a:rPr lang="en-US" sz="2400" b="1" dirty="0">
                <a:solidFill>
                  <a:srgbClr val="FF0000"/>
                </a:solidFill>
                <a:latin typeface="Bahnschrift" panose="020B0502040204020203" pitchFamily="34" charset="0"/>
              </a:rPr>
              <a:t>Ans: A</a:t>
            </a:r>
          </a:p>
          <a:p>
            <a:pPr marL="0" indent="0" algn="just">
              <a:lnSpc>
                <a:spcPct val="150000"/>
              </a:lnSpc>
              <a:buFont typeface="Wingdings 2" panose="05020102010507070707" pitchFamily="18" charset="2"/>
              <a:buNone/>
              <a:defRPr/>
            </a:pPr>
            <a:r>
              <a:rPr lang="en-US" sz="2400" dirty="0">
                <a:latin typeface="Bahnschrift" panose="020B0502040204020203" pitchFamily="34" charset="0"/>
              </a:rPr>
              <a:t>If sun is in East                               If sun is in West</a:t>
            </a:r>
          </a:p>
        </p:txBody>
      </p:sp>
      <p:grpSp>
        <p:nvGrpSpPr>
          <p:cNvPr id="11267" name="Group 15">
            <a:extLst>
              <a:ext uri="{FF2B5EF4-FFF2-40B4-BE49-F238E27FC236}">
                <a16:creationId xmlns:a16="http://schemas.microsoft.com/office/drawing/2014/main" id="{F7803105-72B3-DD47-4DB7-2C4BA6F91506}"/>
              </a:ext>
            </a:extLst>
          </p:cNvPr>
          <p:cNvGrpSpPr>
            <a:grpSpLocks/>
          </p:cNvGrpSpPr>
          <p:nvPr/>
        </p:nvGrpSpPr>
        <p:grpSpPr bwMode="auto">
          <a:xfrm>
            <a:off x="2917287" y="5333353"/>
            <a:ext cx="1368425" cy="1008063"/>
            <a:chOff x="3105" y="13621"/>
            <a:chExt cx="1755" cy="825"/>
          </a:xfrm>
        </p:grpSpPr>
        <p:cxnSp>
          <p:nvCxnSpPr>
            <p:cNvPr id="11273" name="AutoShape 8">
              <a:extLst>
                <a:ext uri="{FF2B5EF4-FFF2-40B4-BE49-F238E27FC236}">
                  <a16:creationId xmlns:a16="http://schemas.microsoft.com/office/drawing/2014/main" id="{F97C0705-58C3-0070-5FFB-3F1E8C4DA1B5}"/>
                </a:ext>
              </a:extLst>
            </p:cNvPr>
            <p:cNvCxnSpPr>
              <a:cxnSpLocks noChangeShapeType="1"/>
            </p:cNvCxnSpPr>
            <p:nvPr/>
          </p:nvCxnSpPr>
          <p:spPr bwMode="auto">
            <a:xfrm flipH="1">
              <a:off x="3915" y="13621"/>
              <a:ext cx="94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4" name="AutoShape 9">
              <a:extLst>
                <a:ext uri="{FF2B5EF4-FFF2-40B4-BE49-F238E27FC236}">
                  <a16:creationId xmlns:a16="http://schemas.microsoft.com/office/drawing/2014/main" id="{CAC76F79-792F-5F43-DD1A-80BAADB35572}"/>
                </a:ext>
              </a:extLst>
            </p:cNvPr>
            <p:cNvCxnSpPr>
              <a:cxnSpLocks noChangeShapeType="1"/>
            </p:cNvCxnSpPr>
            <p:nvPr/>
          </p:nvCxnSpPr>
          <p:spPr bwMode="auto">
            <a:xfrm>
              <a:off x="3915" y="13622"/>
              <a:ext cx="0" cy="58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5" name="AutoShape 10">
              <a:extLst>
                <a:ext uri="{FF2B5EF4-FFF2-40B4-BE49-F238E27FC236}">
                  <a16:creationId xmlns:a16="http://schemas.microsoft.com/office/drawing/2014/main" id="{15BD5FF2-87E3-1D33-FCC2-D85D472FA4FD}"/>
                </a:ext>
              </a:extLst>
            </p:cNvPr>
            <p:cNvCxnSpPr>
              <a:cxnSpLocks noChangeShapeType="1"/>
            </p:cNvCxnSpPr>
            <p:nvPr/>
          </p:nvCxnSpPr>
          <p:spPr bwMode="auto">
            <a:xfrm flipH="1">
              <a:off x="3105" y="14207"/>
              <a:ext cx="81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6" name="AutoShape 11">
              <a:extLst>
                <a:ext uri="{FF2B5EF4-FFF2-40B4-BE49-F238E27FC236}">
                  <a16:creationId xmlns:a16="http://schemas.microsoft.com/office/drawing/2014/main" id="{A3EE317F-DF01-7460-A442-721993BADB07}"/>
                </a:ext>
              </a:extLst>
            </p:cNvPr>
            <p:cNvCxnSpPr>
              <a:cxnSpLocks noChangeShapeType="1"/>
            </p:cNvCxnSpPr>
            <p:nvPr/>
          </p:nvCxnSpPr>
          <p:spPr bwMode="auto">
            <a:xfrm>
              <a:off x="3105" y="14208"/>
              <a:ext cx="0" cy="2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11268" name="Group 20">
            <a:extLst>
              <a:ext uri="{FF2B5EF4-FFF2-40B4-BE49-F238E27FC236}">
                <a16:creationId xmlns:a16="http://schemas.microsoft.com/office/drawing/2014/main" id="{89ADBC5D-C407-8E09-035F-E50C51842D86}"/>
              </a:ext>
            </a:extLst>
          </p:cNvPr>
          <p:cNvGrpSpPr>
            <a:grpSpLocks/>
          </p:cNvGrpSpPr>
          <p:nvPr/>
        </p:nvGrpSpPr>
        <p:grpSpPr bwMode="auto">
          <a:xfrm>
            <a:off x="7423943" y="5141031"/>
            <a:ext cx="1239838" cy="981075"/>
            <a:chOff x="5969" y="3593"/>
            <a:chExt cx="1951" cy="904"/>
          </a:xfrm>
        </p:grpSpPr>
        <p:cxnSp>
          <p:nvCxnSpPr>
            <p:cNvPr id="11269" name="AutoShape 13">
              <a:extLst>
                <a:ext uri="{FF2B5EF4-FFF2-40B4-BE49-F238E27FC236}">
                  <a16:creationId xmlns:a16="http://schemas.microsoft.com/office/drawing/2014/main" id="{7362F9F9-9E37-927E-FAB4-928FDAB89E26}"/>
                </a:ext>
              </a:extLst>
            </p:cNvPr>
            <p:cNvCxnSpPr>
              <a:cxnSpLocks noChangeShapeType="1"/>
            </p:cNvCxnSpPr>
            <p:nvPr/>
          </p:nvCxnSpPr>
          <p:spPr bwMode="auto">
            <a:xfrm>
              <a:off x="5969" y="4496"/>
              <a:ext cx="10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0" name="AutoShape 14">
              <a:extLst>
                <a:ext uri="{FF2B5EF4-FFF2-40B4-BE49-F238E27FC236}">
                  <a16:creationId xmlns:a16="http://schemas.microsoft.com/office/drawing/2014/main" id="{F6EA7237-6015-9810-E851-B8D0C8F15DEE}"/>
                </a:ext>
              </a:extLst>
            </p:cNvPr>
            <p:cNvCxnSpPr>
              <a:cxnSpLocks noChangeShapeType="1"/>
            </p:cNvCxnSpPr>
            <p:nvPr/>
          </p:nvCxnSpPr>
          <p:spPr bwMode="auto">
            <a:xfrm flipH="1" flipV="1">
              <a:off x="7019" y="3911"/>
              <a:ext cx="1" cy="58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1" name="AutoShape 15">
              <a:extLst>
                <a:ext uri="{FF2B5EF4-FFF2-40B4-BE49-F238E27FC236}">
                  <a16:creationId xmlns:a16="http://schemas.microsoft.com/office/drawing/2014/main" id="{CBABC58E-1483-6A39-BB67-758E6CC14EC9}"/>
                </a:ext>
              </a:extLst>
            </p:cNvPr>
            <p:cNvCxnSpPr>
              <a:cxnSpLocks noChangeShapeType="1"/>
            </p:cNvCxnSpPr>
            <p:nvPr/>
          </p:nvCxnSpPr>
          <p:spPr bwMode="auto">
            <a:xfrm>
              <a:off x="7020" y="3911"/>
              <a:ext cx="9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272" name="AutoShape 16">
              <a:extLst>
                <a:ext uri="{FF2B5EF4-FFF2-40B4-BE49-F238E27FC236}">
                  <a16:creationId xmlns:a16="http://schemas.microsoft.com/office/drawing/2014/main" id="{AFEF741A-1DEE-3E22-0633-61C10EE66D82}"/>
                </a:ext>
              </a:extLst>
            </p:cNvPr>
            <p:cNvCxnSpPr>
              <a:cxnSpLocks noChangeShapeType="1"/>
            </p:cNvCxnSpPr>
            <p:nvPr/>
          </p:nvCxnSpPr>
          <p:spPr bwMode="auto">
            <a:xfrm flipH="1" flipV="1">
              <a:off x="7918" y="3593"/>
              <a:ext cx="1" cy="31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1267"/>
                                        </p:tgtEl>
                                        <p:attrNameLst>
                                          <p:attrName>style.visibility</p:attrName>
                                        </p:attrNameLst>
                                      </p:cBhvr>
                                      <p:to>
                                        <p:strVal val="visible"/>
                                      </p:to>
                                    </p:set>
                                    <p:animEffect transition="in" filter="wipe(down)">
                                      <p:cBhvr>
                                        <p:cTn id="42" dur="500"/>
                                        <p:tgtEl>
                                          <p:spTgt spid="1126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1268"/>
                                        </p:tgtEl>
                                        <p:attrNameLst>
                                          <p:attrName>style.visibility</p:attrName>
                                        </p:attrNameLst>
                                      </p:cBhvr>
                                      <p:to>
                                        <p:strVal val="visible"/>
                                      </p:to>
                                    </p:set>
                                    <p:animEffect transition="in" filter="wipe(down)">
                                      <p:cBhvr>
                                        <p:cTn id="47"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4DFA0-7577-0DB1-6123-97CE6DE30018}"/>
              </a:ext>
            </a:extLst>
          </p:cNvPr>
          <p:cNvSpPr>
            <a:spLocks noGrp="1"/>
          </p:cNvSpPr>
          <p:nvPr>
            <p:ph idx="4294967295"/>
          </p:nvPr>
        </p:nvSpPr>
        <p:spPr>
          <a:xfrm>
            <a:off x="480218" y="311744"/>
            <a:ext cx="8183563" cy="5995988"/>
          </a:xfrm>
        </p:spPr>
        <p:txBody>
          <a:bodyPr>
            <a:normAutofit lnSpcReduction="10000"/>
          </a:bodyPr>
          <a:lstStyle/>
          <a:p>
            <a:pPr marL="0" indent="0" algn="just">
              <a:lnSpc>
                <a:spcPct val="150000"/>
              </a:lnSpc>
              <a:buNone/>
              <a:defRPr/>
            </a:pPr>
            <a:r>
              <a:rPr lang="en-US" sz="2400" b="1" dirty="0">
                <a:solidFill>
                  <a:srgbClr val="C00000"/>
                </a:solidFill>
                <a:latin typeface="Bahnschrift" panose="020B0502040204020203" pitchFamily="34" charset="0"/>
              </a:rPr>
              <a:t>Q.4. </a:t>
            </a:r>
            <a:r>
              <a:rPr lang="en-US" sz="2400" dirty="0">
                <a:latin typeface="Bahnschrift" panose="020B0502040204020203" pitchFamily="34" charset="0"/>
              </a:rPr>
              <a:t>A man went 10 kms towards south. Then turned East and covered 10 </a:t>
            </a:r>
            <a:r>
              <a:rPr lang="en-US" sz="2400" dirty="0" err="1">
                <a:latin typeface="Bahnschrift" panose="020B0502040204020203" pitchFamily="34" charset="0"/>
              </a:rPr>
              <a:t>kms</a:t>
            </a:r>
            <a:r>
              <a:rPr lang="en-US" sz="2400" dirty="0">
                <a:latin typeface="Bahnschrift" panose="020B0502040204020203" pitchFamily="34" charset="0"/>
              </a:rPr>
              <a:t> and turned to the right. Again after 10 </a:t>
            </a:r>
            <a:r>
              <a:rPr lang="en-US" sz="2400" dirty="0" err="1">
                <a:latin typeface="Bahnschrift" panose="020B0502040204020203" pitchFamily="34" charset="0"/>
              </a:rPr>
              <a:t>kms</a:t>
            </a:r>
            <a:r>
              <a:rPr lang="en-US" sz="2400" dirty="0">
                <a:latin typeface="Bahnschrift" panose="020B0502040204020203" pitchFamily="34" charset="0"/>
              </a:rPr>
              <a:t> he turned to the left and covered 10kms to reach the destination. How far and in which direction is he to his starting point?</a:t>
            </a:r>
          </a:p>
          <a:p>
            <a:pPr marL="457200" indent="-457200" algn="just">
              <a:lnSpc>
                <a:spcPct val="150000"/>
              </a:lnSpc>
              <a:buFont typeface="+mj-lt"/>
              <a:buAutoNum type="alphaLcParenR"/>
              <a:defRPr/>
            </a:pPr>
            <a:r>
              <a:rPr lang="en-US" sz="2400" dirty="0">
                <a:latin typeface="Bahnschrift" panose="020B0502040204020203" pitchFamily="34" charset="0"/>
              </a:rPr>
              <a:t>20√2 km, South- East</a:t>
            </a:r>
          </a:p>
          <a:p>
            <a:pPr marL="457200" indent="-457200" algn="just">
              <a:lnSpc>
                <a:spcPct val="150000"/>
              </a:lnSpc>
              <a:buFont typeface="+mj-lt"/>
              <a:buAutoNum type="alphaLcParenR"/>
              <a:defRPr/>
            </a:pPr>
            <a:r>
              <a:rPr lang="en-US" sz="2400" dirty="0">
                <a:latin typeface="Bahnschrift" panose="020B0502040204020203" pitchFamily="34" charset="0"/>
              </a:rPr>
              <a:t>20√2 km, North- East</a:t>
            </a:r>
          </a:p>
          <a:p>
            <a:pPr marL="457200" indent="-457200" algn="just">
              <a:lnSpc>
                <a:spcPct val="150000"/>
              </a:lnSpc>
              <a:buFont typeface="+mj-lt"/>
              <a:buAutoNum type="alphaLcParenR"/>
              <a:defRPr/>
            </a:pPr>
            <a:r>
              <a:rPr lang="en-US" sz="2400" dirty="0">
                <a:latin typeface="Bahnschrift" panose="020B0502040204020203" pitchFamily="34" charset="0"/>
              </a:rPr>
              <a:t>20√2 m, South- East</a:t>
            </a:r>
          </a:p>
          <a:p>
            <a:pPr marL="457200" indent="-457200" algn="just">
              <a:lnSpc>
                <a:spcPct val="150000"/>
              </a:lnSpc>
              <a:buFont typeface="+mj-lt"/>
              <a:buAutoNum type="alphaLcParenR"/>
              <a:defRPr/>
            </a:pPr>
            <a:r>
              <a:rPr lang="en-US" sz="2400" dirty="0">
                <a:latin typeface="Bahnschrift" panose="020B0502040204020203" pitchFamily="34" charset="0"/>
              </a:rPr>
              <a:t>20 km, South East</a:t>
            </a:r>
          </a:p>
          <a:p>
            <a:pPr marL="0" indent="0" algn="just">
              <a:lnSpc>
                <a:spcPct val="150000"/>
              </a:lnSpc>
              <a:buFont typeface="Wingdings 2" panose="05020102010507070707" pitchFamily="18" charset="2"/>
              <a:buNone/>
              <a:defRPr/>
            </a:pPr>
            <a:r>
              <a:rPr lang="en-US" sz="2400" b="1" dirty="0">
                <a:solidFill>
                  <a:srgbClr val="FF0000"/>
                </a:solidFill>
                <a:latin typeface="Bahnschrift" panose="020B0502040204020203" pitchFamily="34" charset="0"/>
              </a:rPr>
              <a:t>Ans: A</a:t>
            </a:r>
          </a:p>
          <a:p>
            <a:pPr marL="0" indent="0" algn="just">
              <a:lnSpc>
                <a:spcPct val="150000"/>
              </a:lnSpc>
              <a:buFont typeface="Wingdings 2" panose="05020102010507070707" pitchFamily="18" charset="2"/>
              <a:buNone/>
              <a:defRPr/>
            </a:pPr>
            <a:endParaRPr lang="en-US" sz="2400" dirty="0">
              <a:latin typeface="Bahnschrift" panose="020B0502040204020203" pitchFamily="34" charset="0"/>
            </a:endParaRPr>
          </a:p>
        </p:txBody>
      </p:sp>
      <p:grpSp>
        <p:nvGrpSpPr>
          <p:cNvPr id="12291" name="Group 5">
            <a:extLst>
              <a:ext uri="{FF2B5EF4-FFF2-40B4-BE49-F238E27FC236}">
                <a16:creationId xmlns:a16="http://schemas.microsoft.com/office/drawing/2014/main" id="{887247CA-A851-7FB4-6F84-6CBA1DEA13CF}"/>
              </a:ext>
            </a:extLst>
          </p:cNvPr>
          <p:cNvGrpSpPr>
            <a:grpSpLocks/>
          </p:cNvGrpSpPr>
          <p:nvPr/>
        </p:nvGrpSpPr>
        <p:grpSpPr bwMode="auto">
          <a:xfrm>
            <a:off x="5306247" y="4320894"/>
            <a:ext cx="1517650" cy="1655762"/>
            <a:chOff x="2340" y="9868"/>
            <a:chExt cx="1290" cy="1667"/>
          </a:xfrm>
        </p:grpSpPr>
        <p:cxnSp>
          <p:nvCxnSpPr>
            <p:cNvPr id="12292" name="AutoShape 18">
              <a:extLst>
                <a:ext uri="{FF2B5EF4-FFF2-40B4-BE49-F238E27FC236}">
                  <a16:creationId xmlns:a16="http://schemas.microsoft.com/office/drawing/2014/main" id="{7D1FE58F-53A7-DDBC-09CA-37BC8FA3B978}"/>
                </a:ext>
              </a:extLst>
            </p:cNvPr>
            <p:cNvCxnSpPr>
              <a:cxnSpLocks noChangeShapeType="1"/>
            </p:cNvCxnSpPr>
            <p:nvPr/>
          </p:nvCxnSpPr>
          <p:spPr bwMode="auto">
            <a:xfrm>
              <a:off x="2340" y="9869"/>
              <a:ext cx="0" cy="8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3" name="AutoShape 19">
              <a:extLst>
                <a:ext uri="{FF2B5EF4-FFF2-40B4-BE49-F238E27FC236}">
                  <a16:creationId xmlns:a16="http://schemas.microsoft.com/office/drawing/2014/main" id="{8597E417-72CC-CDAA-2912-9194D50344F3}"/>
                </a:ext>
              </a:extLst>
            </p:cNvPr>
            <p:cNvCxnSpPr>
              <a:cxnSpLocks noChangeShapeType="1"/>
            </p:cNvCxnSpPr>
            <p:nvPr/>
          </p:nvCxnSpPr>
          <p:spPr bwMode="auto">
            <a:xfrm>
              <a:off x="2340" y="10694"/>
              <a:ext cx="67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4" name="AutoShape 20">
              <a:extLst>
                <a:ext uri="{FF2B5EF4-FFF2-40B4-BE49-F238E27FC236}">
                  <a16:creationId xmlns:a16="http://schemas.microsoft.com/office/drawing/2014/main" id="{E2C144E7-681F-7A36-0D18-E771EE6B103F}"/>
                </a:ext>
              </a:extLst>
            </p:cNvPr>
            <p:cNvCxnSpPr>
              <a:cxnSpLocks noChangeShapeType="1"/>
            </p:cNvCxnSpPr>
            <p:nvPr/>
          </p:nvCxnSpPr>
          <p:spPr bwMode="auto">
            <a:xfrm>
              <a:off x="3015" y="10694"/>
              <a:ext cx="0" cy="84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5" name="AutoShape 21">
              <a:extLst>
                <a:ext uri="{FF2B5EF4-FFF2-40B4-BE49-F238E27FC236}">
                  <a16:creationId xmlns:a16="http://schemas.microsoft.com/office/drawing/2014/main" id="{9C0FC00E-E79C-2A19-69D8-FBDF644EB9B6}"/>
                </a:ext>
              </a:extLst>
            </p:cNvPr>
            <p:cNvCxnSpPr>
              <a:cxnSpLocks noChangeShapeType="1"/>
            </p:cNvCxnSpPr>
            <p:nvPr/>
          </p:nvCxnSpPr>
          <p:spPr bwMode="auto">
            <a:xfrm>
              <a:off x="3015" y="11535"/>
              <a:ext cx="6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6" name="AutoShape 22">
              <a:extLst>
                <a:ext uri="{FF2B5EF4-FFF2-40B4-BE49-F238E27FC236}">
                  <a16:creationId xmlns:a16="http://schemas.microsoft.com/office/drawing/2014/main" id="{A950E046-4B9C-43D9-EB82-ACBA667A5F8B}"/>
                </a:ext>
              </a:extLst>
            </p:cNvPr>
            <p:cNvCxnSpPr>
              <a:cxnSpLocks noChangeShapeType="1"/>
            </p:cNvCxnSpPr>
            <p:nvPr/>
          </p:nvCxnSpPr>
          <p:spPr bwMode="auto">
            <a:xfrm>
              <a:off x="2340" y="9868"/>
              <a:ext cx="1290" cy="1666"/>
            </a:xfrm>
            <a:prstGeom prst="straightConnector1">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2291"/>
                                        </p:tgtEl>
                                        <p:attrNameLst>
                                          <p:attrName>style.visibility</p:attrName>
                                        </p:attrNameLst>
                                      </p:cBhvr>
                                      <p:to>
                                        <p:strVal val="visible"/>
                                      </p:to>
                                    </p:set>
                                    <p:animEffect transition="in" filter="wipe(down)">
                                      <p:cBhvr>
                                        <p:cTn id="3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980</TotalTime>
  <Words>1281</Words>
  <Application>Microsoft Office PowerPoint</Application>
  <PresentationFormat>On-screen Show (4:3)</PresentationFormat>
  <Paragraphs>141</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Bahnschrift</vt:lpstr>
      <vt:lpstr>Bahnschrift SemiBold</vt:lpstr>
      <vt:lpstr>Book Antiqua</vt:lpstr>
      <vt:lpstr>Calibri</vt:lpstr>
      <vt:lpstr>Calibri Light</vt:lpstr>
      <vt:lpstr>Wingdings</vt:lpstr>
      <vt:lpstr>Wingdings 2</vt:lpstr>
      <vt:lpstr>Office Theme</vt:lpstr>
      <vt:lpstr>PowerPoint Presentation</vt:lpstr>
      <vt:lpstr>PowerPoint Presentation</vt:lpstr>
      <vt:lpstr>Direction Sense</vt:lpstr>
      <vt:lpstr>PowerPoint Presentation</vt:lpstr>
      <vt:lpstr>Things to be noted:</vt:lpstr>
      <vt:lpstr>Practice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Shadow Type Questions: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NITESH KUMAR PANDAY</cp:lastModifiedBy>
  <cp:revision>21</cp:revision>
  <dcterms:created xsi:type="dcterms:W3CDTF">2021-05-13T17:45:44Z</dcterms:created>
  <dcterms:modified xsi:type="dcterms:W3CDTF">2023-06-11T09:45:58Z</dcterms:modified>
</cp:coreProperties>
</file>