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1" r:id="rId4"/>
    <p:sldId id="258" r:id="rId5"/>
    <p:sldId id="260" r:id="rId6"/>
    <p:sldId id="272" r:id="rId7"/>
    <p:sldId id="273" r:id="rId8"/>
    <p:sldId id="261" r:id="rId9"/>
    <p:sldId id="274" r:id="rId10"/>
    <p:sldId id="262" r:id="rId11"/>
    <p:sldId id="263" r:id="rId12"/>
    <p:sldId id="264" r:id="rId13"/>
    <p:sldId id="275" r:id="rId14"/>
    <p:sldId id="276" r:id="rId15"/>
    <p:sldId id="277" r:id="rId16"/>
    <p:sldId id="278" r:id="rId17"/>
    <p:sldId id="279" r:id="rId18"/>
    <p:sldId id="280" r:id="rId19"/>
    <p:sldId id="281" r:id="rId20"/>
    <p:sldId id="265" r:id="rId21"/>
    <p:sldId id="266" r:id="rId22"/>
    <p:sldId id="267" r:id="rId23"/>
    <p:sldId id="268" r:id="rId24"/>
    <p:sldId id="282" r:id="rId25"/>
    <p:sldId id="269" r:id="rId26"/>
    <p:sldId id="270" r:id="rId27"/>
    <p:sldId id="283" r:id="rId28"/>
    <p:sldId id="259"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227"/>
    <a:srgbClr val="FF0066"/>
    <a:srgbClr val="6D71BF"/>
    <a:srgbClr val="215D4B"/>
    <a:srgbClr val="F02E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138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05B12F27-B384-4B42-932E-4AC50438526D}"/>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20755"/>
          <a:stretch/>
        </p:blipFill>
        <p:spPr bwMode="auto">
          <a:xfrm>
            <a:off x="13855" y="-1"/>
            <a:ext cx="9130145"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5904B2BF-680C-4475-8BB8-015B9E57A55D}"/>
              </a:ext>
            </a:extLst>
          </p:cNvPr>
          <p:cNvSpPr/>
          <p:nvPr userDrawn="1"/>
        </p:nvSpPr>
        <p:spPr>
          <a:xfrm>
            <a:off x="13855" y="-2"/>
            <a:ext cx="9144000" cy="6858000"/>
          </a:xfrm>
          <a:prstGeom prst="rect">
            <a:avLst/>
          </a:prstGeom>
          <a:solidFill>
            <a:schemeClr val="tx1">
              <a:lumMod val="75000"/>
              <a:lumOff val="25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55420" y="2748690"/>
            <a:ext cx="2664824" cy="680310"/>
          </a:xfrm>
          <a:prstGeom prst="roundRect">
            <a:avLst>
              <a:gd name="adj" fmla="val 17998"/>
            </a:avLst>
          </a:prstGeom>
          <a:solidFill>
            <a:srgbClr val="111227">
              <a:alpha val="74000"/>
            </a:srgbClr>
          </a:solidFill>
        </p:spPr>
        <p:txBody>
          <a:bodyPr anchor="ctr">
            <a:normAutofit/>
          </a:bodyPr>
          <a:lstStyle>
            <a:lvl1pPr algn="r">
              <a:defRPr sz="4400" cap="all" baseline="0">
                <a:solidFill>
                  <a:schemeClr val="bg1"/>
                </a:solidFill>
                <a:effectLst>
                  <a:outerShdw blurRad="38100" dist="38100" dir="2700000" algn="tl">
                    <a:srgbClr val="000000">
                      <a:alpha val="43137"/>
                    </a:srgbClr>
                  </a:outerShdw>
                </a:effectLst>
              </a:defRPr>
            </a:lvl1pPr>
          </a:lstStyle>
          <a:p>
            <a:r>
              <a:rPr lang="en-US" dirty="0"/>
              <a:t>ECAP437</a:t>
            </a:r>
          </a:p>
        </p:txBody>
      </p:sp>
      <p:sp>
        <p:nvSpPr>
          <p:cNvPr id="3" name="Subtitle 2"/>
          <p:cNvSpPr>
            <a:spLocks noGrp="1"/>
          </p:cNvSpPr>
          <p:nvPr>
            <p:ph type="subTitle" idx="1" hasCustomPrompt="1"/>
          </p:nvPr>
        </p:nvSpPr>
        <p:spPr>
          <a:xfrm>
            <a:off x="6125029" y="5872919"/>
            <a:ext cx="2929981" cy="464866"/>
          </a:xfrm>
          <a:prstGeom prst="roundRect">
            <a:avLst/>
          </a:prstGeom>
          <a:solidFill>
            <a:schemeClr val="bg1">
              <a:alpha val="66000"/>
            </a:schemeClr>
          </a:solidFill>
          <a:ln>
            <a:noFill/>
          </a:ln>
        </p:spPr>
        <p:txBody>
          <a:bodyPr>
            <a:noAutofit/>
          </a:bodyPr>
          <a:lstStyle>
            <a:lvl1pPr marL="0" indent="0" algn="ctr">
              <a:buNone/>
              <a:defRPr sz="2800">
                <a:solidFill>
                  <a:srgbClr val="111227"/>
                </a:solidFill>
                <a:effectLst>
                  <a:outerShdw blurRad="38100" dist="38100" dir="2700000" algn="tl">
                    <a:srgbClr val="000000">
                      <a:alpha val="43137"/>
                    </a:srgb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Ashwani Kumar</a:t>
            </a:r>
          </a:p>
        </p:txBody>
      </p:sp>
      <p:sp>
        <p:nvSpPr>
          <p:cNvPr id="16" name="Text Placeholder 15">
            <a:extLst>
              <a:ext uri="{FF2B5EF4-FFF2-40B4-BE49-F238E27FC236}">
                <a16:creationId xmlns:a16="http://schemas.microsoft.com/office/drawing/2014/main" id="{C6FFF258-6585-48CE-B097-817EF039C5BD}"/>
              </a:ext>
            </a:extLst>
          </p:cNvPr>
          <p:cNvSpPr>
            <a:spLocks noGrp="1"/>
          </p:cNvSpPr>
          <p:nvPr>
            <p:ph type="body" sz="quarter" idx="13" hasCustomPrompt="1"/>
          </p:nvPr>
        </p:nvSpPr>
        <p:spPr>
          <a:xfrm>
            <a:off x="55420" y="3466100"/>
            <a:ext cx="6007010" cy="540430"/>
          </a:xfrm>
          <a:prstGeom prst="roundRect">
            <a:avLst>
              <a:gd name="adj" fmla="val 9276"/>
            </a:avLst>
          </a:prstGeom>
          <a:solidFill>
            <a:schemeClr val="bg1">
              <a:lumMod val="95000"/>
              <a:alpha val="82000"/>
            </a:schemeClr>
          </a:solidFill>
          <a:effectLst>
            <a:outerShdw blurRad="50800" dist="38100" dir="2700000" algn="tl" rotWithShape="0">
              <a:prstClr val="black">
                <a:alpha val="40000"/>
              </a:prstClr>
            </a:outerShdw>
          </a:effectLst>
        </p:spPr>
        <p:txBody>
          <a:bodyPr>
            <a:noAutofit/>
          </a:bodyPr>
          <a:lstStyle>
            <a:lvl1pPr algn="r">
              <a:buNone/>
              <a:defRPr sz="3200" cap="small" baseline="0">
                <a:solidFill>
                  <a:srgbClr val="111227"/>
                </a:solidFill>
              </a:defRPr>
            </a:lvl1pPr>
          </a:lstStyle>
          <a:p>
            <a:pPr lvl="0"/>
            <a:r>
              <a:rPr lang="en-US" dirty="0"/>
              <a:t>Software Engineering Practices</a:t>
            </a:r>
          </a:p>
        </p:txBody>
      </p:sp>
      <p:sp>
        <p:nvSpPr>
          <p:cNvPr id="21" name="Text Placeholder 20">
            <a:extLst>
              <a:ext uri="{FF2B5EF4-FFF2-40B4-BE49-F238E27FC236}">
                <a16:creationId xmlns:a16="http://schemas.microsoft.com/office/drawing/2014/main" id="{C6F01400-E613-4A3A-9B40-2C6A13594009}"/>
              </a:ext>
            </a:extLst>
          </p:cNvPr>
          <p:cNvSpPr>
            <a:spLocks noGrp="1"/>
          </p:cNvSpPr>
          <p:nvPr>
            <p:ph type="body" sz="quarter" idx="14" hasCustomPrompt="1"/>
          </p:nvPr>
        </p:nvSpPr>
        <p:spPr>
          <a:xfrm>
            <a:off x="6125029" y="6378830"/>
            <a:ext cx="2929981" cy="354893"/>
          </a:xfrm>
          <a:noFill/>
          <a:ln>
            <a:noFill/>
          </a:ln>
        </p:spPr>
        <p:txBody>
          <a:bodyPr>
            <a:noAutofit/>
          </a:bodyPr>
          <a:lstStyle>
            <a:lvl1pPr algn="ctr">
              <a:buNone/>
              <a:defRPr sz="2200">
                <a:solidFill>
                  <a:schemeClr val="bg1">
                    <a:lumMod val="95000"/>
                  </a:schemeClr>
                </a:solidFill>
                <a:effectLst>
                  <a:outerShdw blurRad="38100" dist="38100" dir="2700000" algn="tl">
                    <a:srgbClr val="000000">
                      <a:alpha val="43137"/>
                    </a:srgbClr>
                  </a:outerShdw>
                </a:effectLst>
              </a:defRPr>
            </a:lvl1pPr>
          </a:lstStyle>
          <a:p>
            <a:pPr lvl="0"/>
            <a:r>
              <a:rPr lang="en-US" dirty="0"/>
              <a:t>Assistant Professor</a:t>
            </a:r>
          </a:p>
        </p:txBody>
      </p:sp>
      <p:cxnSp>
        <p:nvCxnSpPr>
          <p:cNvPr id="8" name="Straight Connector 7">
            <a:extLst>
              <a:ext uri="{FF2B5EF4-FFF2-40B4-BE49-F238E27FC236}">
                <a16:creationId xmlns:a16="http://schemas.microsoft.com/office/drawing/2014/main" id="{5802686A-0831-4113-952A-85486930B3DB}"/>
              </a:ext>
            </a:extLst>
          </p:cNvPr>
          <p:cNvCxnSpPr/>
          <p:nvPr userDrawn="1"/>
        </p:nvCxnSpPr>
        <p:spPr>
          <a:xfrm>
            <a:off x="6125029" y="6733723"/>
            <a:ext cx="2929981" cy="0"/>
          </a:xfrm>
          <a:prstGeom prst="line">
            <a:avLst/>
          </a:prstGeom>
          <a:ln w="28575">
            <a:solidFill>
              <a:schemeClr val="bg1"/>
            </a:solidFill>
          </a:ln>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8E1E20DF-5A9B-49B4-A942-754260FEC092}"/>
              </a:ext>
            </a:extLst>
          </p:cNvPr>
          <p:cNvCxnSpPr/>
          <p:nvPr userDrawn="1"/>
        </p:nvCxnSpPr>
        <p:spPr>
          <a:xfrm>
            <a:off x="6125029" y="6337785"/>
            <a:ext cx="2929981" cy="0"/>
          </a:xfrm>
          <a:prstGeom prst="line">
            <a:avLst/>
          </a:prstGeom>
          <a:ln w="28575">
            <a:no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61193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F08F71-6993-4278-9FEC-9DDE6AC48524}"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5D014-A928-4C77-8587-40F29E6AE248}" type="slidenum">
              <a:rPr lang="en-US" smtClean="0"/>
              <a:t>‹#›</a:t>
            </a:fld>
            <a:endParaRPr lang="en-US"/>
          </a:p>
        </p:txBody>
      </p:sp>
    </p:spTree>
    <p:extLst>
      <p:ext uri="{BB962C8B-B14F-4D97-AF65-F5344CB8AC3E}">
        <p14:creationId xmlns:p14="http://schemas.microsoft.com/office/powerpoint/2010/main" val="105616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F08F71-6993-4278-9FEC-9DDE6AC48524}"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5D014-A928-4C77-8587-40F29E6AE248}" type="slidenum">
              <a:rPr lang="en-US" smtClean="0"/>
              <a:t>‹#›</a:t>
            </a:fld>
            <a:endParaRPr lang="en-US"/>
          </a:p>
        </p:txBody>
      </p:sp>
    </p:spTree>
    <p:extLst>
      <p:ext uri="{BB962C8B-B14F-4D97-AF65-F5344CB8AC3E}">
        <p14:creationId xmlns:p14="http://schemas.microsoft.com/office/powerpoint/2010/main" val="4135998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F08F71-6993-4278-9FEC-9DDE6AC48524}"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5D014-A928-4C77-8587-40F29E6AE248}" type="slidenum">
              <a:rPr lang="en-US" smtClean="0"/>
              <a:t>‹#›</a:t>
            </a:fld>
            <a:endParaRPr lang="en-US"/>
          </a:p>
        </p:txBody>
      </p:sp>
    </p:spTree>
    <p:extLst>
      <p:ext uri="{BB962C8B-B14F-4D97-AF65-F5344CB8AC3E}">
        <p14:creationId xmlns:p14="http://schemas.microsoft.com/office/powerpoint/2010/main" val="3070140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F08F71-6993-4278-9FEC-9DDE6AC48524}"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5D014-A928-4C77-8587-40F29E6AE248}" type="slidenum">
              <a:rPr lang="en-US" smtClean="0"/>
              <a:t>‹#›</a:t>
            </a:fld>
            <a:endParaRPr lang="en-US"/>
          </a:p>
        </p:txBody>
      </p:sp>
    </p:spTree>
    <p:extLst>
      <p:ext uri="{BB962C8B-B14F-4D97-AF65-F5344CB8AC3E}">
        <p14:creationId xmlns:p14="http://schemas.microsoft.com/office/powerpoint/2010/main" val="850165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Learning Outcome">
    <p:bg>
      <p:bgPr>
        <a:blipFill dpi="0" rotWithShape="1">
          <a:blip r:embed="rId2">
            <a:alphaModFix amt="10000"/>
            <a:lum/>
          </a:blip>
          <a:srcRect/>
          <a:stretch>
            <a:fillRect l="-17000" r="-17000"/>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B271DD-569D-4824-BCE8-9A8F84980FB0}"/>
              </a:ext>
            </a:extLst>
          </p:cNvPr>
          <p:cNvSpPr/>
          <p:nvPr userDrawn="1"/>
        </p:nvSpPr>
        <p:spPr>
          <a:xfrm>
            <a:off x="0" y="-1"/>
            <a:ext cx="9144000" cy="1933304"/>
          </a:xfrm>
          <a:prstGeom prst="rect">
            <a:avLst/>
          </a:prstGeom>
          <a:gradFill flip="none" rotWithShape="1">
            <a:gsLst>
              <a:gs pos="96000">
                <a:schemeClr val="accent6">
                  <a:lumMod val="5000"/>
                  <a:lumOff val="95000"/>
                  <a:alpha val="82000"/>
                </a:schemeClr>
              </a:gs>
              <a:gs pos="83000">
                <a:srgbClr val="6D71BF"/>
              </a:gs>
              <a:gs pos="43000">
                <a:srgbClr val="111227"/>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8650" y="108856"/>
            <a:ext cx="3943350" cy="1715589"/>
          </a:xfrm>
        </p:spPr>
        <p:txBody>
          <a:bodyPr>
            <a:normAutofit/>
          </a:bodyPr>
          <a:lstStyle>
            <a:lvl1pPr>
              <a:defRPr sz="4400">
                <a:solidFill>
                  <a:schemeClr val="bg1"/>
                </a:solidFill>
              </a:defRPr>
            </a:lvl1pPr>
          </a:lstStyle>
          <a:p>
            <a:r>
              <a:rPr lang="en-US" dirty="0"/>
              <a:t>Learning </a:t>
            </a:r>
            <a:br>
              <a:rPr lang="en-US" dirty="0"/>
            </a:br>
            <a:r>
              <a:rPr lang="en-US" dirty="0"/>
              <a:t>Outcomes</a:t>
            </a:r>
          </a:p>
        </p:txBody>
      </p:sp>
      <p:sp>
        <p:nvSpPr>
          <p:cNvPr id="3" name="Content Placeholder 2"/>
          <p:cNvSpPr>
            <a:spLocks noGrp="1"/>
          </p:cNvSpPr>
          <p:nvPr>
            <p:ph idx="1"/>
          </p:nvPr>
        </p:nvSpPr>
        <p:spPr>
          <a:xfrm>
            <a:off x="628650" y="2072640"/>
            <a:ext cx="8295430" cy="4283711"/>
          </a:xfrm>
        </p:spPr>
        <p:txBody>
          <a:bodyPr/>
          <a:lstStyle>
            <a:lvl1pPr>
              <a:lnSpc>
                <a:spcPct val="150000"/>
              </a:lnSpc>
              <a:buClr>
                <a:srgbClr val="111227"/>
              </a:buClr>
              <a:defRPr/>
            </a:lvl1pPr>
            <a:lvl2pPr>
              <a:lnSpc>
                <a:spcPct val="150000"/>
              </a:lnSpc>
              <a:buClr>
                <a:srgbClr val="111227"/>
              </a:buClr>
              <a:defRPr/>
            </a:lvl2pPr>
            <a:lvl3pPr>
              <a:lnSpc>
                <a:spcPct val="150000"/>
              </a:lnSpc>
              <a:buClr>
                <a:srgbClr val="111227"/>
              </a:buClr>
              <a:defRPr/>
            </a:lvl3pPr>
            <a:lvl4pPr>
              <a:lnSpc>
                <a:spcPct val="150000"/>
              </a:lnSpc>
              <a:buClr>
                <a:srgbClr val="111227"/>
              </a:buClr>
              <a:defRPr/>
            </a:lvl4pPr>
            <a:lvl5pPr>
              <a:lnSpc>
                <a:spcPct val="150000"/>
              </a:lnSpc>
              <a:buClr>
                <a:srgbClr val="111227"/>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DF08F71-6993-4278-9FEC-9DDE6AC48524}"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5D014-A928-4C77-8587-40F29E6AE248}" type="slidenum">
              <a:rPr lang="en-US" smtClean="0"/>
              <a:t>‹#›</a:t>
            </a:fld>
            <a:endParaRPr lang="en-US"/>
          </a:p>
        </p:txBody>
      </p:sp>
      <p:pic>
        <p:nvPicPr>
          <p:cNvPr id="1028" name="Picture 4" descr="See the source image">
            <a:extLst>
              <a:ext uri="{FF2B5EF4-FFF2-40B4-BE49-F238E27FC236}">
                <a16:creationId xmlns:a16="http://schemas.microsoft.com/office/drawing/2014/main" id="{7095E3DE-E761-4E33-9D71-8FF05E2453E9}"/>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49694"/>
          <a:stretch/>
        </p:blipFill>
        <p:spPr bwMode="auto">
          <a:xfrm>
            <a:off x="6844804" y="139336"/>
            <a:ext cx="2121136" cy="1654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159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alphaModFix amt="10000"/>
            <a:lum/>
          </a:blip>
          <a:srcRect/>
          <a:stretch>
            <a:fillRect l="-17000" r="-17000"/>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B271DD-569D-4824-BCE8-9A8F84980FB0}"/>
              </a:ext>
            </a:extLst>
          </p:cNvPr>
          <p:cNvSpPr/>
          <p:nvPr userDrawn="1"/>
        </p:nvSpPr>
        <p:spPr>
          <a:xfrm>
            <a:off x="0" y="-1"/>
            <a:ext cx="9144000" cy="1064871"/>
          </a:xfrm>
          <a:prstGeom prst="rect">
            <a:avLst/>
          </a:prstGeom>
          <a:solidFill>
            <a:srgbClr val="1112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69833" y="0"/>
            <a:ext cx="8654247" cy="1064870"/>
          </a:xfrm>
        </p:spPr>
        <p:txBody>
          <a:bodyPr>
            <a:normAutofit/>
          </a:bodyPr>
          <a:lstStyle>
            <a:lvl1pPr>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269834" y="1361440"/>
            <a:ext cx="8654246" cy="4994911"/>
          </a:xfrm>
        </p:spPr>
        <p:txBody>
          <a:bodyPr/>
          <a:lstStyle>
            <a:lvl1pPr>
              <a:lnSpc>
                <a:spcPct val="150000"/>
              </a:lnSpc>
              <a:buClr>
                <a:srgbClr val="0070C0"/>
              </a:buClr>
              <a:defRPr/>
            </a:lvl1pPr>
            <a:lvl2pPr>
              <a:lnSpc>
                <a:spcPct val="150000"/>
              </a:lnSpc>
              <a:buClr>
                <a:srgbClr val="0070C0"/>
              </a:buClr>
              <a:defRPr/>
            </a:lvl2pPr>
            <a:lvl3pPr>
              <a:lnSpc>
                <a:spcPct val="150000"/>
              </a:lnSpc>
              <a:buClr>
                <a:srgbClr val="0070C0"/>
              </a:buClr>
              <a:defRPr/>
            </a:lvl3pPr>
            <a:lvl4pPr>
              <a:lnSpc>
                <a:spcPct val="150000"/>
              </a:lnSpc>
              <a:buClr>
                <a:srgbClr val="0070C0"/>
              </a:buClr>
              <a:defRPr/>
            </a:lvl4pPr>
            <a:lvl5pPr>
              <a:lnSpc>
                <a:spcPct val="150000"/>
              </a:lnSpc>
              <a:buClr>
                <a:srgbClr val="0070C0"/>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DF08F71-6993-4278-9FEC-9DDE6AC48524}"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5D014-A928-4C77-8587-40F29E6AE248}" type="slidenum">
              <a:rPr lang="en-US" smtClean="0"/>
              <a:t>‹#›</a:t>
            </a:fld>
            <a:endParaRPr lang="en-US"/>
          </a:p>
        </p:txBody>
      </p:sp>
      <p:sp>
        <p:nvSpPr>
          <p:cNvPr id="8" name="Oval 7">
            <a:extLst>
              <a:ext uri="{FF2B5EF4-FFF2-40B4-BE49-F238E27FC236}">
                <a16:creationId xmlns:a16="http://schemas.microsoft.com/office/drawing/2014/main" id="{6B8FC9AB-5EFE-442E-8DC9-73C4CB3DE956}"/>
              </a:ext>
            </a:extLst>
          </p:cNvPr>
          <p:cNvSpPr/>
          <p:nvPr userDrawn="1"/>
        </p:nvSpPr>
        <p:spPr>
          <a:xfrm>
            <a:off x="8858250" y="6544221"/>
            <a:ext cx="228600" cy="228600"/>
          </a:xfrm>
          <a:prstGeom prst="ellipse">
            <a:avLst/>
          </a:prstGeom>
          <a:solidFill>
            <a:srgbClr val="11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9BBCB97-F83E-47EF-842C-75225581C6B3}"/>
              </a:ext>
            </a:extLst>
          </p:cNvPr>
          <p:cNvSpPr/>
          <p:nvPr userDrawn="1"/>
        </p:nvSpPr>
        <p:spPr>
          <a:xfrm>
            <a:off x="0" y="1136955"/>
            <a:ext cx="9144000" cy="91440"/>
          </a:xfrm>
          <a:prstGeom prst="rect">
            <a:avLst/>
          </a:prstGeom>
          <a:solidFill>
            <a:srgbClr val="111227"/>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756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Whit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B271DD-569D-4824-BCE8-9A8F84980FB0}"/>
              </a:ext>
            </a:extLst>
          </p:cNvPr>
          <p:cNvSpPr/>
          <p:nvPr userDrawn="1"/>
        </p:nvSpPr>
        <p:spPr>
          <a:xfrm>
            <a:off x="0" y="-1"/>
            <a:ext cx="9144000" cy="1064871"/>
          </a:xfrm>
          <a:prstGeom prst="rect">
            <a:avLst/>
          </a:prstGeom>
          <a:solidFill>
            <a:srgbClr val="1112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69833" y="0"/>
            <a:ext cx="8654247" cy="1064870"/>
          </a:xfrm>
        </p:spPr>
        <p:txBody>
          <a:bodyPr>
            <a:normAutofit/>
          </a:bodyPr>
          <a:lstStyle>
            <a:lvl1pPr>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269834" y="1375954"/>
            <a:ext cx="8654246" cy="4980397"/>
          </a:xfrm>
        </p:spPr>
        <p:txBody>
          <a:bodyPr/>
          <a:lstStyle>
            <a:lvl1pPr>
              <a:lnSpc>
                <a:spcPct val="150000"/>
              </a:lnSpc>
              <a:buClr>
                <a:srgbClr val="0070C0"/>
              </a:buClr>
              <a:defRPr/>
            </a:lvl1pPr>
            <a:lvl2pPr>
              <a:lnSpc>
                <a:spcPct val="150000"/>
              </a:lnSpc>
              <a:buClr>
                <a:srgbClr val="0070C0"/>
              </a:buClr>
              <a:defRPr/>
            </a:lvl2pPr>
            <a:lvl3pPr>
              <a:lnSpc>
                <a:spcPct val="150000"/>
              </a:lnSpc>
              <a:buClr>
                <a:srgbClr val="0070C0"/>
              </a:buClr>
              <a:defRPr/>
            </a:lvl3pPr>
            <a:lvl4pPr>
              <a:lnSpc>
                <a:spcPct val="150000"/>
              </a:lnSpc>
              <a:buClr>
                <a:srgbClr val="0070C0"/>
              </a:buClr>
              <a:defRPr/>
            </a:lvl4pPr>
            <a:lvl5pPr>
              <a:lnSpc>
                <a:spcPct val="150000"/>
              </a:lnSpc>
              <a:buClr>
                <a:srgbClr val="0070C0"/>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DF08F71-6993-4278-9FEC-9DDE6AC48524}"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5D014-A928-4C77-8587-40F29E6AE248}" type="slidenum">
              <a:rPr lang="en-US" smtClean="0"/>
              <a:t>‹#›</a:t>
            </a:fld>
            <a:endParaRPr lang="en-US"/>
          </a:p>
        </p:txBody>
      </p:sp>
      <p:sp>
        <p:nvSpPr>
          <p:cNvPr id="8" name="Oval 7">
            <a:extLst>
              <a:ext uri="{FF2B5EF4-FFF2-40B4-BE49-F238E27FC236}">
                <a16:creationId xmlns:a16="http://schemas.microsoft.com/office/drawing/2014/main" id="{6B8FC9AB-5EFE-442E-8DC9-73C4CB3DE956}"/>
              </a:ext>
            </a:extLst>
          </p:cNvPr>
          <p:cNvSpPr/>
          <p:nvPr userDrawn="1"/>
        </p:nvSpPr>
        <p:spPr>
          <a:xfrm>
            <a:off x="8858250" y="6544221"/>
            <a:ext cx="228600" cy="228600"/>
          </a:xfrm>
          <a:prstGeom prst="ellipse">
            <a:avLst/>
          </a:prstGeom>
          <a:solidFill>
            <a:srgbClr val="11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76BD475-D0EE-421D-9D0F-3A6A3A36AA3C}"/>
              </a:ext>
            </a:extLst>
          </p:cNvPr>
          <p:cNvSpPr/>
          <p:nvPr userDrawn="1"/>
        </p:nvSpPr>
        <p:spPr>
          <a:xfrm>
            <a:off x="0" y="1136955"/>
            <a:ext cx="9144000" cy="91440"/>
          </a:xfrm>
          <a:prstGeom prst="rect">
            <a:avLst/>
          </a:prstGeom>
          <a:solidFill>
            <a:srgbClr val="111227"/>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603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F08F71-6993-4278-9FEC-9DDE6AC48524}"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5D014-A928-4C77-8587-40F29E6AE248}" type="slidenum">
              <a:rPr lang="en-US" smtClean="0"/>
              <a:t>‹#›</a:t>
            </a:fld>
            <a:endParaRPr lang="en-US"/>
          </a:p>
        </p:txBody>
      </p:sp>
    </p:spTree>
    <p:extLst>
      <p:ext uri="{BB962C8B-B14F-4D97-AF65-F5344CB8AC3E}">
        <p14:creationId xmlns:p14="http://schemas.microsoft.com/office/powerpoint/2010/main" val="3495627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F08F71-6993-4278-9FEC-9DDE6AC48524}"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5D014-A928-4C77-8587-40F29E6AE248}" type="slidenum">
              <a:rPr lang="en-US" smtClean="0"/>
              <a:t>‹#›</a:t>
            </a:fld>
            <a:endParaRPr lang="en-US"/>
          </a:p>
        </p:txBody>
      </p:sp>
    </p:spTree>
    <p:extLst>
      <p:ext uri="{BB962C8B-B14F-4D97-AF65-F5344CB8AC3E}">
        <p14:creationId xmlns:p14="http://schemas.microsoft.com/office/powerpoint/2010/main" val="3316142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F08F71-6993-4278-9FEC-9DDE6AC48524}" type="datetimeFigureOut">
              <a:rPr lang="en-US" smtClean="0"/>
              <a:t>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85D014-A928-4C77-8587-40F29E6AE248}" type="slidenum">
              <a:rPr lang="en-US" smtClean="0"/>
              <a:t>‹#›</a:t>
            </a:fld>
            <a:endParaRPr lang="en-US"/>
          </a:p>
        </p:txBody>
      </p:sp>
    </p:spTree>
    <p:extLst>
      <p:ext uri="{BB962C8B-B14F-4D97-AF65-F5344CB8AC3E}">
        <p14:creationId xmlns:p14="http://schemas.microsoft.com/office/powerpoint/2010/main" val="1059830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gradFill flip="none" rotWithShape="1">
          <a:gsLst>
            <a:gs pos="0">
              <a:schemeClr val="accent6">
                <a:lumMod val="5000"/>
                <a:lumOff val="95000"/>
                <a:alpha val="82000"/>
              </a:schemeClr>
            </a:gs>
            <a:gs pos="100000">
              <a:srgbClr val="111227"/>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B1ABA6C-A2B8-4C1C-9C66-903D8C04ED35}"/>
              </a:ext>
            </a:extLst>
          </p:cNvPr>
          <p:cNvSpPr txBox="1">
            <a:spLocks/>
          </p:cNvSpPr>
          <p:nvPr userDrawn="1"/>
        </p:nvSpPr>
        <p:spPr>
          <a:xfrm>
            <a:off x="628650" y="2552858"/>
            <a:ext cx="7886700" cy="1325563"/>
          </a:xfrm>
          <a:prstGeom prst="roundRect">
            <a:avLst>
              <a:gd name="adj" fmla="val 12835"/>
            </a:avLst>
          </a:prstGeom>
          <a:solidFill>
            <a:srgbClr val="111227"/>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1"/>
                </a:solidFill>
              </a:rPr>
              <a:t>That’s all for now…</a:t>
            </a:r>
          </a:p>
        </p:txBody>
      </p:sp>
    </p:spTree>
    <p:extLst>
      <p:ext uri="{BB962C8B-B14F-4D97-AF65-F5344CB8AC3E}">
        <p14:creationId xmlns:p14="http://schemas.microsoft.com/office/powerpoint/2010/main" val="1296059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08F71-6993-4278-9FEC-9DDE6AC48524}" type="datetimeFigureOut">
              <a:rPr lang="en-US" smtClean="0"/>
              <a:t>2/23/2021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85D014-A928-4C77-8587-40F29E6AE248}" type="slidenum">
              <a:rPr lang="en-US" smtClean="0"/>
              <a:t>‹#›</a:t>
            </a:fld>
            <a:endParaRPr lang="en-US"/>
          </a:p>
        </p:txBody>
      </p:sp>
    </p:spTree>
    <p:extLst>
      <p:ext uri="{BB962C8B-B14F-4D97-AF65-F5344CB8AC3E}">
        <p14:creationId xmlns:p14="http://schemas.microsoft.com/office/powerpoint/2010/main" val="3559565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F08F71-6993-4278-9FEC-9DDE6AC48524}" type="datetimeFigureOut">
              <a:rPr lang="en-US" smtClean="0"/>
              <a:t>2/23/2021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85D014-A928-4C77-8587-40F29E6AE248}" type="slidenum">
              <a:rPr lang="en-US" smtClean="0"/>
              <a:t>‹#›</a:t>
            </a:fld>
            <a:endParaRPr lang="en-US"/>
          </a:p>
        </p:txBody>
      </p:sp>
    </p:spTree>
    <p:extLst>
      <p:ext uri="{BB962C8B-B14F-4D97-AF65-F5344CB8AC3E}">
        <p14:creationId xmlns:p14="http://schemas.microsoft.com/office/powerpoint/2010/main" val="166247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99120-E698-4312-8D9F-75CD02F554A1}"/>
              </a:ext>
            </a:extLst>
          </p:cNvPr>
          <p:cNvSpPr>
            <a:spLocks noGrp="1"/>
          </p:cNvSpPr>
          <p:nvPr>
            <p:ph type="ctrTitle"/>
          </p:nvPr>
        </p:nvSpPr>
        <p:spPr>
          <a:xfrm>
            <a:off x="133010" y="2453791"/>
            <a:ext cx="2731482" cy="818413"/>
          </a:xfrm>
        </p:spPr>
        <p:txBody>
          <a:bodyPr>
            <a:normAutofit/>
          </a:bodyPr>
          <a:lstStyle/>
          <a:p>
            <a:r>
              <a:rPr lang="en-US" dirty="0"/>
              <a:t>ECAP437</a:t>
            </a:r>
          </a:p>
        </p:txBody>
      </p:sp>
      <p:sp>
        <p:nvSpPr>
          <p:cNvPr id="3" name="Subtitle 2">
            <a:extLst>
              <a:ext uri="{FF2B5EF4-FFF2-40B4-BE49-F238E27FC236}">
                <a16:creationId xmlns:a16="http://schemas.microsoft.com/office/drawing/2014/main" id="{FD6B8ED4-A529-45BC-B09E-C97AEB76320D}"/>
              </a:ext>
            </a:extLst>
          </p:cNvPr>
          <p:cNvSpPr>
            <a:spLocks noGrp="1"/>
          </p:cNvSpPr>
          <p:nvPr>
            <p:ph type="subTitle" idx="1"/>
          </p:nvPr>
        </p:nvSpPr>
        <p:spPr>
          <a:xfrm>
            <a:off x="6125029" y="5872919"/>
            <a:ext cx="2929981" cy="464866"/>
          </a:xfrm>
        </p:spPr>
        <p:txBody>
          <a:bodyPr>
            <a:normAutofit fontScale="92500" lnSpcReduction="10000"/>
          </a:bodyPr>
          <a:lstStyle/>
          <a:p>
            <a:r>
              <a:rPr lang="en-US" dirty="0"/>
              <a:t>Ashwani Kumar</a:t>
            </a:r>
          </a:p>
        </p:txBody>
      </p:sp>
      <p:sp>
        <p:nvSpPr>
          <p:cNvPr id="4" name="Text Placeholder 3">
            <a:extLst>
              <a:ext uri="{FF2B5EF4-FFF2-40B4-BE49-F238E27FC236}">
                <a16:creationId xmlns:a16="http://schemas.microsoft.com/office/drawing/2014/main" id="{93FEA182-C50D-4A05-AB8C-33310D4F2F4D}"/>
              </a:ext>
            </a:extLst>
          </p:cNvPr>
          <p:cNvSpPr>
            <a:spLocks noGrp="1"/>
          </p:cNvSpPr>
          <p:nvPr>
            <p:ph type="body" sz="quarter" idx="13"/>
          </p:nvPr>
        </p:nvSpPr>
        <p:spPr>
          <a:xfrm>
            <a:off x="133010" y="3272204"/>
            <a:ext cx="5992019" cy="540430"/>
          </a:xfrm>
        </p:spPr>
        <p:txBody>
          <a:bodyPr/>
          <a:lstStyle/>
          <a:p>
            <a:r>
              <a:rPr lang="en-US" dirty="0"/>
              <a:t>Software Engineering </a:t>
            </a:r>
            <a:r>
              <a:rPr lang="en-IN" dirty="0"/>
              <a:t>Practices</a:t>
            </a:r>
            <a:endParaRPr lang="en-US" dirty="0"/>
          </a:p>
        </p:txBody>
      </p:sp>
      <p:sp>
        <p:nvSpPr>
          <p:cNvPr id="5" name="Text Placeholder 4">
            <a:extLst>
              <a:ext uri="{FF2B5EF4-FFF2-40B4-BE49-F238E27FC236}">
                <a16:creationId xmlns:a16="http://schemas.microsoft.com/office/drawing/2014/main" id="{6A5EDDBE-FE79-470A-BBF0-C78FFC880CEA}"/>
              </a:ext>
            </a:extLst>
          </p:cNvPr>
          <p:cNvSpPr>
            <a:spLocks noGrp="1"/>
          </p:cNvSpPr>
          <p:nvPr>
            <p:ph type="body" sz="quarter" idx="14"/>
          </p:nvPr>
        </p:nvSpPr>
        <p:spPr/>
        <p:txBody>
          <a:bodyPr/>
          <a:lstStyle/>
          <a:p>
            <a:r>
              <a:rPr lang="en-US" dirty="0"/>
              <a:t>Assistant Professor</a:t>
            </a:r>
          </a:p>
        </p:txBody>
      </p:sp>
    </p:spTree>
    <p:extLst>
      <p:ext uri="{BB962C8B-B14F-4D97-AF65-F5344CB8AC3E}">
        <p14:creationId xmlns:p14="http://schemas.microsoft.com/office/powerpoint/2010/main" val="2395416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Software</a:t>
            </a:r>
          </a:p>
        </p:txBody>
      </p:sp>
      <p:sp>
        <p:nvSpPr>
          <p:cNvPr id="3" name="Content Placeholder 2"/>
          <p:cNvSpPr>
            <a:spLocks noGrp="1"/>
          </p:cNvSpPr>
          <p:nvPr>
            <p:ph idx="1"/>
          </p:nvPr>
        </p:nvSpPr>
        <p:spPr/>
        <p:txBody>
          <a:bodyPr>
            <a:normAutofit/>
          </a:bodyPr>
          <a:lstStyle/>
          <a:p>
            <a:pPr marL="0" indent="0" algn="just">
              <a:spcBef>
                <a:spcPts val="388"/>
              </a:spcBef>
              <a:buSzPct val="75000"/>
              <a:buNone/>
            </a:pPr>
            <a:r>
              <a:rPr lang="en-US" dirty="0">
                <a:solidFill>
                  <a:srgbClr val="C00000"/>
                </a:solidFill>
                <a:cs typeface="Times New Roman" panose="02020603050405020304" pitchFamily="18" charset="0"/>
              </a:rPr>
              <a:t>Internet Software </a:t>
            </a:r>
          </a:p>
          <a:p>
            <a:pPr marL="457200" lvl="1" indent="0" algn="just">
              <a:spcBef>
                <a:spcPts val="388"/>
              </a:spcBef>
              <a:buSzPct val="75000"/>
              <a:buNone/>
            </a:pPr>
            <a:r>
              <a:rPr lang="en-US" dirty="0">
                <a:cs typeface="Times New Roman" panose="02020603050405020304" pitchFamily="18" charset="0"/>
              </a:rPr>
              <a:t>Programs that support internet accesses and applications.  For example, search engine, browser, e-commerce  software, authoring tools.</a:t>
            </a:r>
          </a:p>
          <a:p>
            <a:pPr marL="0" indent="0" algn="just">
              <a:buSzPct val="75000"/>
              <a:buNone/>
            </a:pPr>
            <a:r>
              <a:rPr lang="en-US" dirty="0">
                <a:solidFill>
                  <a:srgbClr val="C00000"/>
                </a:solidFill>
                <a:cs typeface="Times New Roman" panose="02020603050405020304" pitchFamily="18" charset="0"/>
              </a:rPr>
              <a:t>Software Tools and CASE environment</a:t>
            </a:r>
          </a:p>
          <a:p>
            <a:pPr marL="457200" lvl="1" indent="0" algn="just">
              <a:buSzPct val="75000"/>
              <a:buNone/>
            </a:pPr>
            <a:r>
              <a:rPr lang="en-US" dirty="0">
                <a:cs typeface="Times New Roman" panose="02020603050405020304" pitchFamily="18" charset="0"/>
              </a:rPr>
              <a:t>Tools and programs that help the construction of application software and systems. For example, test  tools, version control tools.</a:t>
            </a:r>
          </a:p>
        </p:txBody>
      </p:sp>
    </p:spTree>
    <p:extLst>
      <p:ext uri="{BB962C8B-B14F-4D97-AF65-F5344CB8AC3E}">
        <p14:creationId xmlns:p14="http://schemas.microsoft.com/office/powerpoint/2010/main" val="3779797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Characteristics of a software</a:t>
            </a:r>
          </a:p>
        </p:txBody>
      </p:sp>
      <p:sp>
        <p:nvSpPr>
          <p:cNvPr id="3" name="Content Placeholder 2"/>
          <p:cNvSpPr>
            <a:spLocks noGrp="1"/>
          </p:cNvSpPr>
          <p:nvPr>
            <p:ph idx="1"/>
          </p:nvPr>
        </p:nvSpPr>
        <p:spPr/>
        <p:txBody>
          <a:bodyPr/>
          <a:lstStyle/>
          <a:p>
            <a:pPr algn="just"/>
            <a:r>
              <a:rPr lang="en-IN" dirty="0"/>
              <a:t>A software product can be judged by what it offers and how well it can be used. </a:t>
            </a:r>
          </a:p>
          <a:p>
            <a:pPr algn="just"/>
            <a:r>
              <a:rPr lang="en-IN" dirty="0"/>
              <a:t>Operational</a:t>
            </a:r>
          </a:p>
          <a:p>
            <a:pPr algn="just"/>
            <a:r>
              <a:rPr lang="en-IN" dirty="0"/>
              <a:t>Transitional</a:t>
            </a:r>
          </a:p>
          <a:p>
            <a:pPr algn="just"/>
            <a:r>
              <a:rPr lang="en-IN" dirty="0"/>
              <a:t>Maintenance </a:t>
            </a:r>
          </a:p>
        </p:txBody>
      </p:sp>
    </p:spTree>
    <p:extLst>
      <p:ext uri="{BB962C8B-B14F-4D97-AF65-F5344CB8AC3E}">
        <p14:creationId xmlns:p14="http://schemas.microsoft.com/office/powerpoint/2010/main" val="3953355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Operational </a:t>
            </a:r>
          </a:p>
        </p:txBody>
      </p:sp>
      <p:sp>
        <p:nvSpPr>
          <p:cNvPr id="3" name="Content Placeholder 2"/>
          <p:cNvSpPr>
            <a:spLocks noGrp="1"/>
          </p:cNvSpPr>
          <p:nvPr>
            <p:ph idx="1"/>
          </p:nvPr>
        </p:nvSpPr>
        <p:spPr>
          <a:xfrm>
            <a:off x="115910" y="1339404"/>
            <a:ext cx="8808170" cy="5409126"/>
          </a:xfrm>
        </p:spPr>
        <p:txBody>
          <a:bodyPr>
            <a:normAutofit/>
          </a:bodyPr>
          <a:lstStyle/>
          <a:p>
            <a:pPr marL="0" indent="0">
              <a:buNone/>
            </a:pPr>
            <a:r>
              <a:rPr lang="en-IN" dirty="0"/>
              <a:t>This tells us how well software works in operations. It can be measured on:</a:t>
            </a:r>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p:txBody>
      </p:sp>
      <p:sp>
        <p:nvSpPr>
          <p:cNvPr id="4" name="Rectangle 3">
            <a:extLst>
              <a:ext uri="{FF2B5EF4-FFF2-40B4-BE49-F238E27FC236}">
                <a16:creationId xmlns:a16="http://schemas.microsoft.com/office/drawing/2014/main" id="{59F0E3DE-C638-4747-A679-B42A6FAF4F54}"/>
              </a:ext>
            </a:extLst>
          </p:cNvPr>
          <p:cNvSpPr/>
          <p:nvPr/>
        </p:nvSpPr>
        <p:spPr>
          <a:xfrm>
            <a:off x="1272365" y="2931967"/>
            <a:ext cx="2484000" cy="562708"/>
          </a:xfrm>
          <a:prstGeom prst="rect">
            <a:avLst/>
          </a:prstGeom>
          <a:solidFill>
            <a:srgbClr val="111227"/>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Budget</a:t>
            </a:r>
          </a:p>
        </p:txBody>
      </p:sp>
      <p:sp>
        <p:nvSpPr>
          <p:cNvPr id="6" name="Rectangle 5">
            <a:extLst>
              <a:ext uri="{FF2B5EF4-FFF2-40B4-BE49-F238E27FC236}">
                <a16:creationId xmlns:a16="http://schemas.microsoft.com/office/drawing/2014/main" id="{AAE61C0F-D3AA-427D-9533-32B72BBB57B6}"/>
              </a:ext>
            </a:extLst>
          </p:cNvPr>
          <p:cNvSpPr/>
          <p:nvPr/>
        </p:nvSpPr>
        <p:spPr>
          <a:xfrm>
            <a:off x="1275104" y="3974430"/>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Efficiency</a:t>
            </a:r>
          </a:p>
        </p:txBody>
      </p:sp>
      <p:sp>
        <p:nvSpPr>
          <p:cNvPr id="7" name="Rectangle 6">
            <a:extLst>
              <a:ext uri="{FF2B5EF4-FFF2-40B4-BE49-F238E27FC236}">
                <a16:creationId xmlns:a16="http://schemas.microsoft.com/office/drawing/2014/main" id="{1AE6AA3E-8364-438A-AFF0-63641D3C788D}"/>
              </a:ext>
            </a:extLst>
          </p:cNvPr>
          <p:cNvSpPr/>
          <p:nvPr/>
        </p:nvSpPr>
        <p:spPr>
          <a:xfrm>
            <a:off x="5349985" y="2931967"/>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Correctness</a:t>
            </a:r>
          </a:p>
        </p:txBody>
      </p:sp>
      <p:sp>
        <p:nvSpPr>
          <p:cNvPr id="8" name="Rectangle 7">
            <a:extLst>
              <a:ext uri="{FF2B5EF4-FFF2-40B4-BE49-F238E27FC236}">
                <a16:creationId xmlns:a16="http://schemas.microsoft.com/office/drawing/2014/main" id="{B3097378-F9BD-442B-8650-3B600F40FD92}"/>
              </a:ext>
            </a:extLst>
          </p:cNvPr>
          <p:cNvSpPr/>
          <p:nvPr/>
        </p:nvSpPr>
        <p:spPr>
          <a:xfrm>
            <a:off x="5349985" y="3974430"/>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Functionality</a:t>
            </a:r>
          </a:p>
        </p:txBody>
      </p:sp>
      <p:sp>
        <p:nvSpPr>
          <p:cNvPr id="9" name="Rectangle 8">
            <a:extLst>
              <a:ext uri="{FF2B5EF4-FFF2-40B4-BE49-F238E27FC236}">
                <a16:creationId xmlns:a16="http://schemas.microsoft.com/office/drawing/2014/main" id="{77E5FC5A-88C8-4737-844D-228C71984E0B}"/>
              </a:ext>
            </a:extLst>
          </p:cNvPr>
          <p:cNvSpPr/>
          <p:nvPr/>
        </p:nvSpPr>
        <p:spPr>
          <a:xfrm>
            <a:off x="5401990" y="5016893"/>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Dependability</a:t>
            </a:r>
          </a:p>
        </p:txBody>
      </p:sp>
      <p:sp>
        <p:nvSpPr>
          <p:cNvPr id="10" name="Rectangle 9">
            <a:extLst>
              <a:ext uri="{FF2B5EF4-FFF2-40B4-BE49-F238E27FC236}">
                <a16:creationId xmlns:a16="http://schemas.microsoft.com/office/drawing/2014/main" id="{E1A384A1-D09A-46CB-8B55-6947D930D629}"/>
              </a:ext>
            </a:extLst>
          </p:cNvPr>
          <p:cNvSpPr/>
          <p:nvPr/>
        </p:nvSpPr>
        <p:spPr>
          <a:xfrm>
            <a:off x="5349985" y="6059355"/>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Security</a:t>
            </a:r>
          </a:p>
        </p:txBody>
      </p:sp>
      <p:sp>
        <p:nvSpPr>
          <p:cNvPr id="11" name="Rectangle 10">
            <a:extLst>
              <a:ext uri="{FF2B5EF4-FFF2-40B4-BE49-F238E27FC236}">
                <a16:creationId xmlns:a16="http://schemas.microsoft.com/office/drawing/2014/main" id="{4AD197CA-1DFB-4CEA-AF8E-8398B3369C26}"/>
              </a:ext>
            </a:extLst>
          </p:cNvPr>
          <p:cNvSpPr/>
          <p:nvPr/>
        </p:nvSpPr>
        <p:spPr>
          <a:xfrm>
            <a:off x="1272365" y="6059355"/>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Safety</a:t>
            </a:r>
          </a:p>
        </p:txBody>
      </p:sp>
      <p:sp>
        <p:nvSpPr>
          <p:cNvPr id="12" name="Rectangle 11">
            <a:extLst>
              <a:ext uri="{FF2B5EF4-FFF2-40B4-BE49-F238E27FC236}">
                <a16:creationId xmlns:a16="http://schemas.microsoft.com/office/drawing/2014/main" id="{971580A5-FDF3-4DC9-B246-0A9AE83B0BFE}"/>
              </a:ext>
            </a:extLst>
          </p:cNvPr>
          <p:cNvSpPr/>
          <p:nvPr/>
        </p:nvSpPr>
        <p:spPr>
          <a:xfrm>
            <a:off x="1272365" y="5016893"/>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Usability</a:t>
            </a:r>
          </a:p>
        </p:txBody>
      </p:sp>
    </p:spTree>
    <p:extLst>
      <p:ext uri="{BB962C8B-B14F-4D97-AF65-F5344CB8AC3E}">
        <p14:creationId xmlns:p14="http://schemas.microsoft.com/office/powerpoint/2010/main" val="3705191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Operational </a:t>
            </a:r>
          </a:p>
        </p:txBody>
      </p:sp>
      <p:sp>
        <p:nvSpPr>
          <p:cNvPr id="3" name="Content Placeholder 2"/>
          <p:cNvSpPr>
            <a:spLocks noGrp="1"/>
          </p:cNvSpPr>
          <p:nvPr>
            <p:ph idx="1"/>
          </p:nvPr>
        </p:nvSpPr>
        <p:spPr>
          <a:xfrm>
            <a:off x="115910" y="1339404"/>
            <a:ext cx="8808170" cy="5409126"/>
          </a:xfrm>
        </p:spPr>
        <p:txBody>
          <a:bodyPr>
            <a:normAutofit/>
          </a:bodyPr>
          <a:lstStyle/>
          <a:p>
            <a:pPr marL="0" indent="0">
              <a:buNone/>
            </a:pPr>
            <a:r>
              <a:rPr lang="en-IN" dirty="0"/>
              <a:t>This tells us how well software works in operations. It can be measured on:</a:t>
            </a:r>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p:txBody>
      </p:sp>
      <p:sp>
        <p:nvSpPr>
          <p:cNvPr id="4" name="Rectangle 3">
            <a:extLst>
              <a:ext uri="{FF2B5EF4-FFF2-40B4-BE49-F238E27FC236}">
                <a16:creationId xmlns:a16="http://schemas.microsoft.com/office/drawing/2014/main" id="{59F0E3DE-C638-4747-A679-B42A6FAF4F54}"/>
              </a:ext>
            </a:extLst>
          </p:cNvPr>
          <p:cNvSpPr/>
          <p:nvPr/>
        </p:nvSpPr>
        <p:spPr>
          <a:xfrm>
            <a:off x="1272365" y="2931967"/>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Budget</a:t>
            </a:r>
          </a:p>
        </p:txBody>
      </p:sp>
      <p:sp>
        <p:nvSpPr>
          <p:cNvPr id="6" name="Rectangle 5">
            <a:extLst>
              <a:ext uri="{FF2B5EF4-FFF2-40B4-BE49-F238E27FC236}">
                <a16:creationId xmlns:a16="http://schemas.microsoft.com/office/drawing/2014/main" id="{AAE61C0F-D3AA-427D-9533-32B72BBB57B6}"/>
              </a:ext>
            </a:extLst>
          </p:cNvPr>
          <p:cNvSpPr/>
          <p:nvPr/>
        </p:nvSpPr>
        <p:spPr>
          <a:xfrm>
            <a:off x="1275104" y="3974430"/>
            <a:ext cx="2484000" cy="562708"/>
          </a:xfrm>
          <a:prstGeom prst="rect">
            <a:avLst/>
          </a:prstGeom>
          <a:solidFill>
            <a:srgbClr val="111227"/>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Efficiency</a:t>
            </a:r>
          </a:p>
        </p:txBody>
      </p:sp>
      <p:sp>
        <p:nvSpPr>
          <p:cNvPr id="7" name="Rectangle 6">
            <a:extLst>
              <a:ext uri="{FF2B5EF4-FFF2-40B4-BE49-F238E27FC236}">
                <a16:creationId xmlns:a16="http://schemas.microsoft.com/office/drawing/2014/main" id="{1AE6AA3E-8364-438A-AFF0-63641D3C788D}"/>
              </a:ext>
            </a:extLst>
          </p:cNvPr>
          <p:cNvSpPr/>
          <p:nvPr/>
        </p:nvSpPr>
        <p:spPr>
          <a:xfrm>
            <a:off x="5349985" y="2931967"/>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Correctness</a:t>
            </a:r>
          </a:p>
        </p:txBody>
      </p:sp>
      <p:sp>
        <p:nvSpPr>
          <p:cNvPr id="8" name="Rectangle 7">
            <a:extLst>
              <a:ext uri="{FF2B5EF4-FFF2-40B4-BE49-F238E27FC236}">
                <a16:creationId xmlns:a16="http://schemas.microsoft.com/office/drawing/2014/main" id="{B3097378-F9BD-442B-8650-3B600F40FD92}"/>
              </a:ext>
            </a:extLst>
          </p:cNvPr>
          <p:cNvSpPr/>
          <p:nvPr/>
        </p:nvSpPr>
        <p:spPr>
          <a:xfrm>
            <a:off x="5349985" y="3974430"/>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Functionality</a:t>
            </a:r>
          </a:p>
        </p:txBody>
      </p:sp>
      <p:sp>
        <p:nvSpPr>
          <p:cNvPr id="9" name="Rectangle 8">
            <a:extLst>
              <a:ext uri="{FF2B5EF4-FFF2-40B4-BE49-F238E27FC236}">
                <a16:creationId xmlns:a16="http://schemas.microsoft.com/office/drawing/2014/main" id="{77E5FC5A-88C8-4737-844D-228C71984E0B}"/>
              </a:ext>
            </a:extLst>
          </p:cNvPr>
          <p:cNvSpPr/>
          <p:nvPr/>
        </p:nvSpPr>
        <p:spPr>
          <a:xfrm>
            <a:off x="5401990" y="5016893"/>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Dependability</a:t>
            </a:r>
          </a:p>
        </p:txBody>
      </p:sp>
      <p:sp>
        <p:nvSpPr>
          <p:cNvPr id="10" name="Rectangle 9">
            <a:extLst>
              <a:ext uri="{FF2B5EF4-FFF2-40B4-BE49-F238E27FC236}">
                <a16:creationId xmlns:a16="http://schemas.microsoft.com/office/drawing/2014/main" id="{E1A384A1-D09A-46CB-8B55-6947D930D629}"/>
              </a:ext>
            </a:extLst>
          </p:cNvPr>
          <p:cNvSpPr/>
          <p:nvPr/>
        </p:nvSpPr>
        <p:spPr>
          <a:xfrm>
            <a:off x="5349985" y="6059355"/>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Security</a:t>
            </a:r>
          </a:p>
        </p:txBody>
      </p:sp>
      <p:sp>
        <p:nvSpPr>
          <p:cNvPr id="11" name="Rectangle 10">
            <a:extLst>
              <a:ext uri="{FF2B5EF4-FFF2-40B4-BE49-F238E27FC236}">
                <a16:creationId xmlns:a16="http://schemas.microsoft.com/office/drawing/2014/main" id="{4AD197CA-1DFB-4CEA-AF8E-8398B3369C26}"/>
              </a:ext>
            </a:extLst>
          </p:cNvPr>
          <p:cNvSpPr/>
          <p:nvPr/>
        </p:nvSpPr>
        <p:spPr>
          <a:xfrm>
            <a:off x="1272365" y="6059355"/>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Safety</a:t>
            </a:r>
          </a:p>
        </p:txBody>
      </p:sp>
      <p:sp>
        <p:nvSpPr>
          <p:cNvPr id="12" name="Rectangle 11">
            <a:extLst>
              <a:ext uri="{FF2B5EF4-FFF2-40B4-BE49-F238E27FC236}">
                <a16:creationId xmlns:a16="http://schemas.microsoft.com/office/drawing/2014/main" id="{971580A5-FDF3-4DC9-B246-0A9AE83B0BFE}"/>
              </a:ext>
            </a:extLst>
          </p:cNvPr>
          <p:cNvSpPr/>
          <p:nvPr/>
        </p:nvSpPr>
        <p:spPr>
          <a:xfrm>
            <a:off x="1272365" y="5016893"/>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Usability</a:t>
            </a:r>
          </a:p>
        </p:txBody>
      </p:sp>
    </p:spTree>
    <p:extLst>
      <p:ext uri="{BB962C8B-B14F-4D97-AF65-F5344CB8AC3E}">
        <p14:creationId xmlns:p14="http://schemas.microsoft.com/office/powerpoint/2010/main" val="728359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Operational </a:t>
            </a:r>
          </a:p>
        </p:txBody>
      </p:sp>
      <p:sp>
        <p:nvSpPr>
          <p:cNvPr id="3" name="Content Placeholder 2"/>
          <p:cNvSpPr>
            <a:spLocks noGrp="1"/>
          </p:cNvSpPr>
          <p:nvPr>
            <p:ph idx="1"/>
          </p:nvPr>
        </p:nvSpPr>
        <p:spPr>
          <a:xfrm>
            <a:off x="115910" y="1339404"/>
            <a:ext cx="8808170" cy="5409126"/>
          </a:xfrm>
        </p:spPr>
        <p:txBody>
          <a:bodyPr>
            <a:normAutofit/>
          </a:bodyPr>
          <a:lstStyle/>
          <a:p>
            <a:pPr marL="0" indent="0">
              <a:buNone/>
            </a:pPr>
            <a:r>
              <a:rPr lang="en-IN" dirty="0"/>
              <a:t>This tells us how well software works in operations. It can be measured on:</a:t>
            </a:r>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p:txBody>
      </p:sp>
      <p:sp>
        <p:nvSpPr>
          <p:cNvPr id="4" name="Rectangle 3">
            <a:extLst>
              <a:ext uri="{FF2B5EF4-FFF2-40B4-BE49-F238E27FC236}">
                <a16:creationId xmlns:a16="http://schemas.microsoft.com/office/drawing/2014/main" id="{59F0E3DE-C638-4747-A679-B42A6FAF4F54}"/>
              </a:ext>
            </a:extLst>
          </p:cNvPr>
          <p:cNvSpPr/>
          <p:nvPr/>
        </p:nvSpPr>
        <p:spPr>
          <a:xfrm>
            <a:off x="1272365" y="2931967"/>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Budget</a:t>
            </a:r>
          </a:p>
        </p:txBody>
      </p:sp>
      <p:sp>
        <p:nvSpPr>
          <p:cNvPr id="6" name="Rectangle 5">
            <a:extLst>
              <a:ext uri="{FF2B5EF4-FFF2-40B4-BE49-F238E27FC236}">
                <a16:creationId xmlns:a16="http://schemas.microsoft.com/office/drawing/2014/main" id="{AAE61C0F-D3AA-427D-9533-32B72BBB57B6}"/>
              </a:ext>
            </a:extLst>
          </p:cNvPr>
          <p:cNvSpPr/>
          <p:nvPr/>
        </p:nvSpPr>
        <p:spPr>
          <a:xfrm>
            <a:off x="1275104" y="3974430"/>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Efficiency</a:t>
            </a:r>
          </a:p>
        </p:txBody>
      </p:sp>
      <p:sp>
        <p:nvSpPr>
          <p:cNvPr id="7" name="Rectangle 6">
            <a:extLst>
              <a:ext uri="{FF2B5EF4-FFF2-40B4-BE49-F238E27FC236}">
                <a16:creationId xmlns:a16="http://schemas.microsoft.com/office/drawing/2014/main" id="{1AE6AA3E-8364-438A-AFF0-63641D3C788D}"/>
              </a:ext>
            </a:extLst>
          </p:cNvPr>
          <p:cNvSpPr/>
          <p:nvPr/>
        </p:nvSpPr>
        <p:spPr>
          <a:xfrm>
            <a:off x="5349985" y="2931967"/>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Correctness</a:t>
            </a:r>
          </a:p>
        </p:txBody>
      </p:sp>
      <p:sp>
        <p:nvSpPr>
          <p:cNvPr id="8" name="Rectangle 7">
            <a:extLst>
              <a:ext uri="{FF2B5EF4-FFF2-40B4-BE49-F238E27FC236}">
                <a16:creationId xmlns:a16="http://schemas.microsoft.com/office/drawing/2014/main" id="{B3097378-F9BD-442B-8650-3B600F40FD92}"/>
              </a:ext>
            </a:extLst>
          </p:cNvPr>
          <p:cNvSpPr/>
          <p:nvPr/>
        </p:nvSpPr>
        <p:spPr>
          <a:xfrm>
            <a:off x="5349985" y="3974430"/>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Functionality</a:t>
            </a:r>
          </a:p>
        </p:txBody>
      </p:sp>
      <p:sp>
        <p:nvSpPr>
          <p:cNvPr id="9" name="Rectangle 8">
            <a:extLst>
              <a:ext uri="{FF2B5EF4-FFF2-40B4-BE49-F238E27FC236}">
                <a16:creationId xmlns:a16="http://schemas.microsoft.com/office/drawing/2014/main" id="{77E5FC5A-88C8-4737-844D-228C71984E0B}"/>
              </a:ext>
            </a:extLst>
          </p:cNvPr>
          <p:cNvSpPr/>
          <p:nvPr/>
        </p:nvSpPr>
        <p:spPr>
          <a:xfrm>
            <a:off x="5401990" y="5016893"/>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Dependability</a:t>
            </a:r>
          </a:p>
        </p:txBody>
      </p:sp>
      <p:sp>
        <p:nvSpPr>
          <p:cNvPr id="10" name="Rectangle 9">
            <a:extLst>
              <a:ext uri="{FF2B5EF4-FFF2-40B4-BE49-F238E27FC236}">
                <a16:creationId xmlns:a16="http://schemas.microsoft.com/office/drawing/2014/main" id="{E1A384A1-D09A-46CB-8B55-6947D930D629}"/>
              </a:ext>
            </a:extLst>
          </p:cNvPr>
          <p:cNvSpPr/>
          <p:nvPr/>
        </p:nvSpPr>
        <p:spPr>
          <a:xfrm>
            <a:off x="5349985" y="6059355"/>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Security</a:t>
            </a:r>
          </a:p>
        </p:txBody>
      </p:sp>
      <p:sp>
        <p:nvSpPr>
          <p:cNvPr id="11" name="Rectangle 10">
            <a:extLst>
              <a:ext uri="{FF2B5EF4-FFF2-40B4-BE49-F238E27FC236}">
                <a16:creationId xmlns:a16="http://schemas.microsoft.com/office/drawing/2014/main" id="{4AD197CA-1DFB-4CEA-AF8E-8398B3369C26}"/>
              </a:ext>
            </a:extLst>
          </p:cNvPr>
          <p:cNvSpPr/>
          <p:nvPr/>
        </p:nvSpPr>
        <p:spPr>
          <a:xfrm>
            <a:off x="1272365" y="6059355"/>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Safety</a:t>
            </a:r>
          </a:p>
        </p:txBody>
      </p:sp>
      <p:sp>
        <p:nvSpPr>
          <p:cNvPr id="12" name="Rectangle 11">
            <a:extLst>
              <a:ext uri="{FF2B5EF4-FFF2-40B4-BE49-F238E27FC236}">
                <a16:creationId xmlns:a16="http://schemas.microsoft.com/office/drawing/2014/main" id="{971580A5-FDF3-4DC9-B246-0A9AE83B0BFE}"/>
              </a:ext>
            </a:extLst>
          </p:cNvPr>
          <p:cNvSpPr/>
          <p:nvPr/>
        </p:nvSpPr>
        <p:spPr>
          <a:xfrm>
            <a:off x="1272365" y="5016893"/>
            <a:ext cx="2484000" cy="562708"/>
          </a:xfrm>
          <a:prstGeom prst="rect">
            <a:avLst/>
          </a:prstGeom>
          <a:solidFill>
            <a:srgbClr val="111227"/>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Usability</a:t>
            </a:r>
          </a:p>
        </p:txBody>
      </p:sp>
    </p:spTree>
    <p:extLst>
      <p:ext uri="{BB962C8B-B14F-4D97-AF65-F5344CB8AC3E}">
        <p14:creationId xmlns:p14="http://schemas.microsoft.com/office/powerpoint/2010/main" val="2636921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Operational </a:t>
            </a:r>
          </a:p>
        </p:txBody>
      </p:sp>
      <p:sp>
        <p:nvSpPr>
          <p:cNvPr id="3" name="Content Placeholder 2"/>
          <p:cNvSpPr>
            <a:spLocks noGrp="1"/>
          </p:cNvSpPr>
          <p:nvPr>
            <p:ph idx="1"/>
          </p:nvPr>
        </p:nvSpPr>
        <p:spPr>
          <a:xfrm>
            <a:off x="115910" y="1339404"/>
            <a:ext cx="8808170" cy="5409126"/>
          </a:xfrm>
        </p:spPr>
        <p:txBody>
          <a:bodyPr>
            <a:normAutofit/>
          </a:bodyPr>
          <a:lstStyle/>
          <a:p>
            <a:pPr marL="0" indent="0">
              <a:buNone/>
            </a:pPr>
            <a:r>
              <a:rPr lang="en-IN" dirty="0"/>
              <a:t>This tells us how well software works in operations. It can be measured on:</a:t>
            </a:r>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p:txBody>
      </p:sp>
      <p:sp>
        <p:nvSpPr>
          <p:cNvPr id="4" name="Rectangle 3">
            <a:extLst>
              <a:ext uri="{FF2B5EF4-FFF2-40B4-BE49-F238E27FC236}">
                <a16:creationId xmlns:a16="http://schemas.microsoft.com/office/drawing/2014/main" id="{59F0E3DE-C638-4747-A679-B42A6FAF4F54}"/>
              </a:ext>
            </a:extLst>
          </p:cNvPr>
          <p:cNvSpPr/>
          <p:nvPr/>
        </p:nvSpPr>
        <p:spPr>
          <a:xfrm>
            <a:off x="1272365" y="2931967"/>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Budget</a:t>
            </a:r>
          </a:p>
        </p:txBody>
      </p:sp>
      <p:sp>
        <p:nvSpPr>
          <p:cNvPr id="6" name="Rectangle 5">
            <a:extLst>
              <a:ext uri="{FF2B5EF4-FFF2-40B4-BE49-F238E27FC236}">
                <a16:creationId xmlns:a16="http://schemas.microsoft.com/office/drawing/2014/main" id="{AAE61C0F-D3AA-427D-9533-32B72BBB57B6}"/>
              </a:ext>
            </a:extLst>
          </p:cNvPr>
          <p:cNvSpPr/>
          <p:nvPr/>
        </p:nvSpPr>
        <p:spPr>
          <a:xfrm>
            <a:off x="1275104" y="3974430"/>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Efficiency</a:t>
            </a:r>
          </a:p>
        </p:txBody>
      </p:sp>
      <p:sp>
        <p:nvSpPr>
          <p:cNvPr id="7" name="Rectangle 6">
            <a:extLst>
              <a:ext uri="{FF2B5EF4-FFF2-40B4-BE49-F238E27FC236}">
                <a16:creationId xmlns:a16="http://schemas.microsoft.com/office/drawing/2014/main" id="{1AE6AA3E-8364-438A-AFF0-63641D3C788D}"/>
              </a:ext>
            </a:extLst>
          </p:cNvPr>
          <p:cNvSpPr/>
          <p:nvPr/>
        </p:nvSpPr>
        <p:spPr>
          <a:xfrm>
            <a:off x="5349985" y="2931967"/>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Correctness</a:t>
            </a:r>
          </a:p>
        </p:txBody>
      </p:sp>
      <p:sp>
        <p:nvSpPr>
          <p:cNvPr id="8" name="Rectangle 7">
            <a:extLst>
              <a:ext uri="{FF2B5EF4-FFF2-40B4-BE49-F238E27FC236}">
                <a16:creationId xmlns:a16="http://schemas.microsoft.com/office/drawing/2014/main" id="{B3097378-F9BD-442B-8650-3B600F40FD92}"/>
              </a:ext>
            </a:extLst>
          </p:cNvPr>
          <p:cNvSpPr/>
          <p:nvPr/>
        </p:nvSpPr>
        <p:spPr>
          <a:xfrm>
            <a:off x="5349985" y="3974430"/>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Functionality</a:t>
            </a:r>
          </a:p>
        </p:txBody>
      </p:sp>
      <p:sp>
        <p:nvSpPr>
          <p:cNvPr id="9" name="Rectangle 8">
            <a:extLst>
              <a:ext uri="{FF2B5EF4-FFF2-40B4-BE49-F238E27FC236}">
                <a16:creationId xmlns:a16="http://schemas.microsoft.com/office/drawing/2014/main" id="{77E5FC5A-88C8-4737-844D-228C71984E0B}"/>
              </a:ext>
            </a:extLst>
          </p:cNvPr>
          <p:cNvSpPr/>
          <p:nvPr/>
        </p:nvSpPr>
        <p:spPr>
          <a:xfrm>
            <a:off x="5401990" y="5016893"/>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Dependability</a:t>
            </a:r>
          </a:p>
        </p:txBody>
      </p:sp>
      <p:sp>
        <p:nvSpPr>
          <p:cNvPr id="10" name="Rectangle 9">
            <a:extLst>
              <a:ext uri="{FF2B5EF4-FFF2-40B4-BE49-F238E27FC236}">
                <a16:creationId xmlns:a16="http://schemas.microsoft.com/office/drawing/2014/main" id="{E1A384A1-D09A-46CB-8B55-6947D930D629}"/>
              </a:ext>
            </a:extLst>
          </p:cNvPr>
          <p:cNvSpPr/>
          <p:nvPr/>
        </p:nvSpPr>
        <p:spPr>
          <a:xfrm>
            <a:off x="5349985" y="6059355"/>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Security</a:t>
            </a:r>
          </a:p>
        </p:txBody>
      </p:sp>
      <p:sp>
        <p:nvSpPr>
          <p:cNvPr id="11" name="Rectangle 10">
            <a:extLst>
              <a:ext uri="{FF2B5EF4-FFF2-40B4-BE49-F238E27FC236}">
                <a16:creationId xmlns:a16="http://schemas.microsoft.com/office/drawing/2014/main" id="{4AD197CA-1DFB-4CEA-AF8E-8398B3369C26}"/>
              </a:ext>
            </a:extLst>
          </p:cNvPr>
          <p:cNvSpPr/>
          <p:nvPr/>
        </p:nvSpPr>
        <p:spPr>
          <a:xfrm>
            <a:off x="1272365" y="6059355"/>
            <a:ext cx="2484000" cy="562708"/>
          </a:xfrm>
          <a:prstGeom prst="rect">
            <a:avLst/>
          </a:prstGeom>
          <a:solidFill>
            <a:srgbClr val="111227"/>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Safety</a:t>
            </a:r>
          </a:p>
        </p:txBody>
      </p:sp>
      <p:sp>
        <p:nvSpPr>
          <p:cNvPr id="12" name="Rectangle 11">
            <a:extLst>
              <a:ext uri="{FF2B5EF4-FFF2-40B4-BE49-F238E27FC236}">
                <a16:creationId xmlns:a16="http://schemas.microsoft.com/office/drawing/2014/main" id="{971580A5-FDF3-4DC9-B246-0A9AE83B0BFE}"/>
              </a:ext>
            </a:extLst>
          </p:cNvPr>
          <p:cNvSpPr/>
          <p:nvPr/>
        </p:nvSpPr>
        <p:spPr>
          <a:xfrm>
            <a:off x="1272365" y="5016893"/>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Usability</a:t>
            </a:r>
          </a:p>
        </p:txBody>
      </p:sp>
    </p:spTree>
    <p:extLst>
      <p:ext uri="{BB962C8B-B14F-4D97-AF65-F5344CB8AC3E}">
        <p14:creationId xmlns:p14="http://schemas.microsoft.com/office/powerpoint/2010/main" val="619360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Operational </a:t>
            </a:r>
          </a:p>
        </p:txBody>
      </p:sp>
      <p:sp>
        <p:nvSpPr>
          <p:cNvPr id="3" name="Content Placeholder 2"/>
          <p:cNvSpPr>
            <a:spLocks noGrp="1"/>
          </p:cNvSpPr>
          <p:nvPr>
            <p:ph idx="1"/>
          </p:nvPr>
        </p:nvSpPr>
        <p:spPr>
          <a:xfrm>
            <a:off x="115910" y="1339404"/>
            <a:ext cx="8808170" cy="5409126"/>
          </a:xfrm>
        </p:spPr>
        <p:txBody>
          <a:bodyPr>
            <a:normAutofit/>
          </a:bodyPr>
          <a:lstStyle/>
          <a:p>
            <a:pPr marL="0" indent="0">
              <a:buNone/>
            </a:pPr>
            <a:r>
              <a:rPr lang="en-IN" dirty="0"/>
              <a:t>This tells us how well software works in operations. It can be measured on:</a:t>
            </a:r>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p:txBody>
      </p:sp>
      <p:sp>
        <p:nvSpPr>
          <p:cNvPr id="4" name="Rectangle 3">
            <a:extLst>
              <a:ext uri="{FF2B5EF4-FFF2-40B4-BE49-F238E27FC236}">
                <a16:creationId xmlns:a16="http://schemas.microsoft.com/office/drawing/2014/main" id="{59F0E3DE-C638-4747-A679-B42A6FAF4F54}"/>
              </a:ext>
            </a:extLst>
          </p:cNvPr>
          <p:cNvSpPr/>
          <p:nvPr/>
        </p:nvSpPr>
        <p:spPr>
          <a:xfrm>
            <a:off x="1272365" y="2931967"/>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Budget</a:t>
            </a:r>
          </a:p>
        </p:txBody>
      </p:sp>
      <p:sp>
        <p:nvSpPr>
          <p:cNvPr id="6" name="Rectangle 5">
            <a:extLst>
              <a:ext uri="{FF2B5EF4-FFF2-40B4-BE49-F238E27FC236}">
                <a16:creationId xmlns:a16="http://schemas.microsoft.com/office/drawing/2014/main" id="{AAE61C0F-D3AA-427D-9533-32B72BBB57B6}"/>
              </a:ext>
            </a:extLst>
          </p:cNvPr>
          <p:cNvSpPr/>
          <p:nvPr/>
        </p:nvSpPr>
        <p:spPr>
          <a:xfrm>
            <a:off x="1275104" y="3974430"/>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Efficiency</a:t>
            </a:r>
          </a:p>
        </p:txBody>
      </p:sp>
      <p:sp>
        <p:nvSpPr>
          <p:cNvPr id="7" name="Rectangle 6">
            <a:extLst>
              <a:ext uri="{FF2B5EF4-FFF2-40B4-BE49-F238E27FC236}">
                <a16:creationId xmlns:a16="http://schemas.microsoft.com/office/drawing/2014/main" id="{1AE6AA3E-8364-438A-AFF0-63641D3C788D}"/>
              </a:ext>
            </a:extLst>
          </p:cNvPr>
          <p:cNvSpPr/>
          <p:nvPr/>
        </p:nvSpPr>
        <p:spPr>
          <a:xfrm>
            <a:off x="5349985" y="2931967"/>
            <a:ext cx="2484000" cy="562708"/>
          </a:xfrm>
          <a:prstGeom prst="rect">
            <a:avLst/>
          </a:prstGeom>
          <a:solidFill>
            <a:srgbClr val="111227"/>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Correctness</a:t>
            </a:r>
          </a:p>
        </p:txBody>
      </p:sp>
      <p:sp>
        <p:nvSpPr>
          <p:cNvPr id="8" name="Rectangle 7">
            <a:extLst>
              <a:ext uri="{FF2B5EF4-FFF2-40B4-BE49-F238E27FC236}">
                <a16:creationId xmlns:a16="http://schemas.microsoft.com/office/drawing/2014/main" id="{B3097378-F9BD-442B-8650-3B600F40FD92}"/>
              </a:ext>
            </a:extLst>
          </p:cNvPr>
          <p:cNvSpPr/>
          <p:nvPr/>
        </p:nvSpPr>
        <p:spPr>
          <a:xfrm>
            <a:off x="5349985" y="3974430"/>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Functionality</a:t>
            </a:r>
          </a:p>
        </p:txBody>
      </p:sp>
      <p:sp>
        <p:nvSpPr>
          <p:cNvPr id="9" name="Rectangle 8">
            <a:extLst>
              <a:ext uri="{FF2B5EF4-FFF2-40B4-BE49-F238E27FC236}">
                <a16:creationId xmlns:a16="http://schemas.microsoft.com/office/drawing/2014/main" id="{77E5FC5A-88C8-4737-844D-228C71984E0B}"/>
              </a:ext>
            </a:extLst>
          </p:cNvPr>
          <p:cNvSpPr/>
          <p:nvPr/>
        </p:nvSpPr>
        <p:spPr>
          <a:xfrm>
            <a:off x="5401990" y="5016893"/>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Dependability</a:t>
            </a:r>
          </a:p>
        </p:txBody>
      </p:sp>
      <p:sp>
        <p:nvSpPr>
          <p:cNvPr id="10" name="Rectangle 9">
            <a:extLst>
              <a:ext uri="{FF2B5EF4-FFF2-40B4-BE49-F238E27FC236}">
                <a16:creationId xmlns:a16="http://schemas.microsoft.com/office/drawing/2014/main" id="{E1A384A1-D09A-46CB-8B55-6947D930D629}"/>
              </a:ext>
            </a:extLst>
          </p:cNvPr>
          <p:cNvSpPr/>
          <p:nvPr/>
        </p:nvSpPr>
        <p:spPr>
          <a:xfrm>
            <a:off x="5349985" y="6059355"/>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Security</a:t>
            </a:r>
          </a:p>
        </p:txBody>
      </p:sp>
      <p:sp>
        <p:nvSpPr>
          <p:cNvPr id="11" name="Rectangle 10">
            <a:extLst>
              <a:ext uri="{FF2B5EF4-FFF2-40B4-BE49-F238E27FC236}">
                <a16:creationId xmlns:a16="http://schemas.microsoft.com/office/drawing/2014/main" id="{4AD197CA-1DFB-4CEA-AF8E-8398B3369C26}"/>
              </a:ext>
            </a:extLst>
          </p:cNvPr>
          <p:cNvSpPr/>
          <p:nvPr/>
        </p:nvSpPr>
        <p:spPr>
          <a:xfrm>
            <a:off x="1272365" y="6059355"/>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Safety</a:t>
            </a:r>
          </a:p>
        </p:txBody>
      </p:sp>
      <p:sp>
        <p:nvSpPr>
          <p:cNvPr id="12" name="Rectangle 11">
            <a:extLst>
              <a:ext uri="{FF2B5EF4-FFF2-40B4-BE49-F238E27FC236}">
                <a16:creationId xmlns:a16="http://schemas.microsoft.com/office/drawing/2014/main" id="{971580A5-FDF3-4DC9-B246-0A9AE83B0BFE}"/>
              </a:ext>
            </a:extLst>
          </p:cNvPr>
          <p:cNvSpPr/>
          <p:nvPr/>
        </p:nvSpPr>
        <p:spPr>
          <a:xfrm>
            <a:off x="1272365" y="5016893"/>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Usability</a:t>
            </a:r>
          </a:p>
        </p:txBody>
      </p:sp>
    </p:spTree>
    <p:extLst>
      <p:ext uri="{BB962C8B-B14F-4D97-AF65-F5344CB8AC3E}">
        <p14:creationId xmlns:p14="http://schemas.microsoft.com/office/powerpoint/2010/main" val="2163793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Operational </a:t>
            </a:r>
          </a:p>
        </p:txBody>
      </p:sp>
      <p:sp>
        <p:nvSpPr>
          <p:cNvPr id="3" name="Content Placeholder 2"/>
          <p:cNvSpPr>
            <a:spLocks noGrp="1"/>
          </p:cNvSpPr>
          <p:nvPr>
            <p:ph idx="1"/>
          </p:nvPr>
        </p:nvSpPr>
        <p:spPr>
          <a:xfrm>
            <a:off x="115910" y="1339404"/>
            <a:ext cx="8808170" cy="5409126"/>
          </a:xfrm>
        </p:spPr>
        <p:txBody>
          <a:bodyPr>
            <a:normAutofit/>
          </a:bodyPr>
          <a:lstStyle/>
          <a:p>
            <a:pPr marL="0" indent="0">
              <a:buNone/>
            </a:pPr>
            <a:r>
              <a:rPr lang="en-IN" dirty="0"/>
              <a:t>This tells us how well software works in operations. It can be measured on:</a:t>
            </a:r>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p:txBody>
      </p:sp>
      <p:sp>
        <p:nvSpPr>
          <p:cNvPr id="4" name="Rectangle 3">
            <a:extLst>
              <a:ext uri="{FF2B5EF4-FFF2-40B4-BE49-F238E27FC236}">
                <a16:creationId xmlns:a16="http://schemas.microsoft.com/office/drawing/2014/main" id="{59F0E3DE-C638-4747-A679-B42A6FAF4F54}"/>
              </a:ext>
            </a:extLst>
          </p:cNvPr>
          <p:cNvSpPr/>
          <p:nvPr/>
        </p:nvSpPr>
        <p:spPr>
          <a:xfrm>
            <a:off x="1272365" y="2931967"/>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Budget</a:t>
            </a:r>
          </a:p>
        </p:txBody>
      </p:sp>
      <p:sp>
        <p:nvSpPr>
          <p:cNvPr id="6" name="Rectangle 5">
            <a:extLst>
              <a:ext uri="{FF2B5EF4-FFF2-40B4-BE49-F238E27FC236}">
                <a16:creationId xmlns:a16="http://schemas.microsoft.com/office/drawing/2014/main" id="{AAE61C0F-D3AA-427D-9533-32B72BBB57B6}"/>
              </a:ext>
            </a:extLst>
          </p:cNvPr>
          <p:cNvSpPr/>
          <p:nvPr/>
        </p:nvSpPr>
        <p:spPr>
          <a:xfrm>
            <a:off x="1275104" y="3974430"/>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Efficiency</a:t>
            </a:r>
          </a:p>
        </p:txBody>
      </p:sp>
      <p:sp>
        <p:nvSpPr>
          <p:cNvPr id="7" name="Rectangle 6">
            <a:extLst>
              <a:ext uri="{FF2B5EF4-FFF2-40B4-BE49-F238E27FC236}">
                <a16:creationId xmlns:a16="http://schemas.microsoft.com/office/drawing/2014/main" id="{1AE6AA3E-8364-438A-AFF0-63641D3C788D}"/>
              </a:ext>
            </a:extLst>
          </p:cNvPr>
          <p:cNvSpPr/>
          <p:nvPr/>
        </p:nvSpPr>
        <p:spPr>
          <a:xfrm>
            <a:off x="5349985" y="2931967"/>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Correctness</a:t>
            </a:r>
          </a:p>
        </p:txBody>
      </p:sp>
      <p:sp>
        <p:nvSpPr>
          <p:cNvPr id="8" name="Rectangle 7">
            <a:extLst>
              <a:ext uri="{FF2B5EF4-FFF2-40B4-BE49-F238E27FC236}">
                <a16:creationId xmlns:a16="http://schemas.microsoft.com/office/drawing/2014/main" id="{B3097378-F9BD-442B-8650-3B600F40FD92}"/>
              </a:ext>
            </a:extLst>
          </p:cNvPr>
          <p:cNvSpPr/>
          <p:nvPr/>
        </p:nvSpPr>
        <p:spPr>
          <a:xfrm>
            <a:off x="5349985" y="3974430"/>
            <a:ext cx="2484000" cy="562708"/>
          </a:xfrm>
          <a:prstGeom prst="rect">
            <a:avLst/>
          </a:prstGeom>
          <a:solidFill>
            <a:srgbClr val="111227"/>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Functionality</a:t>
            </a:r>
          </a:p>
        </p:txBody>
      </p:sp>
      <p:sp>
        <p:nvSpPr>
          <p:cNvPr id="9" name="Rectangle 8">
            <a:extLst>
              <a:ext uri="{FF2B5EF4-FFF2-40B4-BE49-F238E27FC236}">
                <a16:creationId xmlns:a16="http://schemas.microsoft.com/office/drawing/2014/main" id="{77E5FC5A-88C8-4737-844D-228C71984E0B}"/>
              </a:ext>
            </a:extLst>
          </p:cNvPr>
          <p:cNvSpPr/>
          <p:nvPr/>
        </p:nvSpPr>
        <p:spPr>
          <a:xfrm>
            <a:off x="5401990" y="5016893"/>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Dependability</a:t>
            </a:r>
          </a:p>
        </p:txBody>
      </p:sp>
      <p:sp>
        <p:nvSpPr>
          <p:cNvPr id="10" name="Rectangle 9">
            <a:extLst>
              <a:ext uri="{FF2B5EF4-FFF2-40B4-BE49-F238E27FC236}">
                <a16:creationId xmlns:a16="http://schemas.microsoft.com/office/drawing/2014/main" id="{E1A384A1-D09A-46CB-8B55-6947D930D629}"/>
              </a:ext>
            </a:extLst>
          </p:cNvPr>
          <p:cNvSpPr/>
          <p:nvPr/>
        </p:nvSpPr>
        <p:spPr>
          <a:xfrm>
            <a:off x="5349985" y="6059355"/>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Security</a:t>
            </a:r>
          </a:p>
        </p:txBody>
      </p:sp>
      <p:sp>
        <p:nvSpPr>
          <p:cNvPr id="11" name="Rectangle 10">
            <a:extLst>
              <a:ext uri="{FF2B5EF4-FFF2-40B4-BE49-F238E27FC236}">
                <a16:creationId xmlns:a16="http://schemas.microsoft.com/office/drawing/2014/main" id="{4AD197CA-1DFB-4CEA-AF8E-8398B3369C26}"/>
              </a:ext>
            </a:extLst>
          </p:cNvPr>
          <p:cNvSpPr/>
          <p:nvPr/>
        </p:nvSpPr>
        <p:spPr>
          <a:xfrm>
            <a:off x="1272365" y="6059355"/>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Safety</a:t>
            </a:r>
          </a:p>
        </p:txBody>
      </p:sp>
      <p:sp>
        <p:nvSpPr>
          <p:cNvPr id="12" name="Rectangle 11">
            <a:extLst>
              <a:ext uri="{FF2B5EF4-FFF2-40B4-BE49-F238E27FC236}">
                <a16:creationId xmlns:a16="http://schemas.microsoft.com/office/drawing/2014/main" id="{971580A5-FDF3-4DC9-B246-0A9AE83B0BFE}"/>
              </a:ext>
            </a:extLst>
          </p:cNvPr>
          <p:cNvSpPr/>
          <p:nvPr/>
        </p:nvSpPr>
        <p:spPr>
          <a:xfrm>
            <a:off x="1272365" y="5016893"/>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Usability</a:t>
            </a:r>
          </a:p>
        </p:txBody>
      </p:sp>
    </p:spTree>
    <p:extLst>
      <p:ext uri="{BB962C8B-B14F-4D97-AF65-F5344CB8AC3E}">
        <p14:creationId xmlns:p14="http://schemas.microsoft.com/office/powerpoint/2010/main" val="697761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Operational </a:t>
            </a:r>
          </a:p>
        </p:txBody>
      </p:sp>
      <p:sp>
        <p:nvSpPr>
          <p:cNvPr id="3" name="Content Placeholder 2"/>
          <p:cNvSpPr>
            <a:spLocks noGrp="1"/>
          </p:cNvSpPr>
          <p:nvPr>
            <p:ph idx="1"/>
          </p:nvPr>
        </p:nvSpPr>
        <p:spPr>
          <a:xfrm>
            <a:off x="115910" y="1339404"/>
            <a:ext cx="8808170" cy="5409126"/>
          </a:xfrm>
        </p:spPr>
        <p:txBody>
          <a:bodyPr>
            <a:normAutofit/>
          </a:bodyPr>
          <a:lstStyle/>
          <a:p>
            <a:pPr marL="0" indent="0">
              <a:buNone/>
            </a:pPr>
            <a:r>
              <a:rPr lang="en-IN" dirty="0"/>
              <a:t>This tells us how well software works in operations. It can be measured on:</a:t>
            </a:r>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p:txBody>
      </p:sp>
      <p:sp>
        <p:nvSpPr>
          <p:cNvPr id="4" name="Rectangle 3">
            <a:extLst>
              <a:ext uri="{FF2B5EF4-FFF2-40B4-BE49-F238E27FC236}">
                <a16:creationId xmlns:a16="http://schemas.microsoft.com/office/drawing/2014/main" id="{59F0E3DE-C638-4747-A679-B42A6FAF4F54}"/>
              </a:ext>
            </a:extLst>
          </p:cNvPr>
          <p:cNvSpPr/>
          <p:nvPr/>
        </p:nvSpPr>
        <p:spPr>
          <a:xfrm>
            <a:off x="1272365" y="2931967"/>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Budget</a:t>
            </a:r>
          </a:p>
        </p:txBody>
      </p:sp>
      <p:sp>
        <p:nvSpPr>
          <p:cNvPr id="6" name="Rectangle 5">
            <a:extLst>
              <a:ext uri="{FF2B5EF4-FFF2-40B4-BE49-F238E27FC236}">
                <a16:creationId xmlns:a16="http://schemas.microsoft.com/office/drawing/2014/main" id="{AAE61C0F-D3AA-427D-9533-32B72BBB57B6}"/>
              </a:ext>
            </a:extLst>
          </p:cNvPr>
          <p:cNvSpPr/>
          <p:nvPr/>
        </p:nvSpPr>
        <p:spPr>
          <a:xfrm>
            <a:off x="1275104" y="3974430"/>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Efficiency</a:t>
            </a:r>
          </a:p>
        </p:txBody>
      </p:sp>
      <p:sp>
        <p:nvSpPr>
          <p:cNvPr id="7" name="Rectangle 6">
            <a:extLst>
              <a:ext uri="{FF2B5EF4-FFF2-40B4-BE49-F238E27FC236}">
                <a16:creationId xmlns:a16="http://schemas.microsoft.com/office/drawing/2014/main" id="{1AE6AA3E-8364-438A-AFF0-63641D3C788D}"/>
              </a:ext>
            </a:extLst>
          </p:cNvPr>
          <p:cNvSpPr/>
          <p:nvPr/>
        </p:nvSpPr>
        <p:spPr>
          <a:xfrm>
            <a:off x="5349985" y="2931967"/>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Correctness</a:t>
            </a:r>
          </a:p>
        </p:txBody>
      </p:sp>
      <p:sp>
        <p:nvSpPr>
          <p:cNvPr id="8" name="Rectangle 7">
            <a:extLst>
              <a:ext uri="{FF2B5EF4-FFF2-40B4-BE49-F238E27FC236}">
                <a16:creationId xmlns:a16="http://schemas.microsoft.com/office/drawing/2014/main" id="{B3097378-F9BD-442B-8650-3B600F40FD92}"/>
              </a:ext>
            </a:extLst>
          </p:cNvPr>
          <p:cNvSpPr/>
          <p:nvPr/>
        </p:nvSpPr>
        <p:spPr>
          <a:xfrm>
            <a:off x="5349985" y="3974430"/>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Functionality</a:t>
            </a:r>
          </a:p>
        </p:txBody>
      </p:sp>
      <p:sp>
        <p:nvSpPr>
          <p:cNvPr id="9" name="Rectangle 8">
            <a:extLst>
              <a:ext uri="{FF2B5EF4-FFF2-40B4-BE49-F238E27FC236}">
                <a16:creationId xmlns:a16="http://schemas.microsoft.com/office/drawing/2014/main" id="{77E5FC5A-88C8-4737-844D-228C71984E0B}"/>
              </a:ext>
            </a:extLst>
          </p:cNvPr>
          <p:cNvSpPr/>
          <p:nvPr/>
        </p:nvSpPr>
        <p:spPr>
          <a:xfrm>
            <a:off x="5401990" y="5016893"/>
            <a:ext cx="2484000" cy="562708"/>
          </a:xfrm>
          <a:prstGeom prst="rect">
            <a:avLst/>
          </a:prstGeom>
          <a:solidFill>
            <a:srgbClr val="111227"/>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Dependability</a:t>
            </a:r>
          </a:p>
        </p:txBody>
      </p:sp>
      <p:sp>
        <p:nvSpPr>
          <p:cNvPr id="10" name="Rectangle 9">
            <a:extLst>
              <a:ext uri="{FF2B5EF4-FFF2-40B4-BE49-F238E27FC236}">
                <a16:creationId xmlns:a16="http://schemas.microsoft.com/office/drawing/2014/main" id="{E1A384A1-D09A-46CB-8B55-6947D930D629}"/>
              </a:ext>
            </a:extLst>
          </p:cNvPr>
          <p:cNvSpPr/>
          <p:nvPr/>
        </p:nvSpPr>
        <p:spPr>
          <a:xfrm>
            <a:off x="5349985" y="6059355"/>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Security</a:t>
            </a:r>
          </a:p>
        </p:txBody>
      </p:sp>
      <p:sp>
        <p:nvSpPr>
          <p:cNvPr id="11" name="Rectangle 10">
            <a:extLst>
              <a:ext uri="{FF2B5EF4-FFF2-40B4-BE49-F238E27FC236}">
                <a16:creationId xmlns:a16="http://schemas.microsoft.com/office/drawing/2014/main" id="{4AD197CA-1DFB-4CEA-AF8E-8398B3369C26}"/>
              </a:ext>
            </a:extLst>
          </p:cNvPr>
          <p:cNvSpPr/>
          <p:nvPr/>
        </p:nvSpPr>
        <p:spPr>
          <a:xfrm>
            <a:off x="1272365" y="6059355"/>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Safety</a:t>
            </a:r>
          </a:p>
        </p:txBody>
      </p:sp>
      <p:sp>
        <p:nvSpPr>
          <p:cNvPr id="12" name="Rectangle 11">
            <a:extLst>
              <a:ext uri="{FF2B5EF4-FFF2-40B4-BE49-F238E27FC236}">
                <a16:creationId xmlns:a16="http://schemas.microsoft.com/office/drawing/2014/main" id="{971580A5-FDF3-4DC9-B246-0A9AE83B0BFE}"/>
              </a:ext>
            </a:extLst>
          </p:cNvPr>
          <p:cNvSpPr/>
          <p:nvPr/>
        </p:nvSpPr>
        <p:spPr>
          <a:xfrm>
            <a:off x="1272365" y="5016893"/>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Usability</a:t>
            </a:r>
          </a:p>
        </p:txBody>
      </p:sp>
    </p:spTree>
    <p:extLst>
      <p:ext uri="{BB962C8B-B14F-4D97-AF65-F5344CB8AC3E}">
        <p14:creationId xmlns:p14="http://schemas.microsoft.com/office/powerpoint/2010/main" val="1168668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Operational </a:t>
            </a:r>
          </a:p>
        </p:txBody>
      </p:sp>
      <p:sp>
        <p:nvSpPr>
          <p:cNvPr id="3" name="Content Placeholder 2"/>
          <p:cNvSpPr>
            <a:spLocks noGrp="1"/>
          </p:cNvSpPr>
          <p:nvPr>
            <p:ph idx="1"/>
          </p:nvPr>
        </p:nvSpPr>
        <p:spPr>
          <a:xfrm>
            <a:off x="115910" y="1339404"/>
            <a:ext cx="8808170" cy="5409126"/>
          </a:xfrm>
        </p:spPr>
        <p:txBody>
          <a:bodyPr>
            <a:normAutofit/>
          </a:bodyPr>
          <a:lstStyle/>
          <a:p>
            <a:pPr marL="0" indent="0">
              <a:buNone/>
            </a:pPr>
            <a:r>
              <a:rPr lang="en-IN" dirty="0"/>
              <a:t>This tells us how well software works in operations. It can be measured on:</a:t>
            </a:r>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p:txBody>
      </p:sp>
      <p:sp>
        <p:nvSpPr>
          <p:cNvPr id="4" name="Rectangle 3">
            <a:extLst>
              <a:ext uri="{FF2B5EF4-FFF2-40B4-BE49-F238E27FC236}">
                <a16:creationId xmlns:a16="http://schemas.microsoft.com/office/drawing/2014/main" id="{59F0E3DE-C638-4747-A679-B42A6FAF4F54}"/>
              </a:ext>
            </a:extLst>
          </p:cNvPr>
          <p:cNvSpPr/>
          <p:nvPr/>
        </p:nvSpPr>
        <p:spPr>
          <a:xfrm>
            <a:off x="1272365" y="2931967"/>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Budget</a:t>
            </a:r>
          </a:p>
        </p:txBody>
      </p:sp>
      <p:sp>
        <p:nvSpPr>
          <p:cNvPr id="6" name="Rectangle 5">
            <a:extLst>
              <a:ext uri="{FF2B5EF4-FFF2-40B4-BE49-F238E27FC236}">
                <a16:creationId xmlns:a16="http://schemas.microsoft.com/office/drawing/2014/main" id="{AAE61C0F-D3AA-427D-9533-32B72BBB57B6}"/>
              </a:ext>
            </a:extLst>
          </p:cNvPr>
          <p:cNvSpPr/>
          <p:nvPr/>
        </p:nvSpPr>
        <p:spPr>
          <a:xfrm>
            <a:off x="1275104" y="3974430"/>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Efficiency</a:t>
            </a:r>
          </a:p>
        </p:txBody>
      </p:sp>
      <p:sp>
        <p:nvSpPr>
          <p:cNvPr id="7" name="Rectangle 6">
            <a:extLst>
              <a:ext uri="{FF2B5EF4-FFF2-40B4-BE49-F238E27FC236}">
                <a16:creationId xmlns:a16="http://schemas.microsoft.com/office/drawing/2014/main" id="{1AE6AA3E-8364-438A-AFF0-63641D3C788D}"/>
              </a:ext>
            </a:extLst>
          </p:cNvPr>
          <p:cNvSpPr/>
          <p:nvPr/>
        </p:nvSpPr>
        <p:spPr>
          <a:xfrm>
            <a:off x="5349985" y="2931967"/>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Correctness</a:t>
            </a:r>
          </a:p>
        </p:txBody>
      </p:sp>
      <p:sp>
        <p:nvSpPr>
          <p:cNvPr id="8" name="Rectangle 7">
            <a:extLst>
              <a:ext uri="{FF2B5EF4-FFF2-40B4-BE49-F238E27FC236}">
                <a16:creationId xmlns:a16="http://schemas.microsoft.com/office/drawing/2014/main" id="{B3097378-F9BD-442B-8650-3B600F40FD92}"/>
              </a:ext>
            </a:extLst>
          </p:cNvPr>
          <p:cNvSpPr/>
          <p:nvPr/>
        </p:nvSpPr>
        <p:spPr>
          <a:xfrm>
            <a:off x="5349985" y="3974430"/>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Functionality</a:t>
            </a:r>
          </a:p>
        </p:txBody>
      </p:sp>
      <p:sp>
        <p:nvSpPr>
          <p:cNvPr id="9" name="Rectangle 8">
            <a:extLst>
              <a:ext uri="{FF2B5EF4-FFF2-40B4-BE49-F238E27FC236}">
                <a16:creationId xmlns:a16="http://schemas.microsoft.com/office/drawing/2014/main" id="{77E5FC5A-88C8-4737-844D-228C71984E0B}"/>
              </a:ext>
            </a:extLst>
          </p:cNvPr>
          <p:cNvSpPr/>
          <p:nvPr/>
        </p:nvSpPr>
        <p:spPr>
          <a:xfrm>
            <a:off x="5401990" y="5016893"/>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Dependability</a:t>
            </a:r>
          </a:p>
        </p:txBody>
      </p:sp>
      <p:sp>
        <p:nvSpPr>
          <p:cNvPr id="10" name="Rectangle 9">
            <a:extLst>
              <a:ext uri="{FF2B5EF4-FFF2-40B4-BE49-F238E27FC236}">
                <a16:creationId xmlns:a16="http://schemas.microsoft.com/office/drawing/2014/main" id="{E1A384A1-D09A-46CB-8B55-6947D930D629}"/>
              </a:ext>
            </a:extLst>
          </p:cNvPr>
          <p:cNvSpPr/>
          <p:nvPr/>
        </p:nvSpPr>
        <p:spPr>
          <a:xfrm>
            <a:off x="5349985" y="6059355"/>
            <a:ext cx="2484000" cy="562708"/>
          </a:xfrm>
          <a:prstGeom prst="rect">
            <a:avLst/>
          </a:prstGeom>
          <a:solidFill>
            <a:srgbClr val="111227"/>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Security</a:t>
            </a:r>
          </a:p>
        </p:txBody>
      </p:sp>
      <p:sp>
        <p:nvSpPr>
          <p:cNvPr id="11" name="Rectangle 10">
            <a:extLst>
              <a:ext uri="{FF2B5EF4-FFF2-40B4-BE49-F238E27FC236}">
                <a16:creationId xmlns:a16="http://schemas.microsoft.com/office/drawing/2014/main" id="{4AD197CA-1DFB-4CEA-AF8E-8398B3369C26}"/>
              </a:ext>
            </a:extLst>
          </p:cNvPr>
          <p:cNvSpPr/>
          <p:nvPr/>
        </p:nvSpPr>
        <p:spPr>
          <a:xfrm>
            <a:off x="1272365" y="6059355"/>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Safety</a:t>
            </a:r>
          </a:p>
        </p:txBody>
      </p:sp>
      <p:sp>
        <p:nvSpPr>
          <p:cNvPr id="12" name="Rectangle 11">
            <a:extLst>
              <a:ext uri="{FF2B5EF4-FFF2-40B4-BE49-F238E27FC236}">
                <a16:creationId xmlns:a16="http://schemas.microsoft.com/office/drawing/2014/main" id="{971580A5-FDF3-4DC9-B246-0A9AE83B0BFE}"/>
              </a:ext>
            </a:extLst>
          </p:cNvPr>
          <p:cNvSpPr/>
          <p:nvPr/>
        </p:nvSpPr>
        <p:spPr>
          <a:xfrm>
            <a:off x="1272365" y="5016893"/>
            <a:ext cx="2484000" cy="562708"/>
          </a:xfrm>
          <a:prstGeom prst="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Usability</a:t>
            </a:r>
          </a:p>
        </p:txBody>
      </p:sp>
    </p:spTree>
    <p:extLst>
      <p:ext uri="{BB962C8B-B14F-4D97-AF65-F5344CB8AC3E}">
        <p14:creationId xmlns:p14="http://schemas.microsoft.com/office/powerpoint/2010/main" val="391941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DC22D-7AAC-484E-94DD-794B902049DA}"/>
              </a:ext>
            </a:extLst>
          </p:cNvPr>
          <p:cNvSpPr>
            <a:spLocks noGrp="1"/>
          </p:cNvSpPr>
          <p:nvPr>
            <p:ph type="title"/>
          </p:nvPr>
        </p:nvSpPr>
        <p:spPr/>
        <p:txBody>
          <a:bodyPr/>
          <a:lstStyle/>
          <a:p>
            <a:r>
              <a:rPr lang="en-US" dirty="0"/>
              <a:t>Learning Outcomes</a:t>
            </a:r>
          </a:p>
        </p:txBody>
      </p:sp>
      <p:sp>
        <p:nvSpPr>
          <p:cNvPr id="3" name="Content Placeholder 2">
            <a:extLst>
              <a:ext uri="{FF2B5EF4-FFF2-40B4-BE49-F238E27FC236}">
                <a16:creationId xmlns:a16="http://schemas.microsoft.com/office/drawing/2014/main" id="{923D9D74-4A12-4E3C-B82D-ADB6BB591B2C}"/>
              </a:ext>
            </a:extLst>
          </p:cNvPr>
          <p:cNvSpPr>
            <a:spLocks noGrp="1"/>
          </p:cNvSpPr>
          <p:nvPr>
            <p:ph idx="1"/>
          </p:nvPr>
        </p:nvSpPr>
        <p:spPr/>
        <p:txBody>
          <a:bodyPr/>
          <a:lstStyle/>
          <a:p>
            <a:pPr marL="0" indent="0">
              <a:buNone/>
            </a:pPr>
            <a:r>
              <a:rPr lang="en-US" dirty="0"/>
              <a:t>After this Lecture, you will be able to</a:t>
            </a:r>
          </a:p>
          <a:p>
            <a:pPr lvl="1"/>
            <a:r>
              <a:rPr lang="en-US" sz="2800" dirty="0"/>
              <a:t>Introduction to software engineering</a:t>
            </a:r>
          </a:p>
          <a:p>
            <a:pPr lvl="1"/>
            <a:r>
              <a:rPr lang="en-US" sz="2800" dirty="0"/>
              <a:t>Types of software</a:t>
            </a:r>
          </a:p>
          <a:p>
            <a:pPr lvl="1"/>
            <a:r>
              <a:rPr lang="en-US" sz="2800" dirty="0"/>
              <a:t>Characteristics </a:t>
            </a:r>
          </a:p>
        </p:txBody>
      </p:sp>
    </p:spTree>
    <p:extLst>
      <p:ext uri="{BB962C8B-B14F-4D97-AF65-F5344CB8AC3E}">
        <p14:creationId xmlns:p14="http://schemas.microsoft.com/office/powerpoint/2010/main" val="742007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Transitional </a:t>
            </a:r>
          </a:p>
        </p:txBody>
      </p:sp>
      <p:sp>
        <p:nvSpPr>
          <p:cNvPr id="3" name="Content Placeholder 2"/>
          <p:cNvSpPr>
            <a:spLocks noGrp="1"/>
          </p:cNvSpPr>
          <p:nvPr>
            <p:ph idx="1"/>
          </p:nvPr>
        </p:nvSpPr>
        <p:spPr/>
        <p:txBody>
          <a:bodyPr/>
          <a:lstStyle/>
          <a:p>
            <a:pPr algn="just"/>
            <a:r>
              <a:rPr lang="en-IN" dirty="0"/>
              <a:t>This aspect is important when the software is moved from one platform to another:</a:t>
            </a:r>
          </a:p>
          <a:p>
            <a:pPr algn="just"/>
            <a:r>
              <a:rPr lang="en-IN" dirty="0"/>
              <a:t>Portability</a:t>
            </a:r>
          </a:p>
          <a:p>
            <a:pPr algn="just"/>
            <a:r>
              <a:rPr lang="en-IN" dirty="0"/>
              <a:t>Interoperability</a:t>
            </a:r>
          </a:p>
          <a:p>
            <a:pPr algn="just"/>
            <a:r>
              <a:rPr lang="en-IN" dirty="0"/>
              <a:t>Reusability</a:t>
            </a:r>
          </a:p>
          <a:p>
            <a:pPr algn="just"/>
            <a:r>
              <a:rPr lang="en-IN" dirty="0"/>
              <a:t>Adaptability</a:t>
            </a:r>
          </a:p>
        </p:txBody>
      </p:sp>
    </p:spTree>
    <p:extLst>
      <p:ext uri="{BB962C8B-B14F-4D97-AF65-F5344CB8AC3E}">
        <p14:creationId xmlns:p14="http://schemas.microsoft.com/office/powerpoint/2010/main" val="691387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Maintenance</a:t>
            </a:r>
            <a:endParaRPr lang="en-IN" dirty="0"/>
          </a:p>
        </p:txBody>
      </p:sp>
      <p:sp>
        <p:nvSpPr>
          <p:cNvPr id="3" name="Content Placeholder 2"/>
          <p:cNvSpPr>
            <a:spLocks noGrp="1"/>
          </p:cNvSpPr>
          <p:nvPr>
            <p:ph idx="1"/>
          </p:nvPr>
        </p:nvSpPr>
        <p:spPr>
          <a:xfrm>
            <a:off x="269834" y="1361440"/>
            <a:ext cx="8654246" cy="4994911"/>
          </a:xfrm>
        </p:spPr>
        <p:txBody>
          <a:bodyPr>
            <a:normAutofit lnSpcReduction="10000"/>
          </a:bodyPr>
          <a:lstStyle/>
          <a:p>
            <a:pPr marL="0" indent="0" algn="just">
              <a:buNone/>
            </a:pPr>
            <a:r>
              <a:rPr lang="en-IN" dirty="0"/>
              <a:t>This aspect briefs about how well a software has the capabilities to maintain itself in the ever changing environment </a:t>
            </a:r>
          </a:p>
          <a:p>
            <a:pPr>
              <a:lnSpc>
                <a:spcPct val="160000"/>
              </a:lnSpc>
            </a:pPr>
            <a:r>
              <a:rPr lang="en-IN" dirty="0">
                <a:solidFill>
                  <a:srgbClr val="000000"/>
                </a:solidFill>
              </a:rPr>
              <a:t>Modularity</a:t>
            </a:r>
          </a:p>
          <a:p>
            <a:pPr>
              <a:lnSpc>
                <a:spcPct val="160000"/>
              </a:lnSpc>
            </a:pPr>
            <a:r>
              <a:rPr lang="en-IN" dirty="0">
                <a:solidFill>
                  <a:srgbClr val="000000"/>
                </a:solidFill>
              </a:rPr>
              <a:t>Maintainability</a:t>
            </a:r>
          </a:p>
          <a:p>
            <a:pPr>
              <a:lnSpc>
                <a:spcPct val="160000"/>
              </a:lnSpc>
            </a:pPr>
            <a:r>
              <a:rPr lang="en-IN" dirty="0">
                <a:solidFill>
                  <a:srgbClr val="000000"/>
                </a:solidFill>
              </a:rPr>
              <a:t>Flexibility</a:t>
            </a:r>
          </a:p>
          <a:p>
            <a:pPr>
              <a:lnSpc>
                <a:spcPct val="160000"/>
              </a:lnSpc>
            </a:pPr>
            <a:r>
              <a:rPr lang="en-IN" dirty="0">
                <a:solidFill>
                  <a:srgbClr val="000000"/>
                </a:solidFill>
              </a:rPr>
              <a:t>Scalability</a:t>
            </a:r>
            <a:endParaRPr lang="en-IN" dirty="0"/>
          </a:p>
        </p:txBody>
      </p:sp>
    </p:spTree>
    <p:extLst>
      <p:ext uri="{BB962C8B-B14F-4D97-AF65-F5344CB8AC3E}">
        <p14:creationId xmlns:p14="http://schemas.microsoft.com/office/powerpoint/2010/main" val="3732265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Software engineering</a:t>
            </a:r>
          </a:p>
        </p:txBody>
      </p:sp>
      <p:sp>
        <p:nvSpPr>
          <p:cNvPr id="3" name="Content Placeholder 2"/>
          <p:cNvSpPr>
            <a:spLocks noGrp="1"/>
          </p:cNvSpPr>
          <p:nvPr>
            <p:ph idx="1"/>
          </p:nvPr>
        </p:nvSpPr>
        <p:spPr/>
        <p:txBody>
          <a:bodyPr/>
          <a:lstStyle/>
          <a:p>
            <a:pPr algn="just"/>
            <a:r>
              <a:rPr lang="en-IN" dirty="0"/>
              <a:t>It is engineering branch associated with the development of software product using well-defined scientific principles, methods and procedures.</a:t>
            </a:r>
          </a:p>
          <a:p>
            <a:pPr algn="just"/>
            <a:r>
              <a:rPr lang="en-IN" dirty="0"/>
              <a:t> The outcome of software engineering is an efficient and reliable software product.</a:t>
            </a:r>
          </a:p>
        </p:txBody>
      </p:sp>
    </p:spTree>
    <p:extLst>
      <p:ext uri="{BB962C8B-B14F-4D97-AF65-F5344CB8AC3E}">
        <p14:creationId xmlns:p14="http://schemas.microsoft.com/office/powerpoint/2010/main" val="1652383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94783204-74A2-4814-ADFB-10CD62A42E0D}"/>
              </a:ext>
            </a:extLst>
          </p:cNvPr>
          <p:cNvGrpSpPr/>
          <p:nvPr/>
        </p:nvGrpSpPr>
        <p:grpSpPr>
          <a:xfrm>
            <a:off x="-1127626" y="692592"/>
            <a:ext cx="10690335" cy="5472816"/>
            <a:chOff x="-1127626" y="1170894"/>
            <a:chExt cx="10690335" cy="5472816"/>
          </a:xfrm>
        </p:grpSpPr>
        <p:sp>
          <p:nvSpPr>
            <p:cNvPr id="9" name="Block Arc 8">
              <a:extLst>
                <a:ext uri="{FF2B5EF4-FFF2-40B4-BE49-F238E27FC236}">
                  <a16:creationId xmlns:a16="http://schemas.microsoft.com/office/drawing/2014/main" id="{439EC4BF-A3EC-4C57-B8A0-1DC41F56D99E}"/>
                </a:ext>
              </a:extLst>
            </p:cNvPr>
            <p:cNvSpPr/>
            <p:nvPr/>
          </p:nvSpPr>
          <p:spPr>
            <a:xfrm>
              <a:off x="-1127626" y="1170894"/>
              <a:ext cx="5472816" cy="5472816"/>
            </a:xfrm>
            <a:prstGeom prst="blockArc">
              <a:avLst>
                <a:gd name="adj1" fmla="val 18900000"/>
                <a:gd name="adj2" fmla="val 2700000"/>
                <a:gd name="adj3" fmla="val 395"/>
              </a:avLst>
            </a:prstGeom>
            <a:ln>
              <a:solidFill>
                <a:srgbClr val="111227"/>
              </a:solidFill>
            </a:ln>
            <a:scene3d>
              <a:camera prst="orthographicFront"/>
              <a:lightRig rig="flat" dir="t"/>
            </a:scene3d>
            <a:sp3d prstMaterial="matte"/>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3" name="Group 22">
              <a:extLst>
                <a:ext uri="{FF2B5EF4-FFF2-40B4-BE49-F238E27FC236}">
                  <a16:creationId xmlns:a16="http://schemas.microsoft.com/office/drawing/2014/main" id="{C85D59C3-D791-4A4F-9353-AA8F801CEAB2}"/>
                </a:ext>
              </a:extLst>
            </p:cNvPr>
            <p:cNvGrpSpPr/>
            <p:nvPr/>
          </p:nvGrpSpPr>
          <p:grpSpPr>
            <a:xfrm>
              <a:off x="402853" y="1875301"/>
              <a:ext cx="9159856" cy="4064000"/>
              <a:chOff x="402853" y="1875301"/>
              <a:chExt cx="9159856" cy="4064000"/>
            </a:xfrm>
          </p:grpSpPr>
          <p:sp>
            <p:nvSpPr>
              <p:cNvPr id="8" name="Rectangle 7">
                <a:extLst>
                  <a:ext uri="{FF2B5EF4-FFF2-40B4-BE49-F238E27FC236}">
                    <a16:creationId xmlns:a16="http://schemas.microsoft.com/office/drawing/2014/main" id="{8CD593E0-F135-46E0-AF4C-3D976F05EEEC}"/>
                  </a:ext>
                </a:extLst>
              </p:cNvPr>
              <p:cNvSpPr/>
              <p:nvPr/>
            </p:nvSpPr>
            <p:spPr>
              <a:xfrm>
                <a:off x="3466709" y="1875301"/>
                <a:ext cx="6096000" cy="4064000"/>
              </a:xfrm>
              <a:prstGeom prst="rect">
                <a:avLst/>
              </a:prstGeom>
              <a:noFill/>
            </p:spPr>
          </p:sp>
          <p:sp>
            <p:nvSpPr>
              <p:cNvPr id="10" name="Freeform: Shape 9">
                <a:extLst>
                  <a:ext uri="{FF2B5EF4-FFF2-40B4-BE49-F238E27FC236}">
                    <a16:creationId xmlns:a16="http://schemas.microsoft.com/office/drawing/2014/main" id="{4464857C-2F0A-42A3-873F-F7B42DAAB42D}"/>
                  </a:ext>
                </a:extLst>
              </p:cNvPr>
              <p:cNvSpPr/>
              <p:nvPr/>
            </p:nvSpPr>
            <p:spPr>
              <a:xfrm>
                <a:off x="3903425" y="2129219"/>
                <a:ext cx="5036100" cy="508162"/>
              </a:xfrm>
              <a:custGeom>
                <a:avLst/>
                <a:gdLst>
                  <a:gd name="connsiteX0" fmla="*/ 0 w 5656275"/>
                  <a:gd name="connsiteY0" fmla="*/ 0 h 508162"/>
                  <a:gd name="connsiteX1" fmla="*/ 5656275 w 5656275"/>
                  <a:gd name="connsiteY1" fmla="*/ 0 h 508162"/>
                  <a:gd name="connsiteX2" fmla="*/ 5656275 w 5656275"/>
                  <a:gd name="connsiteY2" fmla="*/ 508162 h 508162"/>
                  <a:gd name="connsiteX3" fmla="*/ 0 w 5656275"/>
                  <a:gd name="connsiteY3" fmla="*/ 508162 h 508162"/>
                  <a:gd name="connsiteX4" fmla="*/ 0 w 5656275"/>
                  <a:gd name="connsiteY4" fmla="*/ 0 h 50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6275" h="508162">
                    <a:moveTo>
                      <a:pt x="0" y="0"/>
                    </a:moveTo>
                    <a:lnTo>
                      <a:pt x="5656275" y="0"/>
                    </a:lnTo>
                    <a:lnTo>
                      <a:pt x="5656275" y="508162"/>
                    </a:lnTo>
                    <a:lnTo>
                      <a:pt x="0" y="508162"/>
                    </a:lnTo>
                    <a:lnTo>
                      <a:pt x="0" y="0"/>
                    </a:lnTo>
                    <a:close/>
                  </a:path>
                </a:pathLst>
              </a:custGeom>
              <a:solidFill>
                <a:srgbClr val="111227">
                  <a:alpha val="38000"/>
                </a:srgb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03354" tIns="68580" rIns="68580" bIns="68580" numCol="1" spcCol="1270" anchor="ctr" anchorCtr="0">
                <a:noAutofit/>
              </a:bodyPr>
              <a:lstStyle/>
              <a:p>
                <a:pPr marL="0" lvl="0" indent="0" algn="l" defTabSz="1200150">
                  <a:lnSpc>
                    <a:spcPct val="90000"/>
                  </a:lnSpc>
                  <a:spcBef>
                    <a:spcPct val="0"/>
                  </a:spcBef>
                  <a:spcAft>
                    <a:spcPct val="35000"/>
                  </a:spcAft>
                  <a:buNone/>
                </a:pPr>
                <a:r>
                  <a:rPr lang="en-IN" sz="2800" kern="1200" dirty="0">
                    <a:solidFill>
                      <a:srgbClr val="111227"/>
                    </a:solidFill>
                  </a:rPr>
                  <a:t>Large software </a:t>
                </a:r>
                <a:endParaRPr lang="en-US" sz="2800" kern="1200" dirty="0">
                  <a:solidFill>
                    <a:srgbClr val="111227"/>
                  </a:solidFill>
                </a:endParaRPr>
              </a:p>
            </p:txBody>
          </p:sp>
          <p:sp>
            <p:nvSpPr>
              <p:cNvPr id="11" name="Oval 10">
                <a:extLst>
                  <a:ext uri="{FF2B5EF4-FFF2-40B4-BE49-F238E27FC236}">
                    <a16:creationId xmlns:a16="http://schemas.microsoft.com/office/drawing/2014/main" id="{D4773A35-0B11-4885-B896-94DE8C4B75A2}"/>
                  </a:ext>
                </a:extLst>
              </p:cNvPr>
              <p:cNvSpPr/>
              <p:nvPr/>
            </p:nvSpPr>
            <p:spPr>
              <a:xfrm>
                <a:off x="3533645" y="2065699"/>
                <a:ext cx="635203" cy="635203"/>
              </a:xfrm>
              <a:prstGeom prst="ellipse">
                <a:avLst/>
              </a:prstGeom>
              <a:ln>
                <a:solidFill>
                  <a:srgbClr val="111227"/>
                </a:solidFill>
              </a:ln>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12" name="Freeform: Shape 11">
                <a:extLst>
                  <a:ext uri="{FF2B5EF4-FFF2-40B4-BE49-F238E27FC236}">
                    <a16:creationId xmlns:a16="http://schemas.microsoft.com/office/drawing/2014/main" id="{A25878A0-03D6-4E24-ABFE-19270DF7644F}"/>
                  </a:ext>
                </a:extLst>
              </p:cNvPr>
              <p:cNvSpPr/>
              <p:nvPr/>
            </p:nvSpPr>
            <p:spPr>
              <a:xfrm>
                <a:off x="4227635" y="2891219"/>
                <a:ext cx="4711890" cy="508162"/>
              </a:xfrm>
              <a:custGeom>
                <a:avLst/>
                <a:gdLst>
                  <a:gd name="connsiteX0" fmla="*/ 0 w 5292140"/>
                  <a:gd name="connsiteY0" fmla="*/ 0 h 508162"/>
                  <a:gd name="connsiteX1" fmla="*/ 5292140 w 5292140"/>
                  <a:gd name="connsiteY1" fmla="*/ 0 h 508162"/>
                  <a:gd name="connsiteX2" fmla="*/ 5292140 w 5292140"/>
                  <a:gd name="connsiteY2" fmla="*/ 508162 h 508162"/>
                  <a:gd name="connsiteX3" fmla="*/ 0 w 5292140"/>
                  <a:gd name="connsiteY3" fmla="*/ 508162 h 508162"/>
                  <a:gd name="connsiteX4" fmla="*/ 0 w 5292140"/>
                  <a:gd name="connsiteY4" fmla="*/ 0 h 50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2140" h="508162">
                    <a:moveTo>
                      <a:pt x="0" y="0"/>
                    </a:moveTo>
                    <a:lnTo>
                      <a:pt x="5292140" y="0"/>
                    </a:lnTo>
                    <a:lnTo>
                      <a:pt x="5292140" y="508162"/>
                    </a:lnTo>
                    <a:lnTo>
                      <a:pt x="0" y="508162"/>
                    </a:lnTo>
                    <a:lnTo>
                      <a:pt x="0" y="0"/>
                    </a:lnTo>
                    <a:close/>
                  </a:path>
                </a:pathLst>
              </a:custGeom>
              <a:solidFill>
                <a:srgbClr val="111227">
                  <a:alpha val="38000"/>
                </a:srgb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03354" tIns="68580" rIns="68580" bIns="68580" numCol="1" spcCol="1270" anchor="ctr" anchorCtr="0">
                <a:noAutofit/>
              </a:bodyPr>
              <a:lstStyle/>
              <a:p>
                <a:pPr marL="0" lvl="0" indent="0" algn="l" defTabSz="1200150">
                  <a:lnSpc>
                    <a:spcPct val="90000"/>
                  </a:lnSpc>
                  <a:spcBef>
                    <a:spcPct val="0"/>
                  </a:spcBef>
                  <a:spcAft>
                    <a:spcPct val="35000"/>
                  </a:spcAft>
                  <a:buNone/>
                </a:pPr>
                <a:r>
                  <a:rPr lang="en-IN" sz="2800" kern="1200">
                    <a:solidFill>
                      <a:srgbClr val="111227"/>
                    </a:solidFill>
                  </a:rPr>
                  <a:t>Adaptability</a:t>
                </a:r>
                <a:endParaRPr lang="en-IN" sz="2800" kern="1200" dirty="0">
                  <a:solidFill>
                    <a:srgbClr val="111227"/>
                  </a:solidFill>
                </a:endParaRPr>
              </a:p>
            </p:txBody>
          </p:sp>
          <p:sp>
            <p:nvSpPr>
              <p:cNvPr id="13" name="Oval 12">
                <a:extLst>
                  <a:ext uri="{FF2B5EF4-FFF2-40B4-BE49-F238E27FC236}">
                    <a16:creationId xmlns:a16="http://schemas.microsoft.com/office/drawing/2014/main" id="{5C8F9DF8-975A-435D-AB91-E56FCBAAE431}"/>
                  </a:ext>
                </a:extLst>
              </p:cNvPr>
              <p:cNvSpPr/>
              <p:nvPr/>
            </p:nvSpPr>
            <p:spPr>
              <a:xfrm>
                <a:off x="3897780" y="2827699"/>
                <a:ext cx="635203" cy="635203"/>
              </a:xfrm>
              <a:prstGeom prst="ellipse">
                <a:avLst/>
              </a:prstGeom>
              <a:ln>
                <a:solidFill>
                  <a:srgbClr val="111227"/>
                </a:solidFill>
              </a:ln>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14" name="Freeform: Shape 13">
                <a:extLst>
                  <a:ext uri="{FF2B5EF4-FFF2-40B4-BE49-F238E27FC236}">
                    <a16:creationId xmlns:a16="http://schemas.microsoft.com/office/drawing/2014/main" id="{6E782552-882C-4B73-9461-A7B8417C5DBC}"/>
                  </a:ext>
                </a:extLst>
              </p:cNvPr>
              <p:cNvSpPr/>
              <p:nvPr/>
            </p:nvSpPr>
            <p:spPr>
              <a:xfrm>
                <a:off x="4327141" y="3653219"/>
                <a:ext cx="4612384" cy="508162"/>
              </a:xfrm>
              <a:custGeom>
                <a:avLst/>
                <a:gdLst>
                  <a:gd name="connsiteX0" fmla="*/ 0 w 5180380"/>
                  <a:gd name="connsiteY0" fmla="*/ 0 h 508162"/>
                  <a:gd name="connsiteX1" fmla="*/ 5180380 w 5180380"/>
                  <a:gd name="connsiteY1" fmla="*/ 0 h 508162"/>
                  <a:gd name="connsiteX2" fmla="*/ 5180380 w 5180380"/>
                  <a:gd name="connsiteY2" fmla="*/ 508162 h 508162"/>
                  <a:gd name="connsiteX3" fmla="*/ 0 w 5180380"/>
                  <a:gd name="connsiteY3" fmla="*/ 508162 h 508162"/>
                  <a:gd name="connsiteX4" fmla="*/ 0 w 5180380"/>
                  <a:gd name="connsiteY4" fmla="*/ 0 h 50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508162">
                    <a:moveTo>
                      <a:pt x="0" y="0"/>
                    </a:moveTo>
                    <a:lnTo>
                      <a:pt x="5180380" y="0"/>
                    </a:lnTo>
                    <a:lnTo>
                      <a:pt x="5180380" y="508162"/>
                    </a:lnTo>
                    <a:lnTo>
                      <a:pt x="0" y="508162"/>
                    </a:lnTo>
                    <a:lnTo>
                      <a:pt x="0" y="0"/>
                    </a:lnTo>
                    <a:close/>
                  </a:path>
                </a:pathLst>
              </a:custGeom>
              <a:solidFill>
                <a:srgbClr val="111227">
                  <a:alpha val="38000"/>
                </a:srgb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03354" tIns="68580" rIns="68580" bIns="68580" numCol="1" spcCol="1270" anchor="ctr" anchorCtr="0">
                <a:noAutofit/>
              </a:bodyPr>
              <a:lstStyle/>
              <a:p>
                <a:pPr marL="0" lvl="0" indent="0" algn="l" defTabSz="1200150">
                  <a:lnSpc>
                    <a:spcPct val="90000"/>
                  </a:lnSpc>
                  <a:spcBef>
                    <a:spcPct val="0"/>
                  </a:spcBef>
                  <a:spcAft>
                    <a:spcPct val="35000"/>
                  </a:spcAft>
                  <a:buNone/>
                </a:pPr>
                <a:r>
                  <a:rPr lang="en-IN" sz="2800" kern="1200">
                    <a:solidFill>
                      <a:srgbClr val="111227"/>
                    </a:solidFill>
                  </a:rPr>
                  <a:t>Cost </a:t>
                </a:r>
                <a:endParaRPr lang="en-IN" sz="2800" kern="1200" dirty="0">
                  <a:solidFill>
                    <a:srgbClr val="111227"/>
                  </a:solidFill>
                </a:endParaRPr>
              </a:p>
            </p:txBody>
          </p:sp>
          <p:sp>
            <p:nvSpPr>
              <p:cNvPr id="15" name="Oval 14">
                <a:extLst>
                  <a:ext uri="{FF2B5EF4-FFF2-40B4-BE49-F238E27FC236}">
                    <a16:creationId xmlns:a16="http://schemas.microsoft.com/office/drawing/2014/main" id="{8CFA98CF-8E05-4DE2-B8CC-2DA66AB181F1}"/>
                  </a:ext>
                </a:extLst>
              </p:cNvPr>
              <p:cNvSpPr/>
              <p:nvPr/>
            </p:nvSpPr>
            <p:spPr>
              <a:xfrm>
                <a:off x="4009540" y="3589699"/>
                <a:ext cx="635203" cy="635203"/>
              </a:xfrm>
              <a:prstGeom prst="ellipse">
                <a:avLst/>
              </a:prstGeom>
              <a:ln>
                <a:solidFill>
                  <a:srgbClr val="111227"/>
                </a:solidFill>
              </a:ln>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16" name="Freeform: Shape 15">
                <a:extLst>
                  <a:ext uri="{FF2B5EF4-FFF2-40B4-BE49-F238E27FC236}">
                    <a16:creationId xmlns:a16="http://schemas.microsoft.com/office/drawing/2014/main" id="{BD247AD2-C032-4094-BDDD-7006C9DA0299}"/>
                  </a:ext>
                </a:extLst>
              </p:cNvPr>
              <p:cNvSpPr/>
              <p:nvPr/>
            </p:nvSpPr>
            <p:spPr>
              <a:xfrm>
                <a:off x="4227635" y="4415219"/>
                <a:ext cx="4711890" cy="508162"/>
              </a:xfrm>
              <a:custGeom>
                <a:avLst/>
                <a:gdLst>
                  <a:gd name="connsiteX0" fmla="*/ 0 w 5292140"/>
                  <a:gd name="connsiteY0" fmla="*/ 0 h 508162"/>
                  <a:gd name="connsiteX1" fmla="*/ 5292140 w 5292140"/>
                  <a:gd name="connsiteY1" fmla="*/ 0 h 508162"/>
                  <a:gd name="connsiteX2" fmla="*/ 5292140 w 5292140"/>
                  <a:gd name="connsiteY2" fmla="*/ 508162 h 508162"/>
                  <a:gd name="connsiteX3" fmla="*/ 0 w 5292140"/>
                  <a:gd name="connsiteY3" fmla="*/ 508162 h 508162"/>
                  <a:gd name="connsiteX4" fmla="*/ 0 w 5292140"/>
                  <a:gd name="connsiteY4" fmla="*/ 0 h 50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2140" h="508162">
                    <a:moveTo>
                      <a:pt x="0" y="0"/>
                    </a:moveTo>
                    <a:lnTo>
                      <a:pt x="5292140" y="0"/>
                    </a:lnTo>
                    <a:lnTo>
                      <a:pt x="5292140" y="508162"/>
                    </a:lnTo>
                    <a:lnTo>
                      <a:pt x="0" y="508162"/>
                    </a:lnTo>
                    <a:lnTo>
                      <a:pt x="0" y="0"/>
                    </a:lnTo>
                    <a:close/>
                  </a:path>
                </a:pathLst>
              </a:custGeom>
              <a:solidFill>
                <a:srgbClr val="111227">
                  <a:alpha val="38000"/>
                </a:srgb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03354" tIns="68580" rIns="68580" bIns="68580" numCol="1" spcCol="1270" anchor="ctr" anchorCtr="0">
                <a:noAutofit/>
              </a:bodyPr>
              <a:lstStyle/>
              <a:p>
                <a:pPr marL="0" lvl="0" indent="0" algn="l" defTabSz="1200150">
                  <a:lnSpc>
                    <a:spcPct val="90000"/>
                  </a:lnSpc>
                  <a:spcBef>
                    <a:spcPct val="0"/>
                  </a:spcBef>
                  <a:spcAft>
                    <a:spcPct val="35000"/>
                  </a:spcAft>
                  <a:buNone/>
                </a:pPr>
                <a:r>
                  <a:rPr lang="en-IN" sz="2800" kern="1200">
                    <a:solidFill>
                      <a:srgbClr val="111227"/>
                    </a:solidFill>
                  </a:rPr>
                  <a:t>Dynamic Nature</a:t>
                </a:r>
                <a:endParaRPr lang="en-IN" sz="2800" kern="1200" dirty="0">
                  <a:solidFill>
                    <a:srgbClr val="111227"/>
                  </a:solidFill>
                </a:endParaRPr>
              </a:p>
            </p:txBody>
          </p:sp>
          <p:sp>
            <p:nvSpPr>
              <p:cNvPr id="17" name="Oval 16">
                <a:extLst>
                  <a:ext uri="{FF2B5EF4-FFF2-40B4-BE49-F238E27FC236}">
                    <a16:creationId xmlns:a16="http://schemas.microsoft.com/office/drawing/2014/main" id="{439EAA8A-14D9-4CBD-80F1-1C52065B01ED}"/>
                  </a:ext>
                </a:extLst>
              </p:cNvPr>
              <p:cNvSpPr/>
              <p:nvPr/>
            </p:nvSpPr>
            <p:spPr>
              <a:xfrm>
                <a:off x="3897780" y="4351699"/>
                <a:ext cx="635203" cy="635203"/>
              </a:xfrm>
              <a:prstGeom prst="ellipse">
                <a:avLst/>
              </a:prstGeom>
              <a:ln>
                <a:solidFill>
                  <a:srgbClr val="111227"/>
                </a:solidFill>
              </a:ln>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18" name="Freeform: Shape 17">
                <a:extLst>
                  <a:ext uri="{FF2B5EF4-FFF2-40B4-BE49-F238E27FC236}">
                    <a16:creationId xmlns:a16="http://schemas.microsoft.com/office/drawing/2014/main" id="{F8800E49-2B39-4A2E-AAC4-B0162AD7FB29}"/>
                  </a:ext>
                </a:extLst>
              </p:cNvPr>
              <p:cNvSpPr/>
              <p:nvPr/>
            </p:nvSpPr>
            <p:spPr>
              <a:xfrm>
                <a:off x="3903425" y="5177219"/>
                <a:ext cx="5036100" cy="508162"/>
              </a:xfrm>
              <a:custGeom>
                <a:avLst/>
                <a:gdLst>
                  <a:gd name="connsiteX0" fmla="*/ 0 w 5656275"/>
                  <a:gd name="connsiteY0" fmla="*/ 0 h 508162"/>
                  <a:gd name="connsiteX1" fmla="*/ 5656275 w 5656275"/>
                  <a:gd name="connsiteY1" fmla="*/ 0 h 508162"/>
                  <a:gd name="connsiteX2" fmla="*/ 5656275 w 5656275"/>
                  <a:gd name="connsiteY2" fmla="*/ 508162 h 508162"/>
                  <a:gd name="connsiteX3" fmla="*/ 0 w 5656275"/>
                  <a:gd name="connsiteY3" fmla="*/ 508162 h 508162"/>
                  <a:gd name="connsiteX4" fmla="*/ 0 w 5656275"/>
                  <a:gd name="connsiteY4" fmla="*/ 0 h 50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6275" h="508162">
                    <a:moveTo>
                      <a:pt x="0" y="0"/>
                    </a:moveTo>
                    <a:lnTo>
                      <a:pt x="5656275" y="0"/>
                    </a:lnTo>
                    <a:lnTo>
                      <a:pt x="5656275" y="508162"/>
                    </a:lnTo>
                    <a:lnTo>
                      <a:pt x="0" y="508162"/>
                    </a:lnTo>
                    <a:lnTo>
                      <a:pt x="0" y="0"/>
                    </a:lnTo>
                    <a:close/>
                  </a:path>
                </a:pathLst>
              </a:custGeom>
              <a:solidFill>
                <a:srgbClr val="111227">
                  <a:alpha val="38000"/>
                </a:srgb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403354" tIns="68580" rIns="68580" bIns="68580" numCol="1" spcCol="1270" anchor="ctr" anchorCtr="0">
                <a:noAutofit/>
              </a:bodyPr>
              <a:lstStyle/>
              <a:p>
                <a:pPr marL="0" lvl="0" indent="0" algn="l" defTabSz="1200150">
                  <a:lnSpc>
                    <a:spcPct val="90000"/>
                  </a:lnSpc>
                  <a:spcBef>
                    <a:spcPct val="0"/>
                  </a:spcBef>
                  <a:spcAft>
                    <a:spcPct val="35000"/>
                  </a:spcAft>
                  <a:buNone/>
                </a:pPr>
                <a:r>
                  <a:rPr lang="en-IN" sz="2800" kern="1200">
                    <a:solidFill>
                      <a:srgbClr val="111227"/>
                    </a:solidFill>
                  </a:rPr>
                  <a:t>Quality Management</a:t>
                </a:r>
                <a:endParaRPr lang="en-US" sz="2800" kern="1200">
                  <a:solidFill>
                    <a:srgbClr val="111227"/>
                  </a:solidFill>
                </a:endParaRPr>
              </a:p>
            </p:txBody>
          </p:sp>
          <p:sp>
            <p:nvSpPr>
              <p:cNvPr id="19" name="Oval 18">
                <a:extLst>
                  <a:ext uri="{FF2B5EF4-FFF2-40B4-BE49-F238E27FC236}">
                    <a16:creationId xmlns:a16="http://schemas.microsoft.com/office/drawing/2014/main" id="{C17BB950-0D23-450D-8652-891BD5771C48}"/>
                  </a:ext>
                </a:extLst>
              </p:cNvPr>
              <p:cNvSpPr/>
              <p:nvPr/>
            </p:nvSpPr>
            <p:spPr>
              <a:xfrm>
                <a:off x="3533645" y="5113699"/>
                <a:ext cx="635203" cy="635203"/>
              </a:xfrm>
              <a:prstGeom prst="ellipse">
                <a:avLst/>
              </a:prstGeom>
              <a:ln>
                <a:solidFill>
                  <a:srgbClr val="111227"/>
                </a:solidFill>
              </a:ln>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20" name="Oval 19">
                <a:extLst>
                  <a:ext uri="{FF2B5EF4-FFF2-40B4-BE49-F238E27FC236}">
                    <a16:creationId xmlns:a16="http://schemas.microsoft.com/office/drawing/2014/main" id="{A81E92A7-B4A1-4D20-8F35-D18AA11EFC0C}"/>
                  </a:ext>
                </a:extLst>
              </p:cNvPr>
              <p:cNvSpPr/>
              <p:nvPr/>
            </p:nvSpPr>
            <p:spPr>
              <a:xfrm>
                <a:off x="441629" y="2261018"/>
                <a:ext cx="3156598" cy="3156598"/>
              </a:xfrm>
              <a:prstGeom prst="ellipse">
                <a:avLst/>
              </a:prstGeom>
              <a:solidFill>
                <a:srgbClr val="1112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E8918A88-0F55-4A91-A754-96B988BDBDC2}"/>
                  </a:ext>
                </a:extLst>
              </p:cNvPr>
              <p:cNvSpPr txBox="1"/>
              <p:nvPr/>
            </p:nvSpPr>
            <p:spPr>
              <a:xfrm>
                <a:off x="402853" y="3344826"/>
                <a:ext cx="3083614" cy="954107"/>
              </a:xfrm>
              <a:prstGeom prst="rect">
                <a:avLst/>
              </a:prstGeom>
              <a:noFill/>
            </p:spPr>
            <p:txBody>
              <a:bodyPr wrap="square" rtlCol="0">
                <a:spAutoFit/>
              </a:bodyPr>
              <a:lstStyle/>
              <a:p>
                <a:pPr algn="ctr"/>
                <a:r>
                  <a:rPr lang="en-IN" sz="2800" dirty="0">
                    <a:solidFill>
                      <a:schemeClr val="bg1"/>
                    </a:solidFill>
                  </a:rPr>
                  <a:t>Need of Software Engineering</a:t>
                </a:r>
                <a:endParaRPr lang="en-US" sz="2800" dirty="0">
                  <a:solidFill>
                    <a:schemeClr val="bg1"/>
                  </a:solidFill>
                </a:endParaRPr>
              </a:p>
            </p:txBody>
          </p:sp>
        </p:grpSp>
      </p:grpSp>
    </p:spTree>
    <p:extLst>
      <p:ext uri="{BB962C8B-B14F-4D97-AF65-F5344CB8AC3E}">
        <p14:creationId xmlns:p14="http://schemas.microsoft.com/office/powerpoint/2010/main" val="1348956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Software Crisis</a:t>
            </a:r>
          </a:p>
        </p:txBody>
      </p:sp>
      <p:sp>
        <p:nvSpPr>
          <p:cNvPr id="3" name="Content Placeholder 2"/>
          <p:cNvSpPr>
            <a:spLocks noGrp="1"/>
          </p:cNvSpPr>
          <p:nvPr>
            <p:ph idx="1"/>
          </p:nvPr>
        </p:nvSpPr>
        <p:spPr/>
        <p:txBody>
          <a:bodyPr>
            <a:normAutofit/>
          </a:bodyPr>
          <a:lstStyle/>
          <a:p>
            <a:pPr marL="0" indent="0">
              <a:buNone/>
            </a:pPr>
            <a:r>
              <a:rPr lang="en-IN" dirty="0">
                <a:solidFill>
                  <a:srgbClr val="FF0000"/>
                </a:solidFill>
              </a:rPr>
              <a:t>Size</a:t>
            </a:r>
          </a:p>
          <a:p>
            <a:pPr marL="457200" lvl="1" indent="0" algn="just">
              <a:buNone/>
            </a:pPr>
            <a:r>
              <a:rPr lang="en-IN" sz="2600" dirty="0"/>
              <a:t>Software is becoming larger and more complex with the growing complexity and expectations out of software. For example, the code in consumer products is doubling every couple of years.</a:t>
            </a:r>
          </a:p>
        </p:txBody>
      </p:sp>
    </p:spTree>
    <p:extLst>
      <p:ext uri="{BB962C8B-B14F-4D97-AF65-F5344CB8AC3E}">
        <p14:creationId xmlns:p14="http://schemas.microsoft.com/office/powerpoint/2010/main" val="20805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Software Crisis</a:t>
            </a:r>
          </a:p>
        </p:txBody>
      </p:sp>
      <p:sp>
        <p:nvSpPr>
          <p:cNvPr id="3" name="Content Placeholder 2"/>
          <p:cNvSpPr>
            <a:spLocks noGrp="1"/>
          </p:cNvSpPr>
          <p:nvPr>
            <p:ph idx="1"/>
          </p:nvPr>
        </p:nvSpPr>
        <p:spPr/>
        <p:txBody>
          <a:bodyPr>
            <a:normAutofit/>
          </a:bodyPr>
          <a:lstStyle/>
          <a:p>
            <a:pPr marL="0" indent="0">
              <a:buNone/>
            </a:pPr>
            <a:r>
              <a:rPr lang="en-IN" dirty="0">
                <a:solidFill>
                  <a:srgbClr val="FF0000"/>
                </a:solidFill>
              </a:rPr>
              <a:t>Quality</a:t>
            </a:r>
          </a:p>
          <a:p>
            <a:pPr marL="457200" lvl="1" indent="0" algn="just">
              <a:buNone/>
            </a:pPr>
            <a:r>
              <a:rPr lang="en-IN" sz="2600" dirty="0"/>
              <a:t>Many software products have poor quality, i.e., the software produces defects after put into use due to ineffective testing techniques. For example, Software testing typically finds 25 defects per 1000 lines of code.</a:t>
            </a:r>
          </a:p>
        </p:txBody>
      </p:sp>
    </p:spTree>
    <p:extLst>
      <p:ext uri="{BB962C8B-B14F-4D97-AF65-F5344CB8AC3E}">
        <p14:creationId xmlns:p14="http://schemas.microsoft.com/office/powerpoint/2010/main" val="2034993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Software Crisis</a:t>
            </a:r>
          </a:p>
        </p:txBody>
      </p:sp>
      <p:sp>
        <p:nvSpPr>
          <p:cNvPr id="3" name="Content Placeholder 2"/>
          <p:cNvSpPr>
            <a:spLocks noGrp="1"/>
          </p:cNvSpPr>
          <p:nvPr>
            <p:ph idx="1"/>
          </p:nvPr>
        </p:nvSpPr>
        <p:spPr/>
        <p:txBody>
          <a:bodyPr>
            <a:normAutofit/>
          </a:bodyPr>
          <a:lstStyle/>
          <a:p>
            <a:pPr marL="0" indent="0">
              <a:buNone/>
            </a:pPr>
            <a:r>
              <a:rPr lang="en-IN" dirty="0">
                <a:solidFill>
                  <a:srgbClr val="FF0000"/>
                </a:solidFill>
              </a:rPr>
              <a:t>Cost</a:t>
            </a:r>
            <a:endParaRPr lang="en-IN" sz="3600" dirty="0">
              <a:solidFill>
                <a:srgbClr val="FF0000"/>
              </a:solidFill>
            </a:endParaRPr>
          </a:p>
          <a:p>
            <a:pPr marL="457200" lvl="1" indent="0" algn="just">
              <a:buNone/>
            </a:pPr>
            <a:r>
              <a:rPr lang="en-IN" sz="2600" dirty="0"/>
              <a:t>Software development is costly i.e., in terms of time taken to develop and the money involved. For example, Development of the FAA’s Advance Automation System cost over $700 per line of code.</a:t>
            </a:r>
          </a:p>
        </p:txBody>
      </p:sp>
    </p:spTree>
    <p:extLst>
      <p:ext uri="{BB962C8B-B14F-4D97-AF65-F5344CB8AC3E}">
        <p14:creationId xmlns:p14="http://schemas.microsoft.com/office/powerpoint/2010/main" val="3322006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Software Crisis</a:t>
            </a:r>
          </a:p>
        </p:txBody>
      </p:sp>
      <p:sp>
        <p:nvSpPr>
          <p:cNvPr id="3" name="Content Placeholder 2"/>
          <p:cNvSpPr>
            <a:spLocks noGrp="1"/>
          </p:cNvSpPr>
          <p:nvPr>
            <p:ph idx="1"/>
          </p:nvPr>
        </p:nvSpPr>
        <p:spPr/>
        <p:txBody>
          <a:bodyPr>
            <a:normAutofit/>
          </a:bodyPr>
          <a:lstStyle/>
          <a:p>
            <a:pPr marL="0" indent="0">
              <a:buNone/>
            </a:pPr>
            <a:r>
              <a:rPr lang="en-IN" dirty="0">
                <a:solidFill>
                  <a:srgbClr val="FF0000"/>
                </a:solidFill>
              </a:rPr>
              <a:t>Delayed Delivery</a:t>
            </a:r>
          </a:p>
          <a:p>
            <a:pPr marL="457200" lvl="1" indent="0" algn="just">
              <a:buNone/>
            </a:pPr>
            <a:r>
              <a:rPr lang="en-IN" sz="2600" dirty="0"/>
              <a:t>Serious schedule overruns are common. Very often the software takes longer than the estimated time to develop which in turn leads to cost shooting up. For example, one in four large-scale development projects is never completed.</a:t>
            </a:r>
          </a:p>
        </p:txBody>
      </p:sp>
    </p:spTree>
    <p:extLst>
      <p:ext uri="{BB962C8B-B14F-4D97-AF65-F5344CB8AC3E}">
        <p14:creationId xmlns:p14="http://schemas.microsoft.com/office/powerpoint/2010/main" val="2048407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13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B1F01-4C71-46D3-8014-ADFA31BBDB51}"/>
              </a:ext>
            </a:extLst>
          </p:cNvPr>
          <p:cNvSpPr>
            <a:spLocks noGrp="1"/>
          </p:cNvSpPr>
          <p:nvPr>
            <p:ph type="title"/>
          </p:nvPr>
        </p:nvSpPr>
        <p:spPr/>
        <p:txBody>
          <a:bodyPr/>
          <a:lstStyle/>
          <a:p>
            <a:r>
              <a:rPr lang="en-US" dirty="0"/>
              <a:t>Software </a:t>
            </a:r>
          </a:p>
        </p:txBody>
      </p:sp>
      <p:sp>
        <p:nvSpPr>
          <p:cNvPr id="3" name="Content Placeholder 2">
            <a:extLst>
              <a:ext uri="{FF2B5EF4-FFF2-40B4-BE49-F238E27FC236}">
                <a16:creationId xmlns:a16="http://schemas.microsoft.com/office/drawing/2014/main" id="{F17C6053-5272-4190-B5F2-6DC09D9F18F6}"/>
              </a:ext>
            </a:extLst>
          </p:cNvPr>
          <p:cNvSpPr>
            <a:spLocks noGrp="1"/>
          </p:cNvSpPr>
          <p:nvPr>
            <p:ph idx="1"/>
          </p:nvPr>
        </p:nvSpPr>
        <p:spPr/>
        <p:txBody>
          <a:bodyPr>
            <a:normAutofit lnSpcReduction="10000"/>
          </a:bodyPr>
          <a:lstStyle/>
          <a:p>
            <a:pPr algn="just">
              <a:lnSpc>
                <a:spcPct val="170000"/>
              </a:lnSpc>
            </a:pPr>
            <a:r>
              <a:rPr lang="en-US" dirty="0">
                <a:cs typeface="Times New Roman" panose="02020603050405020304" pitchFamily="18" charset="0"/>
              </a:rPr>
              <a:t>Software is a set of instructions to acquire inputs and to  manipulate them to produce the desired output in terms of  functions and performance as determined by the user of  the software</a:t>
            </a:r>
            <a:r>
              <a:rPr lang="en-IN" dirty="0"/>
              <a:t>.</a:t>
            </a:r>
          </a:p>
          <a:p>
            <a:pPr algn="just">
              <a:lnSpc>
                <a:spcPct val="170000"/>
              </a:lnSpc>
            </a:pPr>
            <a:r>
              <a:rPr lang="en-US" dirty="0">
                <a:cs typeface="Times New Roman" panose="02020603050405020304" pitchFamily="18" charset="0"/>
              </a:rPr>
              <a:t>It also include a set of documents, such as  the software manual, meant for users to understand the  software system.</a:t>
            </a:r>
          </a:p>
        </p:txBody>
      </p:sp>
    </p:spTree>
    <p:extLst>
      <p:ext uri="{BB962C8B-B14F-4D97-AF65-F5344CB8AC3E}">
        <p14:creationId xmlns:p14="http://schemas.microsoft.com/office/powerpoint/2010/main" val="2671645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B1F01-4C71-46D3-8014-ADFA31BBDB51}"/>
              </a:ext>
            </a:extLst>
          </p:cNvPr>
          <p:cNvSpPr>
            <a:spLocks noGrp="1"/>
          </p:cNvSpPr>
          <p:nvPr>
            <p:ph type="title"/>
          </p:nvPr>
        </p:nvSpPr>
        <p:spPr/>
        <p:txBody>
          <a:bodyPr/>
          <a:lstStyle/>
          <a:p>
            <a:r>
              <a:rPr lang="en-US" dirty="0"/>
              <a:t>Software </a:t>
            </a:r>
          </a:p>
        </p:txBody>
      </p:sp>
      <p:sp>
        <p:nvSpPr>
          <p:cNvPr id="3" name="Content Placeholder 2">
            <a:extLst>
              <a:ext uri="{FF2B5EF4-FFF2-40B4-BE49-F238E27FC236}">
                <a16:creationId xmlns:a16="http://schemas.microsoft.com/office/drawing/2014/main" id="{F17C6053-5272-4190-B5F2-6DC09D9F18F6}"/>
              </a:ext>
            </a:extLst>
          </p:cNvPr>
          <p:cNvSpPr>
            <a:spLocks noGrp="1"/>
          </p:cNvSpPr>
          <p:nvPr>
            <p:ph idx="1"/>
          </p:nvPr>
        </p:nvSpPr>
        <p:spPr/>
        <p:txBody>
          <a:bodyPr>
            <a:normAutofit/>
          </a:bodyPr>
          <a:lstStyle/>
          <a:p>
            <a:pPr algn="just">
              <a:lnSpc>
                <a:spcPct val="170000"/>
              </a:lnSpc>
            </a:pPr>
            <a:r>
              <a:rPr lang="en-IN" b="1" dirty="0">
                <a:latin typeface="+mj-lt"/>
              </a:rPr>
              <a:t>Engineering </a:t>
            </a:r>
            <a:r>
              <a:rPr lang="en-IN" dirty="0">
                <a:latin typeface="+mj-lt"/>
              </a:rPr>
              <a:t>on the other hand, is all about developing products, using well-defined, scientific principles and methods.</a:t>
            </a:r>
          </a:p>
        </p:txBody>
      </p:sp>
    </p:spTree>
    <p:extLst>
      <p:ext uri="{BB962C8B-B14F-4D97-AF65-F5344CB8AC3E}">
        <p14:creationId xmlns:p14="http://schemas.microsoft.com/office/powerpoint/2010/main" val="2173592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Software</a:t>
            </a:r>
          </a:p>
        </p:txBody>
      </p:sp>
      <p:sp>
        <p:nvSpPr>
          <p:cNvPr id="3" name="Content Placeholder 2"/>
          <p:cNvSpPr>
            <a:spLocks noGrp="1"/>
          </p:cNvSpPr>
          <p:nvPr>
            <p:ph idx="1"/>
          </p:nvPr>
        </p:nvSpPr>
        <p:spPr>
          <a:xfrm>
            <a:off x="269833" y="1234828"/>
            <a:ext cx="8654247" cy="5348453"/>
          </a:xfrm>
        </p:spPr>
        <p:txBody>
          <a:bodyPr>
            <a:normAutofit/>
          </a:bodyPr>
          <a:lstStyle/>
          <a:p>
            <a:pPr marL="0" indent="0" algn="just">
              <a:spcBef>
                <a:spcPts val="588"/>
              </a:spcBef>
              <a:buSzPct val="75000"/>
              <a:buNone/>
            </a:pPr>
            <a:r>
              <a:rPr lang="en-US" dirty="0">
                <a:solidFill>
                  <a:srgbClr val="FF0000"/>
                </a:solidFill>
                <a:cs typeface="Times New Roman" panose="02020603050405020304" pitchFamily="18" charset="0"/>
              </a:rPr>
              <a:t>System Software</a:t>
            </a:r>
          </a:p>
          <a:p>
            <a:pPr marL="457200" lvl="1" indent="0" algn="just">
              <a:spcBef>
                <a:spcPts val="588"/>
              </a:spcBef>
              <a:buSzPct val="75000"/>
              <a:buNone/>
            </a:pPr>
            <a:r>
              <a:rPr lang="en-US" dirty="0">
                <a:solidFill>
                  <a:srgbClr val="111227"/>
                </a:solidFill>
                <a:cs typeface="Times New Roman" panose="02020603050405020304" pitchFamily="18" charset="0"/>
              </a:rPr>
              <a:t>A collection of programs written to service other  programs at system level. For example, compiler, operating systems.</a:t>
            </a:r>
          </a:p>
          <a:p>
            <a:pPr marL="0" indent="0" algn="just">
              <a:spcBef>
                <a:spcPts val="588"/>
              </a:spcBef>
              <a:buSzPct val="75000"/>
              <a:buNone/>
            </a:pPr>
            <a:r>
              <a:rPr lang="en-US" dirty="0">
                <a:solidFill>
                  <a:srgbClr val="FF0000"/>
                </a:solidFill>
                <a:cs typeface="Times New Roman" panose="02020603050405020304" pitchFamily="18" charset="0"/>
              </a:rPr>
              <a:t>Application software</a:t>
            </a:r>
          </a:p>
          <a:p>
            <a:pPr marL="457200" lvl="1" indent="0" algn="just">
              <a:spcBef>
                <a:spcPts val="588"/>
              </a:spcBef>
              <a:buSzPct val="75000"/>
              <a:buNone/>
            </a:pPr>
            <a:r>
              <a:rPr lang="en-US" dirty="0">
                <a:solidFill>
                  <a:srgbClr val="111227"/>
                </a:solidFill>
                <a:cs typeface="Times New Roman" panose="02020603050405020304" pitchFamily="18" charset="0"/>
              </a:rPr>
              <a:t>Developed as per user requirement.</a:t>
            </a:r>
          </a:p>
          <a:p>
            <a:pPr algn="just"/>
            <a:endParaRPr lang="en-IN" dirty="0"/>
          </a:p>
        </p:txBody>
      </p:sp>
    </p:spTree>
    <p:extLst>
      <p:ext uri="{BB962C8B-B14F-4D97-AF65-F5344CB8AC3E}">
        <p14:creationId xmlns:p14="http://schemas.microsoft.com/office/powerpoint/2010/main" val="1100450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Software</a:t>
            </a:r>
          </a:p>
        </p:txBody>
      </p:sp>
      <p:sp>
        <p:nvSpPr>
          <p:cNvPr id="3" name="Content Placeholder 2"/>
          <p:cNvSpPr>
            <a:spLocks noGrp="1"/>
          </p:cNvSpPr>
          <p:nvPr>
            <p:ph idx="1"/>
          </p:nvPr>
        </p:nvSpPr>
        <p:spPr>
          <a:xfrm>
            <a:off x="269833" y="1234828"/>
            <a:ext cx="8654247" cy="5348453"/>
          </a:xfrm>
        </p:spPr>
        <p:txBody>
          <a:bodyPr vert="horz" lIns="91440" tIns="45720" rIns="91440" bIns="45720" rtlCol="0">
            <a:normAutofit/>
          </a:bodyPr>
          <a:lstStyle/>
          <a:p>
            <a:pPr marL="0" indent="0" algn="just">
              <a:spcBef>
                <a:spcPts val="588"/>
              </a:spcBef>
              <a:buSzPct val="75000"/>
              <a:buNone/>
            </a:pPr>
            <a:r>
              <a:rPr lang="en-US" dirty="0">
                <a:solidFill>
                  <a:srgbClr val="FF0000"/>
                </a:solidFill>
                <a:cs typeface="Times New Roman" panose="02020603050405020304" pitchFamily="18" charset="0"/>
              </a:rPr>
              <a:t>Real-time Software</a:t>
            </a:r>
          </a:p>
          <a:p>
            <a:pPr marL="457200" lvl="1" indent="0" algn="just">
              <a:spcBef>
                <a:spcPts val="588"/>
              </a:spcBef>
              <a:buSzPct val="75000"/>
              <a:buNone/>
            </a:pPr>
            <a:r>
              <a:rPr lang="en-US" dirty="0">
                <a:solidFill>
                  <a:srgbClr val="111227"/>
                </a:solidFill>
                <a:cs typeface="Times New Roman" panose="02020603050405020304" pitchFamily="18" charset="0"/>
              </a:rPr>
              <a:t>Programs that monitor/analyze/control real  world events as they occur.</a:t>
            </a:r>
          </a:p>
          <a:p>
            <a:pPr marL="0" indent="0" algn="just">
              <a:spcBef>
                <a:spcPts val="588"/>
              </a:spcBef>
              <a:buSzPct val="75000"/>
              <a:buNone/>
            </a:pPr>
            <a:r>
              <a:rPr lang="en-US" dirty="0">
                <a:solidFill>
                  <a:srgbClr val="FF0000"/>
                </a:solidFill>
                <a:cs typeface="Times New Roman" panose="02020603050405020304" pitchFamily="18" charset="0"/>
              </a:rPr>
              <a:t>Business Software</a:t>
            </a:r>
          </a:p>
          <a:p>
            <a:pPr marL="457200" lvl="1" indent="0" algn="just">
              <a:spcBef>
                <a:spcPts val="588"/>
              </a:spcBef>
              <a:buSzPct val="75000"/>
              <a:buNone/>
            </a:pPr>
            <a:r>
              <a:rPr lang="en-US" dirty="0">
                <a:solidFill>
                  <a:srgbClr val="111227"/>
                </a:solidFill>
                <a:cs typeface="Times New Roman" panose="02020603050405020304" pitchFamily="18" charset="0"/>
              </a:rPr>
              <a:t>Programs that access, analyze and process business information.</a:t>
            </a:r>
          </a:p>
          <a:p>
            <a:pPr marL="266700" indent="-266700" algn="just">
              <a:spcBef>
                <a:spcPts val="588"/>
              </a:spcBef>
              <a:buSzPct val="75000"/>
            </a:pPr>
            <a:endParaRPr lang="en-IN" dirty="0">
              <a:solidFill>
                <a:srgbClr val="003366"/>
              </a:solidFill>
              <a:cs typeface="Times New Roman" panose="02020603050405020304" pitchFamily="18" charset="0"/>
            </a:endParaRPr>
          </a:p>
        </p:txBody>
      </p:sp>
    </p:spTree>
    <p:extLst>
      <p:ext uri="{BB962C8B-B14F-4D97-AF65-F5344CB8AC3E}">
        <p14:creationId xmlns:p14="http://schemas.microsoft.com/office/powerpoint/2010/main" val="2578243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Software</a:t>
            </a:r>
          </a:p>
        </p:txBody>
      </p:sp>
      <p:sp>
        <p:nvSpPr>
          <p:cNvPr id="3" name="Content Placeholder 2"/>
          <p:cNvSpPr>
            <a:spLocks noGrp="1"/>
          </p:cNvSpPr>
          <p:nvPr>
            <p:ph idx="1"/>
          </p:nvPr>
        </p:nvSpPr>
        <p:spPr/>
        <p:txBody>
          <a:bodyPr>
            <a:normAutofit/>
          </a:bodyPr>
          <a:lstStyle/>
          <a:p>
            <a:pPr marL="0" indent="0" algn="just">
              <a:lnSpc>
                <a:spcPct val="170000"/>
              </a:lnSpc>
              <a:buSzPct val="75000"/>
              <a:buNone/>
            </a:pPr>
            <a:r>
              <a:rPr lang="en-US" dirty="0">
                <a:solidFill>
                  <a:srgbClr val="C00000"/>
                </a:solidFill>
                <a:cs typeface="Times New Roman" panose="02020603050405020304" pitchFamily="18" charset="0"/>
              </a:rPr>
              <a:t>Engineering and Scientific Software</a:t>
            </a:r>
          </a:p>
          <a:p>
            <a:pPr marL="457200" lvl="1" indent="0" algn="just">
              <a:lnSpc>
                <a:spcPct val="170000"/>
              </a:lnSpc>
              <a:buSzPct val="75000"/>
              <a:buNone/>
            </a:pPr>
            <a:r>
              <a:rPr lang="en-US" dirty="0">
                <a:cs typeface="Times New Roman" panose="02020603050405020304" pitchFamily="18" charset="0"/>
              </a:rPr>
              <a:t>Software using “number crunching” algorithms for different science and applications. System simulation, computer-aided design.</a:t>
            </a:r>
          </a:p>
          <a:p>
            <a:pPr algn="just"/>
            <a:endParaRPr lang="en-IN" dirty="0">
              <a:solidFill>
                <a:srgbClr val="111227"/>
              </a:solidFill>
            </a:endParaRPr>
          </a:p>
        </p:txBody>
      </p:sp>
    </p:spTree>
    <p:extLst>
      <p:ext uri="{BB962C8B-B14F-4D97-AF65-F5344CB8AC3E}">
        <p14:creationId xmlns:p14="http://schemas.microsoft.com/office/powerpoint/2010/main" val="810902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Software</a:t>
            </a:r>
          </a:p>
        </p:txBody>
      </p:sp>
      <p:sp>
        <p:nvSpPr>
          <p:cNvPr id="3" name="Content Placeholder 2"/>
          <p:cNvSpPr>
            <a:spLocks noGrp="1"/>
          </p:cNvSpPr>
          <p:nvPr>
            <p:ph idx="1"/>
          </p:nvPr>
        </p:nvSpPr>
        <p:spPr/>
        <p:txBody>
          <a:bodyPr>
            <a:normAutofit/>
          </a:bodyPr>
          <a:lstStyle/>
          <a:p>
            <a:pPr marL="0" indent="0" algn="just">
              <a:lnSpc>
                <a:spcPct val="170000"/>
              </a:lnSpc>
              <a:spcBef>
                <a:spcPts val="100"/>
              </a:spcBef>
              <a:buSzPct val="75000"/>
              <a:buNone/>
            </a:pPr>
            <a:r>
              <a:rPr lang="en-US" dirty="0">
                <a:solidFill>
                  <a:srgbClr val="C00000"/>
                </a:solidFill>
                <a:cs typeface="Times New Roman" panose="02020603050405020304" pitchFamily="18" charset="0"/>
              </a:rPr>
              <a:t>Artificial Intelligence (AI) Software</a:t>
            </a:r>
          </a:p>
          <a:p>
            <a:pPr marL="457200" lvl="1" indent="0" algn="just">
              <a:lnSpc>
                <a:spcPct val="170000"/>
              </a:lnSpc>
              <a:buSzPct val="75000"/>
              <a:buNone/>
            </a:pPr>
            <a:r>
              <a:rPr lang="en-US" dirty="0">
                <a:cs typeface="Times New Roman" panose="02020603050405020304" pitchFamily="18" charset="0"/>
              </a:rPr>
              <a:t>Programs make use of AI techniques and methods to solve complex problems. Active areas are expert systems, pattern recognition, games</a:t>
            </a:r>
          </a:p>
          <a:p>
            <a:pPr algn="just"/>
            <a:endParaRPr lang="en-IN" dirty="0">
              <a:solidFill>
                <a:srgbClr val="111227"/>
              </a:solidFill>
            </a:endParaRPr>
          </a:p>
        </p:txBody>
      </p:sp>
    </p:spTree>
    <p:extLst>
      <p:ext uri="{BB962C8B-B14F-4D97-AF65-F5344CB8AC3E}">
        <p14:creationId xmlns:p14="http://schemas.microsoft.com/office/powerpoint/2010/main" val="85125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Software</a:t>
            </a:r>
          </a:p>
        </p:txBody>
      </p:sp>
      <p:sp>
        <p:nvSpPr>
          <p:cNvPr id="3" name="Content Placeholder 2"/>
          <p:cNvSpPr>
            <a:spLocks noGrp="1"/>
          </p:cNvSpPr>
          <p:nvPr>
            <p:ph idx="1"/>
          </p:nvPr>
        </p:nvSpPr>
        <p:spPr/>
        <p:txBody>
          <a:bodyPr>
            <a:normAutofit/>
          </a:bodyPr>
          <a:lstStyle/>
          <a:p>
            <a:pPr marL="0" indent="0" algn="just">
              <a:lnSpc>
                <a:spcPct val="170000"/>
              </a:lnSpc>
              <a:buSzPct val="75000"/>
              <a:buNone/>
            </a:pPr>
            <a:r>
              <a:rPr lang="en-US" dirty="0">
                <a:solidFill>
                  <a:srgbClr val="C00000"/>
                </a:solidFill>
                <a:cs typeface="Times New Roman" panose="02020603050405020304" pitchFamily="18" charset="0"/>
              </a:rPr>
              <a:t>Engineering and Scientific Software</a:t>
            </a:r>
          </a:p>
          <a:p>
            <a:pPr marL="457200" lvl="1" indent="0" algn="just">
              <a:lnSpc>
                <a:spcPct val="170000"/>
              </a:lnSpc>
              <a:buSzPct val="75000"/>
              <a:buNone/>
            </a:pPr>
            <a:r>
              <a:rPr lang="en-US" dirty="0">
                <a:cs typeface="Times New Roman" panose="02020603050405020304" pitchFamily="18" charset="0"/>
              </a:rPr>
              <a:t>Software using “number crunching” algorithms for different science and applications. System simulation, computer-aided design.</a:t>
            </a:r>
          </a:p>
          <a:p>
            <a:pPr algn="just"/>
            <a:endParaRPr lang="en-IN" dirty="0">
              <a:solidFill>
                <a:srgbClr val="111227"/>
              </a:solidFill>
            </a:endParaRPr>
          </a:p>
        </p:txBody>
      </p:sp>
    </p:spTree>
    <p:extLst>
      <p:ext uri="{BB962C8B-B14F-4D97-AF65-F5344CB8AC3E}">
        <p14:creationId xmlns:p14="http://schemas.microsoft.com/office/powerpoint/2010/main" val="28164027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ahnschrift SemiBold"/>
        <a:ea typeface=""/>
        <a:cs typeface=""/>
      </a:majorFont>
      <a:minorFont>
        <a:latin typeface="Bahnschrif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163</TotalTime>
  <Words>790</Words>
  <Application>Microsoft Office PowerPoint</Application>
  <PresentationFormat>On-screen Show (4:3)</PresentationFormat>
  <Paragraphs>188</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Bahnschrift</vt:lpstr>
      <vt:lpstr>Bahnschrift SemiBold</vt:lpstr>
      <vt:lpstr>Office Theme</vt:lpstr>
      <vt:lpstr>ECAP437</vt:lpstr>
      <vt:lpstr>Learning Outcomes</vt:lpstr>
      <vt:lpstr>Software </vt:lpstr>
      <vt:lpstr>Software </vt:lpstr>
      <vt:lpstr>Types of Software</vt:lpstr>
      <vt:lpstr>Types of Software</vt:lpstr>
      <vt:lpstr>Types of Software</vt:lpstr>
      <vt:lpstr>Types of Software</vt:lpstr>
      <vt:lpstr>Types of Software</vt:lpstr>
      <vt:lpstr>Types of Software</vt:lpstr>
      <vt:lpstr>Characteristics of a software</vt:lpstr>
      <vt:lpstr>Operational </vt:lpstr>
      <vt:lpstr>Operational </vt:lpstr>
      <vt:lpstr>Operational </vt:lpstr>
      <vt:lpstr>Operational </vt:lpstr>
      <vt:lpstr>Operational </vt:lpstr>
      <vt:lpstr>Operational </vt:lpstr>
      <vt:lpstr>Operational </vt:lpstr>
      <vt:lpstr>Operational </vt:lpstr>
      <vt:lpstr>Transitional </vt:lpstr>
      <vt:lpstr>Maintenance</vt:lpstr>
      <vt:lpstr>Software engineering</vt:lpstr>
      <vt:lpstr>PowerPoint Presentation</vt:lpstr>
      <vt:lpstr>Software Crisis</vt:lpstr>
      <vt:lpstr>Software Crisis</vt:lpstr>
      <vt:lpstr>Software Crisis</vt:lpstr>
      <vt:lpstr>Software Crisis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Examination 1</dc:creator>
  <cp:lastModifiedBy>video recording 1</cp:lastModifiedBy>
  <cp:revision>21</cp:revision>
  <dcterms:created xsi:type="dcterms:W3CDTF">2020-11-19T03:56:33Z</dcterms:created>
  <dcterms:modified xsi:type="dcterms:W3CDTF">2021-02-23T09:44:41Z</dcterms:modified>
</cp:coreProperties>
</file>