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310" r:id="rId4"/>
    <p:sldId id="316" r:id="rId5"/>
    <p:sldId id="317" r:id="rId6"/>
    <p:sldId id="318" r:id="rId7"/>
    <p:sldId id="319" r:id="rId8"/>
    <p:sldId id="321" r:id="rId9"/>
    <p:sldId id="320" r:id="rId10"/>
    <p:sldId id="322" r:id="rId11"/>
    <p:sldId id="323" r:id="rId12"/>
    <p:sldId id="324" r:id="rId13"/>
    <p:sldId id="325" r:id="rId14"/>
    <p:sldId id="327" r:id="rId15"/>
    <p:sldId id="328" r:id="rId16"/>
    <p:sldId id="329" r:id="rId17"/>
    <p:sldId id="326" r:id="rId18"/>
    <p:sldId id="330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001B36"/>
    <a:srgbClr val="004B96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bg1">
                <a:alpha val="0"/>
              </a:schemeClr>
            </a:gs>
            <a:gs pos="64000">
              <a:srgbClr val="727375">
                <a:alpha val="88000"/>
              </a:srgb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C492B57-6F6E-41EA-BE2B-8850CDC9B7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F6C7C8-5BB9-4050-92B0-EEE9CB938B0C}"/>
              </a:ext>
            </a:extLst>
          </p:cNvPr>
          <p:cNvSpPr/>
          <p:nvPr userDrawn="1"/>
        </p:nvSpPr>
        <p:spPr>
          <a:xfrm>
            <a:off x="-36030" y="0"/>
            <a:ext cx="918003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E0360472-D715-4D20-B114-FA97143A1839}"/>
              </a:ext>
            </a:extLst>
          </p:cNvPr>
          <p:cNvSpPr/>
          <p:nvPr userDrawn="1"/>
        </p:nvSpPr>
        <p:spPr>
          <a:xfrm>
            <a:off x="4078118" y="5298442"/>
            <a:ext cx="4863830" cy="822960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512E5014-36EA-4538-91EE-294866E52967}"/>
              </a:ext>
            </a:extLst>
          </p:cNvPr>
          <p:cNvSpPr/>
          <p:nvPr userDrawn="1"/>
        </p:nvSpPr>
        <p:spPr>
          <a:xfrm>
            <a:off x="5692505" y="5929279"/>
            <a:ext cx="212995" cy="502435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xmlns="" id="{86E6F5AA-C8A9-420F-A845-3DBD77D0CAFE}"/>
              </a:ext>
            </a:extLst>
          </p:cNvPr>
          <p:cNvSpPr/>
          <p:nvPr userDrawn="1"/>
        </p:nvSpPr>
        <p:spPr>
          <a:xfrm>
            <a:off x="5479510" y="5929279"/>
            <a:ext cx="212995" cy="502435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335E8B30-999A-432B-8ECF-4A41AA6AE931}"/>
              </a:ext>
            </a:extLst>
          </p:cNvPr>
          <p:cNvSpPr/>
          <p:nvPr userDrawn="1"/>
        </p:nvSpPr>
        <p:spPr>
          <a:xfrm>
            <a:off x="5275534" y="5929279"/>
            <a:ext cx="212995" cy="502435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xmlns="" id="{74E92531-79CE-46B2-96C6-A1A8AD4F4334}"/>
              </a:ext>
            </a:extLst>
          </p:cNvPr>
          <p:cNvSpPr/>
          <p:nvPr userDrawn="1"/>
        </p:nvSpPr>
        <p:spPr>
          <a:xfrm>
            <a:off x="5887462" y="5929279"/>
            <a:ext cx="2791839" cy="502435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8F31619-109E-42F7-81CF-18328182AEAE}"/>
              </a:ext>
            </a:extLst>
          </p:cNvPr>
          <p:cNvSpPr txBox="1"/>
          <p:nvPr userDrawn="1"/>
        </p:nvSpPr>
        <p:spPr>
          <a:xfrm>
            <a:off x="4535970" y="5308517"/>
            <a:ext cx="2702984" cy="62076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Prikshat</a:t>
            </a:r>
            <a:r>
              <a:rPr lang="en-US" sz="28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Kumar </a:t>
            </a:r>
            <a:r>
              <a:rPr lang="en-US" sz="28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Angra</a:t>
            </a:r>
            <a:endParaRPr lang="en-US" sz="28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B60FEFA-F909-4D5A-9CC7-1B6D948F86C7}"/>
              </a:ext>
            </a:extLst>
          </p:cNvPr>
          <p:cNvSpPr txBox="1"/>
          <p:nvPr userDrawn="1"/>
        </p:nvSpPr>
        <p:spPr>
          <a:xfrm>
            <a:off x="6011545" y="5929279"/>
            <a:ext cx="2667756" cy="50243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2000" b="0" dirty="0">
                <a:solidFill>
                  <a:srgbClr val="00203F"/>
                </a:solidFill>
                <a:effectLst/>
                <a:latin typeface="Bahnschrift" panose="020B0502040204020203" pitchFamily="34" charset="0"/>
              </a:rPr>
              <a:t>Assistant Professor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C807913-34C6-4C47-A40E-206835591576}"/>
              </a:ext>
            </a:extLst>
          </p:cNvPr>
          <p:cNvGrpSpPr/>
          <p:nvPr userDrawn="1"/>
        </p:nvGrpSpPr>
        <p:grpSpPr>
          <a:xfrm>
            <a:off x="0" y="736598"/>
            <a:ext cx="9010040" cy="993766"/>
            <a:chOff x="0" y="736598"/>
            <a:chExt cx="9010040" cy="99376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9E326D37-871B-4B2F-A7E0-D1F98943F90A}"/>
                </a:ext>
              </a:extLst>
            </p:cNvPr>
            <p:cNvSpPr/>
            <p:nvPr userDrawn="1"/>
          </p:nvSpPr>
          <p:spPr>
            <a:xfrm>
              <a:off x="2035103" y="736598"/>
              <a:ext cx="6974937" cy="993766"/>
            </a:xfrm>
            <a:custGeom>
              <a:avLst/>
              <a:gdLst>
                <a:gd name="connsiteX0" fmla="*/ 0 w 6840359"/>
                <a:gd name="connsiteY0" fmla="*/ 0 h 993766"/>
                <a:gd name="connsiteX1" fmla="*/ 6674728 w 6840359"/>
                <a:gd name="connsiteY1" fmla="*/ 0 h 993766"/>
                <a:gd name="connsiteX2" fmla="*/ 6840359 w 6840359"/>
                <a:gd name="connsiteY2" fmla="*/ 165631 h 993766"/>
                <a:gd name="connsiteX3" fmla="*/ 6840359 w 6840359"/>
                <a:gd name="connsiteY3" fmla="*/ 993766 h 993766"/>
                <a:gd name="connsiteX4" fmla="*/ 0 w 6840359"/>
                <a:gd name="connsiteY4" fmla="*/ 993766 h 993766"/>
                <a:gd name="connsiteX5" fmla="*/ 496883 w 6840359"/>
                <a:gd name="connsiteY5" fmla="*/ 496883 h 9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40359" h="993766">
                  <a:moveTo>
                    <a:pt x="0" y="0"/>
                  </a:moveTo>
                  <a:lnTo>
                    <a:pt x="6674728" y="0"/>
                  </a:lnTo>
                  <a:cubicBezTo>
                    <a:pt x="6766203" y="0"/>
                    <a:pt x="6840359" y="74156"/>
                    <a:pt x="6840359" y="165631"/>
                  </a:cubicBezTo>
                  <a:lnTo>
                    <a:pt x="6840359" y="993766"/>
                  </a:lnTo>
                  <a:lnTo>
                    <a:pt x="0" y="993766"/>
                  </a:lnTo>
                  <a:lnTo>
                    <a:pt x="496883" y="496883"/>
                  </a:lnTo>
                  <a:close/>
                </a:path>
              </a:pathLst>
            </a:custGeom>
            <a:solidFill>
              <a:srgbClr val="0020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539750" lvl="0" indent="0" defTabSz="9144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r>
                <a:rPr lang="en-US" sz="3300" cap="small" baseline="0" noProof="0" dirty="0">
                  <a:ln>
                    <a:noFill/>
                  </a:ln>
                  <a:solidFill>
                    <a:srgbClr val="ABF1C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Oriented Programming Using C++</a:t>
              </a:r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xmlns="" id="{5CBFD4FE-02C9-4B7C-BE0C-D910F3B55DC3}"/>
                </a:ext>
              </a:extLst>
            </p:cNvPr>
            <p:cNvSpPr/>
            <p:nvPr userDrawn="1"/>
          </p:nvSpPr>
          <p:spPr>
            <a:xfrm>
              <a:off x="0" y="736598"/>
              <a:ext cx="2476260" cy="993766"/>
            </a:xfrm>
            <a:prstGeom prst="homePlate">
              <a:avLst/>
            </a:prstGeom>
            <a:solidFill>
              <a:srgbClr val="ABF1C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3600" b="1" dirty="0">
                  <a:solidFill>
                    <a:srgbClr val="00203F"/>
                  </a:solidFill>
                </a:rPr>
                <a:t>ECAP444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23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E1B4AD35-30AC-48ED-BFF8-DA259002AB35}"/>
              </a:ext>
            </a:extLst>
          </p:cNvPr>
          <p:cNvSpPr/>
          <p:nvPr userDrawn="1"/>
        </p:nvSpPr>
        <p:spPr>
          <a:xfrm>
            <a:off x="1608881" y="2662176"/>
            <a:ext cx="5926238" cy="1574157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C739FE-B2F2-4F18-A226-64C62A085746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03F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347863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Bullseye outline">
            <a:extLst>
              <a:ext uri="{FF2B5EF4-FFF2-40B4-BE49-F238E27FC236}">
                <a16:creationId xmlns:a16="http://schemas.microsoft.com/office/drawing/2014/main" xmlns="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1982A6-2D52-4584-A559-5808F0A81B65}"/>
              </a:ext>
            </a:extLst>
          </p:cNvPr>
          <p:cNvSpPr txBox="1"/>
          <p:nvPr userDrawn="1"/>
        </p:nvSpPr>
        <p:spPr>
          <a:xfrm>
            <a:off x="628650" y="2243128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3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3712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buClr>
                <a:srgbClr val="00203F"/>
              </a:buClr>
              <a:defRPr sz="28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9874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lang="en-US" sz="3600" kern="1200" dirty="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>
            <a:normAutofit/>
          </a:bodyPr>
          <a:lstStyle>
            <a:lvl1pPr>
              <a:buClr>
                <a:srgbClr val="00203F"/>
              </a:buClr>
              <a:defRPr sz="28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845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8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4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9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4" y="2627290"/>
            <a:ext cx="7585437" cy="1600596"/>
          </a:xfrm>
        </p:spPr>
      </p:pic>
    </p:spTree>
    <p:extLst>
      <p:ext uri="{BB962C8B-B14F-4D97-AF65-F5344CB8AC3E}">
        <p14:creationId xmlns:p14="http://schemas.microsoft.com/office/powerpoint/2010/main" val="41745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virtual function is not used for performing any task. It only serves as a placeholder.</a:t>
            </a:r>
          </a:p>
          <a:p>
            <a:r>
              <a:rPr lang="en-IN" dirty="0"/>
              <a:t>When the function has no definition, such function is known as </a:t>
            </a:r>
            <a:r>
              <a:rPr lang="en-IN" dirty="0">
                <a:solidFill>
                  <a:srgbClr val="FF0000"/>
                </a:solidFill>
              </a:rPr>
              <a:t>"do-nothing" </a:t>
            </a:r>
            <a:r>
              <a:rPr lang="en-IN" dirty="0"/>
              <a:t>function.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"do-nothing"</a:t>
            </a:r>
            <a:r>
              <a:rPr lang="en-IN" dirty="0"/>
              <a:t> function is known as a </a:t>
            </a:r>
            <a:r>
              <a:rPr lang="en-IN" dirty="0">
                <a:solidFill>
                  <a:srgbClr val="FF0000"/>
                </a:solidFill>
              </a:rPr>
              <a:t>pure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virtual function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62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virtual&lt;</a:t>
            </a:r>
            <a:r>
              <a:rPr lang="en-IN" dirty="0" err="1"/>
              <a:t>func_type</a:t>
            </a:r>
            <a:r>
              <a:rPr lang="en-IN" dirty="0"/>
              <a:t>&gt;&lt;</a:t>
            </a:r>
            <a:r>
              <a:rPr lang="en-IN" dirty="0" err="1"/>
              <a:t>func_name</a:t>
            </a:r>
            <a:r>
              <a:rPr lang="en-IN" dirty="0"/>
              <a:t>&gt;() = 0;</a:t>
            </a:r>
          </a:p>
        </p:txBody>
      </p:sp>
    </p:spTree>
    <p:extLst>
      <p:ext uri="{BB962C8B-B14F-4D97-AF65-F5344CB8AC3E}">
        <p14:creationId xmlns:p14="http://schemas.microsoft.com/office/powerpoint/2010/main" val="42016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virtual void display() = 0; </a:t>
            </a:r>
          </a:p>
        </p:txBody>
      </p:sp>
    </p:spTree>
    <p:extLst>
      <p:ext uri="{BB962C8B-B14F-4D97-AF65-F5344CB8AC3E}">
        <p14:creationId xmlns:p14="http://schemas.microsoft.com/office/powerpoint/2010/main" val="37953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– 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iostream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using namespace std;</a:t>
            </a:r>
          </a:p>
          <a:p>
            <a:pPr marL="0" indent="0">
              <a:buNone/>
            </a:pPr>
            <a:r>
              <a:rPr lang="en-IN" sz="2400" dirty="0"/>
              <a:t>class A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public:</a:t>
            </a:r>
          </a:p>
          <a:p>
            <a:pPr marL="0" indent="0">
              <a:buNone/>
            </a:pPr>
            <a:r>
              <a:rPr lang="en-IN" sz="2400" dirty="0"/>
              <a:t>  virtual void test() = 0;</a:t>
            </a:r>
          </a:p>
          <a:p>
            <a:pPr marL="0" indent="0">
              <a:buNone/>
            </a:pPr>
            <a:r>
              <a:rPr lang="en-IN" sz="2400" dirty="0"/>
              <a:t>};</a:t>
            </a:r>
          </a:p>
          <a:p>
            <a:pPr marL="0" indent="0">
              <a:buNone/>
            </a:pPr>
            <a:r>
              <a:rPr lang="en-IN" sz="2400" dirty="0"/>
              <a:t>class B : public A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public:</a:t>
            </a:r>
          </a:p>
          <a:p>
            <a:pPr marL="0" indent="0">
              <a:buNone/>
            </a:pPr>
            <a:r>
              <a:rPr lang="en-IN" sz="2400" dirty="0"/>
              <a:t>  void test()</a:t>
            </a:r>
          </a:p>
          <a:p>
            <a:pPr marL="0" indent="0" algn="l">
              <a:buNone/>
            </a:pPr>
            <a:r>
              <a:rPr lang="en-IN" sz="2400" dirty="0"/>
              <a:t>   {</a:t>
            </a:r>
          </a:p>
          <a:p>
            <a:pPr marL="0" indent="0" algn="l">
              <a:buNone/>
            </a:pPr>
            <a:r>
              <a:rPr lang="en-IN" sz="2400" dirty="0" err="1"/>
              <a:t>cout</a:t>
            </a:r>
            <a:r>
              <a:rPr lang="en-IN" sz="2400" dirty="0"/>
              <a:t> &lt;&lt; " Hello ! Pure Virtual function " &lt;&lt; 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pPr marL="0" indent="0" algn="l">
              <a:buNone/>
            </a:pPr>
            <a:r>
              <a:rPr lang="en-IN" sz="2400" dirty="0"/>
              <a:t>  }</a:t>
            </a:r>
          </a:p>
          <a:p>
            <a:pPr marL="0" indent="0" algn="l">
              <a:buNone/>
            </a:pPr>
            <a:r>
              <a:rPr lang="en-IN" sz="2400" dirty="0"/>
              <a:t>};</a:t>
            </a:r>
          </a:p>
          <a:p>
            <a:pPr marL="0" indent="0">
              <a:buNone/>
            </a:pPr>
            <a:endParaRPr lang="en-IN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BEC43FA3-6424-49EA-8944-D100E7964749}"/>
              </a:ext>
            </a:extLst>
          </p:cNvPr>
          <p:cNvCxnSpPr>
            <a:cxnSpLocks/>
          </p:cNvCxnSpPr>
          <p:nvPr/>
        </p:nvCxnSpPr>
        <p:spPr>
          <a:xfrm flipV="1">
            <a:off x="3264061" y="1666754"/>
            <a:ext cx="1307939" cy="4778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4A7557F-3F85-438C-BA04-A03580A1406C}"/>
              </a:ext>
            </a:extLst>
          </p:cNvPr>
          <p:cNvGrpSpPr/>
          <p:nvPr/>
        </p:nvGrpSpPr>
        <p:grpSpPr>
          <a:xfrm>
            <a:off x="7593113" y="6260926"/>
            <a:ext cx="1188937" cy="383318"/>
            <a:chOff x="7755038" y="5647876"/>
            <a:chExt cx="1188937" cy="38331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637751CC-013E-4379-929C-89122E86921D}"/>
                </a:ext>
              </a:extLst>
            </p:cNvPr>
            <p:cNvCxnSpPr>
              <a:cxnSpLocks/>
            </p:cNvCxnSpPr>
            <p:nvPr/>
          </p:nvCxnSpPr>
          <p:spPr>
            <a:xfrm>
              <a:off x="7823883" y="6031194"/>
              <a:ext cx="1051246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2119EE3-87FD-4A27-B7F5-CA6CE9F32EFE}"/>
                </a:ext>
              </a:extLst>
            </p:cNvPr>
            <p:cNvSpPr txBox="1"/>
            <p:nvPr/>
          </p:nvSpPr>
          <p:spPr>
            <a:xfrm>
              <a:off x="7755038" y="5647876"/>
              <a:ext cx="1188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Continue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- 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r>
              <a:rPr lang="en-IN" sz="2400" dirty="0"/>
              <a:t>int main(void)</a:t>
            </a:r>
          </a:p>
          <a:p>
            <a:pPr marL="0" indent="0" algn="l">
              <a:buNone/>
            </a:pPr>
            <a:r>
              <a:rPr lang="en-IN" sz="2400" dirty="0"/>
              <a:t>{</a:t>
            </a:r>
          </a:p>
          <a:p>
            <a:pPr marL="0" indent="0" algn="l">
              <a:buNone/>
            </a:pPr>
            <a:r>
              <a:rPr lang="en-IN" sz="2400" dirty="0"/>
              <a:t>  B </a:t>
            </a:r>
            <a:r>
              <a:rPr lang="en-IN" sz="2400" dirty="0" err="1"/>
              <a:t>obj</a:t>
            </a:r>
            <a:r>
              <a:rPr lang="en-IN" sz="2400" dirty="0"/>
              <a:t>;</a:t>
            </a:r>
          </a:p>
          <a:p>
            <a:pPr marL="0" indent="0" algn="l">
              <a:buNone/>
            </a:pPr>
            <a:r>
              <a:rPr lang="en-IN" sz="2400" dirty="0"/>
              <a:t> </a:t>
            </a:r>
            <a:r>
              <a:rPr lang="en-IN" sz="2400" dirty="0" err="1"/>
              <a:t>obj.test</a:t>
            </a:r>
            <a:r>
              <a:rPr lang="en-IN" sz="2400" dirty="0"/>
              <a:t>();</a:t>
            </a:r>
          </a:p>
          <a:p>
            <a:pPr marL="0" indent="0" algn="l">
              <a:buNone/>
            </a:pPr>
            <a:r>
              <a:rPr lang="en-IN" sz="2400" dirty="0"/>
              <a:t> return 0;</a:t>
            </a:r>
          </a:p>
          <a:p>
            <a:pPr marL="0" indent="0" algn="l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endParaRPr lang="en-IN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7017A12-F26C-47E9-8C3E-DD8A79244FB6}"/>
              </a:ext>
            </a:extLst>
          </p:cNvPr>
          <p:cNvGrpSpPr/>
          <p:nvPr/>
        </p:nvGrpSpPr>
        <p:grpSpPr>
          <a:xfrm>
            <a:off x="361950" y="1434283"/>
            <a:ext cx="1188937" cy="383318"/>
            <a:chOff x="7755038" y="5647876"/>
            <a:chExt cx="1188937" cy="38331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76FD8F24-DE9F-4D9C-8C4B-171A20C7C552}"/>
                </a:ext>
              </a:extLst>
            </p:cNvPr>
            <p:cNvCxnSpPr>
              <a:cxnSpLocks/>
            </p:cNvCxnSpPr>
            <p:nvPr/>
          </p:nvCxnSpPr>
          <p:spPr>
            <a:xfrm>
              <a:off x="7823883" y="6031194"/>
              <a:ext cx="1051246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BBB42F1-0B6E-4958-A54F-9BC067A56FDF}"/>
                </a:ext>
              </a:extLst>
            </p:cNvPr>
            <p:cNvSpPr txBox="1"/>
            <p:nvPr/>
          </p:nvSpPr>
          <p:spPr>
            <a:xfrm>
              <a:off x="7755038" y="5647876"/>
              <a:ext cx="1188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Continue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2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5" y="3078051"/>
            <a:ext cx="8812002" cy="1411297"/>
          </a:xfrm>
        </p:spPr>
      </p:pic>
    </p:spTree>
    <p:extLst>
      <p:ext uri="{BB962C8B-B14F-4D97-AF65-F5344CB8AC3E}">
        <p14:creationId xmlns:p14="http://schemas.microsoft.com/office/powerpoint/2010/main" val="10542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Function vs. Pure Virtual Function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644767"/>
              </p:ext>
            </p:extLst>
          </p:nvPr>
        </p:nvGraphicFramePr>
        <p:xfrm>
          <a:off x="280987" y="1433946"/>
          <a:ext cx="8582026" cy="48615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4291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1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Virtual function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Pure virtual </a:t>
                      </a:r>
                      <a:r>
                        <a:rPr lang="en-IN" sz="1400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A virtual function is a member function of base class which can be redefined by derived class.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A pure virtual function is a member function of base class whose only declaration is provided in base class and should be defined in derived class otherwise derived class also becomes abstract.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Classes having virtual functions are not abstract.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Base class containing pure virtual function becomes abstract.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>
                          <a:effectLst/>
                        </a:rPr>
                        <a:t>Definition is given in base class.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No definition is given in base class.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>
                          <a:effectLst/>
                        </a:rPr>
                        <a:t>Base class having virtual function can be instantiated i.e. its object can be made.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Base class having pure virtual function becomes abstract i.e. it cannot be instantiated.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>
                          <a:effectLst/>
                        </a:rPr>
                        <a:t>If derived class do not redefine virtual function of base class, then it does not affect compilation.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If derived class do not redefine virtual function of base class, then no compilation error but derived class also becomes abstract just like the base class.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>
                          <a:effectLst/>
                        </a:rPr>
                        <a:t>All derived class may or may not redefine virtual function of base class.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All derived class must redefine pure virtual function of base class otherwise derived class also becomes abstract just like base class.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 to demonstrate working of virtual function in C++.</a:t>
            </a:r>
          </a:p>
          <a:p>
            <a:r>
              <a:rPr lang="en-IN" dirty="0"/>
              <a:t>Program to demonstrate working of pure virtual function in C++.</a:t>
            </a:r>
          </a:p>
        </p:txBody>
      </p:sp>
    </p:spTree>
    <p:extLst>
      <p:ext uri="{BB962C8B-B14F-4D97-AF65-F5344CB8AC3E}">
        <p14:creationId xmlns:p14="http://schemas.microsoft.com/office/powerpoint/2010/main" val="28661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61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151D-D46B-4DA9-8493-4373A6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504E2F-E6CE-4848-8876-EBEFA0E4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74" y="2945170"/>
            <a:ext cx="7766989" cy="24292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/>
              <a:t>understand virtual function in C++.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understand pure virtual function in C++.</a:t>
            </a:r>
          </a:p>
          <a:p>
            <a:pPr algn="just">
              <a:lnSpc>
                <a:spcPct val="150000"/>
              </a:lnSpc>
            </a:pPr>
            <a:endParaRPr lang="en-US" sz="26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6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684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Virtual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virtual function is a member function which is declared within a base class and is re-defined(</a:t>
            </a:r>
            <a:r>
              <a:rPr lang="en-IN" dirty="0" err="1"/>
              <a:t>Overriden</a:t>
            </a:r>
            <a:r>
              <a:rPr lang="en-IN" dirty="0"/>
              <a:t>) by a derived class. </a:t>
            </a:r>
          </a:p>
          <a:p>
            <a:r>
              <a:rPr lang="en-IN" dirty="0"/>
              <a:t>Virtual functions ensure that the correct function is called for an object, regardless of the type of reference (or pointer) used for function call.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Virtual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Virtual functions mainly used to achieve run time polymorphism.</a:t>
            </a:r>
          </a:p>
          <a:p>
            <a:r>
              <a:rPr lang="en-IN" dirty="0"/>
              <a:t>Functions are declared with a </a:t>
            </a:r>
            <a:r>
              <a:rPr lang="en-IN" dirty="0">
                <a:solidFill>
                  <a:srgbClr val="FF0000"/>
                </a:solidFill>
              </a:rPr>
              <a:t>virtual</a:t>
            </a:r>
            <a:r>
              <a:rPr lang="en-IN" b="1" dirty="0"/>
              <a:t> </a:t>
            </a:r>
            <a:r>
              <a:rPr lang="en-IN" dirty="0"/>
              <a:t>keyword in base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4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for Virtual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Virtual functions cannot be static.</a:t>
            </a:r>
          </a:p>
          <a:p>
            <a:r>
              <a:rPr lang="en-IN" dirty="0"/>
              <a:t>A virtual function can be a friend function of another class.</a:t>
            </a:r>
          </a:p>
          <a:p>
            <a:r>
              <a:rPr lang="en-IN" dirty="0"/>
              <a:t>Virtual functions should be accessed using pointer or reference of base class type to achieve run time polymorphism.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0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for Virtual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prototype of virtual functions should be the same in the base as well as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37441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virtual&lt;</a:t>
            </a:r>
            <a:r>
              <a:rPr lang="en-IN" dirty="0" err="1"/>
              <a:t>func_type</a:t>
            </a:r>
            <a:r>
              <a:rPr lang="en-IN" dirty="0"/>
              <a:t>&gt;&lt;</a:t>
            </a:r>
            <a:r>
              <a:rPr lang="en-IN" dirty="0" err="1"/>
              <a:t>func_name</a:t>
            </a:r>
            <a:r>
              <a:rPr lang="en-IN" dirty="0"/>
              <a:t>&gt;()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// code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82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sz="2400" dirty="0"/>
              <a:t>class Base {</a:t>
            </a:r>
          </a:p>
          <a:p>
            <a:pPr marL="0" indent="0">
              <a:buNone/>
            </a:pPr>
            <a:r>
              <a:rPr lang="en-IN" sz="2400" dirty="0"/>
              <a:t>   public:</a:t>
            </a:r>
          </a:p>
          <a:p>
            <a:pPr marL="0" indent="0">
              <a:buNone/>
            </a:pPr>
            <a:r>
              <a:rPr lang="en-IN" sz="2400" dirty="0"/>
              <a:t>  virtual  void print() {</a:t>
            </a:r>
          </a:p>
          <a:p>
            <a:pPr marL="0" indent="0">
              <a:buNone/>
            </a:pPr>
            <a:r>
              <a:rPr lang="en-IN" sz="2400" dirty="0"/>
              <a:t>        // code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};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class Derived : public Base  {</a:t>
            </a:r>
          </a:p>
          <a:p>
            <a:pPr marL="0" indent="0">
              <a:buNone/>
            </a:pPr>
            <a:r>
              <a:rPr lang="en-IN" sz="2400" dirty="0"/>
              <a:t>   public:</a:t>
            </a:r>
          </a:p>
          <a:p>
            <a:pPr marL="0" indent="0">
              <a:buNone/>
            </a:pPr>
            <a:r>
              <a:rPr lang="en-IN" sz="2400" dirty="0"/>
              <a:t>    void print() {</a:t>
            </a:r>
          </a:p>
          <a:p>
            <a:pPr marL="0" indent="0">
              <a:buNone/>
            </a:pPr>
            <a:r>
              <a:rPr lang="en-IN" sz="2400" dirty="0"/>
              <a:t>        // code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5914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–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class Base {</a:t>
            </a:r>
          </a:p>
          <a:p>
            <a:pPr marL="0" indent="0">
              <a:buNone/>
            </a:pPr>
            <a:r>
              <a:rPr lang="en-IN" dirty="0"/>
              <a:t>   public:</a:t>
            </a:r>
          </a:p>
          <a:p>
            <a:pPr marL="0" indent="0">
              <a:buNone/>
            </a:pPr>
            <a:r>
              <a:rPr lang="en-IN" dirty="0"/>
              <a:t>    virtual void print()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"Base Function"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Derived : public Base {</a:t>
            </a:r>
          </a:p>
          <a:p>
            <a:pPr marL="0" indent="0">
              <a:buNone/>
            </a:pPr>
            <a:r>
              <a:rPr lang="en-IN" dirty="0"/>
              <a:t>   public:</a:t>
            </a:r>
          </a:p>
          <a:p>
            <a:pPr marL="0" indent="0">
              <a:buNone/>
            </a:pPr>
            <a:r>
              <a:rPr lang="en-IN" dirty="0"/>
              <a:t>    void print()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"Derived Function"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 Derived d1;</a:t>
            </a:r>
          </a:p>
          <a:p>
            <a:pPr marL="0" indent="0">
              <a:buNone/>
            </a:pPr>
            <a:r>
              <a:rPr lang="en-IN" dirty="0"/>
              <a:t>   Base* </a:t>
            </a:r>
            <a:r>
              <a:rPr lang="en-IN" dirty="0" err="1"/>
              <a:t>bptr</a:t>
            </a:r>
            <a:r>
              <a:rPr lang="en-IN" dirty="0"/>
              <a:t> = &amp;d1;</a:t>
            </a:r>
          </a:p>
          <a:p>
            <a:pPr marL="0" indent="0">
              <a:buNone/>
            </a:pPr>
            <a:r>
              <a:rPr lang="en-IN" dirty="0" err="1"/>
              <a:t>bptr</a:t>
            </a:r>
            <a:r>
              <a:rPr lang="en-IN" dirty="0"/>
              <a:t>-&gt;print();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7BFFA4E8-3A8D-4584-B195-A9E6E0558D21}"/>
              </a:ext>
            </a:extLst>
          </p:cNvPr>
          <p:cNvCxnSpPr/>
          <p:nvPr/>
        </p:nvCxnSpPr>
        <p:spPr>
          <a:xfrm flipV="1">
            <a:off x="2807855" y="1717964"/>
            <a:ext cx="1764145" cy="4618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1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</TotalTime>
  <Words>635</Words>
  <Application>Microsoft Office PowerPoint</Application>
  <PresentationFormat>On-screen Show (4:3)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Virtual Function</vt:lpstr>
      <vt:lpstr>Virtual Function</vt:lpstr>
      <vt:lpstr>Rules for Virtual Functions</vt:lpstr>
      <vt:lpstr>Rules for Virtual Functions</vt:lpstr>
      <vt:lpstr>Syntax</vt:lpstr>
      <vt:lpstr>Example</vt:lpstr>
      <vt:lpstr>Program – Virtual function</vt:lpstr>
      <vt:lpstr>Output</vt:lpstr>
      <vt:lpstr>Pure Virtual Function</vt:lpstr>
      <vt:lpstr>Syntax</vt:lpstr>
      <vt:lpstr>Example</vt:lpstr>
      <vt:lpstr>Program – Pure Virtual Function</vt:lpstr>
      <vt:lpstr>Program - Pure Virtual Function</vt:lpstr>
      <vt:lpstr>Output</vt:lpstr>
      <vt:lpstr>Virtual Function vs. Pure Virtual Function</vt:lpstr>
      <vt:lpstr>Exercise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Prikshat</cp:lastModifiedBy>
  <cp:revision>799</cp:revision>
  <dcterms:created xsi:type="dcterms:W3CDTF">2020-12-18T18:59:12Z</dcterms:created>
  <dcterms:modified xsi:type="dcterms:W3CDTF">2021-04-02T03:38:48Z</dcterms:modified>
</cp:coreProperties>
</file>