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9" r:id="rId2"/>
    <p:sldId id="261" r:id="rId3"/>
    <p:sldId id="264" r:id="rId4"/>
    <p:sldId id="323" r:id="rId5"/>
    <p:sldId id="322" r:id="rId6"/>
    <p:sldId id="321" r:id="rId7"/>
    <p:sldId id="284" r:id="rId8"/>
    <p:sldId id="286" r:id="rId9"/>
    <p:sldId id="287" r:id="rId10"/>
    <p:sldId id="288" r:id="rId11"/>
    <p:sldId id="289" r:id="rId12"/>
    <p:sldId id="290" r:id="rId13"/>
    <p:sldId id="291" r:id="rId14"/>
    <p:sldId id="292" r:id="rId15"/>
    <p:sldId id="293" r:id="rId16"/>
    <p:sldId id="26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1" d="100"/>
          <a:sy n="61" d="100"/>
        </p:scale>
        <p:origin x="1230" y="144"/>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9/23/2023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9/23/2023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extLst>
      <p:ext uri="{BB962C8B-B14F-4D97-AF65-F5344CB8AC3E}">
        <p14:creationId xmlns:p14="http://schemas.microsoft.com/office/powerpoint/2010/main" val="388496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9/23/2023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9/23/2023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8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673B24ED-A50A-5AD9-1EDC-0946567485F9}"/>
              </a:ext>
            </a:extLst>
          </p:cNvPr>
          <p:cNvSpPr>
            <a:spLocks noGrp="1"/>
          </p:cNvSpPr>
          <p:nvPr>
            <p:ph idx="4294967295"/>
          </p:nvPr>
        </p:nvSpPr>
        <p:spPr>
          <a:xfrm>
            <a:off x="250989" y="318595"/>
            <a:ext cx="8530403" cy="5451584"/>
          </a:xfrm>
        </p:spPr>
        <p:txBody>
          <a:bodyPr>
            <a:noAutofit/>
          </a:bodyPr>
          <a:lstStyle/>
          <a:p>
            <a:pPr marL="457200" indent="-457200" algn="just">
              <a:lnSpc>
                <a:spcPct val="150000"/>
              </a:lnSpc>
              <a:buFont typeface="+mj-lt"/>
              <a:buAutoNum type="arabicPeriod" startAt="4"/>
            </a:pPr>
            <a:r>
              <a:rPr lang="en-US" altLang="en-US" sz="2400" dirty="0">
                <a:latin typeface="Bahnschrift" panose="020B0502040204020203" pitchFamily="34" charset="0"/>
              </a:rPr>
              <a:t>A sum of money invested for a certain number of years at 8% p.a. Amount grows to Rs.180. The same sum of money invested for the same number of years at 4% p.a. Amount grows to Rs.120 only. For how many years was the sum invested?</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25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15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20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EF42EAB3-92A6-CA4D-94AC-DCE2E502B532}"/>
              </a:ext>
            </a:extLst>
          </p:cNvPr>
          <p:cNvSpPr>
            <a:spLocks noGrp="1"/>
          </p:cNvSpPr>
          <p:nvPr>
            <p:ph idx="4294967295"/>
          </p:nvPr>
        </p:nvSpPr>
        <p:spPr>
          <a:xfrm>
            <a:off x="250990" y="214915"/>
            <a:ext cx="8183562" cy="5066533"/>
          </a:xfrm>
        </p:spPr>
        <p:txBody>
          <a:bodyPr/>
          <a:lstStyle/>
          <a:p>
            <a:pPr marL="457200" indent="-457200" algn="just">
              <a:lnSpc>
                <a:spcPct val="150000"/>
              </a:lnSpc>
              <a:buFont typeface="+mj-lt"/>
              <a:buAutoNum type="arabicPeriod" startAt="5"/>
            </a:pPr>
            <a:r>
              <a:rPr lang="en-US" altLang="en-US" sz="2400" dirty="0">
                <a:latin typeface="Bahnschrift" panose="020B0502040204020203" pitchFamily="34" charset="0"/>
              </a:rPr>
              <a:t>A man invested 1/5 </a:t>
            </a:r>
            <a:r>
              <a:rPr lang="en-US" altLang="en-US" sz="2400" dirty="0" err="1">
                <a:latin typeface="Bahnschrift" panose="020B0502040204020203" pitchFamily="34" charset="0"/>
              </a:rPr>
              <a:t>th</a:t>
            </a:r>
            <a:r>
              <a:rPr lang="en-US" altLang="en-US" sz="2400" dirty="0">
                <a:latin typeface="Bahnschrift" panose="020B0502040204020203" pitchFamily="34" charset="0"/>
              </a:rPr>
              <a:t> of his capital at 5% </a:t>
            </a:r>
            <a:r>
              <a:rPr lang="en-US" altLang="en-US" sz="2400" dirty="0" err="1">
                <a:latin typeface="Bahnschrift" panose="020B0502040204020203" pitchFamily="34" charset="0"/>
              </a:rPr>
              <a:t>p.a</a:t>
            </a:r>
            <a:r>
              <a:rPr lang="en-US" altLang="en-US" sz="2400" dirty="0">
                <a:latin typeface="Bahnschrift" panose="020B0502040204020203" pitchFamily="34" charset="0"/>
              </a:rPr>
              <a:t> , 3/4 </a:t>
            </a:r>
            <a:r>
              <a:rPr lang="en-US" altLang="en-US" sz="2400" dirty="0" err="1">
                <a:latin typeface="Bahnschrift" panose="020B0502040204020203" pitchFamily="34" charset="0"/>
              </a:rPr>
              <a:t>th</a:t>
            </a:r>
            <a:r>
              <a:rPr lang="en-US" altLang="en-US" sz="2400" dirty="0">
                <a:latin typeface="Bahnschrift" panose="020B0502040204020203" pitchFamily="34" charset="0"/>
              </a:rPr>
              <a:t> of his capital at 12 % p.a. and the remaining at 20% p.a., all at SI. If his annual income from interest is Rs.660, then the amount invested by the man is ?</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a)Rs.7500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Rs.10000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Rs.6000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Rs.9000</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id="{F28D25A2-1167-0612-C8A8-3302C377DBC1}"/>
              </a:ext>
            </a:extLst>
          </p:cNvPr>
          <p:cNvSpPr>
            <a:spLocks noGrp="1"/>
          </p:cNvSpPr>
          <p:nvPr>
            <p:ph idx="4294967295"/>
          </p:nvPr>
        </p:nvSpPr>
        <p:spPr>
          <a:xfrm>
            <a:off x="282521" y="151853"/>
            <a:ext cx="8183562" cy="5460672"/>
          </a:xfrm>
        </p:spPr>
        <p:txBody>
          <a:bodyPr>
            <a:noAutofit/>
          </a:bodyPr>
          <a:lstStyle/>
          <a:p>
            <a:pPr marL="457200" indent="-457200" algn="just">
              <a:lnSpc>
                <a:spcPct val="150000"/>
              </a:lnSpc>
              <a:buFont typeface="+mj-lt"/>
              <a:buAutoNum type="arabicPeriod" startAt="6"/>
            </a:pPr>
            <a:r>
              <a:rPr lang="en-US" altLang="en-US" sz="2400" dirty="0">
                <a:latin typeface="Bahnschrift" panose="020B0502040204020203" pitchFamily="34" charset="0"/>
              </a:rPr>
              <a:t>Anurag borrowed a total sum of Rs. 8000 from two banks A and B. Bank A lends at 12 % </a:t>
            </a:r>
            <a:r>
              <a:rPr lang="en-US" altLang="en-US" sz="2400" dirty="0" err="1">
                <a:latin typeface="Bahnschrift" panose="020B0502040204020203" pitchFamily="34" charset="0"/>
              </a:rPr>
              <a:t>p.a</a:t>
            </a:r>
            <a:r>
              <a:rPr lang="en-US" altLang="en-US" sz="2400" dirty="0">
                <a:latin typeface="Bahnschrift" panose="020B0502040204020203" pitchFamily="34" charset="0"/>
              </a:rPr>
              <a:t> and bank B at 10% p.a., both at simple interest. After two years he paid a total interest of Rs.1816. What sum did </a:t>
            </a:r>
            <a:r>
              <a:rPr lang="en-US" altLang="en-US" sz="2400" dirty="0" err="1">
                <a:latin typeface="Bahnschrift" panose="020B0502040204020203" pitchFamily="34" charset="0"/>
              </a:rPr>
              <a:t>anurag</a:t>
            </a:r>
            <a:r>
              <a:rPr lang="en-US" altLang="en-US" sz="2400" dirty="0">
                <a:latin typeface="Bahnschrift" panose="020B0502040204020203" pitchFamily="34" charset="0"/>
              </a:rPr>
              <a:t> borrow from bank A?</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Rs. 4400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Rs. 2600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Rs. 3600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Rs. 5400</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a:extLst>
              <a:ext uri="{FF2B5EF4-FFF2-40B4-BE49-F238E27FC236}">
                <a16:creationId xmlns:a16="http://schemas.microsoft.com/office/drawing/2014/main" id="{AB3C4B63-AAB4-DD20-058B-443A790C2C2A}"/>
              </a:ext>
            </a:extLst>
          </p:cNvPr>
          <p:cNvSpPr>
            <a:spLocks noGrp="1"/>
          </p:cNvSpPr>
          <p:nvPr>
            <p:ph idx="4294967295"/>
          </p:nvPr>
        </p:nvSpPr>
        <p:spPr>
          <a:xfrm>
            <a:off x="250989" y="199149"/>
            <a:ext cx="8719589" cy="4893113"/>
          </a:xfrm>
        </p:spPr>
        <p:txBody>
          <a:bodyPr>
            <a:noAutofit/>
          </a:bodyPr>
          <a:lstStyle/>
          <a:p>
            <a:pPr marL="457200" indent="-457200" algn="just">
              <a:lnSpc>
                <a:spcPct val="150000"/>
              </a:lnSpc>
              <a:buFont typeface="+mj-lt"/>
              <a:buAutoNum type="arabicPeriod" startAt="7"/>
            </a:pPr>
            <a:r>
              <a:rPr lang="en-US" altLang="en-US" sz="2400" dirty="0">
                <a:latin typeface="Bahnschrift" panose="020B0502040204020203" pitchFamily="34" charset="0"/>
              </a:rPr>
              <a:t>A sum of Rs. 800 amounts to Rs. 1040 in four years at simple interest. By how many percentage points should the rate of interest </a:t>
            </a:r>
            <a:r>
              <a:rPr lang="en-US" altLang="en-US" sz="2400" dirty="0" err="1">
                <a:latin typeface="Bahnschrift" panose="020B0502040204020203" pitchFamily="34" charset="0"/>
              </a:rPr>
              <a:t>p.a</a:t>
            </a:r>
            <a:r>
              <a:rPr lang="en-US" altLang="en-US" sz="2400" dirty="0">
                <a:latin typeface="Bahnschrift" panose="020B0502040204020203" pitchFamily="34" charset="0"/>
              </a:rPr>
              <a:t> be increased so that Rs.1200 would amount to Rs. 2400 in 8 years?</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4</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8</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None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52106CA7-7635-5F74-C17E-73F3B4030BA1}"/>
              </a:ext>
            </a:extLst>
          </p:cNvPr>
          <p:cNvSpPr>
            <a:spLocks noGrp="1"/>
          </p:cNvSpPr>
          <p:nvPr>
            <p:ph idx="4294967295"/>
          </p:nvPr>
        </p:nvSpPr>
        <p:spPr>
          <a:xfrm>
            <a:off x="480219" y="359568"/>
            <a:ext cx="8183562" cy="4496211"/>
          </a:xfrm>
        </p:spPr>
        <p:txBody>
          <a:bodyPr/>
          <a:lstStyle/>
          <a:p>
            <a:pPr marL="457200" indent="-457200" algn="just">
              <a:lnSpc>
                <a:spcPct val="150000"/>
              </a:lnSpc>
              <a:buFont typeface="+mj-lt"/>
              <a:buAutoNum type="arabicPeriod" startAt="8"/>
            </a:pPr>
            <a:r>
              <a:rPr lang="en-US" altLang="en-US" sz="2400" dirty="0">
                <a:latin typeface="Bahnschrift" panose="020B0502040204020203" pitchFamily="34" charset="0"/>
              </a:rPr>
              <a:t>A certain sum 3 times itself in ten years under S.I. How many years it will take to become 9 times the principal?</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40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50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60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70</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97E5A037-18E8-F271-429B-A4F3D67C2702}"/>
              </a:ext>
            </a:extLst>
          </p:cNvPr>
          <p:cNvSpPr>
            <a:spLocks noGrp="1"/>
          </p:cNvSpPr>
          <p:nvPr>
            <p:ph idx="4294967295"/>
          </p:nvPr>
        </p:nvSpPr>
        <p:spPr>
          <a:xfrm>
            <a:off x="266754" y="151854"/>
            <a:ext cx="8688059" cy="4530506"/>
          </a:xfrm>
        </p:spPr>
        <p:txBody>
          <a:bodyPr/>
          <a:lstStyle/>
          <a:p>
            <a:pPr marL="457200" indent="-457200" algn="just">
              <a:lnSpc>
                <a:spcPct val="150000"/>
              </a:lnSpc>
              <a:buFont typeface="+mj-lt"/>
              <a:buAutoNum type="arabicPeriod" startAt="9"/>
            </a:pPr>
            <a:r>
              <a:rPr lang="en-US" altLang="en-US" sz="2400" dirty="0">
                <a:latin typeface="Bahnschrift" panose="020B0502040204020203" pitchFamily="34" charset="0"/>
              </a:rPr>
              <a:t>A sum of Rs.1200 amounts to Rs. 1800 in 10 years under S.I. What should be the rate of interest so that the same sum amounts to Rs.1800 in eight years under S.I?</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12.5 %</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b)25%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6.25%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18 %</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989350" y="2818150"/>
            <a:ext cx="7525999" cy="2620953"/>
          </a:xfrm>
        </p:spPr>
        <p:txBody>
          <a:bodyPr/>
          <a:lstStyle/>
          <a:p>
            <a:pPr algn="just"/>
            <a:r>
              <a:rPr lang="en-US" dirty="0"/>
              <a:t>understand concept of simple interest and formulae of S.I.,</a:t>
            </a:r>
          </a:p>
          <a:p>
            <a:pPr algn="just"/>
            <a:r>
              <a:rPr lang="en-US" dirty="0"/>
              <a:t>solve questions based on S.I.</a:t>
            </a:r>
          </a:p>
        </p:txBody>
      </p:sp>
    </p:spTree>
    <p:extLst>
      <p:ext uri="{BB962C8B-B14F-4D97-AF65-F5344CB8AC3E}">
        <p14:creationId xmlns:p14="http://schemas.microsoft.com/office/powerpoint/2010/main" val="249739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dirty="0"/>
              <a:t>Simple Interest</a:t>
            </a:r>
          </a:p>
        </p:txBody>
      </p:sp>
      <p:sp>
        <p:nvSpPr>
          <p:cNvPr id="7" name="TextBox 6">
            <a:extLst>
              <a:ext uri="{FF2B5EF4-FFF2-40B4-BE49-F238E27FC236}">
                <a16:creationId xmlns:a16="http://schemas.microsoft.com/office/drawing/2014/main" id="{9C3E1D71-27AF-D97C-7704-1DF76F143E28}"/>
              </a:ext>
            </a:extLst>
          </p:cNvPr>
          <p:cNvSpPr txBox="1"/>
          <p:nvPr/>
        </p:nvSpPr>
        <p:spPr>
          <a:xfrm>
            <a:off x="338363" y="1325563"/>
            <a:ext cx="8467274" cy="3895234"/>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If a person X borrows some money from another person Y for a certain period, then after that specified period, X (borrower) has to return the borrowed money with some additional money. </a:t>
            </a:r>
          </a:p>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This additional money that X (borrower) has to pay is called </a:t>
            </a:r>
            <a:r>
              <a:rPr lang="en-US" sz="2400" dirty="0">
                <a:solidFill>
                  <a:srgbClr val="FF0000"/>
                </a:solidFill>
                <a:latin typeface="Bahnschrift" panose="020B0502040204020203" pitchFamily="34" charset="0"/>
              </a:rPr>
              <a:t>Interest</a:t>
            </a:r>
            <a:r>
              <a:rPr lang="en-US" sz="2400" dirty="0">
                <a:latin typeface="Bahnschrift" panose="020B0502040204020203" pitchFamily="34" charset="0"/>
              </a:rPr>
              <a:t>. </a:t>
            </a:r>
          </a:p>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The actual borrowed money is called </a:t>
            </a:r>
            <a:r>
              <a:rPr lang="en-US" sz="2400" dirty="0">
                <a:solidFill>
                  <a:srgbClr val="FF0000"/>
                </a:solidFill>
                <a:latin typeface="Bahnschrift" panose="020B0502040204020203" pitchFamily="34" charset="0"/>
              </a:rPr>
              <a:t>Principal</a:t>
            </a:r>
            <a:r>
              <a:rPr lang="en-US" sz="2400" dirty="0">
                <a:latin typeface="Bahnschrift" panose="020B0502040204020203" pitchFamily="34" charset="0"/>
              </a:rPr>
              <a:t> or </a:t>
            </a:r>
            <a:r>
              <a:rPr lang="en-US" sz="2400" dirty="0">
                <a:solidFill>
                  <a:srgbClr val="FF0000"/>
                </a:solidFill>
                <a:latin typeface="Bahnschrift" panose="020B0502040204020203" pitchFamily="34" charset="0"/>
              </a:rPr>
              <a:t>Sum</a:t>
            </a:r>
            <a:r>
              <a:rPr lang="en-US" sz="2400" dirty="0">
                <a:latin typeface="Bahnschrift" panose="020B0502040204020203" pitchFamily="34" charset="0"/>
              </a:rPr>
              <a:t>. </a:t>
            </a:r>
          </a:p>
        </p:txBody>
      </p:sp>
    </p:spTree>
    <p:extLst>
      <p:ext uri="{BB962C8B-B14F-4D97-AF65-F5344CB8AC3E}">
        <p14:creationId xmlns:p14="http://schemas.microsoft.com/office/powerpoint/2010/main" val="36130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dirty="0"/>
              <a:t>Simple Interest</a:t>
            </a:r>
          </a:p>
        </p:txBody>
      </p:sp>
      <p:sp>
        <p:nvSpPr>
          <p:cNvPr id="7" name="TextBox 6">
            <a:extLst>
              <a:ext uri="{FF2B5EF4-FFF2-40B4-BE49-F238E27FC236}">
                <a16:creationId xmlns:a16="http://schemas.microsoft.com/office/drawing/2014/main" id="{9C3E1D71-27AF-D97C-7704-1DF76F143E28}"/>
              </a:ext>
            </a:extLst>
          </p:cNvPr>
          <p:cNvSpPr txBox="1"/>
          <p:nvPr/>
        </p:nvSpPr>
        <p:spPr>
          <a:xfrm>
            <a:off x="338363" y="1325563"/>
            <a:ext cx="8467274" cy="4449231"/>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The Principle and interest together is called amount, and the time for which X the borrower has been used the borrowed money is called the </a:t>
            </a:r>
            <a:r>
              <a:rPr lang="en-US" sz="2400" dirty="0">
                <a:solidFill>
                  <a:srgbClr val="FF0000"/>
                </a:solidFill>
                <a:latin typeface="Bahnschrift" panose="020B0502040204020203" pitchFamily="34" charset="0"/>
              </a:rPr>
              <a:t>time</a:t>
            </a:r>
            <a:r>
              <a:rPr lang="en-US" sz="2400" dirty="0">
                <a:latin typeface="Bahnschrift" panose="020B0502040204020203" pitchFamily="34" charset="0"/>
              </a:rPr>
              <a:t>.</a:t>
            </a:r>
          </a:p>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The interest that X has to pay for every 100 rupees each year is called </a:t>
            </a:r>
            <a:r>
              <a:rPr lang="en-US" sz="2400" dirty="0">
                <a:solidFill>
                  <a:srgbClr val="FF0000"/>
                </a:solidFill>
                <a:latin typeface="Bahnschrift" panose="020B0502040204020203" pitchFamily="34" charset="0"/>
              </a:rPr>
              <a:t>rate percent per annum</a:t>
            </a:r>
            <a:r>
              <a:rPr lang="en-US" sz="2400" dirty="0">
                <a:latin typeface="Bahnschrift" panose="020B0502040204020203" pitchFamily="34" charset="0"/>
              </a:rPr>
              <a:t>.</a:t>
            </a:r>
          </a:p>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If the interest on a sum borrowed for a certain period is reckoned uniformly, then it is called </a:t>
            </a:r>
            <a:r>
              <a:rPr lang="en-US" sz="2400" dirty="0">
                <a:solidFill>
                  <a:srgbClr val="FF0000"/>
                </a:solidFill>
                <a:latin typeface="Bahnschrift" panose="020B0502040204020203" pitchFamily="34" charset="0"/>
              </a:rPr>
              <a:t>Simple Inte</a:t>
            </a:r>
            <a:r>
              <a:rPr lang="en-US" sz="2400" b="1" dirty="0">
                <a:latin typeface="Bahnschrift" panose="020B0502040204020203" pitchFamily="34" charset="0"/>
              </a:rPr>
              <a:t>rest </a:t>
            </a:r>
            <a:r>
              <a:rPr lang="en-US" sz="2400" dirty="0">
                <a:latin typeface="Bahnschrift" panose="020B0502040204020203" pitchFamily="34" charset="0"/>
              </a:rPr>
              <a:t>and it is denoted by </a:t>
            </a:r>
            <a:r>
              <a:rPr lang="en-US" sz="2400" dirty="0">
                <a:solidFill>
                  <a:srgbClr val="FF0000"/>
                </a:solidFill>
                <a:latin typeface="Bahnschrift" panose="020B0502040204020203" pitchFamily="34" charset="0"/>
              </a:rPr>
              <a:t>S.I</a:t>
            </a:r>
            <a:r>
              <a:rPr lang="en-US" sz="2400" b="1" dirty="0">
                <a:latin typeface="Bahnschrift" panose="020B0502040204020203" pitchFamily="34" charset="0"/>
              </a:rPr>
              <a:t>.</a:t>
            </a:r>
          </a:p>
        </p:txBody>
      </p:sp>
    </p:spTree>
    <p:extLst>
      <p:ext uri="{BB962C8B-B14F-4D97-AF65-F5344CB8AC3E}">
        <p14:creationId xmlns:p14="http://schemas.microsoft.com/office/powerpoint/2010/main" val="202947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75" y="1487855"/>
            <a:ext cx="6143625" cy="889585"/>
          </a:xfrm>
          <a:prstGeom prst="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Bahnschrift" panose="020B0502040204020203" pitchFamily="34" charset="0"/>
            </a:endParaRPr>
          </a:p>
        </p:txBody>
      </p:sp>
      <p:sp>
        <p:nvSpPr>
          <p:cNvPr id="4" name="TextBox 3"/>
          <p:cNvSpPr txBox="1"/>
          <p:nvPr/>
        </p:nvSpPr>
        <p:spPr>
          <a:xfrm>
            <a:off x="257175" y="115204"/>
            <a:ext cx="8886825" cy="1938992"/>
          </a:xfrm>
          <a:prstGeom prst="rect">
            <a:avLst/>
          </a:prstGeom>
          <a:noFill/>
        </p:spPr>
        <p:txBody>
          <a:bodyPr wrap="square" rtlCol="0">
            <a:spAutoFit/>
          </a:bodyPr>
          <a:lstStyle/>
          <a:p>
            <a:pPr algn="just" eaLnBrk="1" hangingPunct="1"/>
            <a:r>
              <a:rPr lang="en-US" altLang="en-US" sz="2400" dirty="0">
                <a:latin typeface="Bahnschrift" panose="020B0502040204020203" pitchFamily="34" charset="0"/>
                <a:cs typeface="Times New Roman" pitchFamily="18" charset="0"/>
              </a:rPr>
              <a:t>Let Principal = P, Rate = R% per annum (p.a.) </a:t>
            </a:r>
          </a:p>
          <a:p>
            <a:pPr algn="just" eaLnBrk="1" hangingPunct="1"/>
            <a:r>
              <a:rPr lang="en-US" altLang="en-US" sz="2400" dirty="0">
                <a:latin typeface="Bahnschrift" panose="020B0502040204020203" pitchFamily="34" charset="0"/>
                <a:cs typeface="Times New Roman" pitchFamily="18" charset="0"/>
              </a:rPr>
              <a:t>and Time = T years. Then</a:t>
            </a:r>
          </a:p>
          <a:p>
            <a:pPr algn="just" eaLnBrk="1" hangingPunct="1"/>
            <a:endParaRPr lang="en-US" altLang="en-US" sz="2400" dirty="0">
              <a:latin typeface="Bahnschrift" panose="020B0502040204020203" pitchFamily="34" charset="0"/>
              <a:cs typeface="Times New Roman" pitchFamily="18" charset="0"/>
            </a:endParaRPr>
          </a:p>
          <a:p>
            <a:pPr algn="just" eaLnBrk="1" hangingPunct="1"/>
            <a:endParaRPr lang="en-US" altLang="en-US" sz="2400" dirty="0">
              <a:latin typeface="Bahnschrift" panose="020B0502040204020203" pitchFamily="34" charset="0"/>
              <a:cs typeface="Times New Roman" pitchFamily="18" charset="0"/>
            </a:endParaRPr>
          </a:p>
          <a:p>
            <a:pPr algn="just" eaLnBrk="1" hangingPunct="1"/>
            <a:r>
              <a:rPr lang="en-US" altLang="en-US" sz="2400" dirty="0">
                <a:solidFill>
                  <a:srgbClr val="FF0000"/>
                </a:solidFill>
                <a:latin typeface="Bahnschrift" panose="020B0502040204020203" pitchFamily="34" charset="0"/>
                <a:cs typeface="Times New Roman" pitchFamily="18" charset="0"/>
              </a:rPr>
              <a:t>Simple Interest =(P x R x T)/100</a:t>
            </a:r>
          </a:p>
        </p:txBody>
      </p:sp>
      <p:pic>
        <p:nvPicPr>
          <p:cNvPr id="3" name="Picture 4" descr="C:\Users\Priya Sharma\Desktop\1.jpg"/>
          <p:cNvPicPr>
            <a:picLocks noChangeAspect="1" noChangeArrowheads="1"/>
          </p:cNvPicPr>
          <p:nvPr/>
        </p:nvPicPr>
        <p:blipFill>
          <a:blip r:embed="rId2"/>
          <a:srcRect/>
          <a:stretch>
            <a:fillRect/>
          </a:stretch>
        </p:blipFill>
        <p:spPr bwMode="auto">
          <a:xfrm rot="18569877">
            <a:off x="5705082" y="3450199"/>
            <a:ext cx="2924550" cy="2010629"/>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AC87272A-698B-2B3E-E2F8-F3C9C9FFC326}"/>
                  </a:ext>
                </a:extLst>
              </p:cNvPr>
              <p:cNvSpPr>
                <a:spLocks noGrp="1"/>
              </p:cNvSpPr>
              <p:nvPr>
                <p:ph idx="1"/>
              </p:nvPr>
            </p:nvSpPr>
            <p:spPr>
              <a:xfrm>
                <a:off x="480219" y="3010965"/>
                <a:ext cx="8183562" cy="3212341"/>
              </a:xfrm>
            </p:spPr>
            <p:txBody>
              <a:bodyPr/>
              <a:lstStyle/>
              <a:p>
                <a:pPr marL="0" indent="0">
                  <a:buFont typeface="Wingdings 2" panose="05020102010507070707" pitchFamily="18" charset="2"/>
                  <a:buNone/>
                </a:pPr>
                <a:r>
                  <a:rPr lang="en-US" altLang="en-US" sz="2400" dirty="0">
                    <a:latin typeface="Bahnschrift" panose="020B0502040204020203" pitchFamily="34" charset="0"/>
                  </a:rPr>
                  <a:t>Now,</a:t>
                </a:r>
              </a:p>
              <a:p>
                <a:pPr marL="0" indent="0">
                  <a:buFont typeface="Wingdings 2" panose="05020102010507070707" pitchFamily="18" charset="2"/>
                  <a:buNone/>
                </a:pPr>
                <a:r>
                  <a:rPr lang="en-US" altLang="en-US" sz="2400" dirty="0">
                    <a:latin typeface="Bahnschrift" panose="020B0502040204020203" pitchFamily="34" charset="0"/>
                  </a:rPr>
                  <a:t>Simple Interest + Principle = Amount</a:t>
                </a:r>
              </a:p>
              <a:p>
                <a:pPr marL="0" indent="0">
                  <a:buFont typeface="Wingdings 2" panose="05020102010507070707" pitchFamily="18" charset="2"/>
                  <a:buNone/>
                </a:pPr>
                <a:r>
                  <a:rPr lang="en-US" altLang="en-US" sz="2400" dirty="0">
                    <a:latin typeface="Bahnschrift" panose="020B0502040204020203" pitchFamily="34" charset="0"/>
                  </a:rPr>
                  <a:t>If we denote the amount by ’A’, then</a:t>
                </a:r>
              </a:p>
              <a:p>
                <a:pPr marL="0" indent="0">
                  <a:buFont typeface="Wingdings 2" panose="05020102010507070707" pitchFamily="18" charset="2"/>
                  <a:buNone/>
                </a:pPr>
                <a:endParaRPr lang="en-US" altLang="en-US" sz="2400" dirty="0">
                  <a:latin typeface="Bahnschrift" panose="020B0502040204020203" pitchFamily="34" charset="0"/>
                </a:endParaRPr>
              </a:p>
              <a:p>
                <a:pPr marL="0" indent="0">
                  <a:buFont typeface="Wingdings 2" panose="05020102010507070707" pitchFamily="18" charset="2"/>
                  <a:buNone/>
                </a:pPr>
                <a14:m>
                  <m:oMath xmlns:m="http://schemas.openxmlformats.org/officeDocument/2006/math">
                    <m:r>
                      <a:rPr lang="en-IN" altLang="en-US" sz="2400" b="0" i="1" smtClean="0">
                        <a:solidFill>
                          <a:srgbClr val="FF0000"/>
                        </a:solidFill>
                        <a:latin typeface="Cambria Math" panose="02040503050406030204" pitchFamily="18" charset="0"/>
                      </a:rPr>
                      <m:t>𝐴</m:t>
                    </m:r>
                    <m:r>
                      <a:rPr lang="en-IN" altLang="en-US" sz="2400" b="0" i="1" smtClean="0">
                        <a:solidFill>
                          <a:srgbClr val="FF0000"/>
                        </a:solidFill>
                        <a:latin typeface="Cambria Math" panose="02040503050406030204" pitchFamily="18" charset="0"/>
                      </a:rPr>
                      <m:t>=</m:t>
                    </m:r>
                    <m:r>
                      <a:rPr lang="en-IN" altLang="en-US" sz="2400" b="0" i="1" smtClean="0">
                        <a:solidFill>
                          <a:srgbClr val="FF0000"/>
                        </a:solidFill>
                        <a:latin typeface="Cambria Math" panose="02040503050406030204" pitchFamily="18" charset="0"/>
                      </a:rPr>
                      <m:t>𝑆</m:t>
                    </m:r>
                    <m:r>
                      <a:rPr lang="en-IN" altLang="en-US" sz="2400" b="0" i="1" smtClean="0">
                        <a:solidFill>
                          <a:srgbClr val="FF0000"/>
                        </a:solidFill>
                        <a:latin typeface="Cambria Math" panose="02040503050406030204" pitchFamily="18" charset="0"/>
                      </a:rPr>
                      <m:t>.</m:t>
                    </m:r>
                    <m:r>
                      <a:rPr lang="en-IN" altLang="en-US" sz="2400" b="0" i="1" smtClean="0">
                        <a:solidFill>
                          <a:srgbClr val="FF0000"/>
                        </a:solidFill>
                        <a:latin typeface="Cambria Math" panose="02040503050406030204" pitchFamily="18" charset="0"/>
                      </a:rPr>
                      <m:t>𝐼</m:t>
                    </m:r>
                    <m:r>
                      <a:rPr lang="en-IN" altLang="en-US" sz="2400" b="0" i="1" smtClean="0">
                        <a:solidFill>
                          <a:srgbClr val="FF0000"/>
                        </a:solidFill>
                        <a:latin typeface="Cambria Math" panose="02040503050406030204" pitchFamily="18" charset="0"/>
                      </a:rPr>
                      <m:t>.+</m:t>
                    </m:r>
                    <m:r>
                      <a:rPr lang="en-IN" altLang="en-US" sz="2400" b="0" i="1" smtClean="0">
                        <a:solidFill>
                          <a:srgbClr val="FF0000"/>
                        </a:solidFill>
                        <a:latin typeface="Cambria Math" panose="02040503050406030204" pitchFamily="18" charset="0"/>
                      </a:rPr>
                      <m:t>𝑃</m:t>
                    </m:r>
                    <m:r>
                      <a:rPr lang="en-IN" altLang="en-US" sz="2400" b="0" i="1" smtClean="0">
                        <a:solidFill>
                          <a:srgbClr val="FF0000"/>
                        </a:solidFill>
                        <a:latin typeface="Cambria Math" panose="02040503050406030204" pitchFamily="18" charset="0"/>
                      </a:rPr>
                      <m:t>=</m:t>
                    </m:r>
                    <m:f>
                      <m:fPr>
                        <m:ctrlPr>
                          <a:rPr lang="en-IN" altLang="en-US" sz="2400" i="1" smtClean="0">
                            <a:solidFill>
                              <a:srgbClr val="FF0000"/>
                            </a:solidFill>
                            <a:latin typeface="Cambria Math" panose="02040503050406030204" pitchFamily="18" charset="0"/>
                          </a:rPr>
                        </m:ctrlPr>
                      </m:fPr>
                      <m:num>
                        <m:r>
                          <a:rPr lang="en-IN" altLang="en-US" sz="2400" b="0" i="1" smtClean="0">
                            <a:solidFill>
                              <a:srgbClr val="FF0000"/>
                            </a:solidFill>
                            <a:latin typeface="Cambria Math" panose="02040503050406030204" pitchFamily="18" charset="0"/>
                          </a:rPr>
                          <m:t>𝑃𝑅𝑇</m:t>
                        </m:r>
                      </m:num>
                      <m:den>
                        <m:r>
                          <a:rPr lang="en-IN" altLang="en-US" sz="2400" b="0" i="1" smtClean="0">
                            <a:solidFill>
                              <a:srgbClr val="FF0000"/>
                            </a:solidFill>
                            <a:latin typeface="Cambria Math" panose="02040503050406030204" pitchFamily="18" charset="0"/>
                          </a:rPr>
                          <m:t>100</m:t>
                        </m:r>
                      </m:den>
                    </m:f>
                    <m:r>
                      <a:rPr lang="en-IN" altLang="en-US" sz="2400" b="0" i="1" smtClean="0">
                        <a:solidFill>
                          <a:srgbClr val="FF0000"/>
                        </a:solidFill>
                        <a:latin typeface="Cambria Math" panose="02040503050406030204" pitchFamily="18" charset="0"/>
                      </a:rPr>
                      <m:t>+</m:t>
                    </m:r>
                    <m:r>
                      <a:rPr lang="en-IN" altLang="en-US" sz="2400" b="0" i="1" smtClean="0">
                        <a:solidFill>
                          <a:srgbClr val="FF0000"/>
                        </a:solidFill>
                        <a:latin typeface="Cambria Math" panose="02040503050406030204" pitchFamily="18" charset="0"/>
                      </a:rPr>
                      <m:t>𝑃</m:t>
                    </m:r>
                    <m:r>
                      <a:rPr lang="en-IN" altLang="en-US" sz="2400" b="0" i="1" smtClean="0">
                        <a:solidFill>
                          <a:srgbClr val="FF0000"/>
                        </a:solidFill>
                        <a:latin typeface="Cambria Math" panose="02040503050406030204" pitchFamily="18" charset="0"/>
                      </a:rPr>
                      <m:t>=</m:t>
                    </m:r>
                    <m:r>
                      <a:rPr lang="en-IN" altLang="en-US" sz="2400" b="0" i="1" smtClean="0">
                        <a:solidFill>
                          <a:srgbClr val="FF0000"/>
                        </a:solidFill>
                        <a:latin typeface="Cambria Math" panose="02040503050406030204" pitchFamily="18" charset="0"/>
                      </a:rPr>
                      <m:t>𝑃</m:t>
                    </m:r>
                    <m:r>
                      <a:rPr lang="en-IN" altLang="en-US" sz="2400" b="0" i="1" smtClean="0">
                        <a:solidFill>
                          <a:srgbClr val="FF0000"/>
                        </a:solidFill>
                        <a:latin typeface="Cambria Math" panose="02040503050406030204" pitchFamily="18" charset="0"/>
                      </a:rPr>
                      <m:t>(1+</m:t>
                    </m:r>
                    <m:f>
                      <m:fPr>
                        <m:ctrlPr>
                          <a:rPr lang="en-IN" altLang="en-US" sz="2400" i="1" smtClean="0">
                            <a:solidFill>
                              <a:srgbClr val="FF0000"/>
                            </a:solidFill>
                            <a:latin typeface="Cambria Math" panose="02040503050406030204" pitchFamily="18" charset="0"/>
                          </a:rPr>
                        </m:ctrlPr>
                      </m:fPr>
                      <m:num>
                        <m:r>
                          <a:rPr lang="en-IN" altLang="en-US" sz="2400" b="0" i="1" smtClean="0">
                            <a:solidFill>
                              <a:srgbClr val="FF0000"/>
                            </a:solidFill>
                            <a:latin typeface="Cambria Math" panose="02040503050406030204" pitchFamily="18" charset="0"/>
                          </a:rPr>
                          <m:t>𝑅𝑇</m:t>
                        </m:r>
                      </m:num>
                      <m:den>
                        <m:r>
                          <a:rPr lang="en-IN" altLang="en-US" sz="2400" b="0" i="1" smtClean="0">
                            <a:solidFill>
                              <a:srgbClr val="FF0000"/>
                            </a:solidFill>
                            <a:latin typeface="Cambria Math" panose="02040503050406030204" pitchFamily="18" charset="0"/>
                          </a:rPr>
                          <m:t>100</m:t>
                        </m:r>
                      </m:den>
                    </m:f>
                  </m:oMath>
                </a14:m>
                <a:r>
                  <a:rPr lang="en-US" altLang="en-US" sz="2400" dirty="0">
                    <a:solidFill>
                      <a:srgbClr val="FF0000"/>
                    </a:solidFill>
                    <a:latin typeface="Bahnschrift" panose="020B0502040204020203" pitchFamily="34" charset="0"/>
                  </a:rPr>
                  <a:t>) </a:t>
                </a:r>
              </a:p>
            </p:txBody>
          </p:sp>
        </mc:Choice>
        <mc:Fallback xmlns="">
          <p:sp>
            <p:nvSpPr>
              <p:cNvPr id="2" name="Content Placeholder 2">
                <a:extLst>
                  <a:ext uri="{FF2B5EF4-FFF2-40B4-BE49-F238E27FC236}">
                    <a16:creationId xmlns:a16="http://schemas.microsoft.com/office/drawing/2014/main" id="{AC87272A-698B-2B3E-E2F8-F3C9C9FFC326}"/>
                  </a:ext>
                </a:extLst>
              </p:cNvPr>
              <p:cNvSpPr>
                <a:spLocks noGrp="1" noRot="1" noChangeAspect="1" noMove="1" noResize="1" noEditPoints="1" noAdjustHandles="1" noChangeArrowheads="1" noChangeShapeType="1" noTextEdit="1"/>
              </p:cNvSpPr>
              <p:nvPr>
                <p:ph idx="1"/>
              </p:nvPr>
            </p:nvSpPr>
            <p:spPr>
              <a:xfrm>
                <a:off x="480219" y="3010965"/>
                <a:ext cx="8183562" cy="3212341"/>
              </a:xfrm>
              <a:blipFill>
                <a:blip r:embed="rId3"/>
                <a:stretch>
                  <a:fillRect l="-1192" t="-2657"/>
                </a:stretch>
              </a:blipFill>
            </p:spPr>
            <p:txBody>
              <a:bodyPr/>
              <a:lstStyle/>
              <a:p>
                <a:r>
                  <a:rPr lang="en-IN">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240333"/>
            <a:ext cx="8886825" cy="830997"/>
          </a:xfrm>
          <a:prstGeom prst="rect">
            <a:avLst/>
          </a:prstGeom>
          <a:noFill/>
        </p:spPr>
        <p:txBody>
          <a:bodyPr wrap="square" rtlCol="0">
            <a:spAutoFit/>
          </a:bodyPr>
          <a:lstStyle/>
          <a:p>
            <a:r>
              <a:rPr lang="en-US" sz="2400" dirty="0">
                <a:solidFill>
                  <a:srgbClr val="FF0000"/>
                </a:solidFill>
                <a:latin typeface="Bahnschrift" panose="020B0502040204020203" pitchFamily="34" charset="0"/>
              </a:rPr>
              <a:t>Example :1</a:t>
            </a:r>
            <a:r>
              <a:rPr lang="en-US" sz="2400" dirty="0">
                <a:latin typeface="Bahnschrift" panose="020B0502040204020203" pitchFamily="34" charset="0"/>
              </a:rPr>
              <a:t> If P= Rs.1000, R=10% p.a. T=3 years. Find Simple Interest for 3 years.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EB7FDDD9-29F3-2C53-01E8-EF3D90BB5AAA}"/>
              </a:ext>
            </a:extLst>
          </p:cNvPr>
          <p:cNvSpPr>
            <a:spLocks noGrp="1"/>
          </p:cNvSpPr>
          <p:nvPr>
            <p:ph idx="1"/>
          </p:nvPr>
        </p:nvSpPr>
        <p:spPr>
          <a:xfrm>
            <a:off x="338363" y="1486255"/>
            <a:ext cx="8316906" cy="4047442"/>
          </a:xfrm>
        </p:spPr>
        <p:txBody>
          <a:bodyPr>
            <a:normAutofit/>
          </a:bodyPr>
          <a:lstStyle/>
          <a:p>
            <a:pPr marL="457200" indent="-457200" algn="just">
              <a:buFont typeface="+mj-lt"/>
              <a:buAutoNum type="arabicPeriod"/>
            </a:pPr>
            <a:r>
              <a:rPr lang="en-US" altLang="en-US" sz="2400" dirty="0"/>
              <a:t>The Simple Interest on a certain sum of money at 4% p.a. for 3 1/2 years is Rs.2800.The sum is</a:t>
            </a:r>
          </a:p>
          <a:p>
            <a:pPr marL="0" indent="0" algn="just">
              <a:buFont typeface="Wingdings 2" panose="05020102010507070707" pitchFamily="18" charset="2"/>
              <a:buNone/>
            </a:pPr>
            <a:r>
              <a:rPr lang="en-US" altLang="en-US" sz="2400" dirty="0"/>
              <a:t>a)Rs.24000</a:t>
            </a:r>
          </a:p>
          <a:p>
            <a:pPr marL="0" indent="0" algn="just">
              <a:buFont typeface="Wingdings 2" panose="05020102010507070707" pitchFamily="18" charset="2"/>
              <a:buNone/>
            </a:pPr>
            <a:r>
              <a:rPr lang="en-US" altLang="en-US" sz="2400" dirty="0"/>
              <a:t>b) Rs.20000</a:t>
            </a:r>
          </a:p>
          <a:p>
            <a:pPr marL="0" indent="0" algn="just">
              <a:buFont typeface="Wingdings 2" panose="05020102010507070707" pitchFamily="18" charset="2"/>
              <a:buNone/>
            </a:pPr>
            <a:r>
              <a:rPr lang="en-US" altLang="en-US" sz="2400" dirty="0"/>
              <a:t>c) Rs.18000</a:t>
            </a:r>
          </a:p>
          <a:p>
            <a:pPr marL="0" indent="0" algn="just">
              <a:buFont typeface="Wingdings 2" panose="05020102010507070707" pitchFamily="18" charset="2"/>
              <a:buNone/>
            </a:pPr>
            <a:r>
              <a:rPr lang="en-US" altLang="en-US" sz="2400" dirty="0"/>
              <a:t>d) Rs.16000</a:t>
            </a:r>
          </a:p>
          <a:p>
            <a:pPr marL="0" indent="0" algn="just">
              <a:buFont typeface="Wingdings 2" panose="05020102010507070707" pitchFamily="18" charset="2"/>
              <a:buNone/>
            </a:pPr>
            <a:endParaRPr lang="en-US" altLang="en-US" sz="2400" dirty="0"/>
          </a:p>
        </p:txBody>
      </p:sp>
      <p:sp>
        <p:nvSpPr>
          <p:cNvPr id="2" name="Title 1">
            <a:extLst>
              <a:ext uri="{FF2B5EF4-FFF2-40B4-BE49-F238E27FC236}">
                <a16:creationId xmlns:a16="http://schemas.microsoft.com/office/drawing/2014/main" id="{0751B892-D125-C25C-98C2-A7B4E138204B}"/>
              </a:ext>
            </a:extLst>
          </p:cNvPr>
          <p:cNvSpPr>
            <a:spLocks noGrp="1"/>
          </p:cNvSpPr>
          <p:nvPr>
            <p:ph type="title"/>
          </p:nvPr>
        </p:nvSpPr>
        <p:spPr/>
        <p:txBody>
          <a:bodyPr/>
          <a:lstStyle/>
          <a:p>
            <a:r>
              <a:rPr lang="en-US" altLang="en-US" sz="3600" dirty="0"/>
              <a:t>Practice Questions: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18B04F6C-ACC8-B4AC-C06C-3FC47C4F3CC7}"/>
              </a:ext>
            </a:extLst>
          </p:cNvPr>
          <p:cNvSpPr>
            <a:spLocks noGrp="1"/>
          </p:cNvSpPr>
          <p:nvPr>
            <p:ph idx="4294967295"/>
          </p:nvPr>
        </p:nvSpPr>
        <p:spPr>
          <a:xfrm>
            <a:off x="298286" y="388336"/>
            <a:ext cx="8183562" cy="3757995"/>
          </a:xfrm>
        </p:spPr>
        <p:txBody>
          <a:bodyPr>
            <a:noAutofit/>
          </a:bodyPr>
          <a:lstStyle/>
          <a:p>
            <a:pPr marL="457200" indent="-457200" algn="just">
              <a:lnSpc>
                <a:spcPct val="150000"/>
              </a:lnSpc>
              <a:buFont typeface="+mj-lt"/>
              <a:buAutoNum type="arabicPeriod" startAt="2"/>
            </a:pPr>
            <a:r>
              <a:rPr lang="en-US" altLang="en-US" sz="2400" dirty="0">
                <a:latin typeface="Bahnschrift" panose="020B0502040204020203" pitchFamily="34" charset="0"/>
              </a:rPr>
              <a:t>The Simple interest on a sum of money at 4% p.a. for 2 years is Rs.3750. The sum is </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Rs. 64875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Rs.46875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Rs.84675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Rs.48675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6A66E883-7FF1-D1E7-698E-74C30B901938}"/>
              </a:ext>
            </a:extLst>
          </p:cNvPr>
          <p:cNvSpPr>
            <a:spLocks noGrp="1"/>
          </p:cNvSpPr>
          <p:nvPr>
            <p:ph idx="4294967295"/>
          </p:nvPr>
        </p:nvSpPr>
        <p:spPr>
          <a:xfrm>
            <a:off x="960438" y="530225"/>
            <a:ext cx="8183562" cy="6138863"/>
          </a:xfrm>
        </p:spPr>
        <p:txBody>
          <a:bodyPr/>
          <a:lstStyle/>
          <a:p>
            <a:pPr marL="0" indent="0">
              <a:buFont typeface="Wingdings 2" panose="05020102010507070707" pitchFamily="18" charset="2"/>
              <a:buNone/>
            </a:pPr>
            <a:endParaRPr lang="en-US" altLang="en-US" sz="2400" dirty="0">
              <a:solidFill>
                <a:schemeClr val="bg1"/>
              </a:solidFill>
            </a:endParaRPr>
          </a:p>
          <a:p>
            <a:pPr marL="0" indent="0">
              <a:buFont typeface="Wingdings 2" panose="05020102010507070707" pitchFamily="18" charset="2"/>
              <a:buNone/>
            </a:pPr>
            <a:endParaRPr lang="en-US" altLang="en-US" sz="2400" dirty="0">
              <a:solidFill>
                <a:schemeClr val="bg1"/>
              </a:solidFill>
            </a:endParaRPr>
          </a:p>
          <a:p>
            <a:pPr marL="0" indent="0">
              <a:buFont typeface="Wingdings 2" panose="05020102010507070707" pitchFamily="18" charset="2"/>
              <a:buNone/>
            </a:pPr>
            <a:endParaRPr lang="en-US" altLang="en-US" sz="2400" dirty="0">
              <a:solidFill>
                <a:schemeClr val="bg1"/>
              </a:solidFill>
            </a:endParaRPr>
          </a:p>
        </p:txBody>
      </p:sp>
      <p:sp>
        <p:nvSpPr>
          <p:cNvPr id="3" name="TextBox 2">
            <a:extLst>
              <a:ext uri="{FF2B5EF4-FFF2-40B4-BE49-F238E27FC236}">
                <a16:creationId xmlns:a16="http://schemas.microsoft.com/office/drawing/2014/main" id="{70F1D02C-AE46-E763-6C79-4F90220205BF}"/>
              </a:ext>
            </a:extLst>
          </p:cNvPr>
          <p:cNvSpPr txBox="1"/>
          <p:nvPr/>
        </p:nvSpPr>
        <p:spPr>
          <a:xfrm>
            <a:off x="204952" y="188912"/>
            <a:ext cx="8734095" cy="3895234"/>
          </a:xfrm>
          <a:prstGeom prst="rect">
            <a:avLst/>
          </a:prstGeom>
          <a:noFill/>
        </p:spPr>
        <p:txBody>
          <a:bodyPr wrap="square">
            <a:spAutoFit/>
          </a:bodyPr>
          <a:lstStyle/>
          <a:p>
            <a:pPr marL="457200" indent="-457200" algn="just">
              <a:lnSpc>
                <a:spcPct val="150000"/>
              </a:lnSpc>
              <a:buFont typeface="+mj-lt"/>
              <a:buAutoNum type="arabicPeriod" startAt="3"/>
            </a:pPr>
            <a:r>
              <a:rPr lang="en-US" altLang="en-US" sz="2400" dirty="0">
                <a:latin typeface="Bahnschrift" panose="020B0502040204020203" pitchFamily="34" charset="0"/>
              </a:rPr>
              <a:t>How much time will it take for an amount of Rs. 450 to yield Rs. 81 as interest at 4.5% per annum of simple interest?</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3.5 </a:t>
            </a:r>
            <a:r>
              <a:rPr lang="en-US" altLang="en-US" sz="2400" dirty="0" err="1">
                <a:latin typeface="Bahnschrift" panose="020B0502040204020203" pitchFamily="34" charset="0"/>
              </a:rPr>
              <a:t>yrs</a:t>
            </a: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4 </a:t>
            </a:r>
            <a:r>
              <a:rPr lang="en-US" altLang="en-US" sz="2400" dirty="0" err="1">
                <a:latin typeface="Bahnschrift" panose="020B0502040204020203" pitchFamily="34" charset="0"/>
              </a:rPr>
              <a:t>yrs</a:t>
            </a: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4.5 </a:t>
            </a:r>
            <a:r>
              <a:rPr lang="en-US" altLang="en-US" sz="2400" dirty="0" err="1">
                <a:latin typeface="Bahnschrift" panose="020B0502040204020203" pitchFamily="34" charset="0"/>
              </a:rPr>
              <a:t>yrs</a:t>
            </a: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5 </a:t>
            </a:r>
            <a:r>
              <a:rPr lang="en-US" altLang="en-US" sz="2400" dirty="0" err="1">
                <a:latin typeface="Bahnschrift" panose="020B0502040204020203" pitchFamily="34" charset="0"/>
              </a:rPr>
              <a:t>yrs</a:t>
            </a:r>
            <a:endParaRPr lang="en-US" altLang="en-US" sz="2400" dirty="0">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855</TotalTime>
  <Words>799</Words>
  <Application>Microsoft Office PowerPoint</Application>
  <PresentationFormat>On-screen Show (4:3)</PresentationFormat>
  <Paragraphs>68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vt:lpstr>
      <vt:lpstr>Bahnschrift SemiBold</vt:lpstr>
      <vt:lpstr>Calibri</vt:lpstr>
      <vt:lpstr>Calibri Light</vt:lpstr>
      <vt:lpstr>Cambria Math</vt:lpstr>
      <vt:lpstr>Wingdings 2</vt:lpstr>
      <vt:lpstr>Office Theme</vt:lpstr>
      <vt:lpstr>PowerPoint Presentation</vt:lpstr>
      <vt:lpstr>PowerPoint Presentation</vt:lpstr>
      <vt:lpstr>Simple Interest</vt:lpstr>
      <vt:lpstr>Simple Interest</vt:lpstr>
      <vt:lpstr>PowerPoint Presentation</vt:lpstr>
      <vt:lpstr>PowerPoint Presentation</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NITESH KUMAR PANDAY</cp:lastModifiedBy>
  <cp:revision>21</cp:revision>
  <dcterms:created xsi:type="dcterms:W3CDTF">2021-05-13T17:45:44Z</dcterms:created>
  <dcterms:modified xsi:type="dcterms:W3CDTF">2023-09-23T09:23:01Z</dcterms:modified>
</cp:coreProperties>
</file>