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2"/>
  </p:handoutMasterIdLst>
  <p:sldIdLst>
    <p:sldId id="259" r:id="rId2"/>
    <p:sldId id="261" r:id="rId3"/>
    <p:sldId id="264" r:id="rId4"/>
    <p:sldId id="305" r:id="rId5"/>
    <p:sldId id="283" r:id="rId6"/>
    <p:sldId id="285" r:id="rId7"/>
    <p:sldId id="275" r:id="rId8"/>
    <p:sldId id="277" r:id="rId9"/>
    <p:sldId id="278" r:id="rId10"/>
    <p:sldId id="295" r:id="rId11"/>
    <p:sldId id="296" r:id="rId12"/>
    <p:sldId id="297" r:id="rId13"/>
    <p:sldId id="298" r:id="rId14"/>
    <p:sldId id="299" r:id="rId15"/>
    <p:sldId id="300" r:id="rId16"/>
    <p:sldId id="301" r:id="rId17"/>
    <p:sldId id="302" r:id="rId18"/>
    <p:sldId id="303" r:id="rId19"/>
    <p:sldId id="304"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1" d="100"/>
          <a:sy n="61" d="100"/>
        </p:scale>
        <p:origin x="1230"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9/23/2023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9/23/2023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609EA77A-D849-1FAF-14E7-86FB2DF1F3BB}"/>
              </a:ext>
            </a:extLst>
          </p:cNvPr>
          <p:cNvSpPr>
            <a:spLocks noGrp="1"/>
          </p:cNvSpPr>
          <p:nvPr>
            <p:ph idx="1"/>
          </p:nvPr>
        </p:nvSpPr>
        <p:spPr>
          <a:xfrm>
            <a:off x="628650" y="1486255"/>
            <a:ext cx="7886700" cy="4000145"/>
          </a:xfrm>
        </p:spPr>
        <p:txBody>
          <a:bodyPr/>
          <a:lstStyle/>
          <a:p>
            <a:pPr marL="0" indent="0" algn="just">
              <a:buFont typeface="Wingdings 2" panose="05020102010507070707" pitchFamily="18" charset="2"/>
              <a:buNone/>
            </a:pPr>
            <a:r>
              <a:rPr lang="en-US" altLang="en-US" sz="2400" dirty="0">
                <a:solidFill>
                  <a:srgbClr val="C00000"/>
                </a:solidFill>
              </a:rPr>
              <a:t>Q.1)</a:t>
            </a:r>
            <a:r>
              <a:rPr lang="en-US" altLang="en-US" sz="2400" b="1" dirty="0">
                <a:solidFill>
                  <a:srgbClr val="C00000"/>
                </a:solidFill>
              </a:rPr>
              <a:t> </a:t>
            </a:r>
            <a:r>
              <a:rPr lang="en-US" altLang="en-US" sz="2400" dirty="0"/>
              <a:t>How much will Rs.7500 amount to in two years at the rate of 12% p.a. compound interest?</a:t>
            </a:r>
          </a:p>
          <a:p>
            <a:pPr marL="0" indent="0" algn="just">
              <a:buFont typeface="Wingdings 2" panose="05020102010507070707" pitchFamily="18" charset="2"/>
              <a:buNone/>
            </a:pPr>
            <a:r>
              <a:rPr lang="en-US" altLang="en-US" sz="2400" dirty="0"/>
              <a:t>a) Rs.8904</a:t>
            </a:r>
          </a:p>
          <a:p>
            <a:pPr marL="0" indent="0" algn="just">
              <a:buFont typeface="Wingdings 2" panose="05020102010507070707" pitchFamily="18" charset="2"/>
              <a:buNone/>
            </a:pPr>
            <a:r>
              <a:rPr lang="en-US" altLang="en-US" sz="2400" dirty="0"/>
              <a:t>b) Rs.9048</a:t>
            </a:r>
          </a:p>
          <a:p>
            <a:pPr marL="0" indent="0" algn="just">
              <a:buFont typeface="Wingdings 2" panose="05020102010507070707" pitchFamily="18" charset="2"/>
              <a:buNone/>
            </a:pPr>
            <a:r>
              <a:rPr lang="en-US" altLang="en-US" sz="2400" dirty="0"/>
              <a:t>c) Rs.9408</a:t>
            </a:r>
          </a:p>
          <a:p>
            <a:pPr marL="0" indent="0" algn="just">
              <a:buFont typeface="Wingdings 2" panose="05020102010507070707" pitchFamily="18" charset="2"/>
              <a:buNone/>
            </a:pPr>
            <a:r>
              <a:rPr lang="en-US" altLang="en-US" sz="2400" dirty="0"/>
              <a:t>d) Rs.9804</a:t>
            </a:r>
          </a:p>
          <a:p>
            <a:pPr marL="0" indent="0" algn="just">
              <a:buFont typeface="Wingdings 2" panose="05020102010507070707" pitchFamily="18" charset="2"/>
              <a:buNone/>
            </a:pPr>
            <a:endParaRPr lang="en-US" altLang="en-US" sz="2400" dirty="0"/>
          </a:p>
        </p:txBody>
      </p:sp>
      <p:sp>
        <p:nvSpPr>
          <p:cNvPr id="2" name="Title 1">
            <a:extLst>
              <a:ext uri="{FF2B5EF4-FFF2-40B4-BE49-F238E27FC236}">
                <a16:creationId xmlns:a16="http://schemas.microsoft.com/office/drawing/2014/main" id="{F8A2B5E3-0F5B-3F5D-0712-919370031E92}"/>
              </a:ext>
            </a:extLst>
          </p:cNvPr>
          <p:cNvSpPr>
            <a:spLocks noGrp="1"/>
          </p:cNvSpPr>
          <p:nvPr>
            <p:ph type="title"/>
          </p:nvPr>
        </p:nvSpPr>
        <p:spPr/>
        <p:txBody>
          <a:bodyPr/>
          <a:lstStyle/>
          <a:p>
            <a:r>
              <a:rPr lang="en-US" altLang="en-US" sz="3600" dirty="0">
                <a:solidFill>
                  <a:schemeClr val="bg1"/>
                </a:solidFill>
              </a:rPr>
              <a:t>PRACTICE QUESTIONS: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C610FDC2-E8C0-B1AC-943C-D9B5C8EB8895}"/>
              </a:ext>
            </a:extLst>
          </p:cNvPr>
          <p:cNvSpPr>
            <a:spLocks noGrp="1"/>
          </p:cNvSpPr>
          <p:nvPr>
            <p:ph idx="4294967295"/>
          </p:nvPr>
        </p:nvSpPr>
        <p:spPr>
          <a:xfrm>
            <a:off x="283779" y="246447"/>
            <a:ext cx="8576441" cy="4404382"/>
          </a:xfrm>
        </p:spPr>
        <p:txBody>
          <a:bodyPr>
            <a:normAutofit lnSpcReduction="10000"/>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Q.2)</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A sum of money quadruples at a certain rate of compound interest in six years. In how many years will it become sixteen times itself?		</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a)10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b)12</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c)18</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d)24</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14601C3F-49C2-3B98-4E2C-5DFFD3E8B1D6}"/>
              </a:ext>
            </a:extLst>
          </p:cNvPr>
          <p:cNvSpPr>
            <a:spLocks noGrp="1"/>
          </p:cNvSpPr>
          <p:nvPr>
            <p:ph idx="4294967295"/>
          </p:nvPr>
        </p:nvSpPr>
        <p:spPr>
          <a:xfrm>
            <a:off x="480219" y="214915"/>
            <a:ext cx="8183562" cy="4104837"/>
          </a:xfrm>
        </p:spPr>
        <p:txBody>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Q.3)</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Find the CI on a sum of Rs.6000 at 16% p.a. for 9 months when interest is compounded quarterly (</a:t>
            </a:r>
            <a:r>
              <a:rPr lang="en-US" altLang="en-US" sz="2400" dirty="0" err="1">
                <a:latin typeface="Bahnschrift" panose="020B0502040204020203" pitchFamily="34" charset="0"/>
              </a:rPr>
              <a:t>approx</a:t>
            </a:r>
            <a:r>
              <a:rPr lang="en-US" altLang="en-US" sz="2400" dirty="0">
                <a:latin typeface="Bahnschrift" panose="020B0502040204020203" pitchFamily="34" charset="0"/>
              </a:rPr>
              <a:t>)?</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Rs.762.80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Rs.854.10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Rs.749.20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Rs.924.10</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822731FE-E553-3EB0-4486-1EBA39B08104}"/>
              </a:ext>
            </a:extLst>
          </p:cNvPr>
          <p:cNvSpPr>
            <a:spLocks noGrp="1"/>
          </p:cNvSpPr>
          <p:nvPr>
            <p:ph idx="4294967295"/>
          </p:nvPr>
        </p:nvSpPr>
        <p:spPr>
          <a:xfrm>
            <a:off x="480219" y="246445"/>
            <a:ext cx="8183562" cy="4451679"/>
          </a:xfrm>
        </p:spPr>
        <p:txBody>
          <a:bodyPr/>
          <a:lstStyle/>
          <a:p>
            <a:pPr marL="0" indent="0">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Q.4)</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The value of a car depreciates at the rate of 12% p.a. every year. If the present value of the car is Rs.154880. its value two years ago was ?</a:t>
            </a:r>
          </a:p>
          <a:p>
            <a:pPr marL="0" indent="0">
              <a:lnSpc>
                <a:spcPct val="150000"/>
              </a:lnSpc>
              <a:buFont typeface="Wingdings 2" panose="05020102010507070707" pitchFamily="18" charset="2"/>
              <a:buNone/>
            </a:pPr>
            <a:r>
              <a:rPr lang="en-US" altLang="en-US" sz="2400" dirty="0">
                <a:latin typeface="Bahnschrift" panose="020B0502040204020203" pitchFamily="34" charset="0"/>
              </a:rPr>
              <a:t>a) Rs.360000</a:t>
            </a:r>
          </a:p>
          <a:p>
            <a:pPr marL="0" indent="0">
              <a:lnSpc>
                <a:spcPct val="150000"/>
              </a:lnSpc>
              <a:buFont typeface="Wingdings 2" panose="05020102010507070707" pitchFamily="18" charset="2"/>
              <a:buNone/>
            </a:pPr>
            <a:r>
              <a:rPr lang="en-US" altLang="en-US" sz="2400" dirty="0">
                <a:latin typeface="Bahnschrift" panose="020B0502040204020203" pitchFamily="34" charset="0"/>
              </a:rPr>
              <a:t>b) Rs.240000</a:t>
            </a:r>
          </a:p>
          <a:p>
            <a:pPr marL="0" indent="0">
              <a:lnSpc>
                <a:spcPct val="150000"/>
              </a:lnSpc>
              <a:buFont typeface="Wingdings 2" panose="05020102010507070707" pitchFamily="18" charset="2"/>
              <a:buNone/>
            </a:pPr>
            <a:r>
              <a:rPr lang="en-US" altLang="en-US" sz="2400" dirty="0">
                <a:latin typeface="Bahnschrift" panose="020B0502040204020203" pitchFamily="34" charset="0"/>
              </a:rPr>
              <a:t>c) Rs.200000</a:t>
            </a:r>
          </a:p>
          <a:p>
            <a:pPr marL="0" indent="0">
              <a:lnSpc>
                <a:spcPct val="150000"/>
              </a:lnSpc>
              <a:buFont typeface="Wingdings 2" panose="05020102010507070707" pitchFamily="18" charset="2"/>
              <a:buNone/>
            </a:pPr>
            <a:r>
              <a:rPr lang="en-US" altLang="en-US" sz="2400" dirty="0">
                <a:latin typeface="Bahnschrift" panose="020B0502040204020203" pitchFamily="34" charset="0"/>
              </a:rPr>
              <a:t>d) Rs.300000</a:t>
            </a:r>
          </a:p>
          <a:p>
            <a:pPr marL="0" indent="0">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466B6252-C23C-065D-5176-A584E773FC12}"/>
              </a:ext>
            </a:extLst>
          </p:cNvPr>
          <p:cNvSpPr>
            <a:spLocks noGrp="1"/>
          </p:cNvSpPr>
          <p:nvPr>
            <p:ph idx="4294967295"/>
          </p:nvPr>
        </p:nvSpPr>
        <p:spPr>
          <a:xfrm>
            <a:off x="480219" y="269164"/>
            <a:ext cx="8183562" cy="4917692"/>
          </a:xfrm>
        </p:spPr>
        <p:txBody>
          <a:bodyPr>
            <a:normAutofit lnSpcReduction="10000"/>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Q.5)</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The compound interest on a sum of money for 2 years is rs.832 and the simple interest on the same sum for the same period is rs.800 .the difference between the compound interest and simple interest for 3 years is</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48</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66.56</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98.56</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None</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F2BBC160-3115-AA88-8316-0EC240A429A4}"/>
              </a:ext>
            </a:extLst>
          </p:cNvPr>
          <p:cNvSpPr>
            <a:spLocks noGrp="1"/>
          </p:cNvSpPr>
          <p:nvPr>
            <p:ph idx="4294967295"/>
          </p:nvPr>
        </p:nvSpPr>
        <p:spPr>
          <a:xfrm>
            <a:off x="480219" y="214914"/>
            <a:ext cx="8183562" cy="4357085"/>
          </a:xfrm>
        </p:spPr>
        <p:txBody>
          <a:bodyPr>
            <a:noAutofit/>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Q.6)</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A sum of rupees 10000 becomes 14400 compounded annually with rate of interest 20%. Find the number of years?</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1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2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3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4 </a:t>
            </a:r>
            <a:r>
              <a:rPr lang="en-US" altLang="en-US" sz="2400" dirty="0" err="1">
                <a:latin typeface="Bahnschrift" panose="020B0502040204020203" pitchFamily="34" charset="0"/>
              </a:rPr>
              <a:t>yrs</a:t>
            </a:r>
            <a:endParaRPr lang="en-US" altLang="en-US" sz="2400" dirty="0">
              <a:latin typeface="Bahnschrift" panose="020B0502040204020203" pitchFamily="34" charset="0"/>
            </a:endParaRP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8845E8E7-45D5-8A66-402C-CC83425F9F62}"/>
              </a:ext>
            </a:extLst>
          </p:cNvPr>
          <p:cNvSpPr>
            <a:spLocks noGrp="1"/>
          </p:cNvSpPr>
          <p:nvPr>
            <p:ph idx="4294967295"/>
          </p:nvPr>
        </p:nvSpPr>
        <p:spPr>
          <a:xfrm>
            <a:off x="362607" y="183384"/>
            <a:ext cx="8671034" cy="5334547"/>
          </a:xfrm>
        </p:spPr>
        <p:txBody>
          <a:bodyPr>
            <a:normAutofit lnSpcReduction="10000"/>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Q.7)</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The difference between compound interest and simple interest on a sum for 2 years at 10% per annum, when the interest in compounded annually is Rs.16. If the interest were compounded half yearly, the difference in two interests will be</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Rs.24.81</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Rs.31.61</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Rs.32.40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Rs.36.90</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6DC5B6DB-C48C-5D66-6ECD-0EE5F11C8BA0}"/>
              </a:ext>
            </a:extLst>
          </p:cNvPr>
          <p:cNvSpPr>
            <a:spLocks noGrp="1"/>
          </p:cNvSpPr>
          <p:nvPr>
            <p:ph idx="4294967295"/>
          </p:nvPr>
        </p:nvSpPr>
        <p:spPr>
          <a:xfrm>
            <a:off x="480219" y="183383"/>
            <a:ext cx="8183562" cy="4294023"/>
          </a:xfrm>
        </p:spPr>
        <p:txBody>
          <a:bodyPr>
            <a:normAutofit lnSpcReduction="10000"/>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Q.8)</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A sum is being lent at 20% p.a. compound interest. What is the ratio of increase in amount of 4th year to 5th year?</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4 : 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5 : 4</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5 : 6</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Cannot be determined</a:t>
            </a:r>
          </a:p>
          <a:p>
            <a:pPr marL="0" indent="0" algn="just">
              <a:lnSpc>
                <a:spcPct val="150000"/>
              </a:lnSpc>
              <a:buFont typeface="Wingdings 2" panose="05020102010507070707" pitchFamily="18" charset="2"/>
              <a:buNone/>
            </a:pPr>
            <a:endParaRPr lang="en-US" altLang="en-US" sz="2400" dirty="0">
              <a:latin typeface="Bahnschrift"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CF1C84C6-56BE-0C29-41E5-CBFC2829EA94}"/>
              </a:ext>
            </a:extLst>
          </p:cNvPr>
          <p:cNvSpPr>
            <a:spLocks noGrp="1"/>
          </p:cNvSpPr>
          <p:nvPr>
            <p:ph idx="4294967295"/>
          </p:nvPr>
        </p:nvSpPr>
        <p:spPr>
          <a:xfrm>
            <a:off x="480219" y="246446"/>
            <a:ext cx="8183562" cy="3332163"/>
          </a:xfrm>
        </p:spPr>
        <p:txBody>
          <a:bodyPr/>
          <a:lstStyle/>
          <a:p>
            <a:pPr marL="0" indent="0" algn="just">
              <a:buFont typeface="Wingdings 2" panose="05020102010507070707" pitchFamily="18" charset="2"/>
              <a:buNone/>
            </a:pPr>
            <a:r>
              <a:rPr lang="en-US" altLang="en-US" sz="2400" dirty="0">
                <a:solidFill>
                  <a:srgbClr val="C00000"/>
                </a:solidFill>
                <a:latin typeface="Bahnschrift" panose="020B0502040204020203" pitchFamily="34" charset="0"/>
              </a:rPr>
              <a:t>Q.9)</a:t>
            </a:r>
            <a:r>
              <a:rPr lang="en-US" altLang="en-US" sz="2400" b="1" dirty="0">
                <a:solidFill>
                  <a:srgbClr val="C00000"/>
                </a:solidFill>
                <a:latin typeface="Bahnschrift" panose="020B0502040204020203" pitchFamily="34" charset="0"/>
              </a:rPr>
              <a:t> </a:t>
            </a:r>
            <a:r>
              <a:rPr lang="en-US" altLang="en-US" sz="2400" dirty="0">
                <a:latin typeface="Bahnschrift" panose="020B0502040204020203" pitchFamily="34" charset="0"/>
              </a:rPr>
              <a:t>The compound interest and the simple interest for two years on a certain sum of money at a certain rate of interest are Rs. 2257.58, Rs. 2100 respectively. Find the principal and rate percent:</a:t>
            </a:r>
          </a:p>
          <a:p>
            <a:pPr marL="0" indent="0" algn="just">
              <a:buFont typeface="Wingdings 2" panose="05020102010507070707" pitchFamily="18" charset="2"/>
              <a:buNone/>
            </a:pPr>
            <a:r>
              <a:rPr lang="en-US" altLang="en-US" sz="2400" dirty="0">
                <a:latin typeface="Bahnschrift" panose="020B0502040204020203" pitchFamily="34" charset="0"/>
              </a:rPr>
              <a:t>a) 6000, 7%</a:t>
            </a:r>
          </a:p>
          <a:p>
            <a:pPr marL="0" indent="0" algn="just">
              <a:buFont typeface="Wingdings 2" panose="05020102010507070707" pitchFamily="18" charset="2"/>
              <a:buNone/>
            </a:pPr>
            <a:r>
              <a:rPr lang="en-US" altLang="en-US" sz="2400" dirty="0">
                <a:latin typeface="Bahnschrift" panose="020B0502040204020203" pitchFamily="34" charset="0"/>
              </a:rPr>
              <a:t>b) 7500, 8%</a:t>
            </a:r>
          </a:p>
          <a:p>
            <a:pPr marL="0" indent="0" algn="just">
              <a:buFont typeface="Wingdings 2" panose="05020102010507070707" pitchFamily="18" charset="2"/>
              <a:buNone/>
            </a:pPr>
            <a:r>
              <a:rPr lang="en-US" altLang="en-US" sz="2400" dirty="0">
                <a:latin typeface="Bahnschrift" panose="020B0502040204020203" pitchFamily="34" charset="0"/>
              </a:rPr>
              <a:t>c) 14000, 10%</a:t>
            </a:r>
          </a:p>
          <a:p>
            <a:pPr marL="0" indent="0" algn="just">
              <a:buFont typeface="Wingdings 2" panose="05020102010507070707" pitchFamily="18" charset="2"/>
              <a:buNone/>
            </a:pPr>
            <a:r>
              <a:rPr lang="en-US" altLang="en-US" sz="2400" dirty="0">
                <a:latin typeface="Bahnschrift" panose="020B0502040204020203" pitchFamily="34" charset="0"/>
              </a:rPr>
              <a:t>d) 7000, 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C82AD06B-CC29-BFA4-6783-4B030F584D0C}"/>
              </a:ext>
            </a:extLst>
          </p:cNvPr>
          <p:cNvSpPr>
            <a:spLocks noGrp="1"/>
          </p:cNvSpPr>
          <p:nvPr>
            <p:ph idx="4294967295"/>
          </p:nvPr>
        </p:nvSpPr>
        <p:spPr>
          <a:xfrm>
            <a:off x="480219" y="359567"/>
            <a:ext cx="8183562" cy="4354323"/>
          </a:xfrm>
        </p:spPr>
        <p:txBody>
          <a:bodyPr>
            <a:noAutofit/>
          </a:bodyPr>
          <a:lstStyle/>
          <a:p>
            <a:pPr marL="0" indent="0" algn="just">
              <a:lnSpc>
                <a:spcPct val="150000"/>
              </a:lnSpc>
              <a:buFont typeface="Wingdings 2" panose="05020102010507070707" pitchFamily="18" charset="2"/>
              <a:buNone/>
            </a:pPr>
            <a:r>
              <a:rPr lang="en-US" altLang="en-US" sz="2400" dirty="0">
                <a:solidFill>
                  <a:srgbClr val="C00000"/>
                </a:solidFill>
                <a:latin typeface="Bahnschrift" panose="020B0502040204020203" pitchFamily="34" charset="0"/>
              </a:rPr>
              <a:t>Q.10) </a:t>
            </a:r>
            <a:r>
              <a:rPr lang="en-US" altLang="en-US" sz="2400" dirty="0">
                <a:latin typeface="Bahnschrift" panose="020B0502040204020203" pitchFamily="34" charset="0"/>
              </a:rPr>
              <a:t>The ratio of the amount for two years under CI annually and for one year under SI is 6 :5. When the rate of interest is same, then the value of rate of interest is:</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a) 12.5%</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b) 18%</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c) 20%</a:t>
            </a:r>
          </a:p>
          <a:p>
            <a:pPr marL="0" indent="0" algn="just">
              <a:lnSpc>
                <a:spcPct val="150000"/>
              </a:lnSpc>
              <a:buFont typeface="Wingdings 2" panose="05020102010507070707" pitchFamily="18" charset="2"/>
              <a:buNone/>
            </a:pPr>
            <a:r>
              <a:rPr lang="en-US" altLang="en-US" sz="2400" dirty="0">
                <a:latin typeface="Bahnschrift" panose="020B0502040204020203" pitchFamily="34" charset="0"/>
              </a:rPr>
              <a:t>d) 16.66%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p:txBody>
          <a:bodyPr/>
          <a:lstStyle/>
          <a:p>
            <a:pPr algn="just"/>
            <a:r>
              <a:rPr lang="en-US" dirty="0"/>
              <a:t>understand basic concept of C.I.</a:t>
            </a:r>
          </a:p>
          <a:p>
            <a:pPr algn="just"/>
            <a:r>
              <a:rPr lang="en-US" dirty="0"/>
              <a:t>understand difference between C.I. and S.I.</a:t>
            </a:r>
          </a:p>
          <a:p>
            <a:pPr algn="just"/>
            <a:r>
              <a:rPr lang="en-US" dirty="0"/>
              <a:t>solve problems based on C.I. and S.I.</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52922B-A132-4D34-B90C-8808A1B6B4B5}"/>
              </a:ext>
            </a:extLst>
          </p:cNvPr>
          <p:cNvSpPr>
            <a:spLocks noGrp="1"/>
          </p:cNvSpPr>
          <p:nvPr>
            <p:ph idx="1"/>
          </p:nvPr>
        </p:nvSpPr>
        <p:spPr>
          <a:xfrm>
            <a:off x="338363" y="1549317"/>
            <a:ext cx="8695277" cy="5004884"/>
          </a:xfrm>
        </p:spPr>
        <p:txBody>
          <a:bodyPr>
            <a:normAutofit/>
          </a:bodyPr>
          <a:lstStyle/>
          <a:p>
            <a:pPr algn="just">
              <a:defRPr/>
            </a:pPr>
            <a:r>
              <a:rPr lang="en-US" sz="2400" dirty="0"/>
              <a:t>When the borrower X and the lender Y agrees to fix up a certain time for example yearly, half yearly or quarterly to settle the previous money, then the difference between the amount and the money borrowed is said to be the Compound Interest and it denoted by C.I. </a:t>
            </a:r>
          </a:p>
          <a:p>
            <a:pPr algn="just">
              <a:defRPr/>
            </a:pPr>
            <a:r>
              <a:rPr lang="en-US" sz="2400" dirty="0"/>
              <a:t>In these calculations, principal for the second unit of time is the amount of first unit of time and so on.</a:t>
            </a:r>
          </a:p>
          <a:p>
            <a:pPr algn="just"/>
            <a:endParaRPr lang="en-US" dirty="0"/>
          </a:p>
        </p:txBody>
      </p:sp>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sz="3600" dirty="0">
                <a:solidFill>
                  <a:schemeClr val="bg1"/>
                </a:solidFill>
              </a:rPr>
              <a:t>COMPOUND INTEREST:</a:t>
            </a:r>
            <a:endParaRPr lang="en-US" dirty="0"/>
          </a:p>
        </p:txBody>
      </p:sp>
    </p:spTree>
    <p:extLst>
      <p:ext uri="{BB962C8B-B14F-4D97-AF65-F5344CB8AC3E}">
        <p14:creationId xmlns:p14="http://schemas.microsoft.com/office/powerpoint/2010/main" val="36130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452DFD0-8236-0356-23FB-09E443D11818}"/>
                  </a:ext>
                </a:extLst>
              </p:cNvPr>
              <p:cNvSpPr>
                <a:spLocks noGrp="1"/>
              </p:cNvSpPr>
              <p:nvPr>
                <p:ph idx="1"/>
              </p:nvPr>
            </p:nvSpPr>
            <p:spPr>
              <a:xfrm>
                <a:off x="338363" y="1486255"/>
                <a:ext cx="8623738" cy="5004884"/>
              </a:xfrm>
            </p:spPr>
            <p:txBody>
              <a:bodyPr>
                <a:normAutofit/>
              </a:bodyPr>
              <a:lstStyle/>
              <a:p>
                <a14:m>
                  <m:oMath xmlns:m="http://schemas.openxmlformats.org/officeDocument/2006/math">
                    <m:r>
                      <a:rPr lang="en-IN" sz="2400" b="1" i="1" smtClean="0">
                        <a:solidFill>
                          <a:srgbClr val="C00000"/>
                        </a:solidFill>
                        <a:latin typeface="Cambria Math" panose="02040503050406030204" pitchFamily="18" charset="0"/>
                      </a:rPr>
                      <m:t>𝑷</m:t>
                    </m:r>
                    <m:r>
                      <a:rPr lang="en-IN" sz="2400" b="1" i="1" smtClean="0">
                        <a:solidFill>
                          <a:srgbClr val="C00000"/>
                        </a:solidFill>
                        <a:latin typeface="Cambria Math" panose="02040503050406030204" pitchFamily="18" charset="0"/>
                      </a:rPr>
                      <m:t>+</m:t>
                    </m:r>
                    <m:r>
                      <a:rPr lang="en-IN" sz="2400" b="1" i="1" smtClean="0">
                        <a:solidFill>
                          <a:srgbClr val="C00000"/>
                        </a:solidFill>
                        <a:latin typeface="Cambria Math" panose="02040503050406030204" pitchFamily="18" charset="0"/>
                      </a:rPr>
                      <m:t>𝑪</m:t>
                    </m:r>
                    <m:r>
                      <a:rPr lang="en-IN" sz="2400" b="1" i="1" smtClean="0">
                        <a:solidFill>
                          <a:srgbClr val="C00000"/>
                        </a:solidFill>
                        <a:latin typeface="Cambria Math" panose="02040503050406030204" pitchFamily="18" charset="0"/>
                      </a:rPr>
                      <m:t>.</m:t>
                    </m:r>
                    <m:r>
                      <a:rPr lang="en-IN" sz="2400" b="1" i="1" smtClean="0">
                        <a:solidFill>
                          <a:srgbClr val="C00000"/>
                        </a:solidFill>
                        <a:latin typeface="Cambria Math" panose="02040503050406030204" pitchFamily="18" charset="0"/>
                      </a:rPr>
                      <m:t>𝑰</m:t>
                    </m:r>
                    <m:r>
                      <a:rPr lang="en-IN" sz="2400" b="1" i="1" smtClean="0">
                        <a:solidFill>
                          <a:srgbClr val="C00000"/>
                        </a:solidFill>
                        <a:latin typeface="Cambria Math" panose="02040503050406030204" pitchFamily="18" charset="0"/>
                      </a:rPr>
                      <m:t>=</m:t>
                    </m:r>
                    <m:r>
                      <a:rPr lang="en-IN" sz="2400" b="1" i="1" smtClean="0">
                        <a:solidFill>
                          <a:srgbClr val="C00000"/>
                        </a:solidFill>
                        <a:latin typeface="Cambria Math" panose="02040503050406030204" pitchFamily="18" charset="0"/>
                      </a:rPr>
                      <m:t>𝑨</m:t>
                    </m:r>
                  </m:oMath>
                </a14:m>
                <a:endParaRPr lang="en-IN" sz="2400" b="1" dirty="0">
                  <a:solidFill>
                    <a:srgbClr val="C00000"/>
                  </a:solidFill>
                </a:endParaRPr>
              </a:p>
              <a:p>
                <a14:m>
                  <m:oMath xmlns:m="http://schemas.openxmlformats.org/officeDocument/2006/math">
                    <m:r>
                      <a:rPr lang="en-IN" sz="2400" b="1" i="1" smtClean="0">
                        <a:solidFill>
                          <a:srgbClr val="C00000"/>
                        </a:solidFill>
                        <a:latin typeface="Cambria Math" panose="02040503050406030204" pitchFamily="18" charset="0"/>
                      </a:rPr>
                      <m:t>𝑷</m:t>
                    </m:r>
                    <m:r>
                      <a:rPr lang="en-IN" sz="2400" b="1" i="1" smtClean="0">
                        <a:solidFill>
                          <a:srgbClr val="C00000"/>
                        </a:solidFill>
                        <a:latin typeface="Cambria Math" panose="02040503050406030204" pitchFamily="18" charset="0"/>
                      </a:rPr>
                      <m:t>+</m:t>
                    </m:r>
                    <m:f>
                      <m:fPr>
                        <m:ctrlPr>
                          <a:rPr lang="en-IN" sz="2400" b="1" i="1" smtClean="0">
                            <a:solidFill>
                              <a:srgbClr val="C00000"/>
                            </a:solidFill>
                            <a:latin typeface="Cambria Math" panose="02040503050406030204" pitchFamily="18" charset="0"/>
                          </a:rPr>
                        </m:ctrlPr>
                      </m:fPr>
                      <m:num>
                        <m:r>
                          <a:rPr lang="en-IN" sz="2400" b="1" i="1" smtClean="0">
                            <a:solidFill>
                              <a:srgbClr val="C00000"/>
                            </a:solidFill>
                            <a:latin typeface="Cambria Math" panose="02040503050406030204" pitchFamily="18" charset="0"/>
                          </a:rPr>
                          <m:t>𝑷𝑹</m:t>
                        </m:r>
                      </m:num>
                      <m:den>
                        <m:r>
                          <a:rPr lang="en-IN" sz="2400" b="1" i="1" smtClean="0">
                            <a:solidFill>
                              <a:srgbClr val="C00000"/>
                            </a:solidFill>
                            <a:latin typeface="Cambria Math" panose="02040503050406030204" pitchFamily="18" charset="0"/>
                          </a:rPr>
                          <m:t>𝟏𝟎𝟎</m:t>
                        </m:r>
                      </m:den>
                    </m:f>
                    <m:r>
                      <a:rPr lang="en-IN" sz="2400" b="1" i="1" smtClean="0">
                        <a:solidFill>
                          <a:srgbClr val="C00000"/>
                        </a:solidFill>
                        <a:latin typeface="Cambria Math" panose="02040503050406030204" pitchFamily="18" charset="0"/>
                      </a:rPr>
                      <m:t>=</m:t>
                    </m:r>
                    <m:r>
                      <a:rPr lang="en-IN" sz="2400" b="1" i="1" smtClean="0">
                        <a:solidFill>
                          <a:srgbClr val="C00000"/>
                        </a:solidFill>
                        <a:latin typeface="Cambria Math" panose="02040503050406030204" pitchFamily="18" charset="0"/>
                      </a:rPr>
                      <m:t>𝑷</m:t>
                    </m:r>
                    <m:d>
                      <m:dPr>
                        <m:ctrlPr>
                          <a:rPr lang="en-IN" sz="2400" b="1" i="1" smtClean="0">
                            <a:solidFill>
                              <a:srgbClr val="C00000"/>
                            </a:solidFill>
                            <a:latin typeface="Cambria Math" panose="02040503050406030204" pitchFamily="18" charset="0"/>
                          </a:rPr>
                        </m:ctrlPr>
                      </m:dPr>
                      <m:e>
                        <m:r>
                          <a:rPr lang="en-IN" sz="2400" b="1" i="1" smtClean="0">
                            <a:solidFill>
                              <a:srgbClr val="C00000"/>
                            </a:solidFill>
                            <a:latin typeface="Cambria Math" panose="02040503050406030204" pitchFamily="18" charset="0"/>
                          </a:rPr>
                          <m:t>𝟏</m:t>
                        </m:r>
                        <m:r>
                          <a:rPr lang="en-IN" sz="2400" b="1" i="1" smtClean="0">
                            <a:solidFill>
                              <a:srgbClr val="C00000"/>
                            </a:solidFill>
                            <a:latin typeface="Cambria Math" panose="02040503050406030204" pitchFamily="18" charset="0"/>
                          </a:rPr>
                          <m:t>+</m:t>
                        </m:r>
                        <m:f>
                          <m:fPr>
                            <m:ctrlPr>
                              <a:rPr lang="en-IN" sz="2400" b="1" i="1" smtClean="0">
                                <a:solidFill>
                                  <a:srgbClr val="C00000"/>
                                </a:solidFill>
                                <a:latin typeface="Cambria Math" panose="02040503050406030204" pitchFamily="18" charset="0"/>
                              </a:rPr>
                            </m:ctrlPr>
                          </m:fPr>
                          <m:num>
                            <m:r>
                              <a:rPr lang="en-IN" sz="2400" b="1" i="1" smtClean="0">
                                <a:solidFill>
                                  <a:srgbClr val="C00000"/>
                                </a:solidFill>
                                <a:latin typeface="Cambria Math" panose="02040503050406030204" pitchFamily="18" charset="0"/>
                              </a:rPr>
                              <m:t>𝑹</m:t>
                            </m:r>
                          </m:num>
                          <m:den>
                            <m:r>
                              <a:rPr lang="en-IN" sz="2400" b="1" i="1" smtClean="0">
                                <a:solidFill>
                                  <a:srgbClr val="C00000"/>
                                </a:solidFill>
                                <a:latin typeface="Cambria Math" panose="02040503050406030204" pitchFamily="18" charset="0"/>
                              </a:rPr>
                              <m:t>𝟏𝟎𝟎</m:t>
                            </m:r>
                          </m:den>
                        </m:f>
                      </m:e>
                    </m:d>
                    <m:r>
                      <a:rPr lang="en-IN" sz="2400" b="1" i="1" smtClean="0">
                        <a:solidFill>
                          <a:srgbClr val="C00000"/>
                        </a:solidFill>
                        <a:latin typeface="Cambria Math" panose="02040503050406030204" pitchFamily="18" charset="0"/>
                      </a:rPr>
                      <m:t>=</m:t>
                    </m:r>
                    <m:sSub>
                      <m:sSubPr>
                        <m:ctrlPr>
                          <a:rPr lang="en-IN" sz="2400" b="1" i="1" smtClean="0">
                            <a:solidFill>
                              <a:srgbClr val="C00000"/>
                            </a:solidFill>
                            <a:latin typeface="Cambria Math" panose="02040503050406030204" pitchFamily="18" charset="0"/>
                          </a:rPr>
                        </m:ctrlPr>
                      </m:sSubPr>
                      <m:e>
                        <m:r>
                          <a:rPr lang="en-IN" sz="2400" b="1" i="1" smtClean="0">
                            <a:solidFill>
                              <a:srgbClr val="C00000"/>
                            </a:solidFill>
                            <a:latin typeface="Cambria Math" panose="02040503050406030204" pitchFamily="18" charset="0"/>
                          </a:rPr>
                          <m:t>𝑨</m:t>
                        </m:r>
                      </m:e>
                      <m:sub>
                        <m:r>
                          <a:rPr lang="en-IN" sz="2400" b="1" i="1" smtClean="0">
                            <a:solidFill>
                              <a:srgbClr val="C00000"/>
                            </a:solidFill>
                            <a:latin typeface="Cambria Math" panose="02040503050406030204" pitchFamily="18" charset="0"/>
                          </a:rPr>
                          <m:t>𝟏</m:t>
                        </m:r>
                      </m:sub>
                    </m:sSub>
                  </m:oMath>
                </a14:m>
                <a:endParaRPr lang="en-IN" sz="2400" b="1" dirty="0">
                  <a:solidFill>
                    <a:srgbClr val="C00000"/>
                  </a:solidFill>
                </a:endParaRPr>
              </a:p>
              <a:p>
                <a14:m>
                  <m:oMath xmlns:m="http://schemas.openxmlformats.org/officeDocument/2006/math">
                    <m:r>
                      <a:rPr lang="en-IN" sz="2400" b="1" i="1" smtClean="0">
                        <a:solidFill>
                          <a:srgbClr val="C00000"/>
                        </a:solidFill>
                        <a:latin typeface="Cambria Math" panose="02040503050406030204" pitchFamily="18" charset="0"/>
                      </a:rPr>
                      <m:t>𝑷</m:t>
                    </m:r>
                    <m:d>
                      <m:dPr>
                        <m:ctrlPr>
                          <a:rPr lang="en-IN" sz="2400" b="1" i="1" smtClean="0">
                            <a:solidFill>
                              <a:srgbClr val="C00000"/>
                            </a:solidFill>
                            <a:latin typeface="Cambria Math" panose="02040503050406030204" pitchFamily="18" charset="0"/>
                          </a:rPr>
                        </m:ctrlPr>
                      </m:dPr>
                      <m:e>
                        <m:r>
                          <a:rPr lang="en-IN" sz="2400" b="1" i="1" smtClean="0">
                            <a:solidFill>
                              <a:srgbClr val="C00000"/>
                            </a:solidFill>
                            <a:latin typeface="Cambria Math" panose="02040503050406030204" pitchFamily="18" charset="0"/>
                          </a:rPr>
                          <m:t>𝟏</m:t>
                        </m:r>
                        <m:r>
                          <a:rPr lang="en-IN" sz="2400" b="1" i="1" smtClean="0">
                            <a:solidFill>
                              <a:srgbClr val="C00000"/>
                            </a:solidFill>
                            <a:latin typeface="Cambria Math" panose="02040503050406030204" pitchFamily="18" charset="0"/>
                          </a:rPr>
                          <m:t>+</m:t>
                        </m:r>
                        <m:f>
                          <m:fPr>
                            <m:ctrlPr>
                              <a:rPr lang="en-IN" sz="2400" b="1" i="1" smtClean="0">
                                <a:solidFill>
                                  <a:srgbClr val="C00000"/>
                                </a:solidFill>
                                <a:latin typeface="Cambria Math" panose="02040503050406030204" pitchFamily="18" charset="0"/>
                              </a:rPr>
                            </m:ctrlPr>
                          </m:fPr>
                          <m:num>
                            <m:r>
                              <a:rPr lang="en-IN" sz="2400" b="1" i="1" smtClean="0">
                                <a:solidFill>
                                  <a:srgbClr val="C00000"/>
                                </a:solidFill>
                                <a:latin typeface="Cambria Math" panose="02040503050406030204" pitchFamily="18" charset="0"/>
                              </a:rPr>
                              <m:t>𝑹</m:t>
                            </m:r>
                          </m:num>
                          <m:den>
                            <m:r>
                              <a:rPr lang="en-IN" sz="2400" b="1" i="1" smtClean="0">
                                <a:solidFill>
                                  <a:srgbClr val="C00000"/>
                                </a:solidFill>
                                <a:latin typeface="Cambria Math" panose="02040503050406030204" pitchFamily="18" charset="0"/>
                              </a:rPr>
                              <m:t>𝟏𝟎𝟎</m:t>
                            </m:r>
                          </m:den>
                        </m:f>
                      </m:e>
                    </m:d>
                    <m:r>
                      <a:rPr lang="en-IN" sz="2400" b="1" i="1">
                        <a:solidFill>
                          <a:srgbClr val="C00000"/>
                        </a:solidFill>
                        <a:latin typeface="Cambria Math" panose="02040503050406030204" pitchFamily="18" charset="0"/>
                      </a:rPr>
                      <m:t>+</m:t>
                    </m:r>
                    <m:r>
                      <a:rPr lang="en-IN" sz="2400" b="1" i="1">
                        <a:solidFill>
                          <a:srgbClr val="C00000"/>
                        </a:solidFill>
                        <a:latin typeface="Cambria Math" panose="02040503050406030204" pitchFamily="18" charset="0"/>
                      </a:rPr>
                      <m:t>𝑷</m:t>
                    </m:r>
                    <m:d>
                      <m:dPr>
                        <m:ctrlPr>
                          <a:rPr lang="en-IN" sz="2400" b="1" i="1">
                            <a:solidFill>
                              <a:srgbClr val="C00000"/>
                            </a:solidFill>
                            <a:latin typeface="Cambria Math" panose="02040503050406030204" pitchFamily="18" charset="0"/>
                          </a:rPr>
                        </m:ctrlPr>
                      </m:dPr>
                      <m:e>
                        <m:r>
                          <a:rPr lang="en-IN" sz="2400" b="1" i="1">
                            <a:solidFill>
                              <a:srgbClr val="C00000"/>
                            </a:solidFill>
                            <a:latin typeface="Cambria Math" panose="02040503050406030204" pitchFamily="18" charset="0"/>
                          </a:rPr>
                          <m:t>𝟏</m:t>
                        </m:r>
                        <m:r>
                          <a:rPr lang="en-IN" sz="2400" b="1" i="1">
                            <a:solidFill>
                              <a:srgbClr val="C00000"/>
                            </a:solidFill>
                            <a:latin typeface="Cambria Math" panose="02040503050406030204" pitchFamily="18" charset="0"/>
                          </a:rPr>
                          <m:t>+</m:t>
                        </m:r>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e>
                    </m:d>
                    <m:f>
                      <m:fPr>
                        <m:ctrlPr>
                          <a:rPr lang="en-IN" sz="2400" b="1" i="1" smtClean="0">
                            <a:solidFill>
                              <a:srgbClr val="C00000"/>
                            </a:solidFill>
                            <a:latin typeface="Cambria Math" panose="02040503050406030204" pitchFamily="18" charset="0"/>
                          </a:rPr>
                        </m:ctrlPr>
                      </m:fPr>
                      <m:num>
                        <m:r>
                          <a:rPr lang="en-IN" sz="2400" b="1" i="1" smtClean="0">
                            <a:solidFill>
                              <a:srgbClr val="C00000"/>
                            </a:solidFill>
                            <a:latin typeface="Cambria Math" panose="02040503050406030204" pitchFamily="18" charset="0"/>
                          </a:rPr>
                          <m:t>𝑹</m:t>
                        </m:r>
                      </m:num>
                      <m:den>
                        <m:r>
                          <a:rPr lang="en-IN" sz="2400" b="1" i="1" smtClean="0">
                            <a:solidFill>
                              <a:srgbClr val="C00000"/>
                            </a:solidFill>
                            <a:latin typeface="Cambria Math" panose="02040503050406030204" pitchFamily="18" charset="0"/>
                          </a:rPr>
                          <m:t>𝟏𝟎𝟎</m:t>
                        </m:r>
                      </m:den>
                    </m:f>
                    <m:r>
                      <a:rPr lang="en-IN" sz="2400" b="1" i="1" smtClean="0">
                        <a:solidFill>
                          <a:srgbClr val="C00000"/>
                        </a:solidFill>
                        <a:latin typeface="Cambria Math" panose="02040503050406030204" pitchFamily="18" charset="0"/>
                      </a:rPr>
                      <m:t>=</m:t>
                    </m:r>
                    <m:sSup>
                      <m:sSupPr>
                        <m:ctrlPr>
                          <a:rPr lang="en-IN" sz="2400" b="1" i="1" smtClean="0">
                            <a:solidFill>
                              <a:srgbClr val="C00000"/>
                            </a:solidFill>
                            <a:latin typeface="Cambria Math" panose="02040503050406030204" pitchFamily="18" charset="0"/>
                          </a:rPr>
                        </m:ctrlPr>
                      </m:sSupPr>
                      <m:e>
                        <m:r>
                          <a:rPr lang="en-IN" sz="2400" b="1" i="1">
                            <a:solidFill>
                              <a:srgbClr val="C00000"/>
                            </a:solidFill>
                            <a:latin typeface="Cambria Math" panose="02040503050406030204" pitchFamily="18" charset="0"/>
                          </a:rPr>
                          <m:t>𝑷</m:t>
                        </m:r>
                        <m:d>
                          <m:dPr>
                            <m:ctrlPr>
                              <a:rPr lang="en-IN" sz="2400" b="1" i="1">
                                <a:solidFill>
                                  <a:srgbClr val="C00000"/>
                                </a:solidFill>
                                <a:latin typeface="Cambria Math" panose="02040503050406030204" pitchFamily="18" charset="0"/>
                              </a:rPr>
                            </m:ctrlPr>
                          </m:dPr>
                          <m:e>
                            <m:r>
                              <a:rPr lang="en-IN" sz="2400" b="1" i="1">
                                <a:solidFill>
                                  <a:srgbClr val="C00000"/>
                                </a:solidFill>
                                <a:latin typeface="Cambria Math" panose="02040503050406030204" pitchFamily="18" charset="0"/>
                              </a:rPr>
                              <m:t>𝟏</m:t>
                            </m:r>
                            <m:r>
                              <a:rPr lang="en-IN" sz="2400" b="1" i="1">
                                <a:solidFill>
                                  <a:srgbClr val="C00000"/>
                                </a:solidFill>
                                <a:latin typeface="Cambria Math" panose="02040503050406030204" pitchFamily="18" charset="0"/>
                              </a:rPr>
                              <m:t>+</m:t>
                            </m:r>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e>
                        </m:d>
                      </m:e>
                      <m:sup>
                        <m:r>
                          <a:rPr lang="en-IN" sz="2400" b="1" i="1" smtClean="0">
                            <a:solidFill>
                              <a:srgbClr val="C00000"/>
                            </a:solidFill>
                            <a:latin typeface="Cambria Math" panose="02040503050406030204" pitchFamily="18" charset="0"/>
                          </a:rPr>
                          <m:t>𝟐</m:t>
                        </m:r>
                      </m:sup>
                    </m:sSup>
                    <m:r>
                      <a:rPr lang="en-IN" sz="2400" b="1" i="1" smtClean="0">
                        <a:solidFill>
                          <a:srgbClr val="C00000"/>
                        </a:solidFill>
                        <a:latin typeface="Cambria Math" panose="02040503050406030204" pitchFamily="18" charset="0"/>
                      </a:rPr>
                      <m:t>=</m:t>
                    </m:r>
                    <m:sSub>
                      <m:sSubPr>
                        <m:ctrlPr>
                          <a:rPr lang="en-IN" sz="2400" b="1" i="1" smtClean="0">
                            <a:solidFill>
                              <a:srgbClr val="C00000"/>
                            </a:solidFill>
                            <a:latin typeface="Cambria Math" panose="02040503050406030204" pitchFamily="18" charset="0"/>
                          </a:rPr>
                        </m:ctrlPr>
                      </m:sSubPr>
                      <m:e>
                        <m:r>
                          <a:rPr lang="en-IN" sz="2400" b="1" i="1" smtClean="0">
                            <a:solidFill>
                              <a:srgbClr val="C00000"/>
                            </a:solidFill>
                            <a:latin typeface="Cambria Math" panose="02040503050406030204" pitchFamily="18" charset="0"/>
                          </a:rPr>
                          <m:t>𝑨</m:t>
                        </m:r>
                      </m:e>
                      <m:sub>
                        <m:r>
                          <a:rPr lang="en-IN" sz="2400" b="1" i="1" smtClean="0">
                            <a:solidFill>
                              <a:srgbClr val="C00000"/>
                            </a:solidFill>
                            <a:latin typeface="Cambria Math" panose="02040503050406030204" pitchFamily="18" charset="0"/>
                          </a:rPr>
                          <m:t>𝟐</m:t>
                        </m:r>
                      </m:sub>
                    </m:sSub>
                    <m:r>
                      <a:rPr lang="en-IN" sz="2400" b="1" i="1" smtClean="0">
                        <a:solidFill>
                          <a:srgbClr val="C00000"/>
                        </a:solidFill>
                        <a:latin typeface="Cambria Math" panose="02040503050406030204" pitchFamily="18" charset="0"/>
                      </a:rPr>
                      <m:t> </m:t>
                    </m:r>
                  </m:oMath>
                </a14:m>
                <a:endParaRPr lang="en-IN" sz="2400" b="1" dirty="0">
                  <a:solidFill>
                    <a:srgbClr val="C00000"/>
                  </a:solidFill>
                </a:endParaRPr>
              </a:p>
              <a:p>
                <a14:m>
                  <m:oMath xmlns:m="http://schemas.openxmlformats.org/officeDocument/2006/math">
                    <m:sSup>
                      <m:sSupPr>
                        <m:ctrlPr>
                          <a:rPr lang="en-IN" sz="2400" b="1" i="1" smtClean="0">
                            <a:solidFill>
                              <a:srgbClr val="C00000"/>
                            </a:solidFill>
                            <a:latin typeface="Cambria Math" panose="02040503050406030204" pitchFamily="18" charset="0"/>
                          </a:rPr>
                        </m:ctrlPr>
                      </m:sSupPr>
                      <m:e>
                        <m:r>
                          <a:rPr lang="en-IN" sz="2400" b="1" i="1">
                            <a:solidFill>
                              <a:srgbClr val="C00000"/>
                            </a:solidFill>
                            <a:latin typeface="Cambria Math" panose="02040503050406030204" pitchFamily="18" charset="0"/>
                          </a:rPr>
                          <m:t>𝑷</m:t>
                        </m:r>
                        <m:d>
                          <m:dPr>
                            <m:ctrlPr>
                              <a:rPr lang="en-IN" sz="2400" b="1" i="1">
                                <a:solidFill>
                                  <a:srgbClr val="C00000"/>
                                </a:solidFill>
                                <a:latin typeface="Cambria Math" panose="02040503050406030204" pitchFamily="18" charset="0"/>
                              </a:rPr>
                            </m:ctrlPr>
                          </m:dPr>
                          <m:e>
                            <m:r>
                              <a:rPr lang="en-IN" sz="2400" b="1" i="1">
                                <a:solidFill>
                                  <a:srgbClr val="C00000"/>
                                </a:solidFill>
                                <a:latin typeface="Cambria Math" panose="02040503050406030204" pitchFamily="18" charset="0"/>
                              </a:rPr>
                              <m:t>𝟏</m:t>
                            </m:r>
                            <m:r>
                              <a:rPr lang="en-IN" sz="2400" b="1" i="1">
                                <a:solidFill>
                                  <a:srgbClr val="C00000"/>
                                </a:solidFill>
                                <a:latin typeface="Cambria Math" panose="02040503050406030204" pitchFamily="18" charset="0"/>
                              </a:rPr>
                              <m:t>+</m:t>
                            </m:r>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e>
                        </m:d>
                      </m:e>
                      <m:sup>
                        <m:r>
                          <a:rPr lang="en-IN" sz="2400" b="1" i="1" smtClean="0">
                            <a:solidFill>
                              <a:srgbClr val="C00000"/>
                            </a:solidFill>
                            <a:latin typeface="Cambria Math" panose="02040503050406030204" pitchFamily="18" charset="0"/>
                          </a:rPr>
                          <m:t>𝟐</m:t>
                        </m:r>
                      </m:sup>
                    </m:sSup>
                  </m:oMath>
                </a14:m>
                <a:r>
                  <a:rPr lang="en-IN" sz="2400" b="1" dirty="0">
                    <a:solidFill>
                      <a:srgbClr val="C00000"/>
                    </a:solidFill>
                  </a:rPr>
                  <a:t> </a:t>
                </a:r>
                <a14:m>
                  <m:oMath xmlns:m="http://schemas.openxmlformats.org/officeDocument/2006/math">
                    <m:r>
                      <a:rPr lang="en-IN" sz="2400" b="1" i="1">
                        <a:solidFill>
                          <a:srgbClr val="C00000"/>
                        </a:solidFill>
                        <a:latin typeface="Cambria Math" panose="02040503050406030204" pitchFamily="18" charset="0"/>
                      </a:rPr>
                      <m:t>+</m:t>
                    </m:r>
                  </m:oMath>
                </a14:m>
                <a:r>
                  <a:rPr lang="en-IN" sz="2400" b="1" dirty="0">
                    <a:solidFill>
                      <a:srgbClr val="C00000"/>
                    </a:solidFill>
                  </a:rPr>
                  <a:t> </a:t>
                </a:r>
                <a14:m>
                  <m:oMath xmlns:m="http://schemas.openxmlformats.org/officeDocument/2006/math">
                    <m:sSup>
                      <m:sSupPr>
                        <m:ctrlPr>
                          <a:rPr lang="en-IN" sz="2400" b="1" i="1">
                            <a:solidFill>
                              <a:srgbClr val="C00000"/>
                            </a:solidFill>
                            <a:latin typeface="Cambria Math" panose="02040503050406030204" pitchFamily="18" charset="0"/>
                          </a:rPr>
                        </m:ctrlPr>
                      </m:sSupPr>
                      <m:e>
                        <m:r>
                          <a:rPr lang="en-IN" sz="2400" b="1" i="1">
                            <a:solidFill>
                              <a:srgbClr val="C00000"/>
                            </a:solidFill>
                            <a:latin typeface="Cambria Math" panose="02040503050406030204" pitchFamily="18" charset="0"/>
                          </a:rPr>
                          <m:t>𝑷</m:t>
                        </m:r>
                        <m:d>
                          <m:dPr>
                            <m:ctrlPr>
                              <a:rPr lang="en-IN" sz="2400" b="1" i="1">
                                <a:solidFill>
                                  <a:srgbClr val="C00000"/>
                                </a:solidFill>
                                <a:latin typeface="Cambria Math" panose="02040503050406030204" pitchFamily="18" charset="0"/>
                              </a:rPr>
                            </m:ctrlPr>
                          </m:dPr>
                          <m:e>
                            <m:r>
                              <a:rPr lang="en-IN" sz="2400" b="1" i="1">
                                <a:solidFill>
                                  <a:srgbClr val="C00000"/>
                                </a:solidFill>
                                <a:latin typeface="Cambria Math" panose="02040503050406030204" pitchFamily="18" charset="0"/>
                              </a:rPr>
                              <m:t>𝟏</m:t>
                            </m:r>
                            <m:r>
                              <a:rPr lang="en-IN" sz="2400" b="1" i="1">
                                <a:solidFill>
                                  <a:srgbClr val="C00000"/>
                                </a:solidFill>
                                <a:latin typeface="Cambria Math" panose="02040503050406030204" pitchFamily="18" charset="0"/>
                              </a:rPr>
                              <m:t>+</m:t>
                            </m:r>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e>
                        </m:d>
                      </m:e>
                      <m:sup>
                        <m:r>
                          <a:rPr lang="en-IN" sz="2400" b="1" i="1">
                            <a:solidFill>
                              <a:srgbClr val="C00000"/>
                            </a:solidFill>
                            <a:latin typeface="Cambria Math" panose="02040503050406030204" pitchFamily="18" charset="0"/>
                          </a:rPr>
                          <m:t>𝟐</m:t>
                        </m:r>
                      </m:sup>
                    </m:sSup>
                  </m:oMath>
                </a14:m>
                <a:r>
                  <a:rPr lang="en-IN" sz="2400" b="1" dirty="0">
                    <a:solidFill>
                      <a:srgbClr val="C00000"/>
                    </a:solidFill>
                  </a:rPr>
                  <a:t> </a:t>
                </a:r>
                <a14:m>
                  <m:oMath xmlns:m="http://schemas.openxmlformats.org/officeDocument/2006/math">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r>
                      <a:rPr lang="en-IN" sz="2400" b="1" i="1">
                        <a:solidFill>
                          <a:srgbClr val="C00000"/>
                        </a:solidFill>
                        <a:latin typeface="Cambria Math" panose="02040503050406030204" pitchFamily="18" charset="0"/>
                      </a:rPr>
                      <m:t>=</m:t>
                    </m:r>
                    <m:sSup>
                      <m:sSupPr>
                        <m:ctrlPr>
                          <a:rPr lang="en-IN" sz="2400" b="1" i="1">
                            <a:solidFill>
                              <a:srgbClr val="C00000"/>
                            </a:solidFill>
                            <a:latin typeface="Cambria Math" panose="02040503050406030204" pitchFamily="18" charset="0"/>
                          </a:rPr>
                        </m:ctrlPr>
                      </m:sSupPr>
                      <m:e>
                        <m:r>
                          <a:rPr lang="en-IN" sz="2400" b="1" i="1">
                            <a:solidFill>
                              <a:srgbClr val="C00000"/>
                            </a:solidFill>
                            <a:latin typeface="Cambria Math" panose="02040503050406030204" pitchFamily="18" charset="0"/>
                          </a:rPr>
                          <m:t>𝑷</m:t>
                        </m:r>
                        <m:d>
                          <m:dPr>
                            <m:ctrlPr>
                              <a:rPr lang="en-IN" sz="2400" b="1" i="1">
                                <a:solidFill>
                                  <a:srgbClr val="C00000"/>
                                </a:solidFill>
                                <a:latin typeface="Cambria Math" panose="02040503050406030204" pitchFamily="18" charset="0"/>
                              </a:rPr>
                            </m:ctrlPr>
                          </m:dPr>
                          <m:e>
                            <m:r>
                              <a:rPr lang="en-IN" sz="2400" b="1" i="1">
                                <a:solidFill>
                                  <a:srgbClr val="C00000"/>
                                </a:solidFill>
                                <a:latin typeface="Cambria Math" panose="02040503050406030204" pitchFamily="18" charset="0"/>
                              </a:rPr>
                              <m:t>𝟏</m:t>
                            </m:r>
                            <m:r>
                              <a:rPr lang="en-IN" sz="2400" b="1" i="1">
                                <a:solidFill>
                                  <a:srgbClr val="C00000"/>
                                </a:solidFill>
                                <a:latin typeface="Cambria Math" panose="02040503050406030204" pitchFamily="18" charset="0"/>
                              </a:rPr>
                              <m:t>+</m:t>
                            </m:r>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e>
                        </m:d>
                      </m:e>
                      <m:sup>
                        <m:r>
                          <a:rPr lang="en-IN" sz="2400" b="1" i="1" smtClean="0">
                            <a:solidFill>
                              <a:srgbClr val="C00000"/>
                            </a:solidFill>
                            <a:latin typeface="Cambria Math" panose="02040503050406030204" pitchFamily="18" charset="0"/>
                          </a:rPr>
                          <m:t>𝟑</m:t>
                        </m:r>
                      </m:sup>
                    </m:sSup>
                    <m:r>
                      <a:rPr lang="en-IN" sz="2400" b="1" i="1">
                        <a:solidFill>
                          <a:srgbClr val="C00000"/>
                        </a:solidFill>
                        <a:latin typeface="Cambria Math" panose="02040503050406030204" pitchFamily="18" charset="0"/>
                      </a:rPr>
                      <m:t>=</m:t>
                    </m:r>
                    <m:sSub>
                      <m:sSubPr>
                        <m:ctrlPr>
                          <a:rPr lang="en-IN" sz="2400" b="1" i="1">
                            <a:solidFill>
                              <a:srgbClr val="C00000"/>
                            </a:solidFill>
                            <a:latin typeface="Cambria Math" panose="02040503050406030204" pitchFamily="18" charset="0"/>
                          </a:rPr>
                        </m:ctrlPr>
                      </m:sSubPr>
                      <m:e>
                        <m:r>
                          <a:rPr lang="en-IN" sz="2400" b="1" i="1">
                            <a:solidFill>
                              <a:srgbClr val="C00000"/>
                            </a:solidFill>
                            <a:latin typeface="Cambria Math" panose="02040503050406030204" pitchFamily="18" charset="0"/>
                          </a:rPr>
                          <m:t>𝑨</m:t>
                        </m:r>
                      </m:e>
                      <m:sub>
                        <m:r>
                          <a:rPr lang="en-IN" sz="2400" b="1" i="1" smtClean="0">
                            <a:solidFill>
                              <a:srgbClr val="C00000"/>
                            </a:solidFill>
                            <a:latin typeface="Cambria Math" panose="02040503050406030204" pitchFamily="18" charset="0"/>
                          </a:rPr>
                          <m:t>𝟑</m:t>
                        </m:r>
                      </m:sub>
                    </m:sSub>
                  </m:oMath>
                </a14:m>
                <a:r>
                  <a:rPr lang="en-IN" sz="2400" b="1" dirty="0">
                    <a:solidFill>
                      <a:srgbClr val="C00000"/>
                    </a:solidFill>
                  </a:rPr>
                  <a:t> </a:t>
                </a:r>
              </a:p>
              <a:p>
                <a14:m>
                  <m:oMath xmlns:m="http://schemas.openxmlformats.org/officeDocument/2006/math">
                    <m:sSub>
                      <m:sSubPr>
                        <m:ctrlPr>
                          <a:rPr lang="en-IN" sz="2400" b="1" i="1" smtClean="0">
                            <a:solidFill>
                              <a:srgbClr val="C00000"/>
                            </a:solidFill>
                            <a:latin typeface="Cambria Math" panose="02040503050406030204" pitchFamily="18" charset="0"/>
                          </a:rPr>
                        </m:ctrlPr>
                      </m:sSubPr>
                      <m:e>
                        <m:r>
                          <a:rPr lang="en-IN" sz="2400" b="1" i="1">
                            <a:solidFill>
                              <a:srgbClr val="C00000"/>
                            </a:solidFill>
                            <a:latin typeface="Cambria Math" panose="02040503050406030204" pitchFamily="18" charset="0"/>
                          </a:rPr>
                          <m:t>𝑨</m:t>
                        </m:r>
                      </m:e>
                      <m:sub>
                        <m:r>
                          <a:rPr lang="en-IN" sz="2400" b="1" i="1" smtClean="0">
                            <a:solidFill>
                              <a:srgbClr val="C00000"/>
                            </a:solidFill>
                            <a:latin typeface="Cambria Math" panose="02040503050406030204" pitchFamily="18" charset="0"/>
                          </a:rPr>
                          <m:t>𝒏</m:t>
                        </m:r>
                      </m:sub>
                    </m:sSub>
                  </m:oMath>
                </a14:m>
                <a:r>
                  <a:rPr lang="en-IN" sz="2400" b="1" dirty="0">
                    <a:solidFill>
                      <a:srgbClr val="C00000"/>
                    </a:solidFill>
                  </a:rPr>
                  <a:t> </a:t>
                </a:r>
                <a14:m>
                  <m:oMath xmlns:m="http://schemas.openxmlformats.org/officeDocument/2006/math">
                    <m:r>
                      <a:rPr lang="en-IN" sz="2400" b="1" i="1">
                        <a:solidFill>
                          <a:srgbClr val="C00000"/>
                        </a:solidFill>
                        <a:latin typeface="Cambria Math" panose="02040503050406030204" pitchFamily="18" charset="0"/>
                      </a:rPr>
                      <m:t>=</m:t>
                    </m:r>
                    <m:sSup>
                      <m:sSupPr>
                        <m:ctrlPr>
                          <a:rPr lang="en-IN" sz="2400" b="1" i="1">
                            <a:solidFill>
                              <a:srgbClr val="C00000"/>
                            </a:solidFill>
                            <a:latin typeface="Cambria Math" panose="02040503050406030204" pitchFamily="18" charset="0"/>
                          </a:rPr>
                        </m:ctrlPr>
                      </m:sSupPr>
                      <m:e>
                        <m:r>
                          <a:rPr lang="en-IN" sz="2400" b="1" i="1">
                            <a:solidFill>
                              <a:srgbClr val="C00000"/>
                            </a:solidFill>
                            <a:latin typeface="Cambria Math" panose="02040503050406030204" pitchFamily="18" charset="0"/>
                          </a:rPr>
                          <m:t>𝑷</m:t>
                        </m:r>
                        <m:d>
                          <m:dPr>
                            <m:ctrlPr>
                              <a:rPr lang="en-IN" sz="2400" b="1" i="1">
                                <a:solidFill>
                                  <a:srgbClr val="C00000"/>
                                </a:solidFill>
                                <a:latin typeface="Cambria Math" panose="02040503050406030204" pitchFamily="18" charset="0"/>
                              </a:rPr>
                            </m:ctrlPr>
                          </m:dPr>
                          <m:e>
                            <m:r>
                              <a:rPr lang="en-IN" sz="2400" b="1" i="1">
                                <a:solidFill>
                                  <a:srgbClr val="C00000"/>
                                </a:solidFill>
                                <a:latin typeface="Cambria Math" panose="02040503050406030204" pitchFamily="18" charset="0"/>
                              </a:rPr>
                              <m:t>𝟏</m:t>
                            </m:r>
                            <m:r>
                              <a:rPr lang="en-IN" sz="2400" b="1" i="1">
                                <a:solidFill>
                                  <a:srgbClr val="C00000"/>
                                </a:solidFill>
                                <a:latin typeface="Cambria Math" panose="02040503050406030204" pitchFamily="18" charset="0"/>
                              </a:rPr>
                              <m:t>+</m:t>
                            </m:r>
                            <m:f>
                              <m:fPr>
                                <m:ctrlPr>
                                  <a:rPr lang="en-IN" sz="2400" b="1" i="1">
                                    <a:solidFill>
                                      <a:srgbClr val="C00000"/>
                                    </a:solidFill>
                                    <a:latin typeface="Cambria Math" panose="02040503050406030204" pitchFamily="18" charset="0"/>
                                  </a:rPr>
                                </m:ctrlPr>
                              </m:fPr>
                              <m:num>
                                <m:r>
                                  <a:rPr lang="en-IN" sz="2400" b="1" i="1">
                                    <a:solidFill>
                                      <a:srgbClr val="C00000"/>
                                    </a:solidFill>
                                    <a:latin typeface="Cambria Math" panose="02040503050406030204" pitchFamily="18" charset="0"/>
                                  </a:rPr>
                                  <m:t>𝑹</m:t>
                                </m:r>
                              </m:num>
                              <m:den>
                                <m:r>
                                  <a:rPr lang="en-IN" sz="2400" b="1" i="1">
                                    <a:solidFill>
                                      <a:srgbClr val="C00000"/>
                                    </a:solidFill>
                                    <a:latin typeface="Cambria Math" panose="02040503050406030204" pitchFamily="18" charset="0"/>
                                  </a:rPr>
                                  <m:t>𝟏𝟎𝟎</m:t>
                                </m:r>
                              </m:den>
                            </m:f>
                          </m:e>
                        </m:d>
                      </m:e>
                      <m:sup>
                        <m:r>
                          <a:rPr lang="en-IN" sz="2400" b="1" i="1" smtClean="0">
                            <a:solidFill>
                              <a:srgbClr val="C00000"/>
                            </a:solidFill>
                            <a:latin typeface="Cambria Math" panose="02040503050406030204" pitchFamily="18" charset="0"/>
                          </a:rPr>
                          <m:t>𝒏</m:t>
                        </m:r>
                      </m:sup>
                    </m:sSup>
                  </m:oMath>
                </a14:m>
                <a:endParaRPr lang="en-IN" sz="2400" b="1" dirty="0">
                  <a:solidFill>
                    <a:srgbClr val="C00000"/>
                  </a:solidFill>
                </a:endParaRPr>
              </a:p>
            </p:txBody>
          </p:sp>
        </mc:Choice>
        <mc:Fallback xmlns="">
          <p:sp>
            <p:nvSpPr>
              <p:cNvPr id="2" name="Content Placeholder 1">
                <a:extLst>
                  <a:ext uri="{FF2B5EF4-FFF2-40B4-BE49-F238E27FC236}">
                    <a16:creationId xmlns:a16="http://schemas.microsoft.com/office/drawing/2014/main" id="{5452DFD0-8236-0356-23FB-09E443D11818}"/>
                  </a:ext>
                </a:extLst>
              </p:cNvPr>
              <p:cNvSpPr>
                <a:spLocks noGrp="1" noRot="1" noChangeAspect="1" noMove="1" noResize="1" noEditPoints="1" noAdjustHandles="1" noChangeArrowheads="1" noChangeShapeType="1" noTextEdit="1"/>
              </p:cNvSpPr>
              <p:nvPr>
                <p:ph idx="1"/>
              </p:nvPr>
            </p:nvSpPr>
            <p:spPr>
              <a:xfrm>
                <a:off x="338363" y="1486255"/>
                <a:ext cx="8623738" cy="5004884"/>
              </a:xfrm>
              <a:blipFill>
                <a:blip r:embed="rId2"/>
                <a:stretch>
                  <a:fillRect l="-990"/>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225939A7-4E32-5024-1B21-76DF28432B0F}"/>
              </a:ext>
            </a:extLst>
          </p:cNvPr>
          <p:cNvSpPr>
            <a:spLocks noGrp="1"/>
          </p:cNvSpPr>
          <p:nvPr>
            <p:ph type="title"/>
          </p:nvPr>
        </p:nvSpPr>
        <p:spPr/>
        <p:txBody>
          <a:bodyPr/>
          <a:lstStyle/>
          <a:p>
            <a:r>
              <a:rPr lang="en-IN" b="1" dirty="0"/>
              <a:t>Amount in CI</a:t>
            </a:r>
          </a:p>
        </p:txBody>
      </p:sp>
    </p:spTree>
    <p:extLst>
      <p:ext uri="{BB962C8B-B14F-4D97-AF65-F5344CB8AC3E}">
        <p14:creationId xmlns:p14="http://schemas.microsoft.com/office/powerpoint/2010/main" val="7264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AA91BA80-D9AA-CF6D-962D-E744B69BC2B1}"/>
              </a:ext>
            </a:extLst>
          </p:cNvPr>
          <p:cNvSpPr>
            <a:spLocks noGrp="1"/>
          </p:cNvSpPr>
          <p:nvPr>
            <p:ph idx="1"/>
          </p:nvPr>
        </p:nvSpPr>
        <p:spPr>
          <a:xfrm>
            <a:off x="1566309" y="1325563"/>
            <a:ext cx="7886700" cy="582065"/>
          </a:xfrm>
        </p:spPr>
        <p:txBody>
          <a:bodyPr/>
          <a:lstStyle/>
          <a:p>
            <a:pPr marL="0" indent="0">
              <a:buFont typeface="Wingdings 2" panose="05020102010507070707" pitchFamily="18" charset="2"/>
              <a:buNone/>
            </a:pPr>
            <a:r>
              <a:rPr lang="en-US" altLang="en-US" sz="2400" dirty="0"/>
              <a:t>Let Principal = P, Time = n years</a:t>
            </a:r>
          </a:p>
        </p:txBody>
      </p:sp>
      <p:sp>
        <p:nvSpPr>
          <p:cNvPr id="2" name="Title 1">
            <a:extLst>
              <a:ext uri="{FF2B5EF4-FFF2-40B4-BE49-F238E27FC236}">
                <a16:creationId xmlns:a16="http://schemas.microsoft.com/office/drawing/2014/main" id="{9E177E06-0AC6-13F7-F994-B7C92649C673}"/>
              </a:ext>
            </a:extLst>
          </p:cNvPr>
          <p:cNvSpPr>
            <a:spLocks noGrp="1"/>
          </p:cNvSpPr>
          <p:nvPr>
            <p:ph type="title"/>
          </p:nvPr>
        </p:nvSpPr>
        <p:spPr/>
        <p:txBody>
          <a:bodyPr/>
          <a:lstStyle/>
          <a:p>
            <a:r>
              <a:rPr lang="en-US" altLang="en-US" sz="3600" dirty="0"/>
              <a:t>FORMULAE:</a:t>
            </a:r>
            <a:endParaRPr lang="en-IN" dirty="0"/>
          </a:p>
        </p:txBody>
      </p:sp>
      <p:pic>
        <p:nvPicPr>
          <p:cNvPr id="20483" name="Picture 4">
            <a:extLst>
              <a:ext uri="{FF2B5EF4-FFF2-40B4-BE49-F238E27FC236}">
                <a16:creationId xmlns:a16="http://schemas.microsoft.com/office/drawing/2014/main" id="{7A816CFC-2D81-2F2E-55AA-230C4F881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34" y="1907628"/>
            <a:ext cx="6591957" cy="480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6" name="Content Placeholder 2">
                <a:extLst>
                  <a:ext uri="{FF2B5EF4-FFF2-40B4-BE49-F238E27FC236}">
                    <a16:creationId xmlns:a16="http://schemas.microsoft.com/office/drawing/2014/main" id="{C341D49F-12B3-0078-3A50-0954268FCF91}"/>
                  </a:ext>
                </a:extLst>
              </p:cNvPr>
              <p:cNvSpPr>
                <a:spLocks noGrp="1"/>
              </p:cNvSpPr>
              <p:nvPr>
                <p:ph idx="1"/>
              </p:nvPr>
            </p:nvSpPr>
            <p:spPr>
              <a:xfrm>
                <a:off x="628650" y="1502021"/>
                <a:ext cx="7886700" cy="5004884"/>
              </a:xfrm>
            </p:spPr>
            <p:txBody>
              <a:bodyPr>
                <a:noAutofit/>
              </a:bodyPr>
              <a:lstStyle/>
              <a:p>
                <a:pPr marL="0" indent="0">
                  <a:lnSpc>
                    <a:spcPct val="100000"/>
                  </a:lnSpc>
                  <a:buFont typeface="Wingdings 2" panose="05020102010507070707" pitchFamily="18" charset="2"/>
                  <a:buNone/>
                </a:pPr>
                <a:r>
                  <a:rPr lang="en-US" altLang="en-US" sz="2400" dirty="0">
                    <a:solidFill>
                      <a:schemeClr val="tx1"/>
                    </a:solidFill>
                  </a:rPr>
                  <a:t>For First years:</a:t>
                </a:r>
              </a:p>
              <a:p>
                <a:pPr marL="0" indent="0">
                  <a:lnSpc>
                    <a:spcPct val="100000"/>
                  </a:lnSpc>
                  <a:buFont typeface="Wingdings 2" panose="05020102010507070707" pitchFamily="18" charset="2"/>
                  <a:buNone/>
                </a:pPr>
                <a14:m>
                  <m:oMath xmlns:m="http://schemas.openxmlformats.org/officeDocument/2006/math">
                    <m:r>
                      <a:rPr lang="en-IN" altLang="en-US" sz="2400" b="1" i="1" smtClean="0">
                        <a:solidFill>
                          <a:srgbClr val="C00000"/>
                        </a:solidFill>
                        <a:latin typeface="Cambria Math" panose="02040503050406030204" pitchFamily="18" charset="0"/>
                      </a:rPr>
                      <m:t>𝑪𝑰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𝑺𝑰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𝟎</m:t>
                    </m:r>
                  </m:oMath>
                </a14:m>
                <a:r>
                  <a:rPr lang="en-IN" altLang="en-US" sz="2400" b="1" dirty="0">
                    <a:solidFill>
                      <a:schemeClr val="tx1"/>
                    </a:solidFill>
                  </a:rPr>
                  <a:t> </a:t>
                </a:r>
                <a:endParaRPr lang="en-US" altLang="en-US" sz="2400" dirty="0">
                  <a:solidFill>
                    <a:schemeClr val="tx1"/>
                  </a:solidFill>
                </a:endParaRPr>
              </a:p>
              <a:p>
                <a:pPr marL="0" indent="0">
                  <a:lnSpc>
                    <a:spcPct val="100000"/>
                  </a:lnSpc>
                  <a:buFont typeface="Wingdings 2" panose="05020102010507070707" pitchFamily="18" charset="2"/>
                  <a:buNone/>
                </a:pPr>
                <a:r>
                  <a:rPr lang="en-US" altLang="en-US" sz="2400" dirty="0">
                    <a:solidFill>
                      <a:schemeClr val="tx1"/>
                    </a:solidFill>
                  </a:rPr>
                  <a:t>For Two years:</a:t>
                </a:r>
              </a:p>
              <a:p>
                <a:pPr marL="0" indent="0">
                  <a:lnSpc>
                    <a:spcPct val="100000"/>
                  </a:lnSpc>
                  <a:buNone/>
                </a:pPr>
                <a14:m>
                  <m:oMath xmlns:m="http://schemas.openxmlformats.org/officeDocument/2006/math">
                    <m:r>
                      <a:rPr lang="en-IN" altLang="en-US" sz="2400" b="1" i="1" smtClean="0">
                        <a:solidFill>
                          <a:srgbClr val="C00000"/>
                        </a:solidFill>
                        <a:latin typeface="Cambria Math" panose="02040503050406030204" pitchFamily="18" charset="0"/>
                      </a:rPr>
                      <m:t>𝑪𝑰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𝑺𝑰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𝑷</m:t>
                    </m:r>
                    <m:sSup>
                      <m:sSupPr>
                        <m:ctrlPr>
                          <a:rPr lang="en-IN" altLang="en-US" sz="2400" b="1" i="1" smtClean="0">
                            <a:solidFill>
                              <a:srgbClr val="C00000"/>
                            </a:solidFill>
                            <a:latin typeface="Cambria Math" panose="02040503050406030204" pitchFamily="18" charset="0"/>
                          </a:rPr>
                        </m:ctrlPr>
                      </m:sSupPr>
                      <m:e>
                        <m:d>
                          <m:dPr>
                            <m:ctrlPr>
                              <a:rPr lang="en-IN" altLang="en-US" sz="2400" b="1" i="1" smtClean="0">
                                <a:solidFill>
                                  <a:srgbClr val="C00000"/>
                                </a:solidFill>
                                <a:latin typeface="Cambria Math" panose="02040503050406030204" pitchFamily="18" charset="0"/>
                              </a:rPr>
                            </m:ctrlPr>
                          </m:dPr>
                          <m:e>
                            <m:f>
                              <m:fPr>
                                <m:ctrlPr>
                                  <a:rPr lang="en-IN" altLang="en-US" sz="2400" b="1" i="1" smtClean="0">
                                    <a:solidFill>
                                      <a:srgbClr val="C00000"/>
                                    </a:solidFill>
                                    <a:latin typeface="Cambria Math" panose="02040503050406030204" pitchFamily="18" charset="0"/>
                                  </a:rPr>
                                </m:ctrlPr>
                              </m:fPr>
                              <m:num>
                                <m:r>
                                  <a:rPr lang="en-IN" altLang="en-US" sz="2400" b="1" i="1" smtClean="0">
                                    <a:solidFill>
                                      <a:srgbClr val="C00000"/>
                                    </a:solidFill>
                                    <a:latin typeface="Cambria Math" panose="02040503050406030204" pitchFamily="18" charset="0"/>
                                  </a:rPr>
                                  <m:t>𝑹</m:t>
                                </m:r>
                              </m:num>
                              <m:den>
                                <m:r>
                                  <a:rPr lang="en-IN" altLang="en-US" sz="2400" b="1" i="1" smtClean="0">
                                    <a:solidFill>
                                      <a:srgbClr val="C00000"/>
                                    </a:solidFill>
                                    <a:latin typeface="Cambria Math" panose="02040503050406030204" pitchFamily="18" charset="0"/>
                                  </a:rPr>
                                  <m:t>𝟏𝟎𝟎</m:t>
                                </m:r>
                              </m:den>
                            </m:f>
                          </m:e>
                        </m:d>
                      </m:e>
                      <m:sup>
                        <m:r>
                          <a:rPr lang="en-IN" altLang="en-US" sz="2400" b="1" i="1" smtClean="0">
                            <a:solidFill>
                              <a:srgbClr val="C00000"/>
                            </a:solidFill>
                            <a:latin typeface="Cambria Math" panose="02040503050406030204" pitchFamily="18" charset="0"/>
                          </a:rPr>
                          <m:t>𝟐</m:t>
                        </m:r>
                      </m:sup>
                    </m:sSup>
                  </m:oMath>
                </a14:m>
                <a:r>
                  <a:rPr lang="en-IN" altLang="en-US" sz="2400" b="1" dirty="0">
                    <a:solidFill>
                      <a:schemeClr val="tx1"/>
                    </a:solidFill>
                  </a:rPr>
                  <a:t> </a:t>
                </a:r>
              </a:p>
              <a:p>
                <a:pPr marL="0" indent="0">
                  <a:lnSpc>
                    <a:spcPct val="100000"/>
                  </a:lnSpc>
                  <a:buNone/>
                </a:pPr>
                <a:r>
                  <a:rPr lang="en-US" altLang="en-US" sz="2400" dirty="0">
                    <a:solidFill>
                      <a:schemeClr val="tx1"/>
                    </a:solidFill>
                  </a:rPr>
                  <a:t>For Three Year:</a:t>
                </a:r>
                <a:endParaRPr lang="en-IN" altLang="en-US" sz="2400" i="1" dirty="0">
                  <a:solidFill>
                    <a:schemeClr val="tx1"/>
                  </a:solidFill>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IN" altLang="en-US" sz="2400" b="1" i="1" smtClean="0">
                          <a:solidFill>
                            <a:srgbClr val="C00000"/>
                          </a:solidFill>
                          <a:latin typeface="Cambria Math" panose="02040503050406030204" pitchFamily="18" charset="0"/>
                        </a:rPr>
                        <m:t>𝑪𝑰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𝑺𝑰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𝑷</m:t>
                      </m:r>
                      <m:sSup>
                        <m:sSupPr>
                          <m:ctrlPr>
                            <a:rPr lang="en-IN" altLang="en-US" sz="2400" b="1" i="1" smtClean="0">
                              <a:solidFill>
                                <a:srgbClr val="C00000"/>
                              </a:solidFill>
                              <a:latin typeface="Cambria Math" panose="02040503050406030204" pitchFamily="18" charset="0"/>
                            </a:rPr>
                          </m:ctrlPr>
                        </m:sSupPr>
                        <m:e>
                          <m:d>
                            <m:dPr>
                              <m:ctrlPr>
                                <a:rPr lang="en-IN" altLang="en-US" sz="2400" b="1" i="1" smtClean="0">
                                  <a:solidFill>
                                    <a:srgbClr val="C00000"/>
                                  </a:solidFill>
                                  <a:latin typeface="Cambria Math" panose="02040503050406030204" pitchFamily="18" charset="0"/>
                                </a:rPr>
                              </m:ctrlPr>
                            </m:dPr>
                            <m:e>
                              <m:f>
                                <m:fPr>
                                  <m:ctrlPr>
                                    <a:rPr lang="en-IN" altLang="en-US" sz="2400" b="1" i="1" smtClean="0">
                                      <a:solidFill>
                                        <a:srgbClr val="C00000"/>
                                      </a:solidFill>
                                      <a:latin typeface="Cambria Math" panose="02040503050406030204" pitchFamily="18" charset="0"/>
                                    </a:rPr>
                                  </m:ctrlPr>
                                </m:fPr>
                                <m:num>
                                  <m:r>
                                    <a:rPr lang="en-IN" altLang="en-US" sz="2400" b="1" i="1" smtClean="0">
                                      <a:solidFill>
                                        <a:srgbClr val="C00000"/>
                                      </a:solidFill>
                                      <a:latin typeface="Cambria Math" panose="02040503050406030204" pitchFamily="18" charset="0"/>
                                    </a:rPr>
                                    <m:t>𝑹</m:t>
                                  </m:r>
                                </m:num>
                                <m:den>
                                  <m:r>
                                    <a:rPr lang="en-IN" altLang="en-US" sz="2400" b="1" i="1" smtClean="0">
                                      <a:solidFill>
                                        <a:srgbClr val="C00000"/>
                                      </a:solidFill>
                                      <a:latin typeface="Cambria Math" panose="02040503050406030204" pitchFamily="18" charset="0"/>
                                    </a:rPr>
                                    <m:t>𝟏𝟎𝟎</m:t>
                                  </m:r>
                                </m:den>
                              </m:f>
                            </m:e>
                          </m:d>
                        </m:e>
                        <m:sup>
                          <m:r>
                            <a:rPr lang="en-IN" altLang="en-US" sz="2400" b="1" i="1" smtClean="0">
                              <a:solidFill>
                                <a:srgbClr val="C00000"/>
                              </a:solidFill>
                              <a:latin typeface="Cambria Math" panose="02040503050406030204" pitchFamily="18" charset="0"/>
                            </a:rPr>
                            <m:t>𝟑</m:t>
                          </m:r>
                        </m:sup>
                      </m:sSup>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𝟑</m:t>
                      </m:r>
                      <m:r>
                        <a:rPr lang="en-IN" altLang="en-US" sz="2400" b="1" i="1" smtClean="0">
                          <a:solidFill>
                            <a:srgbClr val="C00000"/>
                          </a:solidFill>
                          <a:latin typeface="Cambria Math" panose="02040503050406030204" pitchFamily="18" charset="0"/>
                        </a:rPr>
                        <m:t>𝑷</m:t>
                      </m:r>
                      <m:sSup>
                        <m:sSupPr>
                          <m:ctrlPr>
                            <a:rPr lang="en-IN" altLang="en-US" sz="2400" b="1" i="1" smtClean="0">
                              <a:solidFill>
                                <a:srgbClr val="C00000"/>
                              </a:solidFill>
                              <a:latin typeface="Cambria Math" panose="02040503050406030204" pitchFamily="18" charset="0"/>
                            </a:rPr>
                          </m:ctrlPr>
                        </m:sSupPr>
                        <m:e>
                          <m:d>
                            <m:dPr>
                              <m:ctrlPr>
                                <a:rPr lang="en-IN" altLang="en-US" sz="2400" b="1" i="1" smtClean="0">
                                  <a:solidFill>
                                    <a:srgbClr val="C00000"/>
                                  </a:solidFill>
                                  <a:latin typeface="Cambria Math" panose="02040503050406030204" pitchFamily="18" charset="0"/>
                                </a:rPr>
                              </m:ctrlPr>
                            </m:dPr>
                            <m:e>
                              <m:f>
                                <m:fPr>
                                  <m:ctrlPr>
                                    <a:rPr lang="en-IN" altLang="en-US" sz="2400" b="1" i="1" smtClean="0">
                                      <a:solidFill>
                                        <a:srgbClr val="C00000"/>
                                      </a:solidFill>
                                      <a:latin typeface="Cambria Math" panose="02040503050406030204" pitchFamily="18" charset="0"/>
                                    </a:rPr>
                                  </m:ctrlPr>
                                </m:fPr>
                                <m:num>
                                  <m:r>
                                    <a:rPr lang="en-IN" altLang="en-US" sz="2400" b="1" i="1" smtClean="0">
                                      <a:solidFill>
                                        <a:srgbClr val="C00000"/>
                                      </a:solidFill>
                                      <a:latin typeface="Cambria Math" panose="02040503050406030204" pitchFamily="18" charset="0"/>
                                    </a:rPr>
                                    <m:t>𝑹</m:t>
                                  </m:r>
                                </m:num>
                                <m:den>
                                  <m:r>
                                    <a:rPr lang="en-IN" altLang="en-US" sz="2400" b="1" i="1" smtClean="0">
                                      <a:solidFill>
                                        <a:srgbClr val="C00000"/>
                                      </a:solidFill>
                                      <a:latin typeface="Cambria Math" panose="02040503050406030204" pitchFamily="18" charset="0"/>
                                    </a:rPr>
                                    <m:t>𝟏𝟎𝟎</m:t>
                                  </m:r>
                                </m:den>
                              </m:f>
                            </m:e>
                          </m:d>
                        </m:e>
                        <m:sup>
                          <m:r>
                            <a:rPr lang="en-IN" altLang="en-US" sz="2400" b="1" i="1" smtClean="0">
                              <a:solidFill>
                                <a:srgbClr val="C00000"/>
                              </a:solidFill>
                              <a:latin typeface="Cambria Math" panose="02040503050406030204" pitchFamily="18" charset="0"/>
                            </a:rPr>
                            <m:t>𝟐</m:t>
                          </m:r>
                        </m:sup>
                      </m:sSup>
                    </m:oMath>
                  </m:oMathPara>
                </a14:m>
                <a:endParaRPr lang="en-IN" altLang="en-US" sz="2400" b="1" i="1" dirty="0">
                  <a:solidFill>
                    <a:srgbClr val="C00000"/>
                  </a:solidFill>
                </a:endParaRPr>
              </a:p>
              <a:p>
                <a:pPr marL="0" indent="0">
                  <a:lnSpc>
                    <a:spcPct val="100000"/>
                  </a:lnSpc>
                  <a:buFont typeface="Wingdings 2" panose="05020102010507070707" pitchFamily="18" charset="2"/>
                  <a:buNone/>
                </a:pPr>
                <a:r>
                  <a:rPr lang="en-IN" altLang="en-US" sz="2400" b="1" i="1" dirty="0">
                    <a:solidFill>
                      <a:srgbClr val="C00000"/>
                    </a:solidFill>
                  </a:rPr>
                  <a:t>Or                </a:t>
                </a:r>
                <a14:m>
                  <m:oMath xmlns:m="http://schemas.openxmlformats.org/officeDocument/2006/math">
                    <m:r>
                      <a:rPr lang="en-IN" altLang="en-US" sz="2400" b="1" i="1" smtClean="0">
                        <a:solidFill>
                          <a:srgbClr val="C00000"/>
                        </a:solidFill>
                        <a:latin typeface="Cambria Math" panose="02040503050406030204" pitchFamily="18" charset="0"/>
                      </a:rPr>
                      <m:t>𝑪𝑰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𝑺𝑰</m:t>
                    </m:r>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𝑷</m:t>
                    </m:r>
                    <m:sSup>
                      <m:sSupPr>
                        <m:ctrlPr>
                          <a:rPr lang="en-IN" altLang="en-US" sz="2400" b="1" i="1" smtClean="0">
                            <a:solidFill>
                              <a:srgbClr val="C00000"/>
                            </a:solidFill>
                            <a:latin typeface="Cambria Math" panose="02040503050406030204" pitchFamily="18" charset="0"/>
                          </a:rPr>
                        </m:ctrlPr>
                      </m:sSupPr>
                      <m:e>
                        <m:d>
                          <m:dPr>
                            <m:ctrlPr>
                              <a:rPr lang="en-IN" altLang="en-US" sz="2400" b="1" i="1" smtClean="0">
                                <a:solidFill>
                                  <a:srgbClr val="C00000"/>
                                </a:solidFill>
                                <a:latin typeface="Cambria Math" panose="02040503050406030204" pitchFamily="18" charset="0"/>
                              </a:rPr>
                            </m:ctrlPr>
                          </m:dPr>
                          <m:e>
                            <m:f>
                              <m:fPr>
                                <m:ctrlPr>
                                  <a:rPr lang="en-IN" altLang="en-US" sz="2400" b="1" i="1" smtClean="0">
                                    <a:solidFill>
                                      <a:srgbClr val="C00000"/>
                                    </a:solidFill>
                                    <a:latin typeface="Cambria Math" panose="02040503050406030204" pitchFamily="18" charset="0"/>
                                  </a:rPr>
                                </m:ctrlPr>
                              </m:fPr>
                              <m:num>
                                <m:r>
                                  <a:rPr lang="en-IN" altLang="en-US" sz="2400" b="1" i="1" smtClean="0">
                                    <a:solidFill>
                                      <a:srgbClr val="C00000"/>
                                    </a:solidFill>
                                    <a:latin typeface="Cambria Math" panose="02040503050406030204" pitchFamily="18" charset="0"/>
                                  </a:rPr>
                                  <m:t>𝑹</m:t>
                                </m:r>
                              </m:num>
                              <m:den>
                                <m:r>
                                  <a:rPr lang="en-IN" altLang="en-US" sz="2400" b="1" i="1" smtClean="0">
                                    <a:solidFill>
                                      <a:srgbClr val="C00000"/>
                                    </a:solidFill>
                                    <a:latin typeface="Cambria Math" panose="02040503050406030204" pitchFamily="18" charset="0"/>
                                  </a:rPr>
                                  <m:t>𝟏𝟎𝟎</m:t>
                                </m:r>
                              </m:den>
                            </m:f>
                          </m:e>
                        </m:d>
                      </m:e>
                      <m:sup>
                        <m:r>
                          <a:rPr lang="en-IN" altLang="en-US" sz="2400" b="1" i="1" smtClean="0">
                            <a:solidFill>
                              <a:srgbClr val="C00000"/>
                            </a:solidFill>
                            <a:latin typeface="Cambria Math" panose="02040503050406030204" pitchFamily="18" charset="0"/>
                          </a:rPr>
                          <m:t>𝟐</m:t>
                        </m:r>
                      </m:sup>
                    </m:sSup>
                    <m:d>
                      <m:dPr>
                        <m:ctrlPr>
                          <a:rPr lang="en-IN" altLang="en-US" sz="2400" b="1" i="1" smtClean="0">
                            <a:solidFill>
                              <a:srgbClr val="C00000"/>
                            </a:solidFill>
                            <a:latin typeface="Cambria Math" panose="02040503050406030204" pitchFamily="18" charset="0"/>
                          </a:rPr>
                        </m:ctrlPr>
                      </m:dPr>
                      <m:e>
                        <m:f>
                          <m:fPr>
                            <m:ctrlPr>
                              <a:rPr lang="en-IN" altLang="en-US" sz="2400" b="1" i="1" smtClean="0">
                                <a:solidFill>
                                  <a:srgbClr val="C00000"/>
                                </a:solidFill>
                                <a:latin typeface="Cambria Math" panose="02040503050406030204" pitchFamily="18" charset="0"/>
                              </a:rPr>
                            </m:ctrlPr>
                          </m:fPr>
                          <m:num>
                            <m:r>
                              <a:rPr lang="en-IN" altLang="en-US" sz="2400" b="1" i="1" smtClean="0">
                                <a:solidFill>
                                  <a:srgbClr val="C00000"/>
                                </a:solidFill>
                                <a:latin typeface="Cambria Math" panose="02040503050406030204" pitchFamily="18" charset="0"/>
                              </a:rPr>
                              <m:t>𝑹</m:t>
                            </m:r>
                          </m:num>
                          <m:den>
                            <m:r>
                              <a:rPr lang="en-IN" altLang="en-US" sz="2400" b="1" i="1" smtClean="0">
                                <a:solidFill>
                                  <a:srgbClr val="C00000"/>
                                </a:solidFill>
                                <a:latin typeface="Cambria Math" panose="02040503050406030204" pitchFamily="18" charset="0"/>
                              </a:rPr>
                              <m:t>𝟏𝟎𝟎</m:t>
                            </m:r>
                          </m:den>
                        </m:f>
                        <m:r>
                          <a:rPr lang="en-IN" altLang="en-US" sz="2400" b="1" i="1" smtClean="0">
                            <a:solidFill>
                              <a:srgbClr val="C00000"/>
                            </a:solidFill>
                            <a:latin typeface="Cambria Math" panose="02040503050406030204" pitchFamily="18" charset="0"/>
                          </a:rPr>
                          <m:t>+</m:t>
                        </m:r>
                        <m:r>
                          <a:rPr lang="en-IN" altLang="en-US" sz="2400" b="1" i="1" smtClean="0">
                            <a:solidFill>
                              <a:srgbClr val="C00000"/>
                            </a:solidFill>
                            <a:latin typeface="Cambria Math" panose="02040503050406030204" pitchFamily="18" charset="0"/>
                          </a:rPr>
                          <m:t>𝟑</m:t>
                        </m:r>
                      </m:e>
                    </m:d>
                  </m:oMath>
                </a14:m>
                <a:endParaRPr lang="en-US" altLang="en-US" sz="2400" b="1" dirty="0">
                  <a:solidFill>
                    <a:srgbClr val="C00000"/>
                  </a:solidFill>
                </a:endParaRPr>
              </a:p>
            </p:txBody>
          </p:sp>
        </mc:Choice>
        <mc:Fallback xmlns="">
          <p:sp>
            <p:nvSpPr>
              <p:cNvPr id="21506" name="Content Placeholder 2">
                <a:extLst>
                  <a:ext uri="{FF2B5EF4-FFF2-40B4-BE49-F238E27FC236}">
                    <a16:creationId xmlns:a16="http://schemas.microsoft.com/office/drawing/2014/main" id="{C341D49F-12B3-0078-3A50-0954268FCF91}"/>
                  </a:ext>
                </a:extLst>
              </p:cNvPr>
              <p:cNvSpPr>
                <a:spLocks noGrp="1" noRot="1" noChangeAspect="1" noMove="1" noResize="1" noEditPoints="1" noAdjustHandles="1" noChangeArrowheads="1" noChangeShapeType="1" noTextEdit="1"/>
              </p:cNvSpPr>
              <p:nvPr>
                <p:ph idx="1"/>
              </p:nvPr>
            </p:nvSpPr>
            <p:spPr>
              <a:xfrm>
                <a:off x="628650" y="1502021"/>
                <a:ext cx="7886700" cy="5004884"/>
              </a:xfrm>
              <a:blipFill>
                <a:blip r:embed="rId2"/>
                <a:stretch>
                  <a:fillRect l="-1159" t="-974"/>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EDFC614B-2FA5-6D5A-ED40-AAADADB90783}"/>
              </a:ext>
            </a:extLst>
          </p:cNvPr>
          <p:cNvSpPr>
            <a:spLocks noGrp="1"/>
          </p:cNvSpPr>
          <p:nvPr>
            <p:ph type="title"/>
          </p:nvPr>
        </p:nvSpPr>
        <p:spPr/>
        <p:txBody>
          <a:bodyPr>
            <a:normAutofit/>
          </a:bodyPr>
          <a:lstStyle/>
          <a:p>
            <a:r>
              <a:rPr lang="en-US" altLang="en-US" sz="3600" dirty="0">
                <a:solidFill>
                  <a:schemeClr val="bg1"/>
                </a:solidFill>
              </a:rPr>
              <a:t>Difference between </a:t>
            </a:r>
            <a:r>
              <a:rPr lang="en-US" altLang="en-US" sz="3600" b="1" dirty="0">
                <a:solidFill>
                  <a:schemeClr val="bg1"/>
                </a:solidFill>
              </a:rPr>
              <a:t>CI &amp; SI </a:t>
            </a:r>
            <a:r>
              <a:rPr lang="en-US" altLang="en-US" sz="3600" dirty="0">
                <a:solidFill>
                  <a:schemeClr val="bg1"/>
                </a:solidFill>
              </a:rPr>
              <a:t>Concept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5EC7749D-A80B-CFD8-B104-DED0D8DCE834}"/>
              </a:ext>
            </a:extLst>
          </p:cNvPr>
          <p:cNvSpPr>
            <a:spLocks noGrp="1"/>
          </p:cNvSpPr>
          <p:nvPr>
            <p:ph idx="1"/>
          </p:nvPr>
        </p:nvSpPr>
        <p:spPr>
          <a:xfrm>
            <a:off x="447675" y="1325563"/>
            <a:ext cx="8475608" cy="5307466"/>
          </a:xfrm>
        </p:spPr>
        <p:txBody>
          <a:bodyPr>
            <a:normAutofit/>
          </a:bodyPr>
          <a:lstStyle/>
          <a:p>
            <a:pPr marL="0" indent="0" algn="just">
              <a:buFont typeface="Wingdings 2" panose="05020102010507070707" pitchFamily="18" charset="2"/>
              <a:buNone/>
            </a:pPr>
            <a:r>
              <a:rPr lang="en-US" altLang="en-US" sz="2400" dirty="0"/>
              <a:t>Concept of Pascal’s triangle</a:t>
            </a:r>
          </a:p>
          <a:p>
            <a:pPr marL="0" indent="0" algn="just">
              <a:buFont typeface="Wingdings 2" panose="05020102010507070707" pitchFamily="18" charset="2"/>
              <a:buNone/>
            </a:pPr>
            <a:r>
              <a:rPr lang="en-US" altLang="en-US" sz="2400" dirty="0"/>
              <a:t>The Pascal’s triangle is a representation of numbers in the form of a triangle as follows</a:t>
            </a:r>
          </a:p>
          <a:p>
            <a:pPr marL="0" indent="0" algn="just">
              <a:buFont typeface="Wingdings 2" panose="05020102010507070707" pitchFamily="18" charset="2"/>
              <a:buNone/>
            </a:pPr>
            <a:endParaRPr lang="en-US" altLang="en-US" sz="2400" dirty="0"/>
          </a:p>
          <a:p>
            <a:pPr marL="0" indent="0" algn="just">
              <a:buFont typeface="Wingdings 2" panose="05020102010507070707" pitchFamily="18" charset="2"/>
              <a:buNone/>
            </a:pPr>
            <a:endParaRPr lang="en-US" altLang="en-US" sz="2400" dirty="0"/>
          </a:p>
          <a:p>
            <a:pPr marL="0" indent="0" algn="just">
              <a:buFont typeface="Wingdings 2" panose="05020102010507070707" pitchFamily="18" charset="2"/>
              <a:buNone/>
            </a:pPr>
            <a:endParaRPr lang="en-US" altLang="en-US" sz="2400" dirty="0"/>
          </a:p>
          <a:p>
            <a:pPr marL="0" indent="0" algn="just">
              <a:buFont typeface="Wingdings 2" panose="05020102010507070707" pitchFamily="18" charset="2"/>
              <a:buNone/>
            </a:pPr>
            <a:endParaRPr lang="en-US" altLang="en-US" sz="2400" dirty="0"/>
          </a:p>
          <a:p>
            <a:pPr marL="0" indent="0" algn="just">
              <a:buFont typeface="Wingdings 2" panose="05020102010507070707" pitchFamily="18" charset="2"/>
              <a:buNone/>
            </a:pPr>
            <a:endParaRPr lang="en-US" altLang="en-US" sz="2400" dirty="0"/>
          </a:p>
          <a:p>
            <a:pPr marL="0" indent="0" algn="just">
              <a:buFont typeface="Wingdings 2" panose="05020102010507070707" pitchFamily="18" charset="2"/>
              <a:buNone/>
            </a:pPr>
            <a:endParaRPr lang="en-US" altLang="en-US" sz="2400" dirty="0"/>
          </a:p>
          <a:p>
            <a:pPr marL="0" indent="0" algn="just">
              <a:buFont typeface="Wingdings 2" panose="05020102010507070707" pitchFamily="18" charset="2"/>
              <a:buNone/>
            </a:pPr>
            <a:endParaRPr lang="en-US" altLang="en-US" sz="2400" dirty="0"/>
          </a:p>
        </p:txBody>
      </p:sp>
      <p:sp>
        <p:nvSpPr>
          <p:cNvPr id="2" name="Title 1">
            <a:extLst>
              <a:ext uri="{FF2B5EF4-FFF2-40B4-BE49-F238E27FC236}">
                <a16:creationId xmlns:a16="http://schemas.microsoft.com/office/drawing/2014/main" id="{A32DCB8E-513A-2FC0-C003-9CA9818FD8E5}"/>
              </a:ext>
            </a:extLst>
          </p:cNvPr>
          <p:cNvSpPr>
            <a:spLocks noGrp="1"/>
          </p:cNvSpPr>
          <p:nvPr>
            <p:ph type="title"/>
          </p:nvPr>
        </p:nvSpPr>
        <p:spPr>
          <a:xfrm>
            <a:off x="0" y="0"/>
            <a:ext cx="9143999" cy="1325563"/>
          </a:xfrm>
        </p:spPr>
        <p:txBody>
          <a:bodyPr>
            <a:normAutofit/>
          </a:bodyPr>
          <a:lstStyle/>
          <a:p>
            <a:pPr algn="ctr"/>
            <a:r>
              <a:rPr lang="en-US" altLang="en-US" sz="3600" b="1" dirty="0">
                <a:solidFill>
                  <a:schemeClr val="bg1"/>
                </a:solidFill>
              </a:rPr>
              <a:t>CALCULATION OF COMPOUND INTEREST USING PASCAL’S TRIANGLE</a:t>
            </a:r>
            <a:endParaRPr lang="en-IN" dirty="0"/>
          </a:p>
        </p:txBody>
      </p:sp>
      <p:pic>
        <p:nvPicPr>
          <p:cNvPr id="22531" name="Picture 2">
            <a:extLst>
              <a:ext uri="{FF2B5EF4-FFF2-40B4-BE49-F238E27FC236}">
                <a16:creationId xmlns:a16="http://schemas.microsoft.com/office/drawing/2014/main" id="{71D44DA6-D758-8542-66EC-F21A0BC39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6" y="3287728"/>
            <a:ext cx="7705725"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46970-ECFD-5E0E-EECB-E3081315A31F}"/>
              </a:ext>
            </a:extLst>
          </p:cNvPr>
          <p:cNvSpPr>
            <a:spLocks noGrp="1"/>
          </p:cNvSpPr>
          <p:nvPr>
            <p:ph idx="4294967295"/>
          </p:nvPr>
        </p:nvSpPr>
        <p:spPr>
          <a:xfrm>
            <a:off x="345583" y="359568"/>
            <a:ext cx="8183562" cy="6138863"/>
          </a:xfrm>
        </p:spPr>
        <p:txBody>
          <a:bodyPr>
            <a:normAutofit lnSpcReduction="10000"/>
          </a:bodyPr>
          <a:lstStyle/>
          <a:p>
            <a:pPr marL="0" indent="0" algn="just">
              <a:buFont typeface="Wingdings 2" panose="05020102010507070707" pitchFamily="18" charset="2"/>
              <a:buNone/>
              <a:defRPr/>
            </a:pPr>
            <a:endParaRPr lang="en-US" sz="2400" dirty="0">
              <a:latin typeface="Bahnschrift" panose="020B0502040204020203" pitchFamily="34" charset="0"/>
            </a:endParaRPr>
          </a:p>
          <a:p>
            <a:pPr algn="just">
              <a:lnSpc>
                <a:spcPct val="150000"/>
              </a:lnSpc>
              <a:defRPr/>
            </a:pPr>
            <a:r>
              <a:rPr lang="en-US" sz="2400" dirty="0">
                <a:latin typeface="Bahnschrift" panose="020B0502040204020203" pitchFamily="34" charset="0"/>
              </a:rPr>
              <a:t>Each number in this triangle is obtained by adding the two numbers immediately above it.</a:t>
            </a:r>
          </a:p>
          <a:p>
            <a:pPr algn="just">
              <a:lnSpc>
                <a:spcPct val="150000"/>
              </a:lnSpc>
              <a:defRPr/>
            </a:pPr>
            <a:r>
              <a:rPr lang="en-US" sz="2400" dirty="0">
                <a:latin typeface="Bahnschrift" panose="020B0502040204020203" pitchFamily="34" charset="0"/>
              </a:rPr>
              <a:t>For eg) Number 2 in the second line is obtained by adding the two 1s above it. Similarly the “6” in the fourth line is obtained by adding the two 3’s above it</a:t>
            </a:r>
          </a:p>
          <a:p>
            <a:pPr algn="just">
              <a:lnSpc>
                <a:spcPct val="150000"/>
              </a:lnSpc>
              <a:defRPr/>
            </a:pPr>
            <a:r>
              <a:rPr lang="en-US" sz="2400" dirty="0">
                <a:latin typeface="Bahnschrift" panose="020B0502040204020203" pitchFamily="34" charset="0"/>
              </a:rPr>
              <a:t>This pattern of numbers has a unique application in the calculation of Compound Interest, and it simplifies the calculation tremendously.</a:t>
            </a:r>
          </a:p>
          <a:p>
            <a:pPr algn="just">
              <a:lnSpc>
                <a:spcPct val="150000"/>
              </a:lnSpc>
              <a:defRPr/>
            </a:pPr>
            <a:r>
              <a:rPr lang="en-US" sz="2400" dirty="0">
                <a:latin typeface="Bahnschrift" panose="020B0502040204020203" pitchFamily="34" charset="0"/>
              </a:rPr>
              <a:t>Let’s take the following example to calculate the Compound Interest using Pascal’s triangle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ACF8029A-EE98-E84B-6325-27B47E048C8D}"/>
              </a:ext>
            </a:extLst>
          </p:cNvPr>
          <p:cNvSpPr>
            <a:spLocks noGrp="1"/>
          </p:cNvSpPr>
          <p:nvPr>
            <p:ph idx="4294967295"/>
          </p:nvPr>
        </p:nvSpPr>
        <p:spPr>
          <a:xfrm>
            <a:off x="233363" y="246446"/>
            <a:ext cx="8677276" cy="6138863"/>
          </a:xfrm>
        </p:spPr>
        <p:txBody>
          <a:bodyPr>
            <a:normAutofit/>
          </a:bodyPr>
          <a:lstStyle/>
          <a:p>
            <a:pPr marL="0" indent="0">
              <a:buFont typeface="Wingdings 2" panose="05020102010507070707" pitchFamily="18" charset="2"/>
              <a:buNone/>
            </a:pPr>
            <a:r>
              <a:rPr lang="en-US" altLang="en-US" sz="2400" dirty="0">
                <a:solidFill>
                  <a:srgbClr val="C00000"/>
                </a:solidFill>
                <a:latin typeface="Bahnschrift" panose="020B0502040204020203" pitchFamily="34" charset="0"/>
              </a:rPr>
              <a:t>Example:</a:t>
            </a:r>
          </a:p>
          <a:p>
            <a:pPr marL="0" indent="0">
              <a:buFont typeface="Wingdings 2" panose="05020102010507070707" pitchFamily="18" charset="2"/>
              <a:buNone/>
            </a:pPr>
            <a:r>
              <a:rPr lang="en-US" altLang="en-US" sz="2000" dirty="0">
                <a:latin typeface="Bahnschrift" panose="020B0502040204020203" pitchFamily="34" charset="0"/>
              </a:rPr>
              <a:t>What is the Amount obtained on a principal amount of 8000 rupees with a rate of 5% for a period of 3 years compounded annually?</a:t>
            </a:r>
          </a:p>
          <a:p>
            <a:pPr marL="0" indent="0">
              <a:buFont typeface="Wingdings 2" panose="05020102010507070707" pitchFamily="18" charset="2"/>
              <a:buNone/>
            </a:pPr>
            <a:r>
              <a:rPr lang="en-US" altLang="en-US" sz="2000" dirty="0">
                <a:solidFill>
                  <a:srgbClr val="FF0000"/>
                </a:solidFill>
                <a:latin typeface="Bahnschrift" panose="020B0502040204020203" pitchFamily="34" charset="0"/>
              </a:rPr>
              <a:t>Solution:</a:t>
            </a:r>
          </a:p>
          <a:p>
            <a:pPr marL="0" indent="0">
              <a:buFont typeface="Wingdings 2" panose="05020102010507070707" pitchFamily="18" charset="2"/>
              <a:buNone/>
            </a:pPr>
            <a:r>
              <a:rPr lang="en-US" altLang="en-US" sz="2000" dirty="0">
                <a:latin typeface="Bahnschrift" panose="020B0502040204020203" pitchFamily="34" charset="0"/>
              </a:rPr>
              <a:t>Principal = 8000 Rate= 5%</a:t>
            </a:r>
          </a:p>
          <a:p>
            <a:pPr marL="0" indent="0">
              <a:buFont typeface="Wingdings 2" panose="05020102010507070707" pitchFamily="18" charset="2"/>
              <a:buNone/>
            </a:pPr>
            <a:endParaRPr lang="en-US" altLang="en-US" sz="2000" dirty="0">
              <a:latin typeface="Bahnschrift" panose="020B0502040204020203" pitchFamily="34" charset="0"/>
            </a:endParaRPr>
          </a:p>
          <a:p>
            <a:pPr marL="0" indent="0">
              <a:buFont typeface="Wingdings 2" panose="05020102010507070707" pitchFamily="18" charset="2"/>
              <a:buNone/>
            </a:pPr>
            <a:endParaRPr lang="en-US" altLang="en-US" sz="2000" dirty="0">
              <a:latin typeface="Bahnschrift" panose="020B0502040204020203" pitchFamily="34" charset="0"/>
            </a:endParaRPr>
          </a:p>
          <a:p>
            <a:pPr marL="0" indent="0">
              <a:buFont typeface="Wingdings 2" panose="05020102010507070707" pitchFamily="18" charset="2"/>
              <a:buNone/>
            </a:pPr>
            <a:endParaRPr lang="en-US" altLang="en-US" sz="2000" dirty="0">
              <a:latin typeface="Bahnschrift" panose="020B0502040204020203" pitchFamily="34" charset="0"/>
            </a:endParaRPr>
          </a:p>
          <a:p>
            <a:pPr marL="0" indent="0">
              <a:buFont typeface="Wingdings 2" panose="05020102010507070707" pitchFamily="18" charset="2"/>
              <a:buNone/>
            </a:pPr>
            <a:endParaRPr lang="en-US" altLang="en-US" sz="2000" dirty="0">
              <a:latin typeface="Bahnschrift" panose="020B0502040204020203" pitchFamily="34" charset="0"/>
            </a:endParaRPr>
          </a:p>
          <a:p>
            <a:pPr marL="0" indent="0">
              <a:buFont typeface="Wingdings 2" panose="05020102010507070707" pitchFamily="18" charset="2"/>
              <a:buNone/>
            </a:pPr>
            <a:r>
              <a:rPr lang="en-US" altLang="en-US" sz="1800" dirty="0">
                <a:latin typeface="Bahnschrift" panose="020B0502040204020203" pitchFamily="34" charset="0"/>
              </a:rPr>
              <a:t>Amount is =8000(1) + (5% of 8000=400)(3) + (5% of 400=20)(3) + (5% of 20 =1)(1)</a:t>
            </a:r>
          </a:p>
          <a:p>
            <a:pPr marL="0" indent="0">
              <a:buFont typeface="Wingdings 2" panose="05020102010507070707" pitchFamily="18" charset="2"/>
              <a:buNone/>
            </a:pPr>
            <a:r>
              <a:rPr lang="en-US" altLang="en-US" sz="2000" dirty="0">
                <a:latin typeface="Bahnschrift" panose="020B0502040204020203" pitchFamily="34" charset="0"/>
              </a:rPr>
              <a:t>Answer= 8000 + 1200 + 60 + 1 =9261</a:t>
            </a:r>
          </a:p>
          <a:p>
            <a:pPr marL="0" indent="0">
              <a:buFont typeface="Wingdings 2" panose="05020102010507070707" pitchFamily="18" charset="2"/>
              <a:buNone/>
            </a:pPr>
            <a:r>
              <a:rPr lang="en-US" altLang="en-US" sz="2000" dirty="0">
                <a:latin typeface="Bahnschrift" panose="020B0502040204020203" pitchFamily="34" charset="0"/>
              </a:rPr>
              <a:t> If we need to only find the interest, subtract the principal from the amount 9261- 8000 = 1261</a:t>
            </a:r>
          </a:p>
        </p:txBody>
      </p:sp>
      <p:pic>
        <p:nvPicPr>
          <p:cNvPr id="24579" name="Picture 2">
            <a:extLst>
              <a:ext uri="{FF2B5EF4-FFF2-40B4-BE49-F238E27FC236}">
                <a16:creationId xmlns:a16="http://schemas.microsoft.com/office/drawing/2014/main" id="{36549CEC-2134-D43A-1408-B6EE5DED5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2" y="2327658"/>
            <a:ext cx="801052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1284</TotalTime>
  <Words>990</Words>
  <Application>Microsoft Office PowerPoint</Application>
  <PresentationFormat>On-screen Show (4:3)</PresentationFormat>
  <Paragraphs>97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Bahnschrift SemiBold</vt:lpstr>
      <vt:lpstr>Calibri</vt:lpstr>
      <vt:lpstr>Calibri Light</vt:lpstr>
      <vt:lpstr>Cambria Math</vt:lpstr>
      <vt:lpstr>Wingdings 2</vt:lpstr>
      <vt:lpstr>Office Theme</vt:lpstr>
      <vt:lpstr>PowerPoint Presentation</vt:lpstr>
      <vt:lpstr>PowerPoint Presentation</vt:lpstr>
      <vt:lpstr>COMPOUND INTEREST:</vt:lpstr>
      <vt:lpstr>Amount in CI</vt:lpstr>
      <vt:lpstr>FORMULAE:</vt:lpstr>
      <vt:lpstr>Difference between CI &amp; SI Concept :</vt:lpstr>
      <vt:lpstr>CALCULATION OF COMPOUND INTEREST USING PASCAL’S TRIANGLE</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NITESH KUMAR PANDAY</cp:lastModifiedBy>
  <cp:revision>24</cp:revision>
  <dcterms:created xsi:type="dcterms:W3CDTF">2021-05-13T17:45:44Z</dcterms:created>
  <dcterms:modified xsi:type="dcterms:W3CDTF">2023-09-23T11:40:42Z</dcterms:modified>
</cp:coreProperties>
</file>