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hTlpZl4uXhyinm3lRC9BT0jQic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FAFAF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y is Web Technology Important? - Eternal Organizer" id="12" name="Google Shape;1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57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8"/>
          <p:cNvSpPr/>
          <p:nvPr/>
        </p:nvSpPr>
        <p:spPr>
          <a:xfrm>
            <a:off x="-6688" y="0"/>
            <a:ext cx="9144000" cy="6858000"/>
          </a:xfrm>
          <a:prstGeom prst="rect">
            <a:avLst/>
          </a:prstGeom>
          <a:gradFill>
            <a:gsLst>
              <a:gs pos="0">
                <a:srgbClr val="3A6FCD">
                  <a:alpha val="15686"/>
                </a:srgbClr>
              </a:gs>
              <a:gs pos="54000">
                <a:srgbClr val="ED7D31">
                  <a:alpha val="20784"/>
                </a:srgbClr>
              </a:gs>
              <a:gs pos="96000">
                <a:srgbClr val="DBDBDB"/>
              </a:gs>
              <a:gs pos="100000">
                <a:srgbClr val="DBDBD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8"/>
          <p:cNvSpPr/>
          <p:nvPr/>
        </p:nvSpPr>
        <p:spPr>
          <a:xfrm rot="10800000">
            <a:off x="1175712" y="6183220"/>
            <a:ext cx="2916000" cy="540000"/>
          </a:xfrm>
          <a:custGeom>
            <a:rect b="b" l="l" r="r" t="t"/>
            <a:pathLst>
              <a:path extrusionOk="0" h="723275" w="2957219">
                <a:moveTo>
                  <a:pt x="120546" y="0"/>
                </a:moveTo>
                <a:lnTo>
                  <a:pt x="2957219" y="0"/>
                </a:lnTo>
                <a:lnTo>
                  <a:pt x="2946905" y="12994"/>
                </a:lnTo>
                <a:cubicBezTo>
                  <a:pt x="2941686" y="18654"/>
                  <a:pt x="2936856" y="24498"/>
                  <a:pt x="2934930" y="32122"/>
                </a:cubicBezTo>
                <a:cubicBezTo>
                  <a:pt x="2925230" y="70517"/>
                  <a:pt x="2931242" y="112518"/>
                  <a:pt x="2921791" y="150993"/>
                </a:cubicBezTo>
                <a:cubicBezTo>
                  <a:pt x="2919677" y="159595"/>
                  <a:pt x="2908467" y="160599"/>
                  <a:pt x="2902082" y="165851"/>
                </a:cubicBezTo>
                <a:cubicBezTo>
                  <a:pt x="2884372" y="180418"/>
                  <a:pt x="2867043" y="195569"/>
                  <a:pt x="2849525" y="210428"/>
                </a:cubicBezTo>
                <a:lnTo>
                  <a:pt x="2823246" y="232716"/>
                </a:lnTo>
                <a:cubicBezTo>
                  <a:pt x="2816677" y="245098"/>
                  <a:pt x="2809248" y="256948"/>
                  <a:pt x="2803537" y="269863"/>
                </a:cubicBezTo>
                <a:cubicBezTo>
                  <a:pt x="2800441" y="276868"/>
                  <a:pt x="2799631" y="284922"/>
                  <a:pt x="2796968" y="292152"/>
                </a:cubicBezTo>
                <a:cubicBezTo>
                  <a:pt x="2788673" y="314666"/>
                  <a:pt x="2779449" y="336728"/>
                  <a:pt x="2770689" y="359016"/>
                </a:cubicBezTo>
                <a:cubicBezTo>
                  <a:pt x="2768499" y="396163"/>
                  <a:pt x="2769532" y="433734"/>
                  <a:pt x="2764120" y="470458"/>
                </a:cubicBezTo>
                <a:cubicBezTo>
                  <a:pt x="2762821" y="479265"/>
                  <a:pt x="2756292" y="486139"/>
                  <a:pt x="2750980" y="492746"/>
                </a:cubicBezTo>
                <a:cubicBezTo>
                  <a:pt x="2734314" y="513478"/>
                  <a:pt x="2716687" y="533248"/>
                  <a:pt x="2698424" y="552181"/>
                </a:cubicBezTo>
                <a:cubicBezTo>
                  <a:pt x="2647857" y="604601"/>
                  <a:pt x="2657525" y="591809"/>
                  <a:pt x="2669253" y="577881"/>
                </a:cubicBezTo>
                <a:lnTo>
                  <a:pt x="2675444" y="570653"/>
                </a:lnTo>
                <a:lnTo>
                  <a:pt x="2681116" y="564145"/>
                </a:lnTo>
                <a:cubicBezTo>
                  <a:pt x="2681306" y="563907"/>
                  <a:pt x="2679806" y="565600"/>
                  <a:pt x="2677525" y="568223"/>
                </a:cubicBezTo>
                <a:lnTo>
                  <a:pt x="2675444" y="570653"/>
                </a:lnTo>
                <a:lnTo>
                  <a:pt x="2674571" y="571654"/>
                </a:lnTo>
                <a:cubicBezTo>
                  <a:pt x="2670094" y="576756"/>
                  <a:pt x="2663019" y="584790"/>
                  <a:pt x="2652436" y="596758"/>
                </a:cubicBezTo>
                <a:cubicBezTo>
                  <a:pt x="2646936" y="634072"/>
                  <a:pt x="2637908" y="688513"/>
                  <a:pt x="2639297" y="723058"/>
                </a:cubicBezTo>
                <a:lnTo>
                  <a:pt x="2639332" y="723275"/>
                </a:lnTo>
                <a:lnTo>
                  <a:pt x="120546" y="723275"/>
                </a:lnTo>
                <a:cubicBezTo>
                  <a:pt x="53970" y="723275"/>
                  <a:pt x="0" y="669305"/>
                  <a:pt x="0" y="602729"/>
                </a:cubicBezTo>
                <a:lnTo>
                  <a:pt x="0" y="120546"/>
                </a:lnTo>
                <a:cubicBezTo>
                  <a:pt x="0" y="53970"/>
                  <a:pt x="53970" y="0"/>
                  <a:pt x="120546" y="0"/>
                </a:cubicBezTo>
                <a:close/>
              </a:path>
            </a:pathLst>
          </a:custGeom>
          <a:solidFill>
            <a:srgbClr val="E3E3E3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8"/>
          <p:cNvSpPr txBox="1"/>
          <p:nvPr/>
        </p:nvSpPr>
        <p:spPr>
          <a:xfrm>
            <a:off x="1014186" y="6246925"/>
            <a:ext cx="31224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2A3249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/>
          </a:p>
        </p:txBody>
      </p:sp>
      <p:sp>
        <p:nvSpPr>
          <p:cNvPr id="16" name="Google Shape;16;p38"/>
          <p:cNvSpPr/>
          <p:nvPr/>
        </p:nvSpPr>
        <p:spPr>
          <a:xfrm>
            <a:off x="0" y="1037060"/>
            <a:ext cx="3028950" cy="830997"/>
          </a:xfrm>
          <a:prstGeom prst="round1Rect">
            <a:avLst>
              <a:gd fmla="val 26743" name="adj"/>
            </a:avLst>
          </a:prstGeom>
          <a:solidFill>
            <a:schemeClr val="lt1"/>
          </a:solidFill>
          <a:ln cap="flat" cmpd="sng" w="38100">
            <a:solidFill>
              <a:srgbClr val="2A3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2A3249"/>
                </a:solidFill>
                <a:latin typeface="Arial"/>
                <a:ea typeface="Arial"/>
                <a:cs typeface="Arial"/>
                <a:sym typeface="Arial"/>
              </a:rPr>
              <a:t>ECAP472</a:t>
            </a:r>
            <a:endParaRPr/>
          </a:p>
        </p:txBody>
      </p:sp>
      <p:grpSp>
        <p:nvGrpSpPr>
          <p:cNvPr id="17" name="Google Shape;17;p38"/>
          <p:cNvGrpSpPr/>
          <p:nvPr/>
        </p:nvGrpSpPr>
        <p:grpSpPr>
          <a:xfrm>
            <a:off x="9542" y="1773019"/>
            <a:ext cx="5251703" cy="1446550"/>
            <a:chOff x="1109436" y="3091879"/>
            <a:chExt cx="4449031" cy="1446550"/>
          </a:xfrm>
        </p:grpSpPr>
        <p:sp>
          <p:nvSpPr>
            <p:cNvPr id="18" name="Google Shape;18;p38"/>
            <p:cNvSpPr/>
            <p:nvPr/>
          </p:nvSpPr>
          <p:spPr>
            <a:xfrm rot="5400000">
              <a:off x="2767547" y="1590638"/>
              <a:ext cx="1132809" cy="4449030"/>
            </a:xfrm>
            <a:prstGeom prst="round1Rect">
              <a:avLst>
                <a:gd fmla="val 28439" name="adj"/>
              </a:avLst>
            </a:prstGeom>
            <a:solidFill>
              <a:srgbClr val="2A3249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8"/>
            <p:cNvSpPr txBox="1"/>
            <p:nvPr/>
          </p:nvSpPr>
          <p:spPr>
            <a:xfrm>
              <a:off x="1109436" y="3091879"/>
              <a:ext cx="4449031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00" u="none" cap="small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 Technologies</a:t>
              </a:r>
              <a:endParaRPr/>
            </a:p>
          </p:txBody>
        </p:sp>
      </p:grpSp>
      <p:grpSp>
        <p:nvGrpSpPr>
          <p:cNvPr id="20" name="Google Shape;20;p38"/>
          <p:cNvGrpSpPr/>
          <p:nvPr/>
        </p:nvGrpSpPr>
        <p:grpSpPr>
          <a:xfrm>
            <a:off x="195423" y="5604518"/>
            <a:ext cx="3947738" cy="546850"/>
            <a:chOff x="426720" y="4559594"/>
            <a:chExt cx="4084544" cy="546850"/>
          </a:xfrm>
        </p:grpSpPr>
        <p:sp>
          <p:nvSpPr>
            <p:cNvPr id="21" name="Google Shape;21;p38"/>
            <p:cNvSpPr/>
            <p:nvPr/>
          </p:nvSpPr>
          <p:spPr>
            <a:xfrm>
              <a:off x="426720" y="4566444"/>
              <a:ext cx="4084544" cy="540000"/>
            </a:xfrm>
            <a:custGeom>
              <a:rect b="b" l="l" r="r" t="t"/>
              <a:pathLst>
                <a:path extrusionOk="0" h="723275" w="2957219">
                  <a:moveTo>
                    <a:pt x="120546" y="0"/>
                  </a:moveTo>
                  <a:lnTo>
                    <a:pt x="2957219" y="0"/>
                  </a:lnTo>
                  <a:lnTo>
                    <a:pt x="2946905" y="12994"/>
                  </a:lnTo>
                  <a:cubicBezTo>
                    <a:pt x="2941686" y="18654"/>
                    <a:pt x="2936856" y="24498"/>
                    <a:pt x="2934930" y="32122"/>
                  </a:cubicBezTo>
                  <a:cubicBezTo>
                    <a:pt x="2925230" y="70517"/>
                    <a:pt x="2931242" y="112518"/>
                    <a:pt x="2921791" y="150993"/>
                  </a:cubicBezTo>
                  <a:cubicBezTo>
                    <a:pt x="2919677" y="159595"/>
                    <a:pt x="2908467" y="160599"/>
                    <a:pt x="2902082" y="165851"/>
                  </a:cubicBezTo>
                  <a:cubicBezTo>
                    <a:pt x="2884372" y="180418"/>
                    <a:pt x="2867043" y="195569"/>
                    <a:pt x="2849525" y="210428"/>
                  </a:cubicBezTo>
                  <a:lnTo>
                    <a:pt x="2823246" y="232716"/>
                  </a:lnTo>
                  <a:cubicBezTo>
                    <a:pt x="2816677" y="245098"/>
                    <a:pt x="2809248" y="256948"/>
                    <a:pt x="2803537" y="269863"/>
                  </a:cubicBezTo>
                  <a:cubicBezTo>
                    <a:pt x="2800441" y="276868"/>
                    <a:pt x="2799631" y="284922"/>
                    <a:pt x="2796968" y="292152"/>
                  </a:cubicBezTo>
                  <a:cubicBezTo>
                    <a:pt x="2788673" y="314666"/>
                    <a:pt x="2779449" y="336728"/>
                    <a:pt x="2770689" y="359016"/>
                  </a:cubicBezTo>
                  <a:cubicBezTo>
                    <a:pt x="2768499" y="396163"/>
                    <a:pt x="2769532" y="433734"/>
                    <a:pt x="2764120" y="470458"/>
                  </a:cubicBezTo>
                  <a:cubicBezTo>
                    <a:pt x="2762821" y="479265"/>
                    <a:pt x="2756292" y="486139"/>
                    <a:pt x="2750980" y="492746"/>
                  </a:cubicBezTo>
                  <a:cubicBezTo>
                    <a:pt x="2734314" y="513478"/>
                    <a:pt x="2716687" y="533248"/>
                    <a:pt x="2698424" y="552181"/>
                  </a:cubicBezTo>
                  <a:cubicBezTo>
                    <a:pt x="2647857" y="604601"/>
                    <a:pt x="2657525" y="591809"/>
                    <a:pt x="2669253" y="577881"/>
                  </a:cubicBezTo>
                  <a:lnTo>
                    <a:pt x="2675444" y="570653"/>
                  </a:lnTo>
                  <a:lnTo>
                    <a:pt x="2681116" y="564145"/>
                  </a:lnTo>
                  <a:cubicBezTo>
                    <a:pt x="2681306" y="563907"/>
                    <a:pt x="2679806" y="565600"/>
                    <a:pt x="2677525" y="568223"/>
                  </a:cubicBezTo>
                  <a:lnTo>
                    <a:pt x="2675444" y="570653"/>
                  </a:lnTo>
                  <a:lnTo>
                    <a:pt x="2674571" y="571654"/>
                  </a:lnTo>
                  <a:cubicBezTo>
                    <a:pt x="2670094" y="576756"/>
                    <a:pt x="2663019" y="584790"/>
                    <a:pt x="2652436" y="596758"/>
                  </a:cubicBezTo>
                  <a:cubicBezTo>
                    <a:pt x="2646936" y="634072"/>
                    <a:pt x="2637908" y="688513"/>
                    <a:pt x="2639297" y="723058"/>
                  </a:cubicBezTo>
                  <a:lnTo>
                    <a:pt x="2639332" y="723275"/>
                  </a:lnTo>
                  <a:lnTo>
                    <a:pt x="120546" y="723275"/>
                  </a:lnTo>
                  <a:cubicBezTo>
                    <a:pt x="53970" y="723275"/>
                    <a:pt x="0" y="669305"/>
                    <a:pt x="0" y="602729"/>
                  </a:cubicBezTo>
                  <a:lnTo>
                    <a:pt x="0" y="120546"/>
                  </a:lnTo>
                  <a:cubicBezTo>
                    <a:pt x="0" y="53970"/>
                    <a:pt x="53970" y="0"/>
                    <a:pt x="120546" y="0"/>
                  </a:cubicBezTo>
                  <a:close/>
                </a:path>
              </a:pathLst>
            </a:custGeom>
            <a:solidFill>
              <a:srgbClr val="2A3249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8"/>
            <p:cNvSpPr txBox="1"/>
            <p:nvPr/>
          </p:nvSpPr>
          <p:spPr>
            <a:xfrm>
              <a:off x="426720" y="4559594"/>
              <a:ext cx="38744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Dr. Pritpal Singh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 amt="15000"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4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5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Outcome">
  <p:cSld name="Learning Outcome">
    <p:bg>
      <p:bgPr>
        <a:blipFill rotWithShape="1">
          <a:blip r:embed="rId2">
            <a:alphaModFix amt="15000"/>
          </a:blip>
          <a:tile algn="tl" flip="none" tx="0" sx="100000" ty="0" sy="100000"/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/>
          <p:nvPr/>
        </p:nvSpPr>
        <p:spPr>
          <a:xfrm>
            <a:off x="0" y="0"/>
            <a:ext cx="9144000" cy="2171700"/>
          </a:xfrm>
          <a:prstGeom prst="rect">
            <a:avLst/>
          </a:prstGeom>
          <a:gradFill>
            <a:gsLst>
              <a:gs pos="0">
                <a:srgbClr val="9CC2E5"/>
              </a:gs>
              <a:gs pos="39000">
                <a:srgbClr val="174B8B"/>
              </a:gs>
              <a:gs pos="78000">
                <a:srgbClr val="002060"/>
              </a:gs>
              <a:gs pos="100000">
                <a:srgbClr val="002060"/>
              </a:gs>
            </a:gsLst>
            <a:lin ang="108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9"/>
          <p:cNvSpPr txBox="1"/>
          <p:nvPr>
            <p:ph idx="1" type="body"/>
          </p:nvPr>
        </p:nvSpPr>
        <p:spPr>
          <a:xfrm>
            <a:off x="1200148" y="2886075"/>
            <a:ext cx="7315201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Bullseye outline" id="26" name="Google Shape;2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6412" y="38411"/>
            <a:ext cx="2094875" cy="20948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7" name="Google Shape;27;p39"/>
          <p:cNvSpPr txBox="1"/>
          <p:nvPr/>
        </p:nvSpPr>
        <p:spPr>
          <a:xfrm>
            <a:off x="628650" y="2267277"/>
            <a:ext cx="731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After this lecture, you will be able to</a:t>
            </a:r>
            <a:endParaRPr/>
          </a:p>
        </p:txBody>
      </p:sp>
      <p:sp>
        <p:nvSpPr>
          <p:cNvPr id="28" name="Google Shape;28;p39"/>
          <p:cNvSpPr txBox="1"/>
          <p:nvPr/>
        </p:nvSpPr>
        <p:spPr>
          <a:xfrm>
            <a:off x="628650" y="317200"/>
            <a:ext cx="2800350" cy="153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ABF1CF"/>
                </a:solidFill>
                <a:latin typeface="Arial"/>
                <a:ea typeface="Arial"/>
                <a:cs typeface="Arial"/>
                <a:sym typeface="Arial"/>
              </a:rPr>
              <a:t>Learning Outcomes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 rotWithShape="1">
          <a:blip r:embed="rId2">
            <a:alphaModFix amt="15000"/>
          </a:blip>
          <a:tile algn="tl" flip="none" tx="0" sx="100000" ty="0" sy="100000"/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/>
          <p:nvPr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0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  <a:defRPr sz="3600">
                <a:solidFill>
                  <a:srgbClr val="ABF1CF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  <a:defRPr sz="26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0"/>
          <p:cNvSpPr/>
          <p:nvPr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gradFill>
          <a:gsLst>
            <a:gs pos="0">
              <a:srgbClr val="002060"/>
            </a:gs>
            <a:gs pos="31000">
              <a:srgbClr val="002060"/>
            </a:gs>
            <a:gs pos="56648">
              <a:srgbClr val="25467F"/>
            </a:gs>
            <a:gs pos="84000">
              <a:srgbClr val="284982"/>
            </a:gs>
            <a:gs pos="100000">
              <a:srgbClr val="4F72A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/>
        </p:nvSpPr>
        <p:spPr>
          <a:xfrm>
            <a:off x="1620711" y="2967335"/>
            <a:ext cx="59025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That’s all for now…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While)">
  <p:cSld name="Title and Content (While)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/>
          <p:nvPr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3"/>
          <p:cNvSpPr/>
          <p:nvPr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3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  <a:defRPr sz="3600">
                <a:solidFill>
                  <a:srgbClr val="ABF1CF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3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4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etbootstrap.com/getting-started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Why to Learn Bootstrap?</a:t>
            </a:r>
            <a:endParaRPr/>
          </a:p>
        </p:txBody>
      </p:sp>
      <p:sp>
        <p:nvSpPr>
          <p:cNvPr id="176" name="Google Shape;176;p10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Provides a clean and uniform solution for building an interface for developers.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It contains beautiful and functional built-in components which are easy to customize.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It also provides web-based customization.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And best of all it is open-source.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E41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>
            <p:ph type="title"/>
          </p:nvPr>
        </p:nvSpPr>
        <p:spPr>
          <a:xfrm>
            <a:off x="6451584" y="349981"/>
            <a:ext cx="2687352" cy="1382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C000"/>
                </a:solidFill>
              </a:rPr>
              <a:t>Bootstrap History</a:t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370015" y="484632"/>
            <a:ext cx="6096762" cy="572414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 b="10475" l="1499" r="2335" t="1415"/>
          <a:stretch/>
        </p:blipFill>
        <p:spPr>
          <a:xfrm>
            <a:off x="835215" y="1421146"/>
            <a:ext cx="5166361" cy="474418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/>
          <p:nvPr/>
        </p:nvSpPr>
        <p:spPr>
          <a:xfrm>
            <a:off x="716278" y="692674"/>
            <a:ext cx="5410201" cy="516604"/>
          </a:xfrm>
          <a:prstGeom prst="rect">
            <a:avLst/>
          </a:prstGeom>
          <a:solidFill>
            <a:srgbClr val="3E416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The Developers…</a:t>
            </a:r>
            <a:endParaRPr sz="28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6451584" y="1683862"/>
            <a:ext cx="2663206" cy="357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Developed by Mark Otto and Jacob Thornton at Twitter and released as an open-source product in August 2011 on GitHub.</a:t>
            </a:r>
            <a:endParaRPr sz="2200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1381299" y="1761215"/>
            <a:ext cx="8835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Otto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4355192" y="1683862"/>
            <a:ext cx="141577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Jacob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Thornton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/>
          <p:nvPr/>
        </p:nvSpPr>
        <p:spPr>
          <a:xfrm>
            <a:off x="0" y="0"/>
            <a:ext cx="1330036" cy="685800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 txBox="1"/>
          <p:nvPr>
            <p:ph idx="4294967295" type="title"/>
          </p:nvPr>
        </p:nvSpPr>
        <p:spPr>
          <a:xfrm rot="-5400000">
            <a:off x="-2148984" y="2908300"/>
            <a:ext cx="562800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Advantages of Bootstrap</a:t>
            </a:r>
            <a:endParaRPr/>
          </a:p>
        </p:txBody>
      </p:sp>
      <p:sp>
        <p:nvSpPr>
          <p:cNvPr id="195" name="Google Shape;195;p12"/>
          <p:cNvSpPr txBox="1"/>
          <p:nvPr>
            <p:ph idx="4294967295" type="body"/>
          </p:nvPr>
        </p:nvSpPr>
        <p:spPr>
          <a:xfrm>
            <a:off x="4373881" y="1680189"/>
            <a:ext cx="4625802" cy="965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Anybody with just basic knowledge of HTML and CSS can start using Bootstrap</a:t>
            </a:r>
            <a:endParaRPr/>
          </a:p>
        </p:txBody>
      </p:sp>
      <p:sp>
        <p:nvSpPr>
          <p:cNvPr id="196" name="Google Shape;196;p12"/>
          <p:cNvSpPr/>
          <p:nvPr/>
        </p:nvSpPr>
        <p:spPr>
          <a:xfrm>
            <a:off x="1508704" y="1819606"/>
            <a:ext cx="687003" cy="687003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2195707" y="1901497"/>
            <a:ext cx="21781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Easy to use</a:t>
            </a:r>
            <a:endParaRPr sz="2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4373881" y="4291766"/>
            <a:ext cx="4625802" cy="965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Bootstrap's responsive CSS adjusts to phones, tablets, and desktops.</a:t>
            </a:r>
            <a:endParaRPr/>
          </a:p>
        </p:txBody>
      </p:sp>
      <p:sp>
        <p:nvSpPr>
          <p:cNvPr id="199" name="Google Shape;199;p12"/>
          <p:cNvSpPr/>
          <p:nvPr/>
        </p:nvSpPr>
        <p:spPr>
          <a:xfrm>
            <a:off x="1508704" y="4431183"/>
            <a:ext cx="687003" cy="687003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2195707" y="4297631"/>
            <a:ext cx="2178173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Responsive features</a:t>
            </a:r>
            <a:endParaRPr sz="2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0" y="0"/>
            <a:ext cx="1330036" cy="685800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 txBox="1"/>
          <p:nvPr>
            <p:ph idx="4294967295" type="title"/>
          </p:nvPr>
        </p:nvSpPr>
        <p:spPr>
          <a:xfrm rot="-5400000">
            <a:off x="-2148984" y="2908300"/>
            <a:ext cx="562800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Advantages of Bootstrap</a:t>
            </a:r>
            <a:endParaRPr/>
          </a:p>
        </p:txBody>
      </p:sp>
      <p:sp>
        <p:nvSpPr>
          <p:cNvPr id="207" name="Google Shape;207;p13"/>
          <p:cNvSpPr txBox="1"/>
          <p:nvPr>
            <p:ph idx="4294967295" type="body"/>
          </p:nvPr>
        </p:nvSpPr>
        <p:spPr>
          <a:xfrm>
            <a:off x="4373881" y="1680189"/>
            <a:ext cx="4625802" cy="965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 Bootstrap 3, mobile-first styles are part of the core framework</a:t>
            </a:r>
            <a:endParaRPr/>
          </a:p>
        </p:txBody>
      </p:sp>
      <p:sp>
        <p:nvSpPr>
          <p:cNvPr id="208" name="Google Shape;208;p13"/>
          <p:cNvSpPr/>
          <p:nvPr/>
        </p:nvSpPr>
        <p:spPr>
          <a:xfrm>
            <a:off x="1508704" y="1819606"/>
            <a:ext cx="687003" cy="687003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2195707" y="1686054"/>
            <a:ext cx="2178173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Mobile-first approach</a:t>
            </a:r>
            <a:endParaRPr sz="2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4373881" y="4291766"/>
            <a:ext cx="4625802" cy="965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 is compatible with all modern browsers (Chrome, Firefox, Internet Explorer, Safari, and Opera)</a:t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1508704" y="4431183"/>
            <a:ext cx="687003" cy="687003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2195707" y="4297631"/>
            <a:ext cx="2178173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Responsive features</a:t>
            </a:r>
            <a:endParaRPr sz="2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Applications of Bootstrap</a:t>
            </a:r>
            <a:endParaRPr/>
          </a:p>
        </p:txBody>
      </p:sp>
      <p:sp>
        <p:nvSpPr>
          <p:cNvPr id="218" name="Google Shape;218;p14"/>
          <p:cNvSpPr txBox="1"/>
          <p:nvPr>
            <p:ph idx="1" type="body"/>
          </p:nvPr>
        </p:nvSpPr>
        <p:spPr>
          <a:xfrm>
            <a:off x="277792" y="1295400"/>
            <a:ext cx="8666183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lang="en-US" sz="3000">
                <a:solidFill>
                  <a:srgbClr val="C00000"/>
                </a:solidFill>
              </a:rPr>
              <a:t>Scaffolding: </a:t>
            </a:r>
            <a:r>
              <a:rPr lang="en-US"/>
              <a:t>Bootstrap provides a basic structure with Grid System, link styles, and background.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200"/>
              <a:buChar char="•"/>
            </a:pPr>
            <a:r>
              <a:rPr lang="en-US" sz="2200">
                <a:solidFill>
                  <a:srgbClr val="A5A5A5"/>
                </a:solidFill>
              </a:rPr>
              <a:t>CSS: Bootstrap comes with the feature of global CSS settings, fundamental HTML elements styled and enhanced with extensible classes, and an advanced grid system.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200"/>
              <a:buChar char="•"/>
            </a:pPr>
            <a:r>
              <a:rPr lang="en-US" sz="2200">
                <a:solidFill>
                  <a:srgbClr val="A5A5A5"/>
                </a:solidFill>
              </a:rPr>
              <a:t>Components: Bootstrap contains over a dozen reusable components built to provide iconography, dropdowns, navigation, alerts, pop-overs, and much more. </a:t>
            </a:r>
            <a:endParaRPr sz="220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Applications of Bootstrap</a:t>
            </a:r>
            <a:endParaRPr/>
          </a:p>
        </p:txBody>
      </p:sp>
      <p:sp>
        <p:nvSpPr>
          <p:cNvPr id="224" name="Google Shape;224;p15"/>
          <p:cNvSpPr txBox="1"/>
          <p:nvPr>
            <p:ph idx="1" type="body"/>
          </p:nvPr>
        </p:nvSpPr>
        <p:spPr>
          <a:xfrm>
            <a:off x="277792" y="1295400"/>
            <a:ext cx="8666183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200"/>
              <a:buChar char="•"/>
            </a:pPr>
            <a:r>
              <a:rPr lang="en-US" sz="2200">
                <a:solidFill>
                  <a:srgbClr val="A5A5A5"/>
                </a:solidFill>
              </a:rPr>
              <a:t>Scaffolding: Bootstrap provides a basic structure with Grid System, link styles, and background.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lang="en-US" sz="3000">
                <a:solidFill>
                  <a:srgbClr val="C00000"/>
                </a:solidFill>
              </a:rPr>
              <a:t>CSS: </a:t>
            </a:r>
            <a:r>
              <a:rPr lang="en-US"/>
              <a:t>Bootstrap comes with the feature of global CSS settings, fundamental HTML elements styled and enhanced with extensible classes, and an advanced grid system.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200"/>
              <a:buChar char="•"/>
            </a:pPr>
            <a:r>
              <a:rPr lang="en-US" sz="2200">
                <a:solidFill>
                  <a:srgbClr val="A5A5A5"/>
                </a:solidFill>
              </a:rPr>
              <a:t>Components: Bootstrap contains over a dozen reusable components built to provide iconography, dropdowns, navigation, alerts, pop-overs, and much more. </a:t>
            </a:r>
            <a:endParaRPr sz="220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Applications of Bootstrap</a:t>
            </a:r>
            <a:endParaRPr/>
          </a:p>
        </p:txBody>
      </p:sp>
      <p:sp>
        <p:nvSpPr>
          <p:cNvPr id="230" name="Google Shape;230;p16"/>
          <p:cNvSpPr txBox="1"/>
          <p:nvPr>
            <p:ph idx="1" type="body"/>
          </p:nvPr>
        </p:nvSpPr>
        <p:spPr>
          <a:xfrm>
            <a:off x="277792" y="1295400"/>
            <a:ext cx="8666183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200"/>
              <a:buChar char="•"/>
            </a:pPr>
            <a:r>
              <a:rPr lang="en-US" sz="2200">
                <a:solidFill>
                  <a:srgbClr val="A5A5A5"/>
                </a:solidFill>
              </a:rPr>
              <a:t>Scaffolding: Bootstrap provides a basic structure with Grid System, link styles, and background.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200"/>
              <a:buChar char="•"/>
            </a:pPr>
            <a:r>
              <a:rPr lang="en-US" sz="2200">
                <a:solidFill>
                  <a:srgbClr val="A5A5A5"/>
                </a:solidFill>
              </a:rPr>
              <a:t>CSS: Bootstrap comes with the feature of global CSS settings, fundamental HTML elements styled and enhanced with extensible classes, and an advanced grid system.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lang="en-US" sz="3000">
                <a:solidFill>
                  <a:srgbClr val="C00000"/>
                </a:solidFill>
              </a:rPr>
              <a:t>Components: </a:t>
            </a:r>
            <a:r>
              <a:rPr lang="en-US"/>
              <a:t>Bootstrap contains over a dozen reusable components built to provide iconography, dropdowns, navigation, alerts, pop-overs, and much more.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Where to Get Bootstrap?</a:t>
            </a:r>
            <a:endParaRPr/>
          </a:p>
        </p:txBody>
      </p:sp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C00000"/>
                </a:solidFill>
              </a:rPr>
              <a:t>EITHER: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Download Bootstrap from </a:t>
            </a:r>
            <a:r>
              <a:rPr lang="en-US" sz="2800">
                <a:solidFill>
                  <a:srgbClr val="C00000"/>
                </a:solidFill>
              </a:rPr>
              <a:t>getbootstrap.com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If you want to download and host Bootstrap yourself, go to </a:t>
            </a:r>
            <a:r>
              <a:rPr lang="en-US" sz="2800" u="sng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getbootstrap.com</a:t>
            </a:r>
            <a:r>
              <a:rPr lang="en-US" sz="2800"/>
              <a:t>, and follow the instructions there.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Where to Get Bootstrap?</a:t>
            </a:r>
            <a:endParaRPr/>
          </a:p>
        </p:txBody>
      </p:sp>
      <p:sp>
        <p:nvSpPr>
          <p:cNvPr id="242" name="Google Shape;242;p18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solidFill>
                  <a:srgbClr val="C00000"/>
                </a:solidFill>
              </a:rPr>
              <a:t>OR: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Include Bootstrap from a CDN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600"/>
              <a:t>If you don't want to download and host Bootstrap yourself, you can include it from a CDN (Content Delivery Network).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600"/>
              <a:t>MaxCDN provides CDN support for Bootstrap's CSS and JavaScript. You must also include jQuery.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Bootstrap CDN</a:t>
            </a:r>
            <a:endParaRPr/>
          </a:p>
        </p:txBody>
      </p:sp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/>
              <a:t>You must include the following Bootstrap’s CSS, JavaScript, and jQuery from MaxCDN into your web page.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&lt;!-- Latest compiled and minified Bootstrap CSS --&gt;</a:t>
            </a:r>
            <a:br>
              <a:rPr lang="en-US" sz="2400"/>
            </a:br>
            <a:r>
              <a:rPr lang="en-US" sz="2400"/>
              <a:t>&lt;link rel="stylesheet"href="https://maxcdn.bootstrapcdn.com/bootstrap/3.3.7/css/bootstrap.min.css"&gt;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400">
                <a:solidFill>
                  <a:srgbClr val="C00000"/>
                </a:solidFill>
              </a:rPr>
              <a:t>	&lt;!-- Latest compiled Bootstrap JavaScript --&gt;</a:t>
            </a:r>
            <a:br>
              <a:rPr lang="en-US" sz="2400"/>
            </a:br>
            <a:r>
              <a:rPr lang="en-US" sz="2400"/>
              <a:t>&lt;script src="https://maxcdn.bootstrapcdn.com/bootstrap/3.3.7/js/bootstrap.min.js"&gt;&lt;/script&gt;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2400">
                <a:solidFill>
                  <a:srgbClr val="C00000"/>
                </a:solidFill>
              </a:rPr>
              <a:t>	&lt;!-- latest jQuery library --&gt;</a:t>
            </a:r>
            <a:br>
              <a:rPr lang="en-US" sz="2400"/>
            </a:br>
            <a:r>
              <a:rPr lang="en-US" sz="2400"/>
              <a:t>&lt;script src="https://code.jquery.com/jquery-latest.js"&gt;&lt;/script&gt;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200148" y="2886075"/>
            <a:ext cx="7315201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understand Bootstrap framework.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use bootstrap in the project.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 sz="3600"/>
              <a:t>Advantage of Using </a:t>
            </a:r>
            <a:r>
              <a:rPr lang="en-US"/>
              <a:t>Bootstrap CDN</a:t>
            </a:r>
            <a:endParaRPr/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Many users already have downloaded Bootstrap from MaxCDN when visiting another site.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As a result, it will be loaded from cache when they visit your site, which leads to faster loading time.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Also, most CDN's will make sure that once a user requests a file from it, it will be served from the server closest to them, which also leads to faster loading time.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Create Web Page with Bootstrap (1)</a:t>
            </a:r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Add the HTML5 doctype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Bootstrap uses HTML elements and CSS properties that require the HTML5 doctype.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Always include the HTML5 doctype at the beginning of the page, along with the lang attribute and the correct character set: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635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/>
          <p:nvPr/>
        </p:nvSpPr>
        <p:spPr>
          <a:xfrm>
            <a:off x="2555900" y="3429000"/>
            <a:ext cx="4124797" cy="3330615"/>
          </a:xfrm>
          <a:prstGeom prst="rect">
            <a:avLst/>
          </a:prstGeom>
          <a:solidFill>
            <a:srgbClr val="ABF1CF"/>
          </a:solidFill>
          <a:ln cap="flat" cmpd="sng" w="2857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2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Create Web Page with Bootstrap (1)</a:t>
            </a:r>
            <a:endParaRPr/>
          </a:p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361950" y="1191229"/>
            <a:ext cx="8582025" cy="496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Add the HTML5 doctype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Bootstrap uses HTML elements and CSS properties that require the HTML5 doctype.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Always include the HTML5 doctype at the beginning of the page, along with the lang attribute and the correct character set:</a:t>
            </a:r>
            <a:endParaRPr/>
          </a:p>
          <a:p>
            <a:pPr indent="-635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2664077" y="3461713"/>
            <a:ext cx="3908442" cy="326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 html&gt;</a:t>
            </a:r>
            <a:endParaRPr/>
          </a:p>
          <a:p>
            <a:pPr indent="0" lvl="1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 lang="en"&gt;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&lt;head&gt;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&lt;meta charset="utf-8"&gt; </a:t>
            </a:r>
            <a:b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&lt;/head&gt;</a:t>
            </a:r>
            <a:endParaRPr/>
          </a:p>
          <a:p>
            <a:pPr indent="0" lvl="1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Create Web Page with Bootstrap (2)</a:t>
            </a:r>
            <a:endParaRPr/>
          </a:p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C00000"/>
                </a:solidFill>
              </a:rPr>
              <a:t>Bootstrap is mobile-first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rPr lang="en-US" sz="2600"/>
              <a:t>Bootstrap 3 is designed to be responsive to mobile devices. Mobile-first styles are part of the core framework.</a:t>
            </a:r>
            <a:endParaRPr/>
          </a:p>
          <a:p>
            <a:pPr indent="-635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Create Web Page with Bootstrap (2)</a:t>
            </a:r>
            <a:endParaRPr/>
          </a:p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>
            <a:off x="361950" y="1295401"/>
            <a:ext cx="8582025" cy="2605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C00000"/>
                </a:solidFill>
              </a:rPr>
              <a:t>Bootstrap is mobile-first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rPr lang="en-US" sz="2600"/>
              <a:t>To ensure proper rendering and touch zooming, add the following &lt;meta&gt; tag inside the &lt;head&gt; element: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0" lvl="1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94651" y="3900669"/>
            <a:ext cx="8954696" cy="821600"/>
            <a:chOff x="1513013" y="3745959"/>
            <a:chExt cx="8954696" cy="821600"/>
          </a:xfrm>
        </p:grpSpPr>
        <p:sp>
          <p:nvSpPr>
            <p:cNvPr id="282" name="Google Shape;282;p24"/>
            <p:cNvSpPr/>
            <p:nvPr/>
          </p:nvSpPr>
          <p:spPr>
            <a:xfrm>
              <a:off x="1513013" y="3745959"/>
              <a:ext cx="8954696" cy="821600"/>
            </a:xfrm>
            <a:prstGeom prst="rect">
              <a:avLst/>
            </a:prstGeom>
            <a:solidFill>
              <a:srgbClr val="ABF1CF"/>
            </a:solidFill>
            <a:ln cap="flat" cmpd="sng" w="28575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4"/>
            <p:cNvSpPr txBox="1"/>
            <p:nvPr/>
          </p:nvSpPr>
          <p:spPr>
            <a:xfrm>
              <a:off x="1513014" y="3878382"/>
              <a:ext cx="8954695" cy="556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&lt;meta name="viewport" content="width=device-width, initial-scale=1"&gt;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Create Web Page with Bootstrap (2)</a:t>
            </a:r>
            <a:endParaRPr/>
          </a:p>
        </p:txBody>
      </p:sp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361950" y="1295400"/>
            <a:ext cx="8562131" cy="4028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C00000"/>
                </a:solidFill>
              </a:rPr>
              <a:t>Bootstrap is mobile-first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 width=device-width part sets the width of the page to follow the screen-width of the device (which will vary depending on the device).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 initial-scale=1 part sets the initial zoom level when the page is first loaded by the browser.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0" lvl="1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>
            <p:ph type="title"/>
          </p:nvPr>
        </p:nvSpPr>
        <p:spPr>
          <a:xfrm>
            <a:off x="361950" y="1"/>
            <a:ext cx="84201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Create Web Page with Bootstrap (3)</a:t>
            </a:r>
            <a:endParaRPr/>
          </a:p>
        </p:txBody>
      </p:sp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000">
                <a:solidFill>
                  <a:srgbClr val="C00000"/>
                </a:solidFill>
              </a:rPr>
              <a:t>Containers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Bootstrap also requires a containing element to wrap site contents.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There are two container classes to choose from: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 .container class provides a responsive </a:t>
            </a:r>
            <a:r>
              <a:rPr b="1" lang="en-US"/>
              <a:t>fixed width container. 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 .container-fluid class provides a </a:t>
            </a:r>
            <a:r>
              <a:rPr b="1" lang="en-US"/>
              <a:t>full width container</a:t>
            </a:r>
            <a:r>
              <a:rPr lang="en-US"/>
              <a:t>, spanning the entire width of the viewport.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type="title"/>
          </p:nvPr>
        </p:nvSpPr>
        <p:spPr>
          <a:xfrm>
            <a:off x="361950" y="1"/>
            <a:ext cx="84201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Create Web Page with Bootstrap (3)</a:t>
            </a:r>
            <a:endParaRPr/>
          </a:p>
        </p:txBody>
      </p:sp>
      <p:sp>
        <p:nvSpPr>
          <p:cNvPr id="301" name="Google Shape;301;p27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000">
                <a:solidFill>
                  <a:srgbClr val="C00000"/>
                </a:solidFill>
              </a:rPr>
              <a:t>Containers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Bootstrap also requires a containing element to wrap site contents.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There are two container classes to choose from: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 .container class provides a responsive </a:t>
            </a:r>
            <a:r>
              <a:rPr lang="en-US">
                <a:solidFill>
                  <a:srgbClr val="C00000"/>
                </a:solidFill>
              </a:rPr>
              <a:t>fixed width container. 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 .container-fluid class provides a </a:t>
            </a:r>
            <a:r>
              <a:rPr lang="en-US">
                <a:solidFill>
                  <a:srgbClr val="C00000"/>
                </a:solidFill>
              </a:rPr>
              <a:t>full-width container</a:t>
            </a:r>
            <a:r>
              <a:rPr lang="en-US"/>
              <a:t>, spanning the entire width of the viewport.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br>
              <a:rPr lang="en-US"/>
            </a:br>
            <a:endParaRPr/>
          </a:p>
        </p:txBody>
      </p:sp>
      <p:grpSp>
        <p:nvGrpSpPr>
          <p:cNvPr id="302" name="Google Shape;302;p27"/>
          <p:cNvGrpSpPr/>
          <p:nvPr/>
        </p:nvGrpSpPr>
        <p:grpSpPr>
          <a:xfrm>
            <a:off x="94652" y="5690568"/>
            <a:ext cx="8954696" cy="1005507"/>
            <a:chOff x="94651" y="5690568"/>
            <a:chExt cx="8954696" cy="1005507"/>
          </a:xfrm>
        </p:grpSpPr>
        <p:sp>
          <p:nvSpPr>
            <p:cNvPr id="303" name="Google Shape;303;p27"/>
            <p:cNvSpPr/>
            <p:nvPr/>
          </p:nvSpPr>
          <p:spPr>
            <a:xfrm>
              <a:off x="94651" y="5696253"/>
              <a:ext cx="8954696" cy="994136"/>
            </a:xfrm>
            <a:prstGeom prst="rect">
              <a:avLst/>
            </a:prstGeom>
            <a:solidFill>
              <a:srgbClr val="ABF1CF"/>
            </a:solidFill>
            <a:ln cap="flat" cmpd="sng" w="28575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7"/>
            <p:cNvSpPr txBox="1"/>
            <p:nvPr/>
          </p:nvSpPr>
          <p:spPr>
            <a:xfrm>
              <a:off x="100012" y="5690568"/>
              <a:ext cx="8943975" cy="100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*Note: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Containers are not nestable (you cannot put a container inside another container).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Bootstrap Grids</a:t>
            </a:r>
            <a:endParaRPr/>
          </a:p>
        </p:txBody>
      </p:sp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361950" y="2042160"/>
            <a:ext cx="8538982" cy="46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Bootstrap’s grid system allows up to 12 columns across the page.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Bootstrap Grids</a:t>
            </a:r>
            <a:endParaRPr/>
          </a:p>
        </p:txBody>
      </p:sp>
      <p:sp>
        <p:nvSpPr>
          <p:cNvPr id="316" name="Google Shape;316;p29"/>
          <p:cNvSpPr txBox="1"/>
          <p:nvPr>
            <p:ph idx="1" type="body"/>
          </p:nvPr>
        </p:nvSpPr>
        <p:spPr>
          <a:xfrm>
            <a:off x="361950" y="1295400"/>
            <a:ext cx="8538982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If you do not want to use all 12 columns individually, you can group the columns together to create wider columns:</a:t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272175" y="2600612"/>
            <a:ext cx="8599650" cy="4178341"/>
          </a:xfrm>
          <a:prstGeom prst="rect">
            <a:avLst/>
          </a:prstGeom>
          <a:solidFill>
            <a:srgbClr val="ABF1CF"/>
          </a:solidFill>
          <a:ln cap="flat" cmpd="sng" w="2857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497711" y="2786344"/>
            <a:ext cx="8148578" cy="380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class="col-md-12"&gt;Span 12 columns&lt;/div&gt;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class="col-md-6"&gt;Span 6&lt;/div&gt;&lt;div class="col-md-6"&gt;Span 6&lt;/div&gt;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class="col-md-4"&gt;Span 4&lt;/div&gt;&lt;div class="col-md-8"&gt;Span 8&lt;/div&gt;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class="col-md-4"&gt;Span 4&lt;/div&gt;&lt;div class="col-md-4"&gt;Span 4&lt;/div&gt; &lt;div class="col-md-4"&gt;Span 4&lt;/div&gt;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Responsive Web Design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361950" y="1451113"/>
            <a:ext cx="8434180" cy="5235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Responsive web design is about creating websites that automatically adjust themselves to look good on all devices, from small phones to large desktops.</a:t>
            </a:r>
            <a:endParaRPr b="1"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Bootstrap is the most popular HTML, CSS, and JavaScript framework for developing responsive, mobile-first websites.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Bootstrap is completely free to download and use!</a:t>
            </a:r>
            <a:endParaRPr/>
          </a:p>
          <a:p>
            <a:pPr indent="-635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Bootstrap Grids</a:t>
            </a:r>
            <a:endParaRPr/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516255" y="1905000"/>
            <a:ext cx="811149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Bootstrap's grid system is responsive, and the columns will re-arrange automatically depending on the screen size.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Grid Classes</a:t>
            </a:r>
            <a:endParaRPr/>
          </a:p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US"/>
              <a:t>The Bootstrap grid system has four classes: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xs (for phones)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sm (for tablets)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md (for desktops)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lg (for larger desktops)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US"/>
              <a:t>The classes above can be combined to create more dynamic and flexible layouts.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First Bootstrap Example</a:t>
            </a:r>
            <a:endParaRPr/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361950" y="125051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&lt;!DOCTYPE html&gt;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&lt;html lang="en"&gt;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&lt;head&gt;&lt;meta http-equiv="Content-Type" content="text/html; charset=windows-1252"&gt;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&lt;title&gt;Any title&lt;/title&gt;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&lt;/head&gt;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&lt;body&gt;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//write code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&lt;/body&gt;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&lt;/html&gt;</a:t>
            </a:r>
            <a:endParaRPr/>
          </a:p>
          <a:p>
            <a:pPr indent="-635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First Bootstrap Example</a:t>
            </a:r>
            <a:endParaRPr/>
          </a:p>
        </p:txBody>
      </p:sp>
      <p:sp>
        <p:nvSpPr>
          <p:cNvPr id="342" name="Google Shape;342;p33"/>
          <p:cNvSpPr txBox="1"/>
          <p:nvPr>
            <p:ph idx="1" type="body"/>
          </p:nvPr>
        </p:nvSpPr>
        <p:spPr>
          <a:xfrm>
            <a:off x="280987" y="1288195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C00000"/>
                </a:solidFill>
              </a:rPr>
              <a:t>Add the HTML 5 doctype: 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Bootstrap uses HTML elements and CSS properties, so you have to add the HTML 5 doctype at the beginning of the page with lang attribute and correct character set.</a:t>
            </a:r>
            <a:endParaRPr/>
          </a:p>
          <a:p>
            <a:pPr indent="-635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Bootstrap is mobile friendly</a:t>
            </a:r>
            <a:endParaRPr/>
          </a:p>
        </p:txBody>
      </p:sp>
      <p:sp>
        <p:nvSpPr>
          <p:cNvPr id="348" name="Google Shape;348;p34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US"/>
              <a:t>Bootstrap 3 is designed to be responsive to mobile devices.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US"/>
              <a:t>Mobile-first styles are part of the core framework of Bootstrap.You have to add the following &lt;meta&gt; tag inside the &lt;head&gt; element for proper rendering and touch zooming:</a:t>
            </a:r>
            <a:endParaRPr/>
          </a:p>
        </p:txBody>
      </p:sp>
      <p:grpSp>
        <p:nvGrpSpPr>
          <p:cNvPr id="349" name="Google Shape;349;p34"/>
          <p:cNvGrpSpPr/>
          <p:nvPr/>
        </p:nvGrpSpPr>
        <p:grpSpPr>
          <a:xfrm>
            <a:off x="94652" y="5562600"/>
            <a:ext cx="8954696" cy="999821"/>
            <a:chOff x="94651" y="5690568"/>
            <a:chExt cx="8954696" cy="999821"/>
          </a:xfrm>
        </p:grpSpPr>
        <p:sp>
          <p:nvSpPr>
            <p:cNvPr id="350" name="Google Shape;350;p34"/>
            <p:cNvSpPr/>
            <p:nvPr/>
          </p:nvSpPr>
          <p:spPr>
            <a:xfrm>
              <a:off x="94651" y="5696253"/>
              <a:ext cx="8954696" cy="994136"/>
            </a:xfrm>
            <a:prstGeom prst="rect">
              <a:avLst/>
            </a:prstGeom>
            <a:solidFill>
              <a:srgbClr val="ABF1CF"/>
            </a:solidFill>
            <a:ln cap="flat" cmpd="sng" w="28575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4"/>
            <p:cNvSpPr txBox="1"/>
            <p:nvPr/>
          </p:nvSpPr>
          <p:spPr>
            <a:xfrm>
              <a:off x="100012" y="5690568"/>
              <a:ext cx="894397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&lt;meta name="viewport" content="width=device-width, initial-scale=1"&gt; 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Bootstrap is mobile friendly</a:t>
            </a:r>
            <a:endParaRPr/>
          </a:p>
        </p:txBody>
      </p:sp>
      <p:sp>
        <p:nvSpPr>
          <p:cNvPr id="357" name="Google Shape;357;p35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>
                <a:solidFill>
                  <a:srgbClr val="C00000"/>
                </a:solidFill>
              </a:rPr>
              <a:t>Note: </a:t>
            </a:r>
            <a:r>
              <a:rPr lang="en-US"/>
              <a:t>The "width=device-width" part is used to set the width of the page to follow the screen-width of the device (vary according to the devices).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The initial-scale=1 part is used to set the initial zoom level when the page is first loaded by the browser.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What is Bootstrap?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US"/>
              <a:t>Bootstrap is a free front-end framework for faster and easier web development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US"/>
              <a:t>Also gives you the ability to easily create responsive designs</a:t>
            </a:r>
            <a:endParaRPr/>
          </a:p>
          <a:p>
            <a:pPr indent="-635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554173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>
            <p:ph idx="4294967295" type="title"/>
          </p:nvPr>
        </p:nvSpPr>
        <p:spPr>
          <a:xfrm>
            <a:off x="-762000" y="4778757"/>
            <a:ext cx="6944114" cy="162521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</a:pPr>
            <a:r>
              <a:rPr lang="en-US" sz="3700">
                <a:solidFill>
                  <a:srgbClr val="FFFFFF"/>
                </a:solidFill>
              </a:rPr>
              <a:t>What is Bootstrap?</a:t>
            </a:r>
            <a:endParaRPr sz="3700">
              <a:solidFill>
                <a:srgbClr val="FFFFFF"/>
              </a:solidFill>
            </a:endParaRPr>
          </a:p>
        </p:txBody>
      </p:sp>
      <p:pic>
        <p:nvPicPr>
          <p:cNvPr descr="Image result for Bootstrap 4 Icons" id="123" name="Google Shape;123;p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6603" l="0" r="-2" t="0"/>
          <a:stretch/>
        </p:blipFill>
        <p:spPr>
          <a:xfrm>
            <a:off x="245660" y="321733"/>
            <a:ext cx="5293729" cy="410739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/>
          <p:nvPr/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5364480" y="321732"/>
            <a:ext cx="3533860" cy="621453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5539389" y="426720"/>
            <a:ext cx="3167731" cy="5834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 includes HTML and CSS based design templates for typography, forms, buttons, tables, navigation, modals, image carousels and many other, as well as optional JavaScript plugins.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Why to Learn Bootstrap?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142240" y="1308709"/>
            <a:ext cx="4109720" cy="755703"/>
          </a:xfrm>
          <a:prstGeom prst="parallelogram">
            <a:avLst>
              <a:gd fmla="val 39789" name="adj"/>
            </a:avLst>
          </a:prstGeom>
          <a:solidFill>
            <a:srgbClr val="ABF1CF"/>
          </a:solidFill>
          <a:ln cap="flat" cmpd="sng" w="2857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350280" y="1424950"/>
            <a:ext cx="36936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Mobile first approach </a:t>
            </a:r>
            <a:endParaRPr sz="2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871537" y="2180653"/>
            <a:ext cx="8028600" cy="22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 3, framework consists of Mobile first styles throughout the entire library instead them of in separate files.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142240" y="4602209"/>
            <a:ext cx="4109720" cy="755703"/>
          </a:xfrm>
          <a:prstGeom prst="parallelogram">
            <a:avLst>
              <a:gd fmla="val 39789" name="adj"/>
            </a:avLst>
          </a:prstGeom>
          <a:solidFill>
            <a:srgbClr val="7F7F7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673286" y="4718450"/>
            <a:ext cx="30476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Browser Support </a:t>
            </a:r>
            <a:endParaRPr sz="2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871537" y="5474153"/>
            <a:ext cx="8028623" cy="2210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It is supported by all popular browsers.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Why to Learn Bootstrap?</a:t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142240" y="1308709"/>
            <a:ext cx="4109720" cy="755703"/>
          </a:xfrm>
          <a:prstGeom prst="parallelogram">
            <a:avLst>
              <a:gd fmla="val 39789" name="adj"/>
            </a:avLst>
          </a:prstGeom>
          <a:solidFill>
            <a:srgbClr val="7F7F7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350280" y="1424950"/>
            <a:ext cx="36936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Mobile first approach </a:t>
            </a:r>
            <a:endParaRPr sz="2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871537" y="2180653"/>
            <a:ext cx="8028623" cy="2210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Bootstrap 3, framework consists of Mobile first styles throughout the entire library instead them of in separate files.</a:t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42240" y="4602209"/>
            <a:ext cx="4109720" cy="755703"/>
          </a:xfrm>
          <a:prstGeom prst="parallelogram">
            <a:avLst>
              <a:gd fmla="val 39789" name="adj"/>
            </a:avLst>
          </a:prstGeom>
          <a:solidFill>
            <a:srgbClr val="ABF1CF"/>
          </a:solidFill>
          <a:ln cap="flat" cmpd="sng" w="2857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673286" y="4718450"/>
            <a:ext cx="30476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Browser Support </a:t>
            </a:r>
            <a:endParaRPr sz="2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871537" y="5474153"/>
            <a:ext cx="8028623" cy="2210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supported by all popular browsers.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Why to Learn Bootstrap?</a:t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142240" y="1262989"/>
            <a:ext cx="4109720" cy="755703"/>
          </a:xfrm>
          <a:prstGeom prst="parallelogram">
            <a:avLst>
              <a:gd fmla="val 39789" name="adj"/>
            </a:avLst>
          </a:prstGeom>
          <a:solidFill>
            <a:srgbClr val="ABF1CF"/>
          </a:solidFill>
          <a:ln cap="flat" cmpd="sng" w="2857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557869" y="1379230"/>
            <a:ext cx="32784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Easy to Get Started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871537" y="2134933"/>
            <a:ext cx="8028623" cy="190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just the knowledge of HTML and CSS, anyone can get started with Bootstrap. Also, the Bootstrap official site has good documentation.</a:t>
            </a: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142240" y="4175489"/>
            <a:ext cx="4109720" cy="755703"/>
          </a:xfrm>
          <a:prstGeom prst="parallelogram">
            <a:avLst>
              <a:gd fmla="val 39789" name="adj"/>
            </a:avLst>
          </a:prstGeom>
          <a:solidFill>
            <a:srgbClr val="7F7F7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554663" y="4291730"/>
            <a:ext cx="32848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Responsive design </a:t>
            </a:r>
            <a:endParaRPr sz="2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871537" y="5047433"/>
            <a:ext cx="8028623" cy="2210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sz="26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Bootstrap's responsive CSS adjusts to Desktops, Tablets and Mobiles. More about the responsive design is in the chapter Bootstrap Responsive Design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Why to Learn Bootstrap?</a:t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142240" y="1262989"/>
            <a:ext cx="4109720" cy="755703"/>
          </a:xfrm>
          <a:prstGeom prst="parallelogram">
            <a:avLst>
              <a:gd fmla="val 39789" name="adj"/>
            </a:avLst>
          </a:prstGeom>
          <a:solidFill>
            <a:srgbClr val="7F7F7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557869" y="1379230"/>
            <a:ext cx="32784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Easy to Get Started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871537" y="2134933"/>
            <a:ext cx="8028623" cy="190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With just the knowledge of HTML and CSS, anyone can get started with Bootstrap. Also, the Bootstrap official site has good documentation.</a:t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142240" y="4175489"/>
            <a:ext cx="4109720" cy="755703"/>
          </a:xfrm>
          <a:prstGeom prst="parallelogram">
            <a:avLst>
              <a:gd fmla="val 39789" name="adj"/>
            </a:avLst>
          </a:prstGeom>
          <a:solidFill>
            <a:srgbClr val="ABF1CF"/>
          </a:solidFill>
          <a:ln cap="flat" cmpd="sng" w="2857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554663" y="4291730"/>
            <a:ext cx="32848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Responsive design </a:t>
            </a:r>
            <a:endParaRPr sz="2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871537" y="5047433"/>
            <a:ext cx="8028623" cy="2210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Bootstrap's responsive CSS adjusts to Desktops, Tablets and Mobiles. More about the responsive design is in the chapter Bootstrap Responsive 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2020-12-18T18:59:12Z</dcterms:created>
  <dc:creator>Sonu Singh Rajpoot</dc:creator>
</cp:coreProperties>
</file>